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7" r:id="rId3"/>
    <p:sldId id="259" r:id="rId4"/>
    <p:sldId id="260" r:id="rId5"/>
    <p:sldId id="268" r:id="rId6"/>
    <p:sldId id="266" r:id="rId7"/>
    <p:sldId id="267" r:id="rId8"/>
    <p:sldId id="347" r:id="rId9"/>
    <p:sldId id="277" r:id="rId10"/>
    <p:sldId id="335" r:id="rId11"/>
    <p:sldId id="324" r:id="rId12"/>
    <p:sldId id="311" r:id="rId13"/>
    <p:sldId id="327" r:id="rId14"/>
    <p:sldId id="348" r:id="rId15"/>
    <p:sldId id="264" r:id="rId16"/>
    <p:sldId id="293" r:id="rId17"/>
    <p:sldId id="291" r:id="rId18"/>
    <p:sldId id="339" r:id="rId19"/>
    <p:sldId id="265" r:id="rId20"/>
    <p:sldId id="269" r:id="rId21"/>
    <p:sldId id="330" r:id="rId22"/>
    <p:sldId id="340" r:id="rId23"/>
    <p:sldId id="344" r:id="rId24"/>
    <p:sldId id="261" r:id="rId25"/>
    <p:sldId id="341" r:id="rId26"/>
    <p:sldId id="258" r:id="rId27"/>
    <p:sldId id="342" r:id="rId28"/>
    <p:sldId id="343" r:id="rId29"/>
    <p:sldId id="345" r:id="rId30"/>
    <p:sldId id="34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94DFD62C-BB48-EC46-8A23-8B94290C814F}">
          <p14:sldIdLst>
            <p14:sldId id="256"/>
          </p14:sldIdLst>
        </p14:section>
        <p14:section name="Situation Analysis" id="{9A73FE60-AECB-A949-8730-D21B79C1A235}">
          <p14:sldIdLst>
            <p14:sldId id="257"/>
            <p14:sldId id="259"/>
            <p14:sldId id="260"/>
            <p14:sldId id="268"/>
          </p14:sldIdLst>
        </p14:section>
        <p14:section name="College of Charleston" id="{41CA408E-013B-AF4C-B46B-CE5EEF12215B}">
          <p14:sldIdLst>
            <p14:sldId id="266"/>
            <p14:sldId id="267"/>
          </p14:sldIdLst>
        </p14:section>
        <p14:section name="The Convergence of Housing &amp; Tourism" id="{E7A244FF-58F2-2442-81D6-9B9666374755}">
          <p14:sldIdLst>
            <p14:sldId id="347"/>
            <p14:sldId id="277"/>
            <p14:sldId id="335"/>
            <p14:sldId id="324"/>
            <p14:sldId id="311"/>
            <p14:sldId id="327"/>
          </p14:sldIdLst>
        </p14:section>
        <p14:section name="Sabbatical Research Study" id="{E066E820-3A8B-274A-BF88-52D55C176B89}">
          <p14:sldIdLst>
            <p14:sldId id="348"/>
            <p14:sldId id="264"/>
            <p14:sldId id="293"/>
            <p14:sldId id="291"/>
            <p14:sldId id="339"/>
          </p14:sldIdLst>
        </p14:section>
        <p14:section name="Collaborative Approach" id="{D6A425F0-5723-554A-B7AF-A2454DC0C1AD}">
          <p14:sldIdLst>
            <p14:sldId id="265"/>
            <p14:sldId id="269"/>
            <p14:sldId id="330"/>
          </p14:sldIdLst>
        </p14:section>
        <p14:section name="The Case of Folly Beach" id="{D5661FB0-16FC-0947-8D4F-F4457CC70A75}">
          <p14:sldIdLst>
            <p14:sldId id="340"/>
            <p14:sldId id="344"/>
            <p14:sldId id="261"/>
            <p14:sldId id="341"/>
            <p14:sldId id="258"/>
            <p14:sldId id="342"/>
            <p14:sldId id="343"/>
            <p14:sldId id="345"/>
            <p14:sldId id="34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0"/>
    <p:restoredTop sz="75862"/>
  </p:normalViewPr>
  <p:slideViewPr>
    <p:cSldViewPr snapToGrid="0" snapToObjects="1">
      <p:cViewPr varScale="1">
        <p:scale>
          <a:sx n="74" d="100"/>
          <a:sy n="74" d="100"/>
        </p:scale>
        <p:origin x="135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8ED0D0-E568-8A42-8EDB-4A4D5991E2FD}" type="doc">
      <dgm:prSet loTypeId="urn:microsoft.com/office/officeart/2005/8/layout/radial6" loCatId="" qsTypeId="urn:microsoft.com/office/officeart/2005/8/quickstyle/simple4" qsCatId="simple" csTypeId="urn:microsoft.com/office/officeart/2005/8/colors/accent1_2" csCatId="accent1" phldr="1"/>
      <dgm:spPr/>
      <dgm:t>
        <a:bodyPr/>
        <a:lstStyle/>
        <a:p>
          <a:endParaRPr lang="en-US"/>
        </a:p>
      </dgm:t>
    </dgm:pt>
    <dgm:pt modelId="{33BEAAFE-EAB9-E348-95CC-EE39B395DED6}">
      <dgm:prSet phldrT="[Text]" custT="1"/>
      <dgm:spPr>
        <a:solidFill>
          <a:srgbClr val="0070C0"/>
        </a:solidFill>
      </dgm:spPr>
      <dgm:t>
        <a:bodyPr/>
        <a:lstStyle/>
        <a:p>
          <a:r>
            <a:rPr lang="en-US" sz="1800" b="1" dirty="0">
              <a:solidFill>
                <a:schemeClr val="bg2"/>
              </a:solidFill>
            </a:rPr>
            <a:t>Housing Mix Usage</a:t>
          </a:r>
        </a:p>
      </dgm:t>
    </dgm:pt>
    <dgm:pt modelId="{01CC9E44-6F7A-DD4E-AD82-D31CE8E0B95A}" type="parTrans" cxnId="{07C40E5E-432C-3E4C-B93D-82F94A42146D}">
      <dgm:prSet/>
      <dgm:spPr/>
      <dgm:t>
        <a:bodyPr/>
        <a:lstStyle/>
        <a:p>
          <a:endParaRPr lang="en-US"/>
        </a:p>
      </dgm:t>
    </dgm:pt>
    <dgm:pt modelId="{9CE815D5-A218-B64B-A23A-90EAB058FE0A}" type="sibTrans" cxnId="{07C40E5E-432C-3E4C-B93D-82F94A42146D}">
      <dgm:prSet/>
      <dgm:spPr/>
      <dgm:t>
        <a:bodyPr/>
        <a:lstStyle/>
        <a:p>
          <a:endParaRPr lang="en-US"/>
        </a:p>
      </dgm:t>
    </dgm:pt>
    <dgm:pt modelId="{17154654-E58F-A543-A5CD-CAE2E83F7035}">
      <dgm:prSet phldrT="[Text]" custT="1"/>
      <dgm:spPr>
        <a:solidFill>
          <a:srgbClr val="0070C0"/>
        </a:solidFill>
      </dgm:spPr>
      <dgm:t>
        <a:bodyPr/>
        <a:lstStyle/>
        <a:p>
          <a:r>
            <a:rPr lang="en-US" sz="1800" b="1" dirty="0">
              <a:solidFill>
                <a:schemeClr val="bg2"/>
              </a:solidFill>
            </a:rPr>
            <a:t>Cities</a:t>
          </a:r>
        </a:p>
      </dgm:t>
    </dgm:pt>
    <dgm:pt modelId="{742A8BE5-53E2-DD4D-9DC3-7E1ABD2C8334}" type="parTrans" cxnId="{036E935E-E01B-A14D-A8A5-1103AD2DA444}">
      <dgm:prSet/>
      <dgm:spPr/>
      <dgm:t>
        <a:bodyPr/>
        <a:lstStyle/>
        <a:p>
          <a:endParaRPr lang="en-US"/>
        </a:p>
      </dgm:t>
    </dgm:pt>
    <dgm:pt modelId="{33E7734C-96C4-9C4D-8077-400402839F79}" type="sibTrans" cxnId="{036E935E-E01B-A14D-A8A5-1103AD2DA444}">
      <dgm:prSet/>
      <dgm:spPr>
        <a:solidFill>
          <a:schemeClr val="tx1"/>
        </a:solidFill>
      </dgm:spPr>
      <dgm:t>
        <a:bodyPr/>
        <a:lstStyle/>
        <a:p>
          <a:endParaRPr lang="en-US" sz="1200">
            <a:solidFill>
              <a:schemeClr val="tx1"/>
            </a:solidFill>
          </a:endParaRPr>
        </a:p>
      </dgm:t>
    </dgm:pt>
    <dgm:pt modelId="{4E96AB56-86CD-C74C-9360-43191AD07606}">
      <dgm:prSet phldrT="[Text]" custT="1"/>
      <dgm:spPr>
        <a:solidFill>
          <a:srgbClr val="0070C0"/>
        </a:solidFill>
      </dgm:spPr>
      <dgm:t>
        <a:bodyPr/>
        <a:lstStyle/>
        <a:p>
          <a:r>
            <a:rPr lang="en-US" sz="1800" b="1" dirty="0">
              <a:solidFill>
                <a:schemeClr val="bg2"/>
              </a:solidFill>
            </a:rPr>
            <a:t>Counties</a:t>
          </a:r>
        </a:p>
      </dgm:t>
    </dgm:pt>
    <dgm:pt modelId="{23FA4C11-3305-A64E-BC9E-04CD512FDDA5}" type="parTrans" cxnId="{1DC80750-B807-434F-80AF-6A6532AD4E5F}">
      <dgm:prSet/>
      <dgm:spPr/>
      <dgm:t>
        <a:bodyPr/>
        <a:lstStyle/>
        <a:p>
          <a:endParaRPr lang="en-US"/>
        </a:p>
      </dgm:t>
    </dgm:pt>
    <dgm:pt modelId="{784B64EA-3D81-E84D-A1E5-068C9C29B5F0}" type="sibTrans" cxnId="{1DC80750-B807-434F-80AF-6A6532AD4E5F}">
      <dgm:prSet/>
      <dgm:spPr>
        <a:solidFill>
          <a:schemeClr val="tx1"/>
        </a:solidFill>
      </dgm:spPr>
      <dgm:t>
        <a:bodyPr/>
        <a:lstStyle/>
        <a:p>
          <a:endParaRPr lang="en-US" sz="1200">
            <a:solidFill>
              <a:schemeClr val="tx1"/>
            </a:solidFill>
          </a:endParaRPr>
        </a:p>
      </dgm:t>
    </dgm:pt>
    <dgm:pt modelId="{6295B992-175D-B545-8129-D817A393A7C6}">
      <dgm:prSet phldrT="[Text]" custT="1"/>
      <dgm:spPr>
        <a:solidFill>
          <a:srgbClr val="0070C0"/>
        </a:solidFill>
      </dgm:spPr>
      <dgm:t>
        <a:bodyPr/>
        <a:lstStyle/>
        <a:p>
          <a:r>
            <a:rPr lang="en-US" sz="1800" b="1" dirty="0">
              <a:solidFill>
                <a:schemeClr val="bg2"/>
              </a:solidFill>
            </a:rPr>
            <a:t>Lodging Operators</a:t>
          </a:r>
        </a:p>
      </dgm:t>
    </dgm:pt>
    <dgm:pt modelId="{6A43FE21-39FA-F544-8E98-BFF51D879708}" type="parTrans" cxnId="{B896F6D7-4141-894A-AE61-BBBE79067324}">
      <dgm:prSet/>
      <dgm:spPr/>
      <dgm:t>
        <a:bodyPr/>
        <a:lstStyle/>
        <a:p>
          <a:endParaRPr lang="en-US"/>
        </a:p>
      </dgm:t>
    </dgm:pt>
    <dgm:pt modelId="{DBBFCECF-62AE-1643-905F-3DC81CF2092F}" type="sibTrans" cxnId="{B896F6D7-4141-894A-AE61-BBBE79067324}">
      <dgm:prSet/>
      <dgm:spPr>
        <a:solidFill>
          <a:schemeClr val="tx1"/>
        </a:solidFill>
      </dgm:spPr>
      <dgm:t>
        <a:bodyPr/>
        <a:lstStyle/>
        <a:p>
          <a:endParaRPr lang="en-US" sz="1200">
            <a:solidFill>
              <a:schemeClr val="tx1"/>
            </a:solidFill>
          </a:endParaRPr>
        </a:p>
      </dgm:t>
    </dgm:pt>
    <dgm:pt modelId="{8DA450A7-8637-A948-BE63-8EDBBEA5DC1F}">
      <dgm:prSet phldrT="[Text]" custT="1"/>
      <dgm:spPr>
        <a:solidFill>
          <a:srgbClr val="0070C0"/>
        </a:solidFill>
      </dgm:spPr>
      <dgm:t>
        <a:bodyPr/>
        <a:lstStyle/>
        <a:p>
          <a:r>
            <a:rPr lang="en-US" sz="1800" b="1" dirty="0">
              <a:solidFill>
                <a:schemeClr val="bg2"/>
              </a:solidFill>
            </a:rPr>
            <a:t>Vendors &amp; Attractions</a:t>
          </a:r>
        </a:p>
      </dgm:t>
    </dgm:pt>
    <dgm:pt modelId="{106ED576-B4FF-EF41-AF28-A0EA3D588D1B}" type="parTrans" cxnId="{156867FC-9F08-434E-AF9E-72364A3FEC34}">
      <dgm:prSet/>
      <dgm:spPr/>
      <dgm:t>
        <a:bodyPr/>
        <a:lstStyle/>
        <a:p>
          <a:endParaRPr lang="en-US"/>
        </a:p>
      </dgm:t>
    </dgm:pt>
    <dgm:pt modelId="{9201705A-181F-3642-B8A5-7BCF48DCD988}" type="sibTrans" cxnId="{156867FC-9F08-434E-AF9E-72364A3FEC34}">
      <dgm:prSet/>
      <dgm:spPr>
        <a:solidFill>
          <a:schemeClr val="tx1"/>
        </a:solidFill>
      </dgm:spPr>
      <dgm:t>
        <a:bodyPr/>
        <a:lstStyle/>
        <a:p>
          <a:endParaRPr lang="en-US" sz="1200">
            <a:solidFill>
              <a:schemeClr val="tx1"/>
            </a:solidFill>
          </a:endParaRPr>
        </a:p>
      </dgm:t>
    </dgm:pt>
    <dgm:pt modelId="{B80A807E-BF45-7340-920E-F027E8A993B9}">
      <dgm:prSet phldrT="[Text]" custT="1"/>
      <dgm:spPr>
        <a:solidFill>
          <a:srgbClr val="0070C0"/>
        </a:solidFill>
      </dgm:spPr>
      <dgm:t>
        <a:bodyPr/>
        <a:lstStyle/>
        <a:p>
          <a:r>
            <a:rPr lang="en-US" sz="1800" b="1" dirty="0">
              <a:solidFill>
                <a:schemeClr val="bg2"/>
              </a:solidFill>
            </a:rPr>
            <a:t>HOA</a:t>
          </a:r>
        </a:p>
      </dgm:t>
    </dgm:pt>
    <dgm:pt modelId="{B3537096-00C5-9545-9E34-D3C20AAEB6DB}" type="parTrans" cxnId="{3452E1CF-E01C-5D4F-B26A-0E7C232C9D45}">
      <dgm:prSet/>
      <dgm:spPr/>
      <dgm:t>
        <a:bodyPr/>
        <a:lstStyle/>
        <a:p>
          <a:endParaRPr lang="en-US"/>
        </a:p>
      </dgm:t>
    </dgm:pt>
    <dgm:pt modelId="{F6878A11-F2B2-6648-9A1E-734328F23EF7}" type="sibTrans" cxnId="{3452E1CF-E01C-5D4F-B26A-0E7C232C9D45}">
      <dgm:prSet/>
      <dgm:spPr>
        <a:solidFill>
          <a:schemeClr val="tx1"/>
        </a:solidFill>
      </dgm:spPr>
      <dgm:t>
        <a:bodyPr/>
        <a:lstStyle/>
        <a:p>
          <a:endParaRPr lang="en-US" sz="1200">
            <a:solidFill>
              <a:schemeClr val="tx1"/>
            </a:solidFill>
          </a:endParaRPr>
        </a:p>
      </dgm:t>
    </dgm:pt>
    <dgm:pt modelId="{A8B0083F-9ED1-7749-97B5-FD196E2A01F9}">
      <dgm:prSet phldrT="[Text]" custT="1"/>
      <dgm:spPr>
        <a:solidFill>
          <a:srgbClr val="0070C0"/>
        </a:solidFill>
      </dgm:spPr>
      <dgm:t>
        <a:bodyPr/>
        <a:lstStyle/>
        <a:p>
          <a:r>
            <a:rPr lang="en-US" sz="1800" b="1" dirty="0">
              <a:solidFill>
                <a:schemeClr val="bg2"/>
              </a:solidFill>
            </a:rPr>
            <a:t>DMO</a:t>
          </a:r>
        </a:p>
      </dgm:t>
    </dgm:pt>
    <dgm:pt modelId="{509DE2B5-0FE6-5A4B-BFB9-65CE3D990036}" type="parTrans" cxnId="{E03DBC5E-B9C0-B04E-A7C6-3D3608527D6F}">
      <dgm:prSet/>
      <dgm:spPr/>
      <dgm:t>
        <a:bodyPr/>
        <a:lstStyle/>
        <a:p>
          <a:endParaRPr lang="en-US"/>
        </a:p>
      </dgm:t>
    </dgm:pt>
    <dgm:pt modelId="{8EDE332A-52E8-774B-92D2-1017A9BA6C74}" type="sibTrans" cxnId="{E03DBC5E-B9C0-B04E-A7C6-3D3608527D6F}">
      <dgm:prSet/>
      <dgm:spPr>
        <a:solidFill>
          <a:schemeClr val="tx1"/>
        </a:solidFill>
      </dgm:spPr>
      <dgm:t>
        <a:bodyPr/>
        <a:lstStyle/>
        <a:p>
          <a:endParaRPr lang="en-US" sz="1200">
            <a:solidFill>
              <a:schemeClr val="tx1"/>
            </a:solidFill>
          </a:endParaRPr>
        </a:p>
      </dgm:t>
    </dgm:pt>
    <dgm:pt modelId="{5B16984B-65DA-D04F-9132-E5B676C40836}">
      <dgm:prSet phldrT="[Text]" custT="1"/>
      <dgm:spPr>
        <a:solidFill>
          <a:srgbClr val="0070C0"/>
        </a:solidFill>
      </dgm:spPr>
      <dgm:t>
        <a:bodyPr/>
        <a:lstStyle/>
        <a:p>
          <a:r>
            <a:rPr lang="en-US" sz="1800" b="1" dirty="0">
              <a:solidFill>
                <a:schemeClr val="bg2"/>
              </a:solidFill>
            </a:rPr>
            <a:t>State</a:t>
          </a:r>
        </a:p>
      </dgm:t>
    </dgm:pt>
    <dgm:pt modelId="{CFD26430-236D-1F48-A7B8-3253ED1F406B}" type="parTrans" cxnId="{2E80DAD1-92FB-6C45-BD56-A090A985D1C7}">
      <dgm:prSet/>
      <dgm:spPr/>
      <dgm:t>
        <a:bodyPr/>
        <a:lstStyle/>
        <a:p>
          <a:endParaRPr lang="en-US"/>
        </a:p>
      </dgm:t>
    </dgm:pt>
    <dgm:pt modelId="{DF635FE4-0D15-BC41-8141-1FCD02CCC513}" type="sibTrans" cxnId="{2E80DAD1-92FB-6C45-BD56-A090A985D1C7}">
      <dgm:prSet/>
      <dgm:spPr>
        <a:solidFill>
          <a:schemeClr val="tx1"/>
        </a:solidFill>
      </dgm:spPr>
      <dgm:t>
        <a:bodyPr/>
        <a:lstStyle/>
        <a:p>
          <a:endParaRPr lang="en-US" sz="1200">
            <a:solidFill>
              <a:schemeClr val="tx1"/>
            </a:solidFill>
          </a:endParaRPr>
        </a:p>
      </dgm:t>
    </dgm:pt>
    <dgm:pt modelId="{C8AA1C12-55AD-4A4C-9C55-BAA69D1C61BF}">
      <dgm:prSet phldrT="[Text]" custT="1"/>
      <dgm:spPr>
        <a:solidFill>
          <a:srgbClr val="0070C0"/>
        </a:solidFill>
      </dgm:spPr>
      <dgm:t>
        <a:bodyPr/>
        <a:lstStyle/>
        <a:p>
          <a:r>
            <a:rPr lang="en-US" sz="1800" b="1" dirty="0">
              <a:solidFill>
                <a:schemeClr val="bg2"/>
              </a:solidFill>
            </a:rPr>
            <a:t>Residents</a:t>
          </a:r>
        </a:p>
      </dgm:t>
    </dgm:pt>
    <dgm:pt modelId="{7ED91066-92BD-0046-B60D-B430AE644E6D}" type="sibTrans" cxnId="{71531B9F-433F-5345-B14D-776AAF44B52E}">
      <dgm:prSet/>
      <dgm:spPr>
        <a:solidFill>
          <a:schemeClr val="tx1"/>
        </a:solidFill>
      </dgm:spPr>
      <dgm:t>
        <a:bodyPr/>
        <a:lstStyle/>
        <a:p>
          <a:endParaRPr lang="en-US" sz="1200">
            <a:solidFill>
              <a:schemeClr val="tx1"/>
            </a:solidFill>
          </a:endParaRPr>
        </a:p>
      </dgm:t>
    </dgm:pt>
    <dgm:pt modelId="{91AE8C2F-459C-894B-9E39-D841B0B0460C}" type="parTrans" cxnId="{71531B9F-433F-5345-B14D-776AAF44B52E}">
      <dgm:prSet/>
      <dgm:spPr/>
      <dgm:t>
        <a:bodyPr/>
        <a:lstStyle/>
        <a:p>
          <a:endParaRPr lang="en-US"/>
        </a:p>
      </dgm:t>
    </dgm:pt>
    <dgm:pt modelId="{A6D78A07-0321-124F-A18B-BFF7FDEBA08A}" type="pres">
      <dgm:prSet presAssocID="{8B8ED0D0-E568-8A42-8EDB-4A4D5991E2FD}" presName="Name0" presStyleCnt="0">
        <dgm:presLayoutVars>
          <dgm:chMax val="1"/>
          <dgm:dir/>
          <dgm:animLvl val="ctr"/>
          <dgm:resizeHandles val="exact"/>
        </dgm:presLayoutVars>
      </dgm:prSet>
      <dgm:spPr/>
    </dgm:pt>
    <dgm:pt modelId="{E66176C8-E39B-4240-9358-C240F0628279}" type="pres">
      <dgm:prSet presAssocID="{33BEAAFE-EAB9-E348-95CC-EE39B395DED6}" presName="centerShape" presStyleLbl="node0" presStyleIdx="0" presStyleCnt="1" custScaleX="152208"/>
      <dgm:spPr/>
    </dgm:pt>
    <dgm:pt modelId="{3E1AACAA-00E5-634B-97E6-E227365E1EEA}" type="pres">
      <dgm:prSet presAssocID="{17154654-E58F-A543-A5CD-CAE2E83F7035}" presName="node" presStyleLbl="node1" presStyleIdx="0" presStyleCnt="8" custScaleX="140142">
        <dgm:presLayoutVars>
          <dgm:bulletEnabled val="1"/>
        </dgm:presLayoutVars>
      </dgm:prSet>
      <dgm:spPr/>
    </dgm:pt>
    <dgm:pt modelId="{1DC0EA62-4F0C-7B4A-A306-B927763BF467}" type="pres">
      <dgm:prSet presAssocID="{17154654-E58F-A543-A5CD-CAE2E83F7035}" presName="dummy" presStyleCnt="0"/>
      <dgm:spPr/>
    </dgm:pt>
    <dgm:pt modelId="{863DC34F-2AA0-564F-86D8-3AF8FB08C4CC}" type="pres">
      <dgm:prSet presAssocID="{33E7734C-96C4-9C4D-8077-400402839F79}" presName="sibTrans" presStyleLbl="sibTrans2D1" presStyleIdx="0" presStyleCnt="8"/>
      <dgm:spPr/>
    </dgm:pt>
    <dgm:pt modelId="{F7202D50-7AF8-614F-B0A3-179FDE25990E}" type="pres">
      <dgm:prSet presAssocID="{4E96AB56-86CD-C74C-9360-43191AD07606}" presName="node" presStyleLbl="node1" presStyleIdx="1" presStyleCnt="8" custScaleX="143379">
        <dgm:presLayoutVars>
          <dgm:bulletEnabled val="1"/>
        </dgm:presLayoutVars>
      </dgm:prSet>
      <dgm:spPr/>
    </dgm:pt>
    <dgm:pt modelId="{D4C20067-5673-1343-B8A3-A9D5D55F9294}" type="pres">
      <dgm:prSet presAssocID="{4E96AB56-86CD-C74C-9360-43191AD07606}" presName="dummy" presStyleCnt="0"/>
      <dgm:spPr/>
    </dgm:pt>
    <dgm:pt modelId="{BEF9DCA1-243F-7447-B989-36FFB710FE3F}" type="pres">
      <dgm:prSet presAssocID="{784B64EA-3D81-E84D-A1E5-068C9C29B5F0}" presName="sibTrans" presStyleLbl="sibTrans2D1" presStyleIdx="1" presStyleCnt="8"/>
      <dgm:spPr/>
    </dgm:pt>
    <dgm:pt modelId="{AEFDD5FC-DB0D-934C-A1DE-05CFB12D6E24}" type="pres">
      <dgm:prSet presAssocID="{6295B992-175D-B545-8129-D817A393A7C6}" presName="node" presStyleLbl="node1" presStyleIdx="2" presStyleCnt="8" custScaleX="144180">
        <dgm:presLayoutVars>
          <dgm:bulletEnabled val="1"/>
        </dgm:presLayoutVars>
      </dgm:prSet>
      <dgm:spPr/>
    </dgm:pt>
    <dgm:pt modelId="{6A812CB2-4DEA-7040-A2F0-0C9C953354CD}" type="pres">
      <dgm:prSet presAssocID="{6295B992-175D-B545-8129-D817A393A7C6}" presName="dummy" presStyleCnt="0"/>
      <dgm:spPr/>
    </dgm:pt>
    <dgm:pt modelId="{3A5E53EB-3502-0442-B1E8-E66A28C70A6A}" type="pres">
      <dgm:prSet presAssocID="{DBBFCECF-62AE-1643-905F-3DC81CF2092F}" presName="sibTrans" presStyleLbl="sibTrans2D1" presStyleIdx="2" presStyleCnt="8"/>
      <dgm:spPr/>
    </dgm:pt>
    <dgm:pt modelId="{2A1D07F6-4491-7F4A-937C-E993C68EEC0C}" type="pres">
      <dgm:prSet presAssocID="{8DA450A7-8637-A948-BE63-8EDBBEA5DC1F}" presName="node" presStyleLbl="node1" presStyleIdx="3" presStyleCnt="8" custScaleX="144759" custRadScaleRad="100000" custRadScaleInc="0">
        <dgm:presLayoutVars>
          <dgm:bulletEnabled val="1"/>
        </dgm:presLayoutVars>
      </dgm:prSet>
      <dgm:spPr/>
    </dgm:pt>
    <dgm:pt modelId="{04536A3B-A7B5-5A48-856C-A97AB99FE0BF}" type="pres">
      <dgm:prSet presAssocID="{8DA450A7-8637-A948-BE63-8EDBBEA5DC1F}" presName="dummy" presStyleCnt="0"/>
      <dgm:spPr/>
    </dgm:pt>
    <dgm:pt modelId="{07B0EB67-5387-194A-B18B-A1359C4CD531}" type="pres">
      <dgm:prSet presAssocID="{9201705A-181F-3642-B8A5-7BCF48DCD988}" presName="sibTrans" presStyleLbl="sibTrans2D1" presStyleIdx="3" presStyleCnt="8"/>
      <dgm:spPr/>
    </dgm:pt>
    <dgm:pt modelId="{2F3645A6-58C9-0049-940D-1AB217B1F22C}" type="pres">
      <dgm:prSet presAssocID="{B80A807E-BF45-7340-920E-F027E8A993B9}" presName="node" presStyleLbl="node1" presStyleIdx="4" presStyleCnt="8" custScaleX="151222">
        <dgm:presLayoutVars>
          <dgm:bulletEnabled val="1"/>
        </dgm:presLayoutVars>
      </dgm:prSet>
      <dgm:spPr/>
    </dgm:pt>
    <dgm:pt modelId="{319E47F8-0525-704A-B7AA-507F05009A81}" type="pres">
      <dgm:prSet presAssocID="{B80A807E-BF45-7340-920E-F027E8A993B9}" presName="dummy" presStyleCnt="0"/>
      <dgm:spPr/>
    </dgm:pt>
    <dgm:pt modelId="{B2579EC1-8F5D-BC4B-9083-E63986E32E88}" type="pres">
      <dgm:prSet presAssocID="{F6878A11-F2B2-6648-9A1E-734328F23EF7}" presName="sibTrans" presStyleLbl="sibTrans2D1" presStyleIdx="4" presStyleCnt="8"/>
      <dgm:spPr/>
    </dgm:pt>
    <dgm:pt modelId="{94381335-B58D-DF42-934A-794C0106FB20}" type="pres">
      <dgm:prSet presAssocID="{C8AA1C12-55AD-4A4C-9C55-BAA69D1C61BF}" presName="node" presStyleLbl="node1" presStyleIdx="5" presStyleCnt="8" custScaleX="145665">
        <dgm:presLayoutVars>
          <dgm:bulletEnabled val="1"/>
        </dgm:presLayoutVars>
      </dgm:prSet>
      <dgm:spPr/>
    </dgm:pt>
    <dgm:pt modelId="{CF51E9E1-1769-2240-9AA9-B64C62E12ABA}" type="pres">
      <dgm:prSet presAssocID="{C8AA1C12-55AD-4A4C-9C55-BAA69D1C61BF}" presName="dummy" presStyleCnt="0"/>
      <dgm:spPr/>
    </dgm:pt>
    <dgm:pt modelId="{CA117D02-316A-834B-B70F-89AF47FDDE4D}" type="pres">
      <dgm:prSet presAssocID="{7ED91066-92BD-0046-B60D-B430AE644E6D}" presName="sibTrans" presStyleLbl="sibTrans2D1" presStyleIdx="5" presStyleCnt="8" custLinFactNeighborX="348" custLinFactNeighborY="-1793"/>
      <dgm:spPr/>
    </dgm:pt>
    <dgm:pt modelId="{455ADD09-1280-D641-8179-A31CEFFA284E}" type="pres">
      <dgm:prSet presAssocID="{5B16984B-65DA-D04F-9132-E5B676C40836}" presName="node" presStyleLbl="node1" presStyleIdx="6" presStyleCnt="8" custScaleX="150453">
        <dgm:presLayoutVars>
          <dgm:bulletEnabled val="1"/>
        </dgm:presLayoutVars>
      </dgm:prSet>
      <dgm:spPr/>
    </dgm:pt>
    <dgm:pt modelId="{C7A2F93C-853A-F04A-8AEE-7F89B8F27F05}" type="pres">
      <dgm:prSet presAssocID="{5B16984B-65DA-D04F-9132-E5B676C40836}" presName="dummy" presStyleCnt="0"/>
      <dgm:spPr/>
    </dgm:pt>
    <dgm:pt modelId="{4666140F-A9B1-5647-9616-E7DD45282C8C}" type="pres">
      <dgm:prSet presAssocID="{DF635FE4-0D15-BC41-8141-1FCD02CCC513}" presName="sibTrans" presStyleLbl="sibTrans2D1" presStyleIdx="6" presStyleCnt="8"/>
      <dgm:spPr/>
    </dgm:pt>
    <dgm:pt modelId="{696DD0BB-77D3-DA45-AA54-8EF3BDF79F51}" type="pres">
      <dgm:prSet presAssocID="{A8B0083F-9ED1-7749-97B5-FD196E2A01F9}" presName="node" presStyleLbl="node1" presStyleIdx="7" presStyleCnt="8" custScaleX="147185">
        <dgm:presLayoutVars>
          <dgm:bulletEnabled val="1"/>
        </dgm:presLayoutVars>
      </dgm:prSet>
      <dgm:spPr/>
    </dgm:pt>
    <dgm:pt modelId="{F476CFDC-BA83-5E4F-A6B6-E5C316AC9B1B}" type="pres">
      <dgm:prSet presAssocID="{A8B0083F-9ED1-7749-97B5-FD196E2A01F9}" presName="dummy" presStyleCnt="0"/>
      <dgm:spPr/>
    </dgm:pt>
    <dgm:pt modelId="{59905BF7-AB74-5B4A-9CB5-8B0D88E99381}" type="pres">
      <dgm:prSet presAssocID="{8EDE332A-52E8-774B-92D2-1017A9BA6C74}" presName="sibTrans" presStyleLbl="sibTrans2D1" presStyleIdx="7" presStyleCnt="8"/>
      <dgm:spPr/>
    </dgm:pt>
  </dgm:ptLst>
  <dgm:cxnLst>
    <dgm:cxn modelId="{26D2E409-C9C8-B942-A265-427302663A51}" type="presOf" srcId="{5B16984B-65DA-D04F-9132-E5B676C40836}" destId="{455ADD09-1280-D641-8179-A31CEFFA284E}" srcOrd="0" destOrd="0" presId="urn:microsoft.com/office/officeart/2005/8/layout/radial6"/>
    <dgm:cxn modelId="{56BE7031-731B-9D4F-9E7E-9996E01217DA}" type="presOf" srcId="{33BEAAFE-EAB9-E348-95CC-EE39B395DED6}" destId="{E66176C8-E39B-4240-9358-C240F0628279}" srcOrd="0" destOrd="0" presId="urn:microsoft.com/office/officeart/2005/8/layout/radial6"/>
    <dgm:cxn modelId="{46E3963E-A2A7-CF4D-90BE-F8C3605F7AA1}" type="presOf" srcId="{7ED91066-92BD-0046-B60D-B430AE644E6D}" destId="{CA117D02-316A-834B-B70F-89AF47FDDE4D}" srcOrd="0" destOrd="0" presId="urn:microsoft.com/office/officeart/2005/8/layout/radial6"/>
    <dgm:cxn modelId="{83FE1543-076A-4D41-B2FC-28F031B1C36D}" type="presOf" srcId="{F6878A11-F2B2-6648-9A1E-734328F23EF7}" destId="{B2579EC1-8F5D-BC4B-9083-E63986E32E88}" srcOrd="0" destOrd="0" presId="urn:microsoft.com/office/officeart/2005/8/layout/radial6"/>
    <dgm:cxn modelId="{A271DE4D-E7F0-294D-9802-42E508E837C7}" type="presOf" srcId="{9201705A-181F-3642-B8A5-7BCF48DCD988}" destId="{07B0EB67-5387-194A-B18B-A1359C4CD531}" srcOrd="0" destOrd="0" presId="urn:microsoft.com/office/officeart/2005/8/layout/radial6"/>
    <dgm:cxn modelId="{26AC094E-EE37-9E45-ABDC-F67985626754}" type="presOf" srcId="{17154654-E58F-A543-A5CD-CAE2E83F7035}" destId="{3E1AACAA-00E5-634B-97E6-E227365E1EEA}" srcOrd="0" destOrd="0" presId="urn:microsoft.com/office/officeart/2005/8/layout/radial6"/>
    <dgm:cxn modelId="{1DC80750-B807-434F-80AF-6A6532AD4E5F}" srcId="{33BEAAFE-EAB9-E348-95CC-EE39B395DED6}" destId="{4E96AB56-86CD-C74C-9360-43191AD07606}" srcOrd="1" destOrd="0" parTransId="{23FA4C11-3305-A64E-BC9E-04CD512FDDA5}" sibTransId="{784B64EA-3D81-E84D-A1E5-068C9C29B5F0}"/>
    <dgm:cxn modelId="{E0FFEC59-5FBF-FF4A-914B-4CA3F5488DDC}" type="presOf" srcId="{A8B0083F-9ED1-7749-97B5-FD196E2A01F9}" destId="{696DD0BB-77D3-DA45-AA54-8EF3BDF79F51}" srcOrd="0" destOrd="0" presId="urn:microsoft.com/office/officeart/2005/8/layout/radial6"/>
    <dgm:cxn modelId="{07C40E5E-432C-3E4C-B93D-82F94A42146D}" srcId="{8B8ED0D0-E568-8A42-8EDB-4A4D5991E2FD}" destId="{33BEAAFE-EAB9-E348-95CC-EE39B395DED6}" srcOrd="0" destOrd="0" parTransId="{01CC9E44-6F7A-DD4E-AD82-D31CE8E0B95A}" sibTransId="{9CE815D5-A218-B64B-A23A-90EAB058FE0A}"/>
    <dgm:cxn modelId="{036E935E-E01B-A14D-A8A5-1103AD2DA444}" srcId="{33BEAAFE-EAB9-E348-95CC-EE39B395DED6}" destId="{17154654-E58F-A543-A5CD-CAE2E83F7035}" srcOrd="0" destOrd="0" parTransId="{742A8BE5-53E2-DD4D-9DC3-7E1ABD2C8334}" sibTransId="{33E7734C-96C4-9C4D-8077-400402839F79}"/>
    <dgm:cxn modelId="{E03DBC5E-B9C0-B04E-A7C6-3D3608527D6F}" srcId="{33BEAAFE-EAB9-E348-95CC-EE39B395DED6}" destId="{A8B0083F-9ED1-7749-97B5-FD196E2A01F9}" srcOrd="7" destOrd="0" parTransId="{509DE2B5-0FE6-5A4B-BFB9-65CE3D990036}" sibTransId="{8EDE332A-52E8-774B-92D2-1017A9BA6C74}"/>
    <dgm:cxn modelId="{73522F65-5E11-CB45-BBDA-4273BD1D08AF}" type="presOf" srcId="{8B8ED0D0-E568-8A42-8EDB-4A4D5991E2FD}" destId="{A6D78A07-0321-124F-A18B-BFF7FDEBA08A}" srcOrd="0" destOrd="0" presId="urn:microsoft.com/office/officeart/2005/8/layout/radial6"/>
    <dgm:cxn modelId="{3E5E7F6E-FBE9-634B-B5CC-8990C37032D4}" type="presOf" srcId="{DBBFCECF-62AE-1643-905F-3DC81CF2092F}" destId="{3A5E53EB-3502-0442-B1E8-E66A28C70A6A}" srcOrd="0" destOrd="0" presId="urn:microsoft.com/office/officeart/2005/8/layout/radial6"/>
    <dgm:cxn modelId="{C4279570-0D6D-5445-B11A-0A1E721D9A2E}" type="presOf" srcId="{6295B992-175D-B545-8129-D817A393A7C6}" destId="{AEFDD5FC-DB0D-934C-A1DE-05CFB12D6E24}" srcOrd="0" destOrd="0" presId="urn:microsoft.com/office/officeart/2005/8/layout/radial6"/>
    <dgm:cxn modelId="{9D9F2873-51ED-AB40-B192-3716FEB2AE47}" type="presOf" srcId="{33E7734C-96C4-9C4D-8077-400402839F79}" destId="{863DC34F-2AA0-564F-86D8-3AF8FB08C4CC}" srcOrd="0" destOrd="0" presId="urn:microsoft.com/office/officeart/2005/8/layout/radial6"/>
    <dgm:cxn modelId="{71531B9F-433F-5345-B14D-776AAF44B52E}" srcId="{33BEAAFE-EAB9-E348-95CC-EE39B395DED6}" destId="{C8AA1C12-55AD-4A4C-9C55-BAA69D1C61BF}" srcOrd="5" destOrd="0" parTransId="{91AE8C2F-459C-894B-9E39-D841B0B0460C}" sibTransId="{7ED91066-92BD-0046-B60D-B430AE644E6D}"/>
    <dgm:cxn modelId="{DB3864A4-5577-3A4B-BE99-F17B5851BAA3}" type="presOf" srcId="{C8AA1C12-55AD-4A4C-9C55-BAA69D1C61BF}" destId="{94381335-B58D-DF42-934A-794C0106FB20}" srcOrd="0" destOrd="0" presId="urn:microsoft.com/office/officeart/2005/8/layout/radial6"/>
    <dgm:cxn modelId="{3452E1CF-E01C-5D4F-B26A-0E7C232C9D45}" srcId="{33BEAAFE-EAB9-E348-95CC-EE39B395DED6}" destId="{B80A807E-BF45-7340-920E-F027E8A993B9}" srcOrd="4" destOrd="0" parTransId="{B3537096-00C5-9545-9E34-D3C20AAEB6DB}" sibTransId="{F6878A11-F2B2-6648-9A1E-734328F23EF7}"/>
    <dgm:cxn modelId="{2E80DAD1-92FB-6C45-BD56-A090A985D1C7}" srcId="{33BEAAFE-EAB9-E348-95CC-EE39B395DED6}" destId="{5B16984B-65DA-D04F-9132-E5B676C40836}" srcOrd="6" destOrd="0" parTransId="{CFD26430-236D-1F48-A7B8-3253ED1F406B}" sibTransId="{DF635FE4-0D15-BC41-8141-1FCD02CCC513}"/>
    <dgm:cxn modelId="{B896F6D7-4141-894A-AE61-BBBE79067324}" srcId="{33BEAAFE-EAB9-E348-95CC-EE39B395DED6}" destId="{6295B992-175D-B545-8129-D817A393A7C6}" srcOrd="2" destOrd="0" parTransId="{6A43FE21-39FA-F544-8E98-BFF51D879708}" sibTransId="{DBBFCECF-62AE-1643-905F-3DC81CF2092F}"/>
    <dgm:cxn modelId="{1B3735E3-597A-984C-8B9F-E093A74FB3BB}" type="presOf" srcId="{B80A807E-BF45-7340-920E-F027E8A993B9}" destId="{2F3645A6-58C9-0049-940D-1AB217B1F22C}" srcOrd="0" destOrd="0" presId="urn:microsoft.com/office/officeart/2005/8/layout/radial6"/>
    <dgm:cxn modelId="{00D557E6-4898-F04A-9C55-F1F766B5BE83}" type="presOf" srcId="{8EDE332A-52E8-774B-92D2-1017A9BA6C74}" destId="{59905BF7-AB74-5B4A-9CB5-8B0D88E99381}" srcOrd="0" destOrd="0" presId="urn:microsoft.com/office/officeart/2005/8/layout/radial6"/>
    <dgm:cxn modelId="{684D23E9-7078-9B4C-AD5F-44BC9C8B848B}" type="presOf" srcId="{784B64EA-3D81-E84D-A1E5-068C9C29B5F0}" destId="{BEF9DCA1-243F-7447-B989-36FFB710FE3F}" srcOrd="0" destOrd="0" presId="urn:microsoft.com/office/officeart/2005/8/layout/radial6"/>
    <dgm:cxn modelId="{EB3A12EF-6262-1B4F-A246-A1D7165BA3E1}" type="presOf" srcId="{8DA450A7-8637-A948-BE63-8EDBBEA5DC1F}" destId="{2A1D07F6-4491-7F4A-937C-E993C68EEC0C}" srcOrd="0" destOrd="0" presId="urn:microsoft.com/office/officeart/2005/8/layout/radial6"/>
    <dgm:cxn modelId="{C62EE5EF-1CAF-AD42-B2A0-4AFEED4E46C1}" type="presOf" srcId="{4E96AB56-86CD-C74C-9360-43191AD07606}" destId="{F7202D50-7AF8-614F-B0A3-179FDE25990E}" srcOrd="0" destOrd="0" presId="urn:microsoft.com/office/officeart/2005/8/layout/radial6"/>
    <dgm:cxn modelId="{727FEAF5-E24E-6A43-A53F-71A7A8FD639F}" type="presOf" srcId="{DF635FE4-0D15-BC41-8141-1FCD02CCC513}" destId="{4666140F-A9B1-5647-9616-E7DD45282C8C}" srcOrd="0" destOrd="0" presId="urn:microsoft.com/office/officeart/2005/8/layout/radial6"/>
    <dgm:cxn modelId="{156867FC-9F08-434E-AF9E-72364A3FEC34}" srcId="{33BEAAFE-EAB9-E348-95CC-EE39B395DED6}" destId="{8DA450A7-8637-A948-BE63-8EDBBEA5DC1F}" srcOrd="3" destOrd="0" parTransId="{106ED576-B4FF-EF41-AF28-A0EA3D588D1B}" sibTransId="{9201705A-181F-3642-B8A5-7BCF48DCD988}"/>
    <dgm:cxn modelId="{A3C3BE47-58F2-6840-BE33-855BF3708312}" type="presParOf" srcId="{A6D78A07-0321-124F-A18B-BFF7FDEBA08A}" destId="{E66176C8-E39B-4240-9358-C240F0628279}" srcOrd="0" destOrd="0" presId="urn:microsoft.com/office/officeart/2005/8/layout/radial6"/>
    <dgm:cxn modelId="{2438E2D8-813A-2C49-9A3C-A682BDF9FF54}" type="presParOf" srcId="{A6D78A07-0321-124F-A18B-BFF7FDEBA08A}" destId="{3E1AACAA-00E5-634B-97E6-E227365E1EEA}" srcOrd="1" destOrd="0" presId="urn:microsoft.com/office/officeart/2005/8/layout/radial6"/>
    <dgm:cxn modelId="{6967B707-DA35-2A48-9717-7BE33ADDFDBA}" type="presParOf" srcId="{A6D78A07-0321-124F-A18B-BFF7FDEBA08A}" destId="{1DC0EA62-4F0C-7B4A-A306-B927763BF467}" srcOrd="2" destOrd="0" presId="urn:microsoft.com/office/officeart/2005/8/layout/radial6"/>
    <dgm:cxn modelId="{F4504BA1-B34B-0043-AE7F-AC0B1AD86A77}" type="presParOf" srcId="{A6D78A07-0321-124F-A18B-BFF7FDEBA08A}" destId="{863DC34F-2AA0-564F-86D8-3AF8FB08C4CC}" srcOrd="3" destOrd="0" presId="urn:microsoft.com/office/officeart/2005/8/layout/radial6"/>
    <dgm:cxn modelId="{4853A71E-9F2C-4648-B8E9-CC4061A93F98}" type="presParOf" srcId="{A6D78A07-0321-124F-A18B-BFF7FDEBA08A}" destId="{F7202D50-7AF8-614F-B0A3-179FDE25990E}" srcOrd="4" destOrd="0" presId="urn:microsoft.com/office/officeart/2005/8/layout/radial6"/>
    <dgm:cxn modelId="{BA2DBC3B-A0D7-AB47-89D1-25257215F6E7}" type="presParOf" srcId="{A6D78A07-0321-124F-A18B-BFF7FDEBA08A}" destId="{D4C20067-5673-1343-B8A3-A9D5D55F9294}" srcOrd="5" destOrd="0" presId="urn:microsoft.com/office/officeart/2005/8/layout/radial6"/>
    <dgm:cxn modelId="{5D0540C6-3D4C-6748-A7F6-26F9425E3347}" type="presParOf" srcId="{A6D78A07-0321-124F-A18B-BFF7FDEBA08A}" destId="{BEF9DCA1-243F-7447-B989-36FFB710FE3F}" srcOrd="6" destOrd="0" presId="urn:microsoft.com/office/officeart/2005/8/layout/radial6"/>
    <dgm:cxn modelId="{BE66EACD-2B55-584B-908A-51E04C0EE93A}" type="presParOf" srcId="{A6D78A07-0321-124F-A18B-BFF7FDEBA08A}" destId="{AEFDD5FC-DB0D-934C-A1DE-05CFB12D6E24}" srcOrd="7" destOrd="0" presId="urn:microsoft.com/office/officeart/2005/8/layout/radial6"/>
    <dgm:cxn modelId="{1E134EE7-E4B5-0C4D-978F-BF1E837C5507}" type="presParOf" srcId="{A6D78A07-0321-124F-A18B-BFF7FDEBA08A}" destId="{6A812CB2-4DEA-7040-A2F0-0C9C953354CD}" srcOrd="8" destOrd="0" presId="urn:microsoft.com/office/officeart/2005/8/layout/radial6"/>
    <dgm:cxn modelId="{2DF442AF-8D81-7D4B-A3EB-8EC5C6193269}" type="presParOf" srcId="{A6D78A07-0321-124F-A18B-BFF7FDEBA08A}" destId="{3A5E53EB-3502-0442-B1E8-E66A28C70A6A}" srcOrd="9" destOrd="0" presId="urn:microsoft.com/office/officeart/2005/8/layout/radial6"/>
    <dgm:cxn modelId="{EE1F5736-C169-3C4A-BEDF-4ECA737BFCB9}" type="presParOf" srcId="{A6D78A07-0321-124F-A18B-BFF7FDEBA08A}" destId="{2A1D07F6-4491-7F4A-937C-E993C68EEC0C}" srcOrd="10" destOrd="0" presId="urn:microsoft.com/office/officeart/2005/8/layout/radial6"/>
    <dgm:cxn modelId="{4951AE4C-2C1C-384A-AC43-EC9B8C67317B}" type="presParOf" srcId="{A6D78A07-0321-124F-A18B-BFF7FDEBA08A}" destId="{04536A3B-A7B5-5A48-856C-A97AB99FE0BF}" srcOrd="11" destOrd="0" presId="urn:microsoft.com/office/officeart/2005/8/layout/radial6"/>
    <dgm:cxn modelId="{57FDEE0E-FCDD-644C-B55C-1214FAA93E67}" type="presParOf" srcId="{A6D78A07-0321-124F-A18B-BFF7FDEBA08A}" destId="{07B0EB67-5387-194A-B18B-A1359C4CD531}" srcOrd="12" destOrd="0" presId="urn:microsoft.com/office/officeart/2005/8/layout/radial6"/>
    <dgm:cxn modelId="{94AEC968-F973-B640-B47B-B92BFDC04DCE}" type="presParOf" srcId="{A6D78A07-0321-124F-A18B-BFF7FDEBA08A}" destId="{2F3645A6-58C9-0049-940D-1AB217B1F22C}" srcOrd="13" destOrd="0" presId="urn:microsoft.com/office/officeart/2005/8/layout/radial6"/>
    <dgm:cxn modelId="{63776867-887A-D845-B1A6-B191C0E147A1}" type="presParOf" srcId="{A6D78A07-0321-124F-A18B-BFF7FDEBA08A}" destId="{319E47F8-0525-704A-B7AA-507F05009A81}" srcOrd="14" destOrd="0" presId="urn:microsoft.com/office/officeart/2005/8/layout/radial6"/>
    <dgm:cxn modelId="{96EBB103-059E-0148-A0FB-73D4B4FCAF22}" type="presParOf" srcId="{A6D78A07-0321-124F-A18B-BFF7FDEBA08A}" destId="{B2579EC1-8F5D-BC4B-9083-E63986E32E88}" srcOrd="15" destOrd="0" presId="urn:microsoft.com/office/officeart/2005/8/layout/radial6"/>
    <dgm:cxn modelId="{042AC1ED-5610-F84C-ACD2-B9F47F2E2058}" type="presParOf" srcId="{A6D78A07-0321-124F-A18B-BFF7FDEBA08A}" destId="{94381335-B58D-DF42-934A-794C0106FB20}" srcOrd="16" destOrd="0" presId="urn:microsoft.com/office/officeart/2005/8/layout/radial6"/>
    <dgm:cxn modelId="{7FEEFA52-1D0D-5648-AA23-B11EEA962031}" type="presParOf" srcId="{A6D78A07-0321-124F-A18B-BFF7FDEBA08A}" destId="{CF51E9E1-1769-2240-9AA9-B64C62E12ABA}" srcOrd="17" destOrd="0" presId="urn:microsoft.com/office/officeart/2005/8/layout/radial6"/>
    <dgm:cxn modelId="{71A3E1CB-0999-F948-853C-CE924324D4E0}" type="presParOf" srcId="{A6D78A07-0321-124F-A18B-BFF7FDEBA08A}" destId="{CA117D02-316A-834B-B70F-89AF47FDDE4D}" srcOrd="18" destOrd="0" presId="urn:microsoft.com/office/officeart/2005/8/layout/radial6"/>
    <dgm:cxn modelId="{6C1EE43C-0B6B-D047-A361-E6925AE8A8D4}" type="presParOf" srcId="{A6D78A07-0321-124F-A18B-BFF7FDEBA08A}" destId="{455ADD09-1280-D641-8179-A31CEFFA284E}" srcOrd="19" destOrd="0" presId="urn:microsoft.com/office/officeart/2005/8/layout/radial6"/>
    <dgm:cxn modelId="{5FC9FCB8-75EF-3342-824E-41206409E63A}" type="presParOf" srcId="{A6D78A07-0321-124F-A18B-BFF7FDEBA08A}" destId="{C7A2F93C-853A-F04A-8AEE-7F89B8F27F05}" srcOrd="20" destOrd="0" presId="urn:microsoft.com/office/officeart/2005/8/layout/radial6"/>
    <dgm:cxn modelId="{51E9F89F-FF43-9D41-BA0F-EAF075118384}" type="presParOf" srcId="{A6D78A07-0321-124F-A18B-BFF7FDEBA08A}" destId="{4666140F-A9B1-5647-9616-E7DD45282C8C}" srcOrd="21" destOrd="0" presId="urn:microsoft.com/office/officeart/2005/8/layout/radial6"/>
    <dgm:cxn modelId="{9658D371-A574-3F4D-8221-3EC471A76390}" type="presParOf" srcId="{A6D78A07-0321-124F-A18B-BFF7FDEBA08A}" destId="{696DD0BB-77D3-DA45-AA54-8EF3BDF79F51}" srcOrd="22" destOrd="0" presId="urn:microsoft.com/office/officeart/2005/8/layout/radial6"/>
    <dgm:cxn modelId="{D74420B8-C5FC-CC42-8CDE-4E3F65B94B7C}" type="presParOf" srcId="{A6D78A07-0321-124F-A18B-BFF7FDEBA08A}" destId="{F476CFDC-BA83-5E4F-A6B6-E5C316AC9B1B}" srcOrd="23" destOrd="0" presId="urn:microsoft.com/office/officeart/2005/8/layout/radial6"/>
    <dgm:cxn modelId="{C13D59EC-C473-E545-8B12-D0F2990E1A90}" type="presParOf" srcId="{A6D78A07-0321-124F-A18B-BFF7FDEBA08A}" destId="{59905BF7-AB74-5B4A-9CB5-8B0D88E99381}" srcOrd="24"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05BF7-AB74-5B4A-9CB5-8B0D88E99381}">
      <dsp:nvSpPr>
        <dsp:cNvPr id="0" name=""/>
        <dsp:cNvSpPr/>
      </dsp:nvSpPr>
      <dsp:spPr>
        <a:xfrm>
          <a:off x="1464346" y="558648"/>
          <a:ext cx="5021036" cy="5021036"/>
        </a:xfrm>
        <a:prstGeom prst="blockArc">
          <a:avLst>
            <a:gd name="adj1" fmla="val 13500000"/>
            <a:gd name="adj2" fmla="val 16200000"/>
            <a:gd name="adj3" fmla="val 3432"/>
          </a:avLst>
        </a:prstGeom>
        <a:solidFill>
          <a:schemeClr val="tx1"/>
        </a:solidFill>
        <a:ln>
          <a:noFill/>
        </a:ln>
        <a:effectLst/>
      </dsp:spPr>
      <dsp:style>
        <a:lnRef idx="0">
          <a:scrgbClr r="0" g="0" b="0"/>
        </a:lnRef>
        <a:fillRef idx="3">
          <a:scrgbClr r="0" g="0" b="0"/>
        </a:fillRef>
        <a:effectRef idx="2">
          <a:scrgbClr r="0" g="0" b="0"/>
        </a:effectRef>
        <a:fontRef idx="minor">
          <a:schemeClr val="lt1"/>
        </a:fontRef>
      </dsp:style>
    </dsp:sp>
    <dsp:sp modelId="{4666140F-A9B1-5647-9616-E7DD45282C8C}">
      <dsp:nvSpPr>
        <dsp:cNvPr id="0" name=""/>
        <dsp:cNvSpPr/>
      </dsp:nvSpPr>
      <dsp:spPr>
        <a:xfrm>
          <a:off x="1464346" y="558648"/>
          <a:ext cx="5021036" cy="5021036"/>
        </a:xfrm>
        <a:prstGeom prst="blockArc">
          <a:avLst>
            <a:gd name="adj1" fmla="val 10800000"/>
            <a:gd name="adj2" fmla="val 13500000"/>
            <a:gd name="adj3" fmla="val 3432"/>
          </a:avLst>
        </a:prstGeom>
        <a:solidFill>
          <a:schemeClr val="tx1"/>
        </a:solidFill>
        <a:ln>
          <a:noFill/>
        </a:ln>
        <a:effectLst/>
      </dsp:spPr>
      <dsp:style>
        <a:lnRef idx="0">
          <a:scrgbClr r="0" g="0" b="0"/>
        </a:lnRef>
        <a:fillRef idx="3">
          <a:scrgbClr r="0" g="0" b="0"/>
        </a:fillRef>
        <a:effectRef idx="2">
          <a:scrgbClr r="0" g="0" b="0"/>
        </a:effectRef>
        <a:fontRef idx="minor">
          <a:schemeClr val="lt1"/>
        </a:fontRef>
      </dsp:style>
    </dsp:sp>
    <dsp:sp modelId="{CA117D02-316A-834B-B70F-89AF47FDDE4D}">
      <dsp:nvSpPr>
        <dsp:cNvPr id="0" name=""/>
        <dsp:cNvSpPr/>
      </dsp:nvSpPr>
      <dsp:spPr>
        <a:xfrm>
          <a:off x="1481819" y="468621"/>
          <a:ext cx="5021036" cy="5021036"/>
        </a:xfrm>
        <a:prstGeom prst="blockArc">
          <a:avLst>
            <a:gd name="adj1" fmla="val 8100000"/>
            <a:gd name="adj2" fmla="val 10800000"/>
            <a:gd name="adj3" fmla="val 3432"/>
          </a:avLst>
        </a:prstGeom>
        <a:solidFill>
          <a:schemeClr val="tx1"/>
        </a:solidFill>
        <a:ln>
          <a:noFill/>
        </a:ln>
        <a:effectLst/>
      </dsp:spPr>
      <dsp:style>
        <a:lnRef idx="0">
          <a:scrgbClr r="0" g="0" b="0"/>
        </a:lnRef>
        <a:fillRef idx="3">
          <a:scrgbClr r="0" g="0" b="0"/>
        </a:fillRef>
        <a:effectRef idx="2">
          <a:scrgbClr r="0" g="0" b="0"/>
        </a:effectRef>
        <a:fontRef idx="minor">
          <a:schemeClr val="lt1"/>
        </a:fontRef>
      </dsp:style>
    </dsp:sp>
    <dsp:sp modelId="{B2579EC1-8F5D-BC4B-9083-E63986E32E88}">
      <dsp:nvSpPr>
        <dsp:cNvPr id="0" name=""/>
        <dsp:cNvSpPr/>
      </dsp:nvSpPr>
      <dsp:spPr>
        <a:xfrm>
          <a:off x="1464346" y="558648"/>
          <a:ext cx="5021036" cy="5021036"/>
        </a:xfrm>
        <a:prstGeom prst="blockArc">
          <a:avLst>
            <a:gd name="adj1" fmla="val 5400000"/>
            <a:gd name="adj2" fmla="val 8100000"/>
            <a:gd name="adj3" fmla="val 3432"/>
          </a:avLst>
        </a:prstGeom>
        <a:solidFill>
          <a:schemeClr val="tx1"/>
        </a:solidFill>
        <a:ln>
          <a:noFill/>
        </a:ln>
        <a:effectLst/>
      </dsp:spPr>
      <dsp:style>
        <a:lnRef idx="0">
          <a:scrgbClr r="0" g="0" b="0"/>
        </a:lnRef>
        <a:fillRef idx="3">
          <a:scrgbClr r="0" g="0" b="0"/>
        </a:fillRef>
        <a:effectRef idx="2">
          <a:scrgbClr r="0" g="0" b="0"/>
        </a:effectRef>
        <a:fontRef idx="minor">
          <a:schemeClr val="lt1"/>
        </a:fontRef>
      </dsp:style>
    </dsp:sp>
    <dsp:sp modelId="{07B0EB67-5387-194A-B18B-A1359C4CD531}">
      <dsp:nvSpPr>
        <dsp:cNvPr id="0" name=""/>
        <dsp:cNvSpPr/>
      </dsp:nvSpPr>
      <dsp:spPr>
        <a:xfrm>
          <a:off x="1464346" y="558648"/>
          <a:ext cx="5021036" cy="5021036"/>
        </a:xfrm>
        <a:prstGeom prst="blockArc">
          <a:avLst>
            <a:gd name="adj1" fmla="val 2700000"/>
            <a:gd name="adj2" fmla="val 5400000"/>
            <a:gd name="adj3" fmla="val 3432"/>
          </a:avLst>
        </a:prstGeom>
        <a:solidFill>
          <a:schemeClr val="tx1"/>
        </a:solidFill>
        <a:ln>
          <a:noFill/>
        </a:ln>
        <a:effectLst/>
      </dsp:spPr>
      <dsp:style>
        <a:lnRef idx="0">
          <a:scrgbClr r="0" g="0" b="0"/>
        </a:lnRef>
        <a:fillRef idx="3">
          <a:scrgbClr r="0" g="0" b="0"/>
        </a:fillRef>
        <a:effectRef idx="2">
          <a:scrgbClr r="0" g="0" b="0"/>
        </a:effectRef>
        <a:fontRef idx="minor">
          <a:schemeClr val="lt1"/>
        </a:fontRef>
      </dsp:style>
    </dsp:sp>
    <dsp:sp modelId="{3A5E53EB-3502-0442-B1E8-E66A28C70A6A}">
      <dsp:nvSpPr>
        <dsp:cNvPr id="0" name=""/>
        <dsp:cNvSpPr/>
      </dsp:nvSpPr>
      <dsp:spPr>
        <a:xfrm>
          <a:off x="1464346" y="558648"/>
          <a:ext cx="5021036" cy="5021036"/>
        </a:xfrm>
        <a:prstGeom prst="blockArc">
          <a:avLst>
            <a:gd name="adj1" fmla="val 0"/>
            <a:gd name="adj2" fmla="val 2700000"/>
            <a:gd name="adj3" fmla="val 3432"/>
          </a:avLst>
        </a:prstGeom>
        <a:solidFill>
          <a:schemeClr val="tx1"/>
        </a:solidFill>
        <a:ln>
          <a:noFill/>
        </a:ln>
        <a:effectLst/>
      </dsp:spPr>
      <dsp:style>
        <a:lnRef idx="0">
          <a:scrgbClr r="0" g="0" b="0"/>
        </a:lnRef>
        <a:fillRef idx="3">
          <a:scrgbClr r="0" g="0" b="0"/>
        </a:fillRef>
        <a:effectRef idx="2">
          <a:scrgbClr r="0" g="0" b="0"/>
        </a:effectRef>
        <a:fontRef idx="minor">
          <a:schemeClr val="lt1"/>
        </a:fontRef>
      </dsp:style>
    </dsp:sp>
    <dsp:sp modelId="{BEF9DCA1-243F-7447-B989-36FFB710FE3F}">
      <dsp:nvSpPr>
        <dsp:cNvPr id="0" name=""/>
        <dsp:cNvSpPr/>
      </dsp:nvSpPr>
      <dsp:spPr>
        <a:xfrm>
          <a:off x="1464346" y="558648"/>
          <a:ext cx="5021036" cy="5021036"/>
        </a:xfrm>
        <a:prstGeom prst="blockArc">
          <a:avLst>
            <a:gd name="adj1" fmla="val 18900000"/>
            <a:gd name="adj2" fmla="val 0"/>
            <a:gd name="adj3" fmla="val 3432"/>
          </a:avLst>
        </a:prstGeom>
        <a:solidFill>
          <a:schemeClr val="tx1"/>
        </a:solidFill>
        <a:ln>
          <a:noFill/>
        </a:ln>
        <a:effectLst/>
      </dsp:spPr>
      <dsp:style>
        <a:lnRef idx="0">
          <a:scrgbClr r="0" g="0" b="0"/>
        </a:lnRef>
        <a:fillRef idx="3">
          <a:scrgbClr r="0" g="0" b="0"/>
        </a:fillRef>
        <a:effectRef idx="2">
          <a:scrgbClr r="0" g="0" b="0"/>
        </a:effectRef>
        <a:fontRef idx="minor">
          <a:schemeClr val="lt1"/>
        </a:fontRef>
      </dsp:style>
    </dsp:sp>
    <dsp:sp modelId="{863DC34F-2AA0-564F-86D8-3AF8FB08C4CC}">
      <dsp:nvSpPr>
        <dsp:cNvPr id="0" name=""/>
        <dsp:cNvSpPr/>
      </dsp:nvSpPr>
      <dsp:spPr>
        <a:xfrm>
          <a:off x="1464346" y="558648"/>
          <a:ext cx="5021036" cy="5021036"/>
        </a:xfrm>
        <a:prstGeom prst="blockArc">
          <a:avLst>
            <a:gd name="adj1" fmla="val 16200000"/>
            <a:gd name="adj2" fmla="val 18900000"/>
            <a:gd name="adj3" fmla="val 3432"/>
          </a:avLst>
        </a:prstGeom>
        <a:solidFill>
          <a:schemeClr val="tx1"/>
        </a:solidFill>
        <a:ln>
          <a:noFill/>
        </a:ln>
        <a:effectLst/>
      </dsp:spPr>
      <dsp:style>
        <a:lnRef idx="0">
          <a:scrgbClr r="0" g="0" b="0"/>
        </a:lnRef>
        <a:fillRef idx="3">
          <a:scrgbClr r="0" g="0" b="0"/>
        </a:fillRef>
        <a:effectRef idx="2">
          <a:scrgbClr r="0" g="0" b="0"/>
        </a:effectRef>
        <a:fontRef idx="minor">
          <a:schemeClr val="lt1"/>
        </a:fontRef>
      </dsp:style>
    </dsp:sp>
    <dsp:sp modelId="{E66176C8-E39B-4240-9358-C240F0628279}">
      <dsp:nvSpPr>
        <dsp:cNvPr id="0" name=""/>
        <dsp:cNvSpPr/>
      </dsp:nvSpPr>
      <dsp:spPr>
        <a:xfrm>
          <a:off x="2673833" y="2214394"/>
          <a:ext cx="2602062" cy="1709544"/>
        </a:xfrm>
        <a:prstGeom prst="ellipse">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2"/>
              </a:solidFill>
            </a:rPr>
            <a:t>Housing Mix Usage</a:t>
          </a:r>
        </a:p>
      </dsp:txBody>
      <dsp:txXfrm>
        <a:off x="3054896" y="2464751"/>
        <a:ext cx="1839936" cy="1208830"/>
      </dsp:txXfrm>
    </dsp:sp>
    <dsp:sp modelId="{3E1AACAA-00E5-634B-97E6-E227365E1EEA}">
      <dsp:nvSpPr>
        <dsp:cNvPr id="0" name=""/>
        <dsp:cNvSpPr/>
      </dsp:nvSpPr>
      <dsp:spPr>
        <a:xfrm>
          <a:off x="3136338" y="3388"/>
          <a:ext cx="1677052" cy="1196680"/>
        </a:xfrm>
        <a:prstGeom prst="ellipse">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2"/>
              </a:solidFill>
            </a:rPr>
            <a:t>Cities</a:t>
          </a:r>
        </a:p>
      </dsp:txBody>
      <dsp:txXfrm>
        <a:off x="3381937" y="178638"/>
        <a:ext cx="1185854" cy="846180"/>
      </dsp:txXfrm>
    </dsp:sp>
    <dsp:sp modelId="{F7202D50-7AF8-614F-B0A3-179FDE25990E}">
      <dsp:nvSpPr>
        <dsp:cNvPr id="0" name=""/>
        <dsp:cNvSpPr/>
      </dsp:nvSpPr>
      <dsp:spPr>
        <a:xfrm>
          <a:off x="4861711" y="726084"/>
          <a:ext cx="1715789" cy="1196680"/>
        </a:xfrm>
        <a:prstGeom prst="ellipse">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2"/>
              </a:solidFill>
            </a:rPr>
            <a:t>Counties</a:t>
          </a:r>
        </a:p>
      </dsp:txBody>
      <dsp:txXfrm>
        <a:off x="5112982" y="901334"/>
        <a:ext cx="1213247" cy="846180"/>
      </dsp:txXfrm>
    </dsp:sp>
    <dsp:sp modelId="{AEFDD5FC-DB0D-934C-A1DE-05CFB12D6E24}">
      <dsp:nvSpPr>
        <dsp:cNvPr id="0" name=""/>
        <dsp:cNvSpPr/>
      </dsp:nvSpPr>
      <dsp:spPr>
        <a:xfrm>
          <a:off x="5579614" y="2470826"/>
          <a:ext cx="1725374" cy="1196680"/>
        </a:xfrm>
        <a:prstGeom prst="ellipse">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2"/>
              </a:solidFill>
            </a:rPr>
            <a:t>Lodging Operators</a:t>
          </a:r>
        </a:p>
      </dsp:txBody>
      <dsp:txXfrm>
        <a:off x="5832289" y="2646076"/>
        <a:ext cx="1220024" cy="846180"/>
      </dsp:txXfrm>
    </dsp:sp>
    <dsp:sp modelId="{2A1D07F6-4491-7F4A-937C-E993C68EEC0C}">
      <dsp:nvSpPr>
        <dsp:cNvPr id="0" name=""/>
        <dsp:cNvSpPr/>
      </dsp:nvSpPr>
      <dsp:spPr>
        <a:xfrm>
          <a:off x="4853454" y="4215567"/>
          <a:ext cx="1732303" cy="1196680"/>
        </a:xfrm>
        <a:prstGeom prst="ellipse">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2"/>
              </a:solidFill>
            </a:rPr>
            <a:t>Vendors &amp; Attractions</a:t>
          </a:r>
        </a:p>
      </dsp:txBody>
      <dsp:txXfrm>
        <a:off x="5107144" y="4390817"/>
        <a:ext cx="1224923" cy="846180"/>
      </dsp:txXfrm>
    </dsp:sp>
    <dsp:sp modelId="{2F3645A6-58C9-0049-940D-1AB217B1F22C}">
      <dsp:nvSpPr>
        <dsp:cNvPr id="0" name=""/>
        <dsp:cNvSpPr/>
      </dsp:nvSpPr>
      <dsp:spPr>
        <a:xfrm>
          <a:off x="3070042" y="4938263"/>
          <a:ext cx="1809644" cy="1196680"/>
        </a:xfrm>
        <a:prstGeom prst="ellipse">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2"/>
              </a:solidFill>
            </a:rPr>
            <a:t>HOA</a:t>
          </a:r>
        </a:p>
      </dsp:txBody>
      <dsp:txXfrm>
        <a:off x="3335058" y="5113513"/>
        <a:ext cx="1279612" cy="846180"/>
      </dsp:txXfrm>
    </dsp:sp>
    <dsp:sp modelId="{94381335-B58D-DF42-934A-794C0106FB20}">
      <dsp:nvSpPr>
        <dsp:cNvPr id="0" name=""/>
        <dsp:cNvSpPr/>
      </dsp:nvSpPr>
      <dsp:spPr>
        <a:xfrm>
          <a:off x="1358550" y="4215567"/>
          <a:ext cx="1743145" cy="1196680"/>
        </a:xfrm>
        <a:prstGeom prst="ellipse">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2"/>
              </a:solidFill>
            </a:rPr>
            <a:t>Residents</a:t>
          </a:r>
        </a:p>
      </dsp:txBody>
      <dsp:txXfrm>
        <a:off x="1613828" y="4390817"/>
        <a:ext cx="1232589" cy="846180"/>
      </dsp:txXfrm>
    </dsp:sp>
    <dsp:sp modelId="{455ADD09-1280-D641-8179-A31CEFFA284E}">
      <dsp:nvSpPr>
        <dsp:cNvPr id="0" name=""/>
        <dsp:cNvSpPr/>
      </dsp:nvSpPr>
      <dsp:spPr>
        <a:xfrm>
          <a:off x="607205" y="2470826"/>
          <a:ext cx="1800442" cy="1196680"/>
        </a:xfrm>
        <a:prstGeom prst="ellipse">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2"/>
              </a:solidFill>
            </a:rPr>
            <a:t>State</a:t>
          </a:r>
        </a:p>
      </dsp:txBody>
      <dsp:txXfrm>
        <a:off x="870874" y="2646076"/>
        <a:ext cx="1273104" cy="846180"/>
      </dsp:txXfrm>
    </dsp:sp>
    <dsp:sp modelId="{696DD0BB-77D3-DA45-AA54-8EF3BDF79F51}">
      <dsp:nvSpPr>
        <dsp:cNvPr id="0" name=""/>
        <dsp:cNvSpPr/>
      </dsp:nvSpPr>
      <dsp:spPr>
        <a:xfrm>
          <a:off x="1349455" y="726084"/>
          <a:ext cx="1761334" cy="1196680"/>
        </a:xfrm>
        <a:prstGeom prst="ellipse">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2"/>
              </a:solidFill>
            </a:rPr>
            <a:t>DMO</a:t>
          </a:r>
        </a:p>
      </dsp:txBody>
      <dsp:txXfrm>
        <a:off x="1607396" y="901334"/>
        <a:ext cx="1245452" cy="84618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AA0C15-CA33-104B-9B7F-C6709B9EC3E8}" type="datetimeFigureOut">
              <a:rPr lang="en-US" smtClean="0"/>
              <a:t>6/1/18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88C81D-5A9C-054F-B4E4-A9A68BD668D7}" type="slidenum">
              <a:rPr lang="en-US" smtClean="0"/>
              <a:t>‹#›</a:t>
            </a:fld>
            <a:endParaRPr lang="en-US"/>
          </a:p>
        </p:txBody>
      </p:sp>
    </p:spTree>
    <p:extLst>
      <p:ext uri="{BB962C8B-B14F-4D97-AF65-F5344CB8AC3E}">
        <p14:creationId xmlns:p14="http://schemas.microsoft.com/office/powerpoint/2010/main" val="1943019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Spencer Wetmore introduction.</a:t>
            </a:r>
          </a:p>
        </p:txBody>
      </p:sp>
      <p:sp>
        <p:nvSpPr>
          <p:cNvPr id="4" name="Slide Number Placeholder 3"/>
          <p:cNvSpPr>
            <a:spLocks noGrp="1"/>
          </p:cNvSpPr>
          <p:nvPr>
            <p:ph type="sldNum" sz="quarter" idx="10"/>
          </p:nvPr>
        </p:nvSpPr>
        <p:spPr/>
        <p:txBody>
          <a:bodyPr/>
          <a:lstStyle/>
          <a:p>
            <a:fld id="{B188C81D-5A9C-054F-B4E4-A9A68BD668D7}" type="slidenum">
              <a:rPr lang="en-US" smtClean="0"/>
              <a:t>2</a:t>
            </a:fld>
            <a:endParaRPr lang="en-US"/>
          </a:p>
        </p:txBody>
      </p:sp>
    </p:spTree>
    <p:extLst>
      <p:ext uri="{BB962C8B-B14F-4D97-AF65-F5344CB8AC3E}">
        <p14:creationId xmlns:p14="http://schemas.microsoft.com/office/powerpoint/2010/main" val="1164879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winter/spring of 2017, my host sabbatical organization and a third party research team conducted a benchmark study related to the processes for operating residential nightly rentals in a collection of peer mountain jurisdictions.</a:t>
            </a:r>
          </a:p>
        </p:txBody>
      </p:sp>
      <p:sp>
        <p:nvSpPr>
          <p:cNvPr id="4" name="Slide Number Placeholder 3"/>
          <p:cNvSpPr>
            <a:spLocks noGrp="1"/>
          </p:cNvSpPr>
          <p:nvPr>
            <p:ph type="sldNum" sz="quarter" idx="10"/>
          </p:nvPr>
        </p:nvSpPr>
        <p:spPr/>
        <p:txBody>
          <a:bodyPr/>
          <a:lstStyle/>
          <a:p>
            <a:fld id="{B188C81D-5A9C-054F-B4E4-A9A68BD668D7}" type="slidenum">
              <a:rPr lang="en-US" smtClean="0"/>
              <a:t>15</a:t>
            </a:fld>
            <a:endParaRPr lang="en-US"/>
          </a:p>
        </p:txBody>
      </p:sp>
    </p:spTree>
    <p:extLst>
      <p:ext uri="{BB962C8B-B14F-4D97-AF65-F5344CB8AC3E}">
        <p14:creationId xmlns:p14="http://schemas.microsoft.com/office/powerpoint/2010/main" val="1492831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Raleway Medium" panose="020B0603030101060003" pitchFamily="34" charset="0"/>
                <a:ea typeface="Calibri" panose="020F0502020204030204" pitchFamily="34" charset="0"/>
                <a:cs typeface="Calibri" panose="020F0502020204030204" pitchFamily="34" charset="0"/>
              </a:rPr>
              <a:t>Municipal licensing and related compliance of short term rentals is evolving rapidly and very significantly among tax collecting entities.  When aggressively pursued, the licensing/compliance process successfully measures not just the supply but the use and related revenue stream from related units and has collateral value by encouraging compliance and increasing associated revenues. In addition, it creates barriers and hurdles to entering into</a:t>
            </a:r>
            <a:r>
              <a:rPr lang="en-US" baseline="0" dirty="0">
                <a:latin typeface="Raleway Medium" panose="020B0603030101060003" pitchFamily="34" charset="0"/>
                <a:ea typeface="Calibri" panose="020F0502020204030204" pitchFamily="34" charset="0"/>
                <a:cs typeface="Calibri" panose="020F0502020204030204" pitchFamily="34" charset="0"/>
              </a:rPr>
              <a:t> the short-term rental business.</a:t>
            </a:r>
            <a:endParaRPr lang="en-US" dirty="0">
              <a:latin typeface="Raleway Medium" panose="020B0603030101060003" pitchFamily="34" charset="0"/>
              <a:ea typeface="Calibri" panose="020F0502020204030204" pitchFamily="34" charset="0"/>
              <a:cs typeface="Calibri" panose="020F0502020204030204" pitchFamily="34" charset="0"/>
            </a:endParaRPr>
          </a:p>
          <a:p>
            <a:pPr rtl="0" eaLnBrk="1" fontAlgn="t" latinLnBrk="0" hangingPunct="1"/>
            <a:r>
              <a:rPr lang="en-US" dirty="0"/>
              <a:t> </a:t>
            </a:r>
          </a:p>
          <a:p>
            <a:pPr rtl="0" eaLnBrk="1" fontAlgn="t" latinLnBrk="0" hangingPunct="1"/>
            <a:r>
              <a:rPr lang="en-US" dirty="0"/>
              <a:t>The Town of Vail began licensing at the onset of 2016 (and at end of Q3 2016) had about 300 so</a:t>
            </a:r>
            <a:r>
              <a:rPr lang="en-US" baseline="0" dirty="0"/>
              <a:t> called, rent-by-owner</a:t>
            </a:r>
            <a:r>
              <a:rPr lang="en-US" dirty="0"/>
              <a:t> units licensed.</a:t>
            </a:r>
            <a:r>
              <a:rPr lang="en-US" baseline="0" dirty="0"/>
              <a:t>  </a:t>
            </a:r>
            <a:r>
              <a:rPr lang="en-US" dirty="0"/>
              <a:t>More aggressive licensing/compliance have multiple benefits including better understanding and compliance from existing units. Considerations related to the mechanics of licensing, compliance and enforcement along with related costs are a major consideration, thus the assessment of similar mountain towns and their short-term rental requirements.</a:t>
            </a:r>
          </a:p>
          <a:p>
            <a:pPr rtl="0" eaLnBrk="1" fontAlgn="t" latinLnBrk="0" hangingPunct="1"/>
            <a:endParaRPr lang="en-US" dirty="0"/>
          </a:p>
          <a:p>
            <a:r>
              <a:rPr lang="en-US" baseline="0" dirty="0"/>
              <a:t>The following table summarizes each town assessed by whether or not there were elements of a particular requirement included in the town requirements.  </a:t>
            </a:r>
            <a:r>
              <a:rPr lang="en-US" dirty="0"/>
              <a:t>The categories</a:t>
            </a:r>
            <a:r>
              <a:rPr lang="en-US" baseline="0" dirty="0"/>
              <a:t> of assessment included zoning, life safety, public notice, HOA, tax, Business licensing, permitting, education, quality rating, and fees.</a:t>
            </a:r>
            <a:endParaRPr lang="en-US" dirty="0"/>
          </a:p>
        </p:txBody>
      </p:sp>
      <p:sp>
        <p:nvSpPr>
          <p:cNvPr id="4" name="Slide Number Placeholder 3"/>
          <p:cNvSpPr>
            <a:spLocks noGrp="1"/>
          </p:cNvSpPr>
          <p:nvPr>
            <p:ph type="sldNum" sz="quarter" idx="10"/>
          </p:nvPr>
        </p:nvSpPr>
        <p:spPr/>
        <p:txBody>
          <a:bodyPr/>
          <a:lstStyle/>
          <a:p>
            <a:fld id="{26BB1F06-F5D2-4C13-9D6F-8CE53D946953}" type="slidenum">
              <a:rPr lang="en-US" smtClean="0"/>
              <a:t>16</a:t>
            </a:fld>
            <a:endParaRPr lang="en-US"/>
          </a:p>
        </p:txBody>
      </p:sp>
    </p:spTree>
    <p:extLst>
      <p:ext uri="{BB962C8B-B14F-4D97-AF65-F5344CB8AC3E}">
        <p14:creationId xmlns:p14="http://schemas.microsoft.com/office/powerpoint/2010/main" val="535982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181">
              <a:defRPr/>
            </a:pPr>
            <a:endParaRPr lang="en-US" sz="1000" dirty="0"/>
          </a:p>
          <a:p>
            <a:pPr defTabSz="942181">
              <a:defRPr/>
            </a:pPr>
            <a:r>
              <a:rPr lang="en-US" sz="1000" dirty="0"/>
              <a:t>The following table provides a summary of housing units in</a:t>
            </a:r>
            <a:r>
              <a:rPr lang="en-US" sz="1000" baseline="0" dirty="0"/>
              <a:t> 2016 from ESRI based projections on US Census Bureau housing profile data for these municipalities.  The first column represents the number of housing units in the jurisdiction.  The next two columns represent the long-term occupied units by owners and tenants.  The final column represents the seasonally or partially occupied housing units. This category is primarily made up of short-term rentals and second-home owners that do not rent their home.  Ordering these by vacant housing units, we see that Breckenridge, Park City, and Vail have the highest number of vacant housing units.  </a:t>
            </a:r>
            <a:endParaRPr lang="en-US" sz="1000" dirty="0"/>
          </a:p>
        </p:txBody>
      </p:sp>
      <p:sp>
        <p:nvSpPr>
          <p:cNvPr id="4" name="Slide Number Placeholder 3"/>
          <p:cNvSpPr>
            <a:spLocks noGrp="1"/>
          </p:cNvSpPr>
          <p:nvPr>
            <p:ph type="sldNum" sz="quarter" idx="10"/>
          </p:nvPr>
        </p:nvSpPr>
        <p:spPr/>
        <p:txBody>
          <a:bodyPr/>
          <a:lstStyle/>
          <a:p>
            <a:fld id="{CD31600D-4900-F942-965E-DD3950BF6E78}" type="slidenum">
              <a:rPr lang="en-US" smtClean="0"/>
              <a:t>17</a:t>
            </a:fld>
            <a:endParaRPr lang="en-US"/>
          </a:p>
        </p:txBody>
      </p:sp>
    </p:spTree>
    <p:extLst>
      <p:ext uri="{BB962C8B-B14F-4D97-AF65-F5344CB8AC3E}">
        <p14:creationId xmlns:p14="http://schemas.microsoft.com/office/powerpoint/2010/main" val="3498405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Raleway Medium" panose="020B0603030101060003" pitchFamily="34" charset="0"/>
                <a:ea typeface="Calibri" panose="020F0502020204030204" pitchFamily="34" charset="0"/>
                <a:cs typeface="Calibri" panose="020F0502020204030204" pitchFamily="34" charset="0"/>
              </a:rPr>
              <a:t>Municipal licensing and related compliance of short term rentals is evolving rapidly and very significantly among tax collecting entities.  When aggressively pursued, the licensing/compliance process successfully measures not just the supply but the use and related revenue stream from related units and has collateral value by encouraging compliance and increasing associated revenues. </a:t>
            </a:r>
          </a:p>
          <a:p>
            <a:pPr rtl="0" eaLnBrk="1" fontAlgn="t" latinLnBrk="0" hangingPunct="1"/>
            <a:r>
              <a:rPr lang="en-US" dirty="0"/>
              <a:t> </a:t>
            </a:r>
          </a:p>
          <a:p>
            <a:pPr rtl="0" eaLnBrk="1" fontAlgn="t" latinLnBrk="0" hangingPunct="1"/>
            <a:r>
              <a:rPr lang="en-US" dirty="0"/>
              <a:t>The Town of Vail began licensing at the onset of 2016 (and at end of Q3 2016) had about 300 RBO units licensed.</a:t>
            </a:r>
          </a:p>
          <a:p>
            <a:pPr rtl="0" eaLnBrk="1" fontAlgn="t" latinLnBrk="0" hangingPunct="1"/>
            <a:r>
              <a:rPr lang="en-US" dirty="0"/>
              <a:t>More aggressive licensing/compliance have multiple benefits including better understanding and compliance from existing units. Considerations related to the mechanics of licensing, compliance and enforcement along with related costs are a major consideration, thus the assessment of similar mountain towns and their short-term rental requirements.</a:t>
            </a:r>
          </a:p>
          <a:p>
            <a:pPr rtl="0" eaLnBrk="1" fontAlgn="t" latinLnBrk="0" hangingPunct="1"/>
            <a:endParaRPr lang="en-US" dirty="0"/>
          </a:p>
          <a:p>
            <a:r>
              <a:rPr lang="en-US" dirty="0">
                <a:latin typeface="Raleway Medium" panose="020B0603030101060003" pitchFamily="34" charset="0"/>
                <a:ea typeface="Calibri" panose="020F0502020204030204" pitchFamily="34" charset="0"/>
                <a:cs typeface="Times New Roman" panose="02020603050405020304" pitchFamily="18" charset="0"/>
              </a:rPr>
              <a:t>The rent-by-owner market is best thought of as a subset of the broader short term rental market which is a subset of the larger bed base.  While the actual physical supply of available units has been relatively static, the use of those units appears to vary widely between short term, monthly, long term and owner occupied units.  When unit usage changes there is an impact both where it comes from and goes.</a:t>
            </a:r>
          </a:p>
          <a:p>
            <a:endParaRPr lang="en-US" dirty="0">
              <a:latin typeface="Raleway Medium" panose="020B0603030101060003" pitchFamily="34" charset="0"/>
              <a:ea typeface="Calibri" panose="020F0502020204030204" pitchFamily="34" charset="0"/>
              <a:cs typeface="Times New Roman" panose="02020603050405020304" pitchFamily="18" charset="0"/>
            </a:endParaRPr>
          </a:p>
          <a:p>
            <a:pPr defTabSz="942181">
              <a:defRPr/>
            </a:pPr>
            <a:r>
              <a:rPr lang="en-US" dirty="0">
                <a:latin typeface="Raleway Medium" panose="020B0603030101060003" pitchFamily="34" charset="0"/>
                <a:ea typeface="Calibri" panose="020F0502020204030204" pitchFamily="34" charset="0"/>
                <a:cs typeface="Times New Roman" panose="02020603050405020304" pitchFamily="18" charset="0"/>
              </a:rPr>
              <a:t>The full impact and consequence of the RBO market is best contemplated and understood in a broader context where the (relatively) fixed supply of units is carefully estimated, primarily using County tax records but augmented with other crosschecks such as business licenses.</a:t>
            </a:r>
          </a:p>
        </p:txBody>
      </p:sp>
      <p:sp>
        <p:nvSpPr>
          <p:cNvPr id="4" name="Slide Number Placeholder 3"/>
          <p:cNvSpPr>
            <a:spLocks noGrp="1"/>
          </p:cNvSpPr>
          <p:nvPr>
            <p:ph type="sldNum" sz="quarter" idx="10"/>
          </p:nvPr>
        </p:nvSpPr>
        <p:spPr/>
        <p:txBody>
          <a:bodyPr/>
          <a:lstStyle/>
          <a:p>
            <a:pPr defTabSz="942181">
              <a:defRPr/>
            </a:pPr>
            <a:fld id="{26BB1F06-F5D2-4C13-9D6F-8CE53D946953}" type="slidenum">
              <a:rPr lang="en-US">
                <a:solidFill>
                  <a:prstClr val="black"/>
                </a:solidFill>
                <a:latin typeface="Calibri" panose="020F0502020204030204"/>
              </a:rPr>
              <a:pPr defTabSz="942181">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1187169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May 2017, I began discussions with the City of Folly Beach, Charleston County, the Charleston Area Convention and Visitors Bureau and the Riley Center for Livable Communities to beta test ”the Collaborative Approach” for improving compliance and understanding the housing mix usage in Folly Beach.  In August 2017, we initiate</a:t>
            </a:r>
          </a:p>
        </p:txBody>
      </p:sp>
      <p:sp>
        <p:nvSpPr>
          <p:cNvPr id="4" name="Slide Number Placeholder 3"/>
          <p:cNvSpPr>
            <a:spLocks noGrp="1"/>
          </p:cNvSpPr>
          <p:nvPr>
            <p:ph type="sldNum" sz="quarter" idx="10"/>
          </p:nvPr>
        </p:nvSpPr>
        <p:spPr/>
        <p:txBody>
          <a:bodyPr/>
          <a:lstStyle/>
          <a:p>
            <a:fld id="{B188C81D-5A9C-054F-B4E4-A9A68BD668D7}" type="slidenum">
              <a:rPr lang="en-US" smtClean="0"/>
              <a:t>19</a:t>
            </a:fld>
            <a:endParaRPr lang="en-US"/>
          </a:p>
        </p:txBody>
      </p:sp>
    </p:spTree>
    <p:extLst>
      <p:ext uri="{BB962C8B-B14F-4D97-AF65-F5344CB8AC3E}">
        <p14:creationId xmlns:p14="http://schemas.microsoft.com/office/powerpoint/2010/main" val="1951449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always looking for ways to explain ”the Collaborative Approach” to </a:t>
            </a:r>
          </a:p>
        </p:txBody>
      </p:sp>
      <p:sp>
        <p:nvSpPr>
          <p:cNvPr id="4" name="Slide Number Placeholder 3"/>
          <p:cNvSpPr>
            <a:spLocks noGrp="1"/>
          </p:cNvSpPr>
          <p:nvPr>
            <p:ph type="sldNum" sz="quarter" idx="10"/>
          </p:nvPr>
        </p:nvSpPr>
        <p:spPr/>
        <p:txBody>
          <a:bodyPr/>
          <a:lstStyle/>
          <a:p>
            <a:fld id="{B188C81D-5A9C-054F-B4E4-A9A68BD668D7}" type="slidenum">
              <a:rPr lang="en-US" smtClean="0"/>
              <a:t>20</a:t>
            </a:fld>
            <a:endParaRPr lang="en-US"/>
          </a:p>
        </p:txBody>
      </p:sp>
    </p:spTree>
    <p:extLst>
      <p:ext uri="{BB962C8B-B14F-4D97-AF65-F5344CB8AC3E}">
        <p14:creationId xmlns:p14="http://schemas.microsoft.com/office/powerpoint/2010/main" val="946181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the DMO, lodging has always played an important role for the overnight guest.  Today, more and more of this bed-base is coming from the housing stock.  Residential units have always played a role, but it has reached a tipping point to which the role of the DMO must change to collaborate to create a level business playing field for lodging operators and balance the impact of tourism on a community.</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BB1F06-F5D2-4C13-9D6F-8CE53D9469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8415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April of 2017, I was able to present my sabbatical research findings to the Town of Vail.  In May 2017, Spencer and Aaron of Folly Beach had secured partial funding for the proposed grant with the Riley Center for Livable Communities.  In June 2017, we had additional support to move forward with the project.  This was our chance to test the Collaborative Approach.  The findings from the December 2016 audit revealed the following…</a:t>
            </a:r>
          </a:p>
        </p:txBody>
      </p:sp>
      <p:sp>
        <p:nvSpPr>
          <p:cNvPr id="4" name="Slide Number Placeholder 3"/>
          <p:cNvSpPr>
            <a:spLocks noGrp="1"/>
          </p:cNvSpPr>
          <p:nvPr>
            <p:ph type="sldNum" sz="quarter" idx="10"/>
          </p:nvPr>
        </p:nvSpPr>
        <p:spPr/>
        <p:txBody>
          <a:bodyPr/>
          <a:lstStyle/>
          <a:p>
            <a:fld id="{B188C81D-5A9C-054F-B4E4-A9A68BD668D7}" type="slidenum">
              <a:rPr lang="en-US" smtClean="0"/>
              <a:t>22</a:t>
            </a:fld>
            <a:endParaRPr lang="en-US"/>
          </a:p>
        </p:txBody>
      </p:sp>
    </p:spTree>
    <p:extLst>
      <p:ext uri="{BB962C8B-B14F-4D97-AF65-F5344CB8AC3E}">
        <p14:creationId xmlns:p14="http://schemas.microsoft.com/office/powerpoint/2010/main" val="1808361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fall of 2016, Spencer and her Director of Zoning, approached me about some concerns they had around short-term rental compliance.  Those concerns were similar to what she listed in an earlier slide.  At the time of their inquiry, I was preparing for an upcoming research sabbatical in the mountain west to benchmark vacation rental operating requirements across ski resort towns.  The choice of these communities was related to their decades of experience with residential nightly rental accommodations and seemed like a natural expansion from the beach communities.  Despite the timing and the </a:t>
            </a:r>
            <a:r>
              <a:rPr lang="en-US" dirty="0" err="1"/>
              <a:t>limiedt</a:t>
            </a:r>
            <a:r>
              <a:rPr lang="en-US" dirty="0"/>
              <a:t> budget, I agreed to conduct a quick audit of the Folly Beach short-term rental situation to see if there was evidence of non-compliance.</a:t>
            </a:r>
          </a:p>
        </p:txBody>
      </p:sp>
      <p:sp>
        <p:nvSpPr>
          <p:cNvPr id="4" name="Slide Number Placeholder 3"/>
          <p:cNvSpPr>
            <a:spLocks noGrp="1"/>
          </p:cNvSpPr>
          <p:nvPr>
            <p:ph type="sldNum" sz="quarter" idx="10"/>
          </p:nvPr>
        </p:nvSpPr>
        <p:spPr/>
        <p:txBody>
          <a:bodyPr/>
          <a:lstStyle/>
          <a:p>
            <a:fld id="{B188C81D-5A9C-054F-B4E4-A9A68BD668D7}" type="slidenum">
              <a:rPr lang="en-US" smtClean="0"/>
              <a:t>6</a:t>
            </a:fld>
            <a:endParaRPr lang="en-US"/>
          </a:p>
        </p:txBody>
      </p:sp>
    </p:spTree>
    <p:extLst>
      <p:ext uri="{BB962C8B-B14F-4D97-AF65-F5344CB8AC3E}">
        <p14:creationId xmlns:p14="http://schemas.microsoft.com/office/powerpoint/2010/main" val="2964348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88C81D-5A9C-054F-B4E4-A9A68BD668D7}" type="slidenum">
              <a:rPr lang="en-US" smtClean="0"/>
              <a:t>7</a:t>
            </a:fld>
            <a:endParaRPr lang="en-US"/>
          </a:p>
        </p:txBody>
      </p:sp>
    </p:spTree>
    <p:extLst>
      <p:ext uri="{BB962C8B-B14F-4D97-AF65-F5344CB8AC3E}">
        <p14:creationId xmlns:p14="http://schemas.microsoft.com/office/powerpoint/2010/main" val="2664857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Simply put, where does an overnight guest sleep?</a:t>
            </a:r>
          </a:p>
        </p:txBody>
      </p:sp>
      <p:sp>
        <p:nvSpPr>
          <p:cNvPr id="4" name="Slide Number Placeholder 3"/>
          <p:cNvSpPr>
            <a:spLocks noGrp="1"/>
          </p:cNvSpPr>
          <p:nvPr>
            <p:ph type="sldNum" sz="quarter" idx="10"/>
          </p:nvPr>
        </p:nvSpPr>
        <p:spPr/>
        <p:txBody>
          <a:bodyPr/>
          <a:lstStyle/>
          <a:p>
            <a:fld id="{B188C81D-5A9C-054F-B4E4-A9A68BD668D7}" type="slidenum">
              <a:rPr lang="en-US" smtClean="0"/>
              <a:t>8</a:t>
            </a:fld>
            <a:endParaRPr lang="en-US"/>
          </a:p>
        </p:txBody>
      </p:sp>
    </p:spTree>
    <p:extLst>
      <p:ext uri="{BB962C8B-B14F-4D97-AF65-F5344CB8AC3E}">
        <p14:creationId xmlns:p14="http://schemas.microsoft.com/office/powerpoint/2010/main" val="1354971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181">
              <a:defRPr/>
            </a:pPr>
            <a:r>
              <a:rPr lang="en-US" dirty="0"/>
              <a:t>Transient inventory</a:t>
            </a:r>
            <a:r>
              <a:rPr lang="en-US" baseline="0" dirty="0"/>
              <a:t> refers to accommodation that is available on a short-term basis, most often defined by a stay of less then 30 days.  More importantly, these short stays, or transients stays, require the collection of a transient room or occupancy tax in addition to other taxes such as sales tax and local options taxes on the nightly rental charges.</a:t>
            </a:r>
          </a:p>
          <a:p>
            <a:pPr defTabSz="942181">
              <a:defRPr/>
            </a:pPr>
            <a:endParaRPr lang="en-US" baseline="0" dirty="0"/>
          </a:p>
          <a:p>
            <a:pPr defTabSz="942181">
              <a:defRPr/>
            </a:pPr>
            <a:r>
              <a:rPr lang="en-US" baseline="0" dirty="0"/>
              <a:t>So, what are the sources of transient inventory?  W</a:t>
            </a:r>
            <a:r>
              <a:rPr lang="en-US" dirty="0"/>
              <a:t>hen</a:t>
            </a:r>
            <a:r>
              <a:rPr lang="en-US" baseline="0" dirty="0"/>
              <a:t> we examine a community for overnight accommodations, hotels are typically the easiest to identify.  An additional source of transient inventory, particularly in leisure destinations includes interval accommodations such as timeshare and fractionals.  Other types of commercial accommodation are also present such as small inns, bed and breakfast and hostels; these are grouped into other in this diagram.  Today, the largest source of transient inventory by property count has become residential housing</a:t>
            </a:r>
            <a:r>
              <a:rPr lang="mr-IN" baseline="0" dirty="0"/>
              <a:t>…</a:t>
            </a:r>
            <a:r>
              <a:rPr lang="en-US" baseline="0" dirty="0"/>
              <a:t>here in lies the short-term rental dilemma that we are facing as communities.  This transient stay has penetrated beyond the traditional second-home beach community, lake community, or lake community, right into our traditional neighborhoods, the urban core, and historic districts.</a:t>
            </a:r>
          </a:p>
          <a:p>
            <a:pPr defTabSz="942181">
              <a:defRPr/>
            </a:pPr>
            <a:endParaRPr lang="en-US" baseline="0" dirty="0"/>
          </a:p>
          <a:p>
            <a:endParaRPr lang="en-US" i="0" dirty="0"/>
          </a:p>
        </p:txBody>
      </p:sp>
      <p:sp>
        <p:nvSpPr>
          <p:cNvPr id="4" name="Slide Number Placeholder 3"/>
          <p:cNvSpPr>
            <a:spLocks noGrp="1"/>
          </p:cNvSpPr>
          <p:nvPr>
            <p:ph type="sldNum" sz="quarter" idx="10"/>
          </p:nvPr>
        </p:nvSpPr>
        <p:spPr/>
        <p:txBody>
          <a:bodyPr/>
          <a:lstStyle/>
          <a:p>
            <a:fld id="{37EC8B0B-3095-8D4A-BABB-9EB4136760F0}" type="slidenum">
              <a:rPr lang="en-US" smtClean="0"/>
              <a:t>9</a:t>
            </a:fld>
            <a:endParaRPr lang="en-US"/>
          </a:p>
        </p:txBody>
      </p:sp>
    </p:spTree>
    <p:extLst>
      <p:ext uri="{BB962C8B-B14F-4D97-AF65-F5344CB8AC3E}">
        <p14:creationId xmlns:p14="http://schemas.microsoft.com/office/powerpoint/2010/main" val="1815844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181">
              <a:defRPr/>
            </a:pPr>
            <a:endParaRPr lang="en-US" baseline="0"/>
          </a:p>
          <a:p>
            <a:pPr defTabSz="942181">
              <a:defRPr/>
            </a:pPr>
            <a:endParaRPr lang="en-US" baseline="0" dirty="0"/>
          </a:p>
          <a:p>
            <a:pPr defTabSz="942181">
              <a:defRPr/>
            </a:pPr>
            <a:r>
              <a:rPr lang="en-US" baseline="0" dirty="0"/>
              <a:t>So, what are the sources of transient inventory?  W</a:t>
            </a:r>
            <a:r>
              <a:rPr lang="en-US" dirty="0"/>
              <a:t>hen</a:t>
            </a:r>
            <a:r>
              <a:rPr lang="en-US" baseline="0" dirty="0"/>
              <a:t> we examine a community for overnight accommodations, hotels are typically the easiest to identify.  And additional source of transient inventory, particularly in leisure destinations includes interval accommodations such as timeshare and fractionals.  Other types of commercial accommodation such as small inns, bed and breakfast and hostels are grouped into other.  Today, the largest source of transient inventory by property count has become residential housing. </a:t>
            </a:r>
            <a:r>
              <a:rPr lang="en-US" dirty="0"/>
              <a:t>If we take a community and segregate</a:t>
            </a:r>
            <a:r>
              <a:rPr lang="en-US" baseline="0" dirty="0"/>
              <a:t> the potential overnight accommodation inventory by product type, such as hotels, interval, other and residential units. Of course, not all condominiums, apartments, and single family homes are in the residential short-term rental pool.  From here, we can begin to isolate the residential housing units and determine a destinations housing mix.  This was the strategy for our part of the project</a:t>
            </a:r>
            <a:r>
              <a:rPr lang="mr-IN" baseline="0" dirty="0"/>
              <a:t>…</a:t>
            </a:r>
            <a:r>
              <a:rPr lang="en-US" baseline="0" dirty="0"/>
              <a:t>to understand the broader bed base context and usage.</a:t>
            </a:r>
          </a:p>
          <a:p>
            <a:endParaRPr lang="en-US" dirty="0"/>
          </a:p>
          <a:p>
            <a:endParaRPr lang="en-US" i="0" dirty="0"/>
          </a:p>
        </p:txBody>
      </p:sp>
      <p:sp>
        <p:nvSpPr>
          <p:cNvPr id="4" name="Slide Number Placeholder 3"/>
          <p:cNvSpPr>
            <a:spLocks noGrp="1"/>
          </p:cNvSpPr>
          <p:nvPr>
            <p:ph type="sldNum" sz="quarter" idx="10"/>
          </p:nvPr>
        </p:nvSpPr>
        <p:spPr/>
        <p:txBody>
          <a:bodyPr/>
          <a:lstStyle/>
          <a:p>
            <a:fld id="{37EC8B0B-3095-8D4A-BABB-9EB4136760F0}" type="slidenum">
              <a:rPr lang="en-US" smtClean="0"/>
              <a:t>10</a:t>
            </a:fld>
            <a:endParaRPr lang="en-US"/>
          </a:p>
        </p:txBody>
      </p:sp>
    </p:spTree>
    <p:extLst>
      <p:ext uri="{BB962C8B-B14F-4D97-AF65-F5344CB8AC3E}">
        <p14:creationId xmlns:p14="http://schemas.microsoft.com/office/powerpoint/2010/main" val="3011928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181">
              <a:defRPr/>
            </a:pPr>
            <a:r>
              <a:rPr lang="en-US" baseline="0" dirty="0"/>
              <a:t>Of course, not all condos, apartments, and single family homes are in the residential short-term rental pool.  Let’s evaluate each of these product types for a few minutes.</a:t>
            </a:r>
          </a:p>
          <a:p>
            <a:pPr defTabSz="942181">
              <a:defRPr/>
            </a:pPr>
            <a:endParaRPr lang="en-US" baseline="0" dirty="0"/>
          </a:p>
          <a:p>
            <a:pPr defTabSz="942181">
              <a:defRPr/>
            </a:pPr>
            <a:r>
              <a:rPr lang="en-US" baseline="0" dirty="0"/>
              <a:t>This inventory is also highly flexible in its usage and provides a community with residential short-term rentals, seasonal rentals, and long-term rentals.  A portion of this inventory is also considered a second-home or vacation home for ownership use only.</a:t>
            </a:r>
            <a:endParaRPr lang="en-US" dirty="0"/>
          </a:p>
          <a:p>
            <a:endParaRPr lang="en-US" dirty="0"/>
          </a:p>
          <a:p>
            <a:endParaRPr lang="en-US" i="0" dirty="0"/>
          </a:p>
        </p:txBody>
      </p:sp>
      <p:sp>
        <p:nvSpPr>
          <p:cNvPr id="4" name="Slide Number Placeholder 3"/>
          <p:cNvSpPr>
            <a:spLocks noGrp="1"/>
          </p:cNvSpPr>
          <p:nvPr>
            <p:ph type="sldNum" sz="quarter" idx="10"/>
          </p:nvPr>
        </p:nvSpPr>
        <p:spPr/>
        <p:txBody>
          <a:bodyPr/>
          <a:lstStyle/>
          <a:p>
            <a:fld id="{37EC8B0B-3095-8D4A-BABB-9EB4136760F0}" type="slidenum">
              <a:rPr lang="en-US" smtClean="0"/>
              <a:t>11</a:t>
            </a:fld>
            <a:endParaRPr lang="en-US"/>
          </a:p>
        </p:txBody>
      </p:sp>
    </p:spTree>
    <p:extLst>
      <p:ext uri="{BB962C8B-B14F-4D97-AF65-F5344CB8AC3E}">
        <p14:creationId xmlns:p14="http://schemas.microsoft.com/office/powerpoint/2010/main" val="4186430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181">
              <a:defRPr/>
            </a:pPr>
            <a:r>
              <a:rPr lang="en-US" baseline="0" dirty="0"/>
              <a:t>Under a broader bed-base context, there are four usage categories of residential housing.  These include owner long-term occupied, long-term rentals, and vacant homes.  This set of definitions and parameters is used by the US Census Bureau and the American Community Survey.  The forth usage of homes is the short-term rental, and these units come from the three usages identified in this slide.</a:t>
            </a:r>
            <a:endParaRPr lang="en-US" dirty="0"/>
          </a:p>
        </p:txBody>
      </p:sp>
      <p:sp>
        <p:nvSpPr>
          <p:cNvPr id="4" name="Slide Number Placeholder 3"/>
          <p:cNvSpPr>
            <a:spLocks noGrp="1"/>
          </p:cNvSpPr>
          <p:nvPr>
            <p:ph type="sldNum" sz="quarter" idx="10"/>
          </p:nvPr>
        </p:nvSpPr>
        <p:spPr/>
        <p:txBody>
          <a:bodyPr/>
          <a:lstStyle/>
          <a:p>
            <a:fld id="{37EC8B0B-3095-8D4A-BABB-9EB4136760F0}" type="slidenum">
              <a:rPr lang="en-US" smtClean="0"/>
              <a:t>12</a:t>
            </a:fld>
            <a:endParaRPr lang="en-US"/>
          </a:p>
        </p:txBody>
      </p:sp>
    </p:spTree>
    <p:extLst>
      <p:ext uri="{BB962C8B-B14F-4D97-AF65-F5344CB8AC3E}">
        <p14:creationId xmlns:p14="http://schemas.microsoft.com/office/powerpoint/2010/main" val="1481857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solid red might</a:t>
            </a:r>
            <a:r>
              <a:rPr lang="en-US" baseline="0" dirty="0"/>
              <a:t> represent rent-by-owner and the red patterned cubes represent professionally managed or multi-unit operators.  The white x might represent non-compliant properties.</a:t>
            </a:r>
            <a:endParaRPr lang="en-US" dirty="0"/>
          </a:p>
        </p:txBody>
      </p:sp>
      <p:sp>
        <p:nvSpPr>
          <p:cNvPr id="4" name="Slide Number Placeholder 3"/>
          <p:cNvSpPr>
            <a:spLocks noGrp="1"/>
          </p:cNvSpPr>
          <p:nvPr>
            <p:ph type="sldNum" sz="quarter" idx="10"/>
          </p:nvPr>
        </p:nvSpPr>
        <p:spPr/>
        <p:txBody>
          <a:bodyPr/>
          <a:lstStyle/>
          <a:p>
            <a:fld id="{37EC8B0B-3095-8D4A-BABB-9EB4136760F0}" type="slidenum">
              <a:rPr lang="en-US" smtClean="0"/>
              <a:t>13</a:t>
            </a:fld>
            <a:endParaRPr lang="en-US"/>
          </a:p>
        </p:txBody>
      </p:sp>
    </p:spTree>
    <p:extLst>
      <p:ext uri="{BB962C8B-B14F-4D97-AF65-F5344CB8AC3E}">
        <p14:creationId xmlns:p14="http://schemas.microsoft.com/office/powerpoint/2010/main" val="2129765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6FFFB-3BFC-BB45-9E09-B85FCF1313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C28C70-B10F-1643-8EA7-40B38B209A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314EBA-DB78-444C-851A-37CC0D85B543}"/>
              </a:ext>
            </a:extLst>
          </p:cNvPr>
          <p:cNvSpPr>
            <a:spLocks noGrp="1"/>
          </p:cNvSpPr>
          <p:nvPr>
            <p:ph type="dt" sz="half" idx="10"/>
          </p:nvPr>
        </p:nvSpPr>
        <p:spPr/>
        <p:txBody>
          <a:bodyPr/>
          <a:lstStyle/>
          <a:p>
            <a:fld id="{3A63CF26-F647-A346-BD47-4A3F066CC927}" type="datetimeFigureOut">
              <a:rPr lang="en-US" smtClean="0"/>
              <a:t>6/1/18</a:t>
            </a:fld>
            <a:endParaRPr lang="en-US"/>
          </a:p>
        </p:txBody>
      </p:sp>
      <p:sp>
        <p:nvSpPr>
          <p:cNvPr id="5" name="Footer Placeholder 4">
            <a:extLst>
              <a:ext uri="{FF2B5EF4-FFF2-40B4-BE49-F238E27FC236}">
                <a16:creationId xmlns:a16="http://schemas.microsoft.com/office/drawing/2014/main" id="{90403144-EC8E-A141-813F-51F805FE84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142D3C-1B84-4B40-9E28-7D4783151A94}"/>
              </a:ext>
            </a:extLst>
          </p:cNvPr>
          <p:cNvSpPr>
            <a:spLocks noGrp="1"/>
          </p:cNvSpPr>
          <p:nvPr>
            <p:ph type="sldNum" sz="quarter" idx="12"/>
          </p:nvPr>
        </p:nvSpPr>
        <p:spPr/>
        <p:txBody>
          <a:bodyPr/>
          <a:lstStyle/>
          <a:p>
            <a:fld id="{226A822D-1276-074D-99AB-21AACD936837}" type="slidenum">
              <a:rPr lang="en-US" smtClean="0"/>
              <a:t>‹#›</a:t>
            </a:fld>
            <a:endParaRPr lang="en-US"/>
          </a:p>
        </p:txBody>
      </p:sp>
    </p:spTree>
    <p:extLst>
      <p:ext uri="{BB962C8B-B14F-4D97-AF65-F5344CB8AC3E}">
        <p14:creationId xmlns:p14="http://schemas.microsoft.com/office/powerpoint/2010/main" val="3955965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06783-6B31-FB4A-8DBB-C4EE840190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4B1123-3505-0E4A-AA97-C28A0F351E6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C026B0-03B5-4F49-8953-7C2819EEB2F0}"/>
              </a:ext>
            </a:extLst>
          </p:cNvPr>
          <p:cNvSpPr>
            <a:spLocks noGrp="1"/>
          </p:cNvSpPr>
          <p:nvPr>
            <p:ph type="dt" sz="half" idx="10"/>
          </p:nvPr>
        </p:nvSpPr>
        <p:spPr/>
        <p:txBody>
          <a:bodyPr/>
          <a:lstStyle/>
          <a:p>
            <a:fld id="{3A63CF26-F647-A346-BD47-4A3F066CC927}" type="datetimeFigureOut">
              <a:rPr lang="en-US" smtClean="0"/>
              <a:t>6/1/18</a:t>
            </a:fld>
            <a:endParaRPr lang="en-US"/>
          </a:p>
        </p:txBody>
      </p:sp>
      <p:sp>
        <p:nvSpPr>
          <p:cNvPr id="5" name="Footer Placeholder 4">
            <a:extLst>
              <a:ext uri="{FF2B5EF4-FFF2-40B4-BE49-F238E27FC236}">
                <a16:creationId xmlns:a16="http://schemas.microsoft.com/office/drawing/2014/main" id="{172990E1-E493-4F44-993A-06DC250731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BDAC7D-09B8-844F-A0DC-1B05C072EE4C}"/>
              </a:ext>
            </a:extLst>
          </p:cNvPr>
          <p:cNvSpPr>
            <a:spLocks noGrp="1"/>
          </p:cNvSpPr>
          <p:nvPr>
            <p:ph type="sldNum" sz="quarter" idx="12"/>
          </p:nvPr>
        </p:nvSpPr>
        <p:spPr/>
        <p:txBody>
          <a:bodyPr/>
          <a:lstStyle/>
          <a:p>
            <a:fld id="{226A822D-1276-074D-99AB-21AACD936837}" type="slidenum">
              <a:rPr lang="en-US" smtClean="0"/>
              <a:t>‹#›</a:t>
            </a:fld>
            <a:endParaRPr lang="en-US"/>
          </a:p>
        </p:txBody>
      </p:sp>
    </p:spTree>
    <p:extLst>
      <p:ext uri="{BB962C8B-B14F-4D97-AF65-F5344CB8AC3E}">
        <p14:creationId xmlns:p14="http://schemas.microsoft.com/office/powerpoint/2010/main" val="4103104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841E49-BB0E-104D-8CF1-196FEAEA21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C3D1F3-E5AB-4C49-93E7-ED283CF0A6C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D3A8CB-E7BE-4142-ABDF-CC76B31D7667}"/>
              </a:ext>
            </a:extLst>
          </p:cNvPr>
          <p:cNvSpPr>
            <a:spLocks noGrp="1"/>
          </p:cNvSpPr>
          <p:nvPr>
            <p:ph type="dt" sz="half" idx="10"/>
          </p:nvPr>
        </p:nvSpPr>
        <p:spPr/>
        <p:txBody>
          <a:bodyPr/>
          <a:lstStyle/>
          <a:p>
            <a:fld id="{3A63CF26-F647-A346-BD47-4A3F066CC927}" type="datetimeFigureOut">
              <a:rPr lang="en-US" smtClean="0"/>
              <a:t>6/1/18</a:t>
            </a:fld>
            <a:endParaRPr lang="en-US"/>
          </a:p>
        </p:txBody>
      </p:sp>
      <p:sp>
        <p:nvSpPr>
          <p:cNvPr id="5" name="Footer Placeholder 4">
            <a:extLst>
              <a:ext uri="{FF2B5EF4-FFF2-40B4-BE49-F238E27FC236}">
                <a16:creationId xmlns:a16="http://schemas.microsoft.com/office/drawing/2014/main" id="{C83F429E-B232-D141-BE57-6B6D8F20BF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5CA16F-330C-F342-A137-AE17B782EDC0}"/>
              </a:ext>
            </a:extLst>
          </p:cNvPr>
          <p:cNvSpPr>
            <a:spLocks noGrp="1"/>
          </p:cNvSpPr>
          <p:nvPr>
            <p:ph type="sldNum" sz="quarter" idx="12"/>
          </p:nvPr>
        </p:nvSpPr>
        <p:spPr/>
        <p:txBody>
          <a:bodyPr/>
          <a:lstStyle/>
          <a:p>
            <a:fld id="{226A822D-1276-074D-99AB-21AACD936837}" type="slidenum">
              <a:rPr lang="en-US" smtClean="0"/>
              <a:t>‹#›</a:t>
            </a:fld>
            <a:endParaRPr lang="en-US"/>
          </a:p>
        </p:txBody>
      </p:sp>
    </p:spTree>
    <p:extLst>
      <p:ext uri="{BB962C8B-B14F-4D97-AF65-F5344CB8AC3E}">
        <p14:creationId xmlns:p14="http://schemas.microsoft.com/office/powerpoint/2010/main" val="2229661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349438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11487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98CB-E387-9C4B-96B7-CFA53F05C6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47D583-AA4A-9744-8E66-6DE0655E8C3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191C40-9620-404F-9730-2B9F3A6EE58A}"/>
              </a:ext>
            </a:extLst>
          </p:cNvPr>
          <p:cNvSpPr>
            <a:spLocks noGrp="1"/>
          </p:cNvSpPr>
          <p:nvPr>
            <p:ph type="dt" sz="half" idx="10"/>
          </p:nvPr>
        </p:nvSpPr>
        <p:spPr/>
        <p:txBody>
          <a:bodyPr/>
          <a:lstStyle/>
          <a:p>
            <a:fld id="{3A63CF26-F647-A346-BD47-4A3F066CC927}" type="datetimeFigureOut">
              <a:rPr lang="en-US" smtClean="0"/>
              <a:t>6/1/18</a:t>
            </a:fld>
            <a:endParaRPr lang="en-US"/>
          </a:p>
        </p:txBody>
      </p:sp>
      <p:sp>
        <p:nvSpPr>
          <p:cNvPr id="5" name="Footer Placeholder 4">
            <a:extLst>
              <a:ext uri="{FF2B5EF4-FFF2-40B4-BE49-F238E27FC236}">
                <a16:creationId xmlns:a16="http://schemas.microsoft.com/office/drawing/2014/main" id="{551A6B17-E2A0-1E41-BD9C-A681562545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995075-98A5-9844-8E90-2889BBBA7F75}"/>
              </a:ext>
            </a:extLst>
          </p:cNvPr>
          <p:cNvSpPr>
            <a:spLocks noGrp="1"/>
          </p:cNvSpPr>
          <p:nvPr>
            <p:ph type="sldNum" sz="quarter" idx="12"/>
          </p:nvPr>
        </p:nvSpPr>
        <p:spPr/>
        <p:txBody>
          <a:bodyPr/>
          <a:lstStyle/>
          <a:p>
            <a:fld id="{226A822D-1276-074D-99AB-21AACD936837}" type="slidenum">
              <a:rPr lang="en-US" smtClean="0"/>
              <a:t>‹#›</a:t>
            </a:fld>
            <a:endParaRPr lang="en-US"/>
          </a:p>
        </p:txBody>
      </p:sp>
    </p:spTree>
    <p:extLst>
      <p:ext uri="{BB962C8B-B14F-4D97-AF65-F5344CB8AC3E}">
        <p14:creationId xmlns:p14="http://schemas.microsoft.com/office/powerpoint/2010/main" val="3570999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29E18-F1A8-8A40-88B2-E86C924D66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3B0320-3CA2-5A41-81C0-3A4908BE0C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E4E4AB9-9305-3E4F-B147-ADECA96339E1}"/>
              </a:ext>
            </a:extLst>
          </p:cNvPr>
          <p:cNvSpPr>
            <a:spLocks noGrp="1"/>
          </p:cNvSpPr>
          <p:nvPr>
            <p:ph type="dt" sz="half" idx="10"/>
          </p:nvPr>
        </p:nvSpPr>
        <p:spPr/>
        <p:txBody>
          <a:bodyPr/>
          <a:lstStyle/>
          <a:p>
            <a:fld id="{3A63CF26-F647-A346-BD47-4A3F066CC927}" type="datetimeFigureOut">
              <a:rPr lang="en-US" smtClean="0"/>
              <a:t>6/1/18</a:t>
            </a:fld>
            <a:endParaRPr lang="en-US"/>
          </a:p>
        </p:txBody>
      </p:sp>
      <p:sp>
        <p:nvSpPr>
          <p:cNvPr id="5" name="Footer Placeholder 4">
            <a:extLst>
              <a:ext uri="{FF2B5EF4-FFF2-40B4-BE49-F238E27FC236}">
                <a16:creationId xmlns:a16="http://schemas.microsoft.com/office/drawing/2014/main" id="{1EE288A6-A7D9-7A44-8F8A-7B91C779CF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B62582-C49C-354A-9DDB-DB13265C6DDF}"/>
              </a:ext>
            </a:extLst>
          </p:cNvPr>
          <p:cNvSpPr>
            <a:spLocks noGrp="1"/>
          </p:cNvSpPr>
          <p:nvPr>
            <p:ph type="sldNum" sz="quarter" idx="12"/>
          </p:nvPr>
        </p:nvSpPr>
        <p:spPr/>
        <p:txBody>
          <a:bodyPr/>
          <a:lstStyle/>
          <a:p>
            <a:fld id="{226A822D-1276-074D-99AB-21AACD936837}" type="slidenum">
              <a:rPr lang="en-US" smtClean="0"/>
              <a:t>‹#›</a:t>
            </a:fld>
            <a:endParaRPr lang="en-US"/>
          </a:p>
        </p:txBody>
      </p:sp>
    </p:spTree>
    <p:extLst>
      <p:ext uri="{BB962C8B-B14F-4D97-AF65-F5344CB8AC3E}">
        <p14:creationId xmlns:p14="http://schemas.microsoft.com/office/powerpoint/2010/main" val="3990427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B47DD-33D1-4A4E-8673-8498899F57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EEE5D9-4453-9F40-BECC-C969EA90460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57F163-ADD9-1F42-8E58-4AC2F3849F1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148F15-324C-EA42-83DB-35A6D554E4B5}"/>
              </a:ext>
            </a:extLst>
          </p:cNvPr>
          <p:cNvSpPr>
            <a:spLocks noGrp="1"/>
          </p:cNvSpPr>
          <p:nvPr>
            <p:ph type="dt" sz="half" idx="10"/>
          </p:nvPr>
        </p:nvSpPr>
        <p:spPr/>
        <p:txBody>
          <a:bodyPr/>
          <a:lstStyle/>
          <a:p>
            <a:fld id="{3A63CF26-F647-A346-BD47-4A3F066CC927}" type="datetimeFigureOut">
              <a:rPr lang="en-US" smtClean="0"/>
              <a:t>6/1/18</a:t>
            </a:fld>
            <a:endParaRPr lang="en-US"/>
          </a:p>
        </p:txBody>
      </p:sp>
      <p:sp>
        <p:nvSpPr>
          <p:cNvPr id="6" name="Footer Placeholder 5">
            <a:extLst>
              <a:ext uri="{FF2B5EF4-FFF2-40B4-BE49-F238E27FC236}">
                <a16:creationId xmlns:a16="http://schemas.microsoft.com/office/drawing/2014/main" id="{F5A6980C-F09B-CA41-BC98-2FE2246A36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5B7899-36C6-AB42-A9C3-71B99ADB0388}"/>
              </a:ext>
            </a:extLst>
          </p:cNvPr>
          <p:cNvSpPr>
            <a:spLocks noGrp="1"/>
          </p:cNvSpPr>
          <p:nvPr>
            <p:ph type="sldNum" sz="quarter" idx="12"/>
          </p:nvPr>
        </p:nvSpPr>
        <p:spPr/>
        <p:txBody>
          <a:bodyPr/>
          <a:lstStyle/>
          <a:p>
            <a:fld id="{226A822D-1276-074D-99AB-21AACD936837}" type="slidenum">
              <a:rPr lang="en-US" smtClean="0"/>
              <a:t>‹#›</a:t>
            </a:fld>
            <a:endParaRPr lang="en-US"/>
          </a:p>
        </p:txBody>
      </p:sp>
    </p:spTree>
    <p:extLst>
      <p:ext uri="{BB962C8B-B14F-4D97-AF65-F5344CB8AC3E}">
        <p14:creationId xmlns:p14="http://schemas.microsoft.com/office/powerpoint/2010/main" val="1523047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23EB2-FCB7-8648-B805-819DFA3C4C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663AA7-3780-EE43-ACA5-F7DF91907C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A15B86B-621E-5D41-9981-0689A17FA2D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AC5582-2162-FA4E-8424-CD9D501604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A8CAB20-CCBD-D746-99EF-317E50AD3A4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D6D4ED-1A86-E74E-8EC4-23235FB459EA}"/>
              </a:ext>
            </a:extLst>
          </p:cNvPr>
          <p:cNvSpPr>
            <a:spLocks noGrp="1"/>
          </p:cNvSpPr>
          <p:nvPr>
            <p:ph type="dt" sz="half" idx="10"/>
          </p:nvPr>
        </p:nvSpPr>
        <p:spPr/>
        <p:txBody>
          <a:bodyPr/>
          <a:lstStyle/>
          <a:p>
            <a:fld id="{3A63CF26-F647-A346-BD47-4A3F066CC927}" type="datetimeFigureOut">
              <a:rPr lang="en-US" smtClean="0"/>
              <a:t>6/1/18</a:t>
            </a:fld>
            <a:endParaRPr lang="en-US"/>
          </a:p>
        </p:txBody>
      </p:sp>
      <p:sp>
        <p:nvSpPr>
          <p:cNvPr id="8" name="Footer Placeholder 7">
            <a:extLst>
              <a:ext uri="{FF2B5EF4-FFF2-40B4-BE49-F238E27FC236}">
                <a16:creationId xmlns:a16="http://schemas.microsoft.com/office/drawing/2014/main" id="{30CAD2ED-8107-294A-ABE1-5486663C0C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214640-C382-FA4D-B1D1-BD9E87E7A515}"/>
              </a:ext>
            </a:extLst>
          </p:cNvPr>
          <p:cNvSpPr>
            <a:spLocks noGrp="1"/>
          </p:cNvSpPr>
          <p:nvPr>
            <p:ph type="sldNum" sz="quarter" idx="12"/>
          </p:nvPr>
        </p:nvSpPr>
        <p:spPr/>
        <p:txBody>
          <a:bodyPr/>
          <a:lstStyle/>
          <a:p>
            <a:fld id="{226A822D-1276-074D-99AB-21AACD936837}" type="slidenum">
              <a:rPr lang="en-US" smtClean="0"/>
              <a:t>‹#›</a:t>
            </a:fld>
            <a:endParaRPr lang="en-US"/>
          </a:p>
        </p:txBody>
      </p:sp>
    </p:spTree>
    <p:extLst>
      <p:ext uri="{BB962C8B-B14F-4D97-AF65-F5344CB8AC3E}">
        <p14:creationId xmlns:p14="http://schemas.microsoft.com/office/powerpoint/2010/main" val="1721022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7813A-CA85-414B-A854-A03142C616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091E3E-9E38-3A48-90AA-81A69B13D2C2}"/>
              </a:ext>
            </a:extLst>
          </p:cNvPr>
          <p:cNvSpPr>
            <a:spLocks noGrp="1"/>
          </p:cNvSpPr>
          <p:nvPr>
            <p:ph type="dt" sz="half" idx="10"/>
          </p:nvPr>
        </p:nvSpPr>
        <p:spPr/>
        <p:txBody>
          <a:bodyPr/>
          <a:lstStyle/>
          <a:p>
            <a:fld id="{3A63CF26-F647-A346-BD47-4A3F066CC927}" type="datetimeFigureOut">
              <a:rPr lang="en-US" smtClean="0"/>
              <a:t>6/1/18</a:t>
            </a:fld>
            <a:endParaRPr lang="en-US"/>
          </a:p>
        </p:txBody>
      </p:sp>
      <p:sp>
        <p:nvSpPr>
          <p:cNvPr id="4" name="Footer Placeholder 3">
            <a:extLst>
              <a:ext uri="{FF2B5EF4-FFF2-40B4-BE49-F238E27FC236}">
                <a16:creationId xmlns:a16="http://schemas.microsoft.com/office/drawing/2014/main" id="{CC1D2C1B-5824-BE48-A440-9762D9EFA1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ECDCAC-16A2-9D48-A49E-1F0C3BF5F76E}"/>
              </a:ext>
            </a:extLst>
          </p:cNvPr>
          <p:cNvSpPr>
            <a:spLocks noGrp="1"/>
          </p:cNvSpPr>
          <p:nvPr>
            <p:ph type="sldNum" sz="quarter" idx="12"/>
          </p:nvPr>
        </p:nvSpPr>
        <p:spPr/>
        <p:txBody>
          <a:bodyPr/>
          <a:lstStyle/>
          <a:p>
            <a:fld id="{226A822D-1276-074D-99AB-21AACD936837}" type="slidenum">
              <a:rPr lang="en-US" smtClean="0"/>
              <a:t>‹#›</a:t>
            </a:fld>
            <a:endParaRPr lang="en-US"/>
          </a:p>
        </p:txBody>
      </p:sp>
    </p:spTree>
    <p:extLst>
      <p:ext uri="{BB962C8B-B14F-4D97-AF65-F5344CB8AC3E}">
        <p14:creationId xmlns:p14="http://schemas.microsoft.com/office/powerpoint/2010/main" val="1906881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749633-7A5B-E74C-97B0-1C7FDC853C92}"/>
              </a:ext>
            </a:extLst>
          </p:cNvPr>
          <p:cNvSpPr>
            <a:spLocks noGrp="1"/>
          </p:cNvSpPr>
          <p:nvPr>
            <p:ph type="dt" sz="half" idx="10"/>
          </p:nvPr>
        </p:nvSpPr>
        <p:spPr/>
        <p:txBody>
          <a:bodyPr/>
          <a:lstStyle/>
          <a:p>
            <a:fld id="{3A63CF26-F647-A346-BD47-4A3F066CC927}" type="datetimeFigureOut">
              <a:rPr lang="en-US" smtClean="0"/>
              <a:t>6/1/18</a:t>
            </a:fld>
            <a:endParaRPr lang="en-US"/>
          </a:p>
        </p:txBody>
      </p:sp>
      <p:sp>
        <p:nvSpPr>
          <p:cNvPr id="3" name="Footer Placeholder 2">
            <a:extLst>
              <a:ext uri="{FF2B5EF4-FFF2-40B4-BE49-F238E27FC236}">
                <a16:creationId xmlns:a16="http://schemas.microsoft.com/office/drawing/2014/main" id="{00082A8A-3649-D54E-B873-387C717E19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0C4D72-6DB1-7747-A92B-1DE2F463848B}"/>
              </a:ext>
            </a:extLst>
          </p:cNvPr>
          <p:cNvSpPr>
            <a:spLocks noGrp="1"/>
          </p:cNvSpPr>
          <p:nvPr>
            <p:ph type="sldNum" sz="quarter" idx="12"/>
          </p:nvPr>
        </p:nvSpPr>
        <p:spPr/>
        <p:txBody>
          <a:bodyPr/>
          <a:lstStyle/>
          <a:p>
            <a:fld id="{226A822D-1276-074D-99AB-21AACD936837}" type="slidenum">
              <a:rPr lang="en-US" smtClean="0"/>
              <a:t>‹#›</a:t>
            </a:fld>
            <a:endParaRPr lang="en-US"/>
          </a:p>
        </p:txBody>
      </p:sp>
    </p:spTree>
    <p:extLst>
      <p:ext uri="{BB962C8B-B14F-4D97-AF65-F5344CB8AC3E}">
        <p14:creationId xmlns:p14="http://schemas.microsoft.com/office/powerpoint/2010/main" val="2292751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00F4C-7673-4A43-BCAE-DD398FF0E0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A9D38D-47E9-F14D-9377-356C7FE9DD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DE7687-B9C1-E849-A745-529745FC3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D4F27A-1722-1C49-8068-73746A44D77B}"/>
              </a:ext>
            </a:extLst>
          </p:cNvPr>
          <p:cNvSpPr>
            <a:spLocks noGrp="1"/>
          </p:cNvSpPr>
          <p:nvPr>
            <p:ph type="dt" sz="half" idx="10"/>
          </p:nvPr>
        </p:nvSpPr>
        <p:spPr/>
        <p:txBody>
          <a:bodyPr/>
          <a:lstStyle/>
          <a:p>
            <a:fld id="{3A63CF26-F647-A346-BD47-4A3F066CC927}" type="datetimeFigureOut">
              <a:rPr lang="en-US" smtClean="0"/>
              <a:t>6/1/18</a:t>
            </a:fld>
            <a:endParaRPr lang="en-US"/>
          </a:p>
        </p:txBody>
      </p:sp>
      <p:sp>
        <p:nvSpPr>
          <p:cNvPr id="6" name="Footer Placeholder 5">
            <a:extLst>
              <a:ext uri="{FF2B5EF4-FFF2-40B4-BE49-F238E27FC236}">
                <a16:creationId xmlns:a16="http://schemas.microsoft.com/office/drawing/2014/main" id="{51DCE510-709E-F44B-B694-3042C6BAF5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8DFBE6-F561-8347-A0CA-D7C0E3A9B0EB}"/>
              </a:ext>
            </a:extLst>
          </p:cNvPr>
          <p:cNvSpPr>
            <a:spLocks noGrp="1"/>
          </p:cNvSpPr>
          <p:nvPr>
            <p:ph type="sldNum" sz="quarter" idx="12"/>
          </p:nvPr>
        </p:nvSpPr>
        <p:spPr/>
        <p:txBody>
          <a:bodyPr/>
          <a:lstStyle/>
          <a:p>
            <a:fld id="{226A822D-1276-074D-99AB-21AACD936837}" type="slidenum">
              <a:rPr lang="en-US" smtClean="0"/>
              <a:t>‹#›</a:t>
            </a:fld>
            <a:endParaRPr lang="en-US"/>
          </a:p>
        </p:txBody>
      </p:sp>
    </p:spTree>
    <p:extLst>
      <p:ext uri="{BB962C8B-B14F-4D97-AF65-F5344CB8AC3E}">
        <p14:creationId xmlns:p14="http://schemas.microsoft.com/office/powerpoint/2010/main" val="1787045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788D7-F9AB-4842-BE2C-402CB933D3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4370C8-D2B5-E740-8CA3-A0653B70F8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1ED4F4-77E2-4341-9D30-97AAE4030D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0CDF79C-550D-124B-A09F-F916AAF4CC83}"/>
              </a:ext>
            </a:extLst>
          </p:cNvPr>
          <p:cNvSpPr>
            <a:spLocks noGrp="1"/>
          </p:cNvSpPr>
          <p:nvPr>
            <p:ph type="dt" sz="half" idx="10"/>
          </p:nvPr>
        </p:nvSpPr>
        <p:spPr/>
        <p:txBody>
          <a:bodyPr/>
          <a:lstStyle/>
          <a:p>
            <a:fld id="{3A63CF26-F647-A346-BD47-4A3F066CC927}" type="datetimeFigureOut">
              <a:rPr lang="en-US" smtClean="0"/>
              <a:t>6/1/18</a:t>
            </a:fld>
            <a:endParaRPr lang="en-US"/>
          </a:p>
        </p:txBody>
      </p:sp>
      <p:sp>
        <p:nvSpPr>
          <p:cNvPr id="6" name="Footer Placeholder 5">
            <a:extLst>
              <a:ext uri="{FF2B5EF4-FFF2-40B4-BE49-F238E27FC236}">
                <a16:creationId xmlns:a16="http://schemas.microsoft.com/office/drawing/2014/main" id="{7B806930-C3D0-694E-A8E1-F2420C7A16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B520D1-B4F5-014F-AD80-97485A0198BF}"/>
              </a:ext>
            </a:extLst>
          </p:cNvPr>
          <p:cNvSpPr>
            <a:spLocks noGrp="1"/>
          </p:cNvSpPr>
          <p:nvPr>
            <p:ph type="sldNum" sz="quarter" idx="12"/>
          </p:nvPr>
        </p:nvSpPr>
        <p:spPr/>
        <p:txBody>
          <a:bodyPr/>
          <a:lstStyle/>
          <a:p>
            <a:fld id="{226A822D-1276-074D-99AB-21AACD936837}" type="slidenum">
              <a:rPr lang="en-US" smtClean="0"/>
              <a:t>‹#›</a:t>
            </a:fld>
            <a:endParaRPr lang="en-US"/>
          </a:p>
        </p:txBody>
      </p:sp>
    </p:spTree>
    <p:extLst>
      <p:ext uri="{BB962C8B-B14F-4D97-AF65-F5344CB8AC3E}">
        <p14:creationId xmlns:p14="http://schemas.microsoft.com/office/powerpoint/2010/main" val="648469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AB996D-A3CE-2046-BD83-4436D901F0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2AFF90-058E-4B40-B01E-4090E729E2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625F48-0DAB-5F4A-B604-75A21ED1B7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63CF26-F647-A346-BD47-4A3F066CC927}" type="datetimeFigureOut">
              <a:rPr lang="en-US" smtClean="0"/>
              <a:t>6/1/18</a:t>
            </a:fld>
            <a:endParaRPr lang="en-US"/>
          </a:p>
        </p:txBody>
      </p:sp>
      <p:sp>
        <p:nvSpPr>
          <p:cNvPr id="5" name="Footer Placeholder 4">
            <a:extLst>
              <a:ext uri="{FF2B5EF4-FFF2-40B4-BE49-F238E27FC236}">
                <a16:creationId xmlns:a16="http://schemas.microsoft.com/office/drawing/2014/main" id="{E0F891FA-22BA-4641-BAA2-F5D5D5F375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73F72B-F0D4-5440-A22A-BB968A85F3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6A822D-1276-074D-99AB-21AACD936837}" type="slidenum">
              <a:rPr lang="en-US" smtClean="0"/>
              <a:t>‹#›</a:t>
            </a:fld>
            <a:endParaRPr lang="en-US"/>
          </a:p>
        </p:txBody>
      </p:sp>
    </p:spTree>
    <p:extLst>
      <p:ext uri="{BB962C8B-B14F-4D97-AF65-F5344CB8AC3E}">
        <p14:creationId xmlns:p14="http://schemas.microsoft.com/office/powerpoint/2010/main" val="1619476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na31.visual.force.com/apex/BCHome?sfdc.tabName=01r370000005ovc"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na31.salesforce.com/a0337000006KVID" TargetMode="External"/><Relationship Id="rId2" Type="http://schemas.openxmlformats.org/officeDocument/2006/relationships/hyperlink" Target="https://na31.salesforce.com/a0337000006KVal" TargetMode="External"/><Relationship Id="rId1" Type="http://schemas.openxmlformats.org/officeDocument/2006/relationships/slideLayout" Target="../slideLayouts/slideLayout2.xml"/><Relationship Id="rId6" Type="http://schemas.openxmlformats.org/officeDocument/2006/relationships/hyperlink" Target="https://na31.salesforce.com/a0337000006KVPe?srPos=0&amp;srKp=a03" TargetMode="External"/><Relationship Id="rId5" Type="http://schemas.openxmlformats.org/officeDocument/2006/relationships/hyperlink" Target="https://na31.salesforce.com/a0337000006KVN8?srPos=0&amp;srKp=a03" TargetMode="External"/><Relationship Id="rId4" Type="http://schemas.openxmlformats.org/officeDocument/2006/relationships/hyperlink" Target="https://na31.salesforce.com/a0337000006KVCI"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517E2-98E8-6944-81BD-8BDFD4C0E377}"/>
              </a:ext>
            </a:extLst>
          </p:cNvPr>
          <p:cNvSpPr>
            <a:spLocks noGrp="1"/>
          </p:cNvSpPr>
          <p:nvPr>
            <p:ph type="ctrTitle"/>
          </p:nvPr>
        </p:nvSpPr>
        <p:spPr/>
        <p:txBody>
          <a:bodyPr>
            <a:normAutofit fontScale="90000"/>
          </a:bodyPr>
          <a:lstStyle/>
          <a:p>
            <a:r>
              <a:rPr lang="en-US" dirty="0"/>
              <a:t>A Collaborative Approach </a:t>
            </a:r>
            <a:br>
              <a:rPr lang="en-US" dirty="0"/>
            </a:br>
            <a:r>
              <a:rPr lang="en-US" dirty="0"/>
              <a:t>to the Convergence of </a:t>
            </a:r>
            <a:br>
              <a:rPr lang="en-US" dirty="0"/>
            </a:br>
            <a:r>
              <a:rPr lang="en-US" dirty="0"/>
              <a:t>Housing &amp; Tourism</a:t>
            </a:r>
          </a:p>
        </p:txBody>
      </p:sp>
      <p:sp>
        <p:nvSpPr>
          <p:cNvPr id="3" name="Subtitle 2">
            <a:extLst>
              <a:ext uri="{FF2B5EF4-FFF2-40B4-BE49-F238E27FC236}">
                <a16:creationId xmlns:a16="http://schemas.microsoft.com/office/drawing/2014/main" id="{8282BE78-432F-4E4E-9600-AB44E053CED2}"/>
              </a:ext>
            </a:extLst>
          </p:cNvPr>
          <p:cNvSpPr>
            <a:spLocks noGrp="1"/>
          </p:cNvSpPr>
          <p:nvPr>
            <p:ph type="subTitle" idx="1"/>
          </p:nvPr>
        </p:nvSpPr>
        <p:spPr/>
        <p:txBody>
          <a:bodyPr/>
          <a:lstStyle/>
          <a:p>
            <a:endParaRPr lang="en-US" dirty="0"/>
          </a:p>
          <a:p>
            <a:r>
              <a:rPr lang="en-US" dirty="0"/>
              <a:t>A Case Study by Spencer Wetmore &amp; Brumby McLeod</a:t>
            </a:r>
          </a:p>
        </p:txBody>
      </p:sp>
    </p:spTree>
    <p:extLst>
      <p:ext uri="{BB962C8B-B14F-4D97-AF65-F5344CB8AC3E}">
        <p14:creationId xmlns:p14="http://schemas.microsoft.com/office/powerpoint/2010/main" val="3793227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p:cNvSpPr txBox="1">
            <a:spLocks/>
          </p:cNvSpPr>
          <p:nvPr/>
        </p:nvSpPr>
        <p:spPr>
          <a:xfrm>
            <a:off x="177800" y="651503"/>
            <a:ext cx="12192000" cy="533400"/>
          </a:xfrm>
          <a:prstGeom prst="rect">
            <a:avLst/>
          </a:prstGeom>
        </p:spPr>
        <p:txBody>
          <a:bodyPr>
            <a:no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400" dirty="0">
                <a:latin typeface="+mj-lt"/>
                <a:ea typeface="Monda" charset="0"/>
                <a:cs typeface="Monda" charset="0"/>
              </a:rPr>
              <a:t>Sources of Transient Housing Inventory</a:t>
            </a:r>
          </a:p>
        </p:txBody>
      </p:sp>
      <p:sp>
        <p:nvSpPr>
          <p:cNvPr id="2" name="Rectangle 1"/>
          <p:cNvSpPr/>
          <p:nvPr/>
        </p:nvSpPr>
        <p:spPr>
          <a:xfrm>
            <a:off x="914400" y="1899896"/>
            <a:ext cx="1610139" cy="132535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Hotels</a:t>
            </a:r>
          </a:p>
        </p:txBody>
      </p:sp>
      <p:sp>
        <p:nvSpPr>
          <p:cNvPr id="3" name="Rectangle 2"/>
          <p:cNvSpPr/>
          <p:nvPr/>
        </p:nvSpPr>
        <p:spPr>
          <a:xfrm>
            <a:off x="2683566" y="1899895"/>
            <a:ext cx="1391478" cy="60270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Other</a:t>
            </a:r>
          </a:p>
        </p:txBody>
      </p:sp>
      <p:sp>
        <p:nvSpPr>
          <p:cNvPr id="24" name="Rectangle 23"/>
          <p:cNvSpPr/>
          <p:nvPr/>
        </p:nvSpPr>
        <p:spPr>
          <a:xfrm>
            <a:off x="2683566" y="2612336"/>
            <a:ext cx="1391478" cy="61291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Interval</a:t>
            </a:r>
          </a:p>
        </p:txBody>
      </p:sp>
      <p:sp>
        <p:nvSpPr>
          <p:cNvPr id="4" name="Rectangle 3"/>
          <p:cNvSpPr/>
          <p:nvPr/>
        </p:nvSpPr>
        <p:spPr>
          <a:xfrm>
            <a:off x="914400" y="3399183"/>
            <a:ext cx="3160644" cy="290222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Single Family Homes</a:t>
            </a:r>
          </a:p>
        </p:txBody>
      </p:sp>
      <p:sp>
        <p:nvSpPr>
          <p:cNvPr id="5" name="Rectangle 4"/>
          <p:cNvSpPr/>
          <p:nvPr/>
        </p:nvSpPr>
        <p:spPr>
          <a:xfrm>
            <a:off x="4253948" y="1904999"/>
            <a:ext cx="7116417" cy="439641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Condominiums and Apartments</a:t>
            </a:r>
          </a:p>
        </p:txBody>
      </p:sp>
    </p:spTree>
    <p:extLst>
      <p:ext uri="{BB962C8B-B14F-4D97-AF65-F5344CB8AC3E}">
        <p14:creationId xmlns:p14="http://schemas.microsoft.com/office/powerpoint/2010/main" val="58596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animBg="1"/>
      <p:bldP spid="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704412" y="1562580"/>
            <a:ext cx="10879762" cy="4247329"/>
            <a:chOff x="656118" y="2093938"/>
            <a:chExt cx="10879762" cy="4247329"/>
          </a:xfrm>
        </p:grpSpPr>
        <p:sp>
          <p:nvSpPr>
            <p:cNvPr id="532" name="Rectangle 531"/>
            <p:cNvSpPr/>
            <p:nvPr/>
          </p:nvSpPr>
          <p:spPr>
            <a:xfrm>
              <a:off x="3649668" y="3535810"/>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3" name="Rectangle 532"/>
            <p:cNvSpPr/>
            <p:nvPr/>
          </p:nvSpPr>
          <p:spPr>
            <a:xfrm>
              <a:off x="4148593" y="3535810"/>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4" name="Rectangle 533"/>
            <p:cNvSpPr/>
            <p:nvPr/>
          </p:nvSpPr>
          <p:spPr>
            <a:xfrm>
              <a:off x="4647518" y="3535810"/>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5" name="Rectangle 524"/>
            <p:cNvSpPr/>
            <p:nvPr/>
          </p:nvSpPr>
          <p:spPr>
            <a:xfrm>
              <a:off x="656118" y="3535810"/>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7" name="Rectangle 526"/>
            <p:cNvSpPr/>
            <p:nvPr/>
          </p:nvSpPr>
          <p:spPr>
            <a:xfrm>
              <a:off x="1155043" y="3535810"/>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8" name="Rectangle 527"/>
            <p:cNvSpPr/>
            <p:nvPr/>
          </p:nvSpPr>
          <p:spPr>
            <a:xfrm>
              <a:off x="1653968" y="3535810"/>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9" name="Rectangle 528"/>
            <p:cNvSpPr/>
            <p:nvPr/>
          </p:nvSpPr>
          <p:spPr>
            <a:xfrm>
              <a:off x="2152893" y="3535810"/>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0" name="Rectangle 529"/>
            <p:cNvSpPr/>
            <p:nvPr/>
          </p:nvSpPr>
          <p:spPr>
            <a:xfrm>
              <a:off x="2651818" y="3535810"/>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1" name="Rectangle 530"/>
            <p:cNvSpPr/>
            <p:nvPr/>
          </p:nvSpPr>
          <p:spPr>
            <a:xfrm>
              <a:off x="3150743" y="3535810"/>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8" name="Rectangle 547"/>
            <p:cNvSpPr/>
            <p:nvPr/>
          </p:nvSpPr>
          <p:spPr>
            <a:xfrm>
              <a:off x="656118" y="3055186"/>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0" name="Rectangle 549"/>
            <p:cNvSpPr/>
            <p:nvPr/>
          </p:nvSpPr>
          <p:spPr>
            <a:xfrm>
              <a:off x="1155043" y="3055186"/>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1" name="Rectangle 550"/>
            <p:cNvSpPr/>
            <p:nvPr/>
          </p:nvSpPr>
          <p:spPr>
            <a:xfrm>
              <a:off x="1653968" y="3055186"/>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2" name="Rectangle 551"/>
            <p:cNvSpPr/>
            <p:nvPr/>
          </p:nvSpPr>
          <p:spPr>
            <a:xfrm>
              <a:off x="2152893" y="3055186"/>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3" name="Rectangle 552"/>
            <p:cNvSpPr/>
            <p:nvPr/>
          </p:nvSpPr>
          <p:spPr>
            <a:xfrm>
              <a:off x="2651818" y="3055186"/>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4" name="Rectangle 553"/>
            <p:cNvSpPr/>
            <p:nvPr/>
          </p:nvSpPr>
          <p:spPr>
            <a:xfrm>
              <a:off x="3150743" y="3055186"/>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1" name="Rectangle 570"/>
            <p:cNvSpPr/>
            <p:nvPr/>
          </p:nvSpPr>
          <p:spPr>
            <a:xfrm>
              <a:off x="656118" y="2574562"/>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3" name="Rectangle 572"/>
            <p:cNvSpPr/>
            <p:nvPr/>
          </p:nvSpPr>
          <p:spPr>
            <a:xfrm>
              <a:off x="1155043" y="2574562"/>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4" name="Rectangle 573"/>
            <p:cNvSpPr/>
            <p:nvPr/>
          </p:nvSpPr>
          <p:spPr>
            <a:xfrm>
              <a:off x="1653968" y="2574562"/>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5" name="Rectangle 574"/>
            <p:cNvSpPr/>
            <p:nvPr/>
          </p:nvSpPr>
          <p:spPr>
            <a:xfrm>
              <a:off x="2152893" y="2574562"/>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6" name="Rectangle 575"/>
            <p:cNvSpPr/>
            <p:nvPr/>
          </p:nvSpPr>
          <p:spPr>
            <a:xfrm>
              <a:off x="2651818" y="2574562"/>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7" name="Rectangle 576"/>
            <p:cNvSpPr/>
            <p:nvPr/>
          </p:nvSpPr>
          <p:spPr>
            <a:xfrm>
              <a:off x="3150743" y="2574562"/>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4" name="Rectangle 593"/>
            <p:cNvSpPr/>
            <p:nvPr/>
          </p:nvSpPr>
          <p:spPr>
            <a:xfrm>
              <a:off x="656118" y="2093938"/>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6" name="Rectangle 595"/>
            <p:cNvSpPr/>
            <p:nvPr/>
          </p:nvSpPr>
          <p:spPr>
            <a:xfrm>
              <a:off x="1155043" y="2093938"/>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7" name="Rectangle 596"/>
            <p:cNvSpPr/>
            <p:nvPr/>
          </p:nvSpPr>
          <p:spPr>
            <a:xfrm>
              <a:off x="1653968" y="2093938"/>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8" name="Rectangle 597"/>
            <p:cNvSpPr/>
            <p:nvPr/>
          </p:nvSpPr>
          <p:spPr>
            <a:xfrm>
              <a:off x="2152893" y="2093938"/>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9" name="Rectangle 598"/>
            <p:cNvSpPr/>
            <p:nvPr/>
          </p:nvSpPr>
          <p:spPr>
            <a:xfrm>
              <a:off x="2651818" y="2093938"/>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0" name="Rectangle 599"/>
            <p:cNvSpPr/>
            <p:nvPr/>
          </p:nvSpPr>
          <p:spPr>
            <a:xfrm>
              <a:off x="3150743" y="2093938"/>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5" name="Rectangle 554"/>
            <p:cNvSpPr/>
            <p:nvPr/>
          </p:nvSpPr>
          <p:spPr>
            <a:xfrm>
              <a:off x="3649668" y="3055186"/>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6" name="Rectangle 555"/>
            <p:cNvSpPr/>
            <p:nvPr/>
          </p:nvSpPr>
          <p:spPr>
            <a:xfrm>
              <a:off x="4148593" y="3055186"/>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7" name="Rectangle 556"/>
            <p:cNvSpPr/>
            <p:nvPr/>
          </p:nvSpPr>
          <p:spPr>
            <a:xfrm>
              <a:off x="4647518" y="3055186"/>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8" name="Rectangle 577"/>
            <p:cNvSpPr/>
            <p:nvPr/>
          </p:nvSpPr>
          <p:spPr>
            <a:xfrm>
              <a:off x="3649668" y="2574562"/>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9" name="Rectangle 578"/>
            <p:cNvSpPr/>
            <p:nvPr/>
          </p:nvSpPr>
          <p:spPr>
            <a:xfrm>
              <a:off x="4148593" y="2574562"/>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0" name="Rectangle 579"/>
            <p:cNvSpPr/>
            <p:nvPr/>
          </p:nvSpPr>
          <p:spPr>
            <a:xfrm>
              <a:off x="4647518" y="2574562"/>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1" name="Rectangle 600"/>
            <p:cNvSpPr/>
            <p:nvPr/>
          </p:nvSpPr>
          <p:spPr>
            <a:xfrm>
              <a:off x="3649668" y="2093938"/>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2" name="Rectangle 601"/>
            <p:cNvSpPr/>
            <p:nvPr/>
          </p:nvSpPr>
          <p:spPr>
            <a:xfrm>
              <a:off x="4148593" y="2093938"/>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3" name="Rectangle 602"/>
            <p:cNvSpPr/>
            <p:nvPr/>
          </p:nvSpPr>
          <p:spPr>
            <a:xfrm>
              <a:off x="4647518" y="2093938"/>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1" name="Rectangle 380"/>
            <p:cNvSpPr/>
            <p:nvPr/>
          </p:nvSpPr>
          <p:spPr>
            <a:xfrm>
              <a:off x="656118" y="5458306"/>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3" name="Rectangle 382"/>
            <p:cNvSpPr/>
            <p:nvPr/>
          </p:nvSpPr>
          <p:spPr>
            <a:xfrm>
              <a:off x="1155043" y="5458306"/>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4" name="Rectangle 383"/>
            <p:cNvSpPr/>
            <p:nvPr/>
          </p:nvSpPr>
          <p:spPr>
            <a:xfrm>
              <a:off x="1653968" y="5458306"/>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5" name="Rectangle 384"/>
            <p:cNvSpPr/>
            <p:nvPr/>
          </p:nvSpPr>
          <p:spPr>
            <a:xfrm>
              <a:off x="2152893" y="5458306"/>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6" name="Rectangle 385"/>
            <p:cNvSpPr/>
            <p:nvPr/>
          </p:nvSpPr>
          <p:spPr>
            <a:xfrm>
              <a:off x="2651818" y="5458306"/>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7" name="Rectangle 386"/>
            <p:cNvSpPr/>
            <p:nvPr/>
          </p:nvSpPr>
          <p:spPr>
            <a:xfrm>
              <a:off x="3150743" y="5458306"/>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8" name="Rectangle 387"/>
            <p:cNvSpPr/>
            <p:nvPr/>
          </p:nvSpPr>
          <p:spPr>
            <a:xfrm>
              <a:off x="3649668" y="5458306"/>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9" name="Rectangle 388"/>
            <p:cNvSpPr/>
            <p:nvPr/>
          </p:nvSpPr>
          <p:spPr>
            <a:xfrm>
              <a:off x="4148593" y="5458306"/>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0" name="Rectangle 389"/>
            <p:cNvSpPr/>
            <p:nvPr/>
          </p:nvSpPr>
          <p:spPr>
            <a:xfrm>
              <a:off x="4647518" y="5458306"/>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4" name="Rectangle 433"/>
            <p:cNvSpPr/>
            <p:nvPr/>
          </p:nvSpPr>
          <p:spPr>
            <a:xfrm>
              <a:off x="656118" y="4977682"/>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6" name="Rectangle 435"/>
            <p:cNvSpPr/>
            <p:nvPr/>
          </p:nvSpPr>
          <p:spPr>
            <a:xfrm>
              <a:off x="1155043" y="4977682"/>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7" name="Rectangle 436"/>
            <p:cNvSpPr/>
            <p:nvPr/>
          </p:nvSpPr>
          <p:spPr>
            <a:xfrm>
              <a:off x="1653968" y="4977682"/>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0" name="Rectangle 459"/>
            <p:cNvSpPr/>
            <p:nvPr/>
          </p:nvSpPr>
          <p:spPr>
            <a:xfrm>
              <a:off x="2152893" y="4977682"/>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1" name="Rectangle 460"/>
            <p:cNvSpPr/>
            <p:nvPr/>
          </p:nvSpPr>
          <p:spPr>
            <a:xfrm>
              <a:off x="2651818" y="4977682"/>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2" name="Rectangle 461"/>
            <p:cNvSpPr/>
            <p:nvPr/>
          </p:nvSpPr>
          <p:spPr>
            <a:xfrm>
              <a:off x="3150743" y="4977682"/>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3" name="Rectangle 462"/>
            <p:cNvSpPr/>
            <p:nvPr/>
          </p:nvSpPr>
          <p:spPr>
            <a:xfrm>
              <a:off x="3649668" y="4977682"/>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4" name="Rectangle 463"/>
            <p:cNvSpPr/>
            <p:nvPr/>
          </p:nvSpPr>
          <p:spPr>
            <a:xfrm>
              <a:off x="4148593" y="4977682"/>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5" name="Rectangle 464"/>
            <p:cNvSpPr/>
            <p:nvPr/>
          </p:nvSpPr>
          <p:spPr>
            <a:xfrm>
              <a:off x="4647518" y="4977682"/>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9" name="Rectangle 478"/>
            <p:cNvSpPr/>
            <p:nvPr/>
          </p:nvSpPr>
          <p:spPr>
            <a:xfrm>
              <a:off x="656118" y="4497058"/>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1" name="Rectangle 480"/>
            <p:cNvSpPr/>
            <p:nvPr/>
          </p:nvSpPr>
          <p:spPr>
            <a:xfrm>
              <a:off x="1155043" y="4497058"/>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2" name="Rectangle 481"/>
            <p:cNvSpPr/>
            <p:nvPr/>
          </p:nvSpPr>
          <p:spPr>
            <a:xfrm>
              <a:off x="1653968" y="4497058"/>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3" name="Rectangle 482"/>
            <p:cNvSpPr/>
            <p:nvPr/>
          </p:nvSpPr>
          <p:spPr>
            <a:xfrm>
              <a:off x="2152893" y="4497058"/>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4" name="Rectangle 483"/>
            <p:cNvSpPr/>
            <p:nvPr/>
          </p:nvSpPr>
          <p:spPr>
            <a:xfrm>
              <a:off x="2651818" y="4497058"/>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5" name="Rectangle 484"/>
            <p:cNvSpPr/>
            <p:nvPr/>
          </p:nvSpPr>
          <p:spPr>
            <a:xfrm>
              <a:off x="3150743" y="4497058"/>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6" name="Rectangle 485"/>
            <p:cNvSpPr/>
            <p:nvPr/>
          </p:nvSpPr>
          <p:spPr>
            <a:xfrm>
              <a:off x="3649668" y="4497058"/>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7" name="Rectangle 486"/>
            <p:cNvSpPr/>
            <p:nvPr/>
          </p:nvSpPr>
          <p:spPr>
            <a:xfrm>
              <a:off x="4148593" y="4497058"/>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8" name="Rectangle 487"/>
            <p:cNvSpPr/>
            <p:nvPr/>
          </p:nvSpPr>
          <p:spPr>
            <a:xfrm>
              <a:off x="4647518" y="4497058"/>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2" name="Rectangle 501"/>
            <p:cNvSpPr/>
            <p:nvPr/>
          </p:nvSpPr>
          <p:spPr>
            <a:xfrm>
              <a:off x="656118" y="4016434"/>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4" name="Rectangle 503"/>
            <p:cNvSpPr/>
            <p:nvPr/>
          </p:nvSpPr>
          <p:spPr>
            <a:xfrm>
              <a:off x="1155043" y="4016434"/>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5" name="Rectangle 504"/>
            <p:cNvSpPr/>
            <p:nvPr/>
          </p:nvSpPr>
          <p:spPr>
            <a:xfrm>
              <a:off x="1653968" y="4016434"/>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6" name="Rectangle 505"/>
            <p:cNvSpPr/>
            <p:nvPr/>
          </p:nvSpPr>
          <p:spPr>
            <a:xfrm>
              <a:off x="2152893" y="4016434"/>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7" name="Rectangle 506"/>
            <p:cNvSpPr/>
            <p:nvPr/>
          </p:nvSpPr>
          <p:spPr>
            <a:xfrm>
              <a:off x="2651818" y="4016434"/>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8" name="Rectangle 507"/>
            <p:cNvSpPr/>
            <p:nvPr/>
          </p:nvSpPr>
          <p:spPr>
            <a:xfrm>
              <a:off x="3150743" y="4016434"/>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9" name="Rectangle 508"/>
            <p:cNvSpPr/>
            <p:nvPr/>
          </p:nvSpPr>
          <p:spPr>
            <a:xfrm>
              <a:off x="3649668" y="4016434"/>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0" name="Rectangle 509"/>
            <p:cNvSpPr/>
            <p:nvPr/>
          </p:nvSpPr>
          <p:spPr>
            <a:xfrm>
              <a:off x="4148593" y="4016434"/>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1" name="Rectangle 510"/>
            <p:cNvSpPr/>
            <p:nvPr/>
          </p:nvSpPr>
          <p:spPr>
            <a:xfrm>
              <a:off x="4647518" y="4016434"/>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7" name="Rectangle 616"/>
            <p:cNvSpPr/>
            <p:nvPr/>
          </p:nvSpPr>
          <p:spPr>
            <a:xfrm>
              <a:off x="656118" y="5938931"/>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9" name="Rectangle 618"/>
            <p:cNvSpPr/>
            <p:nvPr/>
          </p:nvSpPr>
          <p:spPr>
            <a:xfrm>
              <a:off x="1155043" y="5938931"/>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0" name="Rectangle 619"/>
            <p:cNvSpPr/>
            <p:nvPr/>
          </p:nvSpPr>
          <p:spPr>
            <a:xfrm>
              <a:off x="1653968" y="5938931"/>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1" name="Rectangle 620"/>
            <p:cNvSpPr/>
            <p:nvPr/>
          </p:nvSpPr>
          <p:spPr>
            <a:xfrm>
              <a:off x="2152893" y="5938931"/>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2" name="Rectangle 621"/>
            <p:cNvSpPr/>
            <p:nvPr/>
          </p:nvSpPr>
          <p:spPr>
            <a:xfrm>
              <a:off x="2651818" y="5938931"/>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3" name="Rectangle 622"/>
            <p:cNvSpPr/>
            <p:nvPr/>
          </p:nvSpPr>
          <p:spPr>
            <a:xfrm>
              <a:off x="3150743" y="5938931"/>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4" name="Rectangle 623"/>
            <p:cNvSpPr/>
            <p:nvPr/>
          </p:nvSpPr>
          <p:spPr>
            <a:xfrm>
              <a:off x="3649668" y="5938931"/>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5" name="Rectangle 624"/>
            <p:cNvSpPr/>
            <p:nvPr/>
          </p:nvSpPr>
          <p:spPr>
            <a:xfrm>
              <a:off x="4148593" y="5938931"/>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6" name="Rectangle 625"/>
            <p:cNvSpPr/>
            <p:nvPr/>
          </p:nvSpPr>
          <p:spPr>
            <a:xfrm>
              <a:off x="4647518" y="5938931"/>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2" name="Rectangle 381"/>
            <p:cNvSpPr/>
            <p:nvPr/>
          </p:nvSpPr>
          <p:spPr>
            <a:xfrm>
              <a:off x="11133543" y="5458306"/>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1" name="Rectangle 390"/>
            <p:cNvSpPr/>
            <p:nvPr/>
          </p:nvSpPr>
          <p:spPr>
            <a:xfrm>
              <a:off x="5146443" y="5458306"/>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2" name="Rectangle 391"/>
            <p:cNvSpPr/>
            <p:nvPr/>
          </p:nvSpPr>
          <p:spPr>
            <a:xfrm>
              <a:off x="5645368" y="5458306"/>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3" name="Rectangle 392"/>
            <p:cNvSpPr/>
            <p:nvPr/>
          </p:nvSpPr>
          <p:spPr>
            <a:xfrm>
              <a:off x="6144293" y="5458306"/>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4" name="Rectangle 393"/>
            <p:cNvSpPr/>
            <p:nvPr/>
          </p:nvSpPr>
          <p:spPr>
            <a:xfrm>
              <a:off x="6643218" y="5458306"/>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5" name="Rectangle 394"/>
            <p:cNvSpPr/>
            <p:nvPr/>
          </p:nvSpPr>
          <p:spPr>
            <a:xfrm>
              <a:off x="7142143" y="5458306"/>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6" name="Rectangle 395"/>
            <p:cNvSpPr/>
            <p:nvPr/>
          </p:nvSpPr>
          <p:spPr>
            <a:xfrm>
              <a:off x="7641068" y="5458306"/>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7" name="Rectangle 396"/>
            <p:cNvSpPr/>
            <p:nvPr/>
          </p:nvSpPr>
          <p:spPr>
            <a:xfrm>
              <a:off x="8139993" y="5458306"/>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8" name="Rectangle 397"/>
            <p:cNvSpPr/>
            <p:nvPr/>
          </p:nvSpPr>
          <p:spPr>
            <a:xfrm>
              <a:off x="8638918" y="5458306"/>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9" name="Rectangle 398"/>
            <p:cNvSpPr/>
            <p:nvPr/>
          </p:nvSpPr>
          <p:spPr>
            <a:xfrm>
              <a:off x="9137843" y="5458306"/>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0" name="Rectangle 399"/>
            <p:cNvSpPr/>
            <p:nvPr/>
          </p:nvSpPr>
          <p:spPr>
            <a:xfrm>
              <a:off x="9636768" y="5458306"/>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1" name="Rectangle 400"/>
            <p:cNvSpPr/>
            <p:nvPr/>
          </p:nvSpPr>
          <p:spPr>
            <a:xfrm>
              <a:off x="10135693" y="5458306"/>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3" name="Rectangle 422"/>
            <p:cNvSpPr/>
            <p:nvPr/>
          </p:nvSpPr>
          <p:spPr>
            <a:xfrm>
              <a:off x="10634618" y="5458306"/>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5" name="Rectangle 434"/>
            <p:cNvSpPr/>
            <p:nvPr/>
          </p:nvSpPr>
          <p:spPr>
            <a:xfrm>
              <a:off x="11133543" y="4977682"/>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6" name="Rectangle 465"/>
            <p:cNvSpPr/>
            <p:nvPr/>
          </p:nvSpPr>
          <p:spPr>
            <a:xfrm>
              <a:off x="5146443" y="4977682"/>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7" name="Rectangle 466"/>
            <p:cNvSpPr/>
            <p:nvPr/>
          </p:nvSpPr>
          <p:spPr>
            <a:xfrm>
              <a:off x="5645368" y="4977682"/>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8" name="Rectangle 467"/>
            <p:cNvSpPr/>
            <p:nvPr/>
          </p:nvSpPr>
          <p:spPr>
            <a:xfrm>
              <a:off x="6144293" y="4977682"/>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9" name="Rectangle 468"/>
            <p:cNvSpPr/>
            <p:nvPr/>
          </p:nvSpPr>
          <p:spPr>
            <a:xfrm>
              <a:off x="6643218" y="4977682"/>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0" name="Rectangle 469"/>
            <p:cNvSpPr/>
            <p:nvPr/>
          </p:nvSpPr>
          <p:spPr>
            <a:xfrm>
              <a:off x="7142143" y="4977682"/>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1" name="Rectangle 470"/>
            <p:cNvSpPr/>
            <p:nvPr/>
          </p:nvSpPr>
          <p:spPr>
            <a:xfrm>
              <a:off x="7641068" y="4977682"/>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2" name="Rectangle 471"/>
            <p:cNvSpPr/>
            <p:nvPr/>
          </p:nvSpPr>
          <p:spPr>
            <a:xfrm>
              <a:off x="8139993" y="4977682"/>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3" name="Rectangle 472"/>
            <p:cNvSpPr/>
            <p:nvPr/>
          </p:nvSpPr>
          <p:spPr>
            <a:xfrm>
              <a:off x="8638918" y="4977682"/>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4" name="Rectangle 473"/>
            <p:cNvSpPr/>
            <p:nvPr/>
          </p:nvSpPr>
          <p:spPr>
            <a:xfrm>
              <a:off x="9137843" y="4977682"/>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5" name="Rectangle 474"/>
            <p:cNvSpPr/>
            <p:nvPr/>
          </p:nvSpPr>
          <p:spPr>
            <a:xfrm>
              <a:off x="9636768" y="4977682"/>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6" name="Rectangle 475"/>
            <p:cNvSpPr/>
            <p:nvPr/>
          </p:nvSpPr>
          <p:spPr>
            <a:xfrm>
              <a:off x="10135693" y="4977682"/>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7" name="Rectangle 476"/>
            <p:cNvSpPr/>
            <p:nvPr/>
          </p:nvSpPr>
          <p:spPr>
            <a:xfrm>
              <a:off x="10634618" y="4977682"/>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0" name="Rectangle 479"/>
            <p:cNvSpPr/>
            <p:nvPr/>
          </p:nvSpPr>
          <p:spPr>
            <a:xfrm>
              <a:off x="11133543" y="4497058"/>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9" name="Rectangle 488"/>
            <p:cNvSpPr/>
            <p:nvPr/>
          </p:nvSpPr>
          <p:spPr>
            <a:xfrm>
              <a:off x="5146443" y="4497058"/>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0" name="Rectangle 489"/>
            <p:cNvSpPr/>
            <p:nvPr/>
          </p:nvSpPr>
          <p:spPr>
            <a:xfrm>
              <a:off x="5645368" y="4497058"/>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1" name="Rectangle 490"/>
            <p:cNvSpPr/>
            <p:nvPr/>
          </p:nvSpPr>
          <p:spPr>
            <a:xfrm>
              <a:off x="6144293" y="4497058"/>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2" name="Rectangle 491"/>
            <p:cNvSpPr/>
            <p:nvPr/>
          </p:nvSpPr>
          <p:spPr>
            <a:xfrm>
              <a:off x="6643218" y="4497058"/>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3" name="Rectangle 492"/>
            <p:cNvSpPr/>
            <p:nvPr/>
          </p:nvSpPr>
          <p:spPr>
            <a:xfrm>
              <a:off x="7142143" y="4497058"/>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4" name="Rectangle 493"/>
            <p:cNvSpPr/>
            <p:nvPr/>
          </p:nvSpPr>
          <p:spPr>
            <a:xfrm>
              <a:off x="7641068" y="4497058"/>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5" name="Rectangle 494"/>
            <p:cNvSpPr/>
            <p:nvPr/>
          </p:nvSpPr>
          <p:spPr>
            <a:xfrm>
              <a:off x="8139993" y="4497058"/>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6" name="Rectangle 495"/>
            <p:cNvSpPr/>
            <p:nvPr/>
          </p:nvSpPr>
          <p:spPr>
            <a:xfrm>
              <a:off x="8638918" y="4497058"/>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7" name="Rectangle 496"/>
            <p:cNvSpPr/>
            <p:nvPr/>
          </p:nvSpPr>
          <p:spPr>
            <a:xfrm>
              <a:off x="9137843" y="4497058"/>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8" name="Rectangle 497"/>
            <p:cNvSpPr/>
            <p:nvPr/>
          </p:nvSpPr>
          <p:spPr>
            <a:xfrm>
              <a:off x="9636768" y="4497058"/>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9" name="Rectangle 498"/>
            <p:cNvSpPr/>
            <p:nvPr/>
          </p:nvSpPr>
          <p:spPr>
            <a:xfrm>
              <a:off x="10135693" y="4497058"/>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0" name="Rectangle 499"/>
            <p:cNvSpPr/>
            <p:nvPr/>
          </p:nvSpPr>
          <p:spPr>
            <a:xfrm>
              <a:off x="10634618" y="4497058"/>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3" name="Rectangle 502"/>
            <p:cNvSpPr/>
            <p:nvPr/>
          </p:nvSpPr>
          <p:spPr>
            <a:xfrm>
              <a:off x="11133543" y="4016434"/>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2" name="Rectangle 511"/>
            <p:cNvSpPr/>
            <p:nvPr/>
          </p:nvSpPr>
          <p:spPr>
            <a:xfrm>
              <a:off x="5146443" y="4016434"/>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3" name="Rectangle 512"/>
            <p:cNvSpPr/>
            <p:nvPr/>
          </p:nvSpPr>
          <p:spPr>
            <a:xfrm>
              <a:off x="5645368" y="4016434"/>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4" name="Rectangle 513"/>
            <p:cNvSpPr/>
            <p:nvPr/>
          </p:nvSpPr>
          <p:spPr>
            <a:xfrm>
              <a:off x="6144293" y="4016434"/>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5" name="Rectangle 514"/>
            <p:cNvSpPr/>
            <p:nvPr/>
          </p:nvSpPr>
          <p:spPr>
            <a:xfrm>
              <a:off x="6643218" y="4016434"/>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6" name="Rectangle 515"/>
            <p:cNvSpPr/>
            <p:nvPr/>
          </p:nvSpPr>
          <p:spPr>
            <a:xfrm>
              <a:off x="7142143" y="4016434"/>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7" name="Rectangle 516"/>
            <p:cNvSpPr/>
            <p:nvPr/>
          </p:nvSpPr>
          <p:spPr>
            <a:xfrm>
              <a:off x="7641068" y="4016434"/>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8" name="Rectangle 517"/>
            <p:cNvSpPr/>
            <p:nvPr/>
          </p:nvSpPr>
          <p:spPr>
            <a:xfrm>
              <a:off x="8139993" y="4016434"/>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9" name="Rectangle 518"/>
            <p:cNvSpPr/>
            <p:nvPr/>
          </p:nvSpPr>
          <p:spPr>
            <a:xfrm>
              <a:off x="8638918" y="4016434"/>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0" name="Rectangle 519"/>
            <p:cNvSpPr/>
            <p:nvPr/>
          </p:nvSpPr>
          <p:spPr>
            <a:xfrm>
              <a:off x="9137843" y="4016434"/>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1" name="Rectangle 520"/>
            <p:cNvSpPr/>
            <p:nvPr/>
          </p:nvSpPr>
          <p:spPr>
            <a:xfrm>
              <a:off x="9636768" y="4016434"/>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2" name="Rectangle 521"/>
            <p:cNvSpPr/>
            <p:nvPr/>
          </p:nvSpPr>
          <p:spPr>
            <a:xfrm>
              <a:off x="10135693" y="4016434"/>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3" name="Rectangle 522"/>
            <p:cNvSpPr/>
            <p:nvPr/>
          </p:nvSpPr>
          <p:spPr>
            <a:xfrm>
              <a:off x="10634618" y="4016434"/>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6" name="Rectangle 525"/>
            <p:cNvSpPr/>
            <p:nvPr/>
          </p:nvSpPr>
          <p:spPr>
            <a:xfrm>
              <a:off x="11133543" y="3535810"/>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5" name="Rectangle 534"/>
            <p:cNvSpPr/>
            <p:nvPr/>
          </p:nvSpPr>
          <p:spPr>
            <a:xfrm>
              <a:off x="5146443" y="3535810"/>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6" name="Rectangle 535"/>
            <p:cNvSpPr/>
            <p:nvPr/>
          </p:nvSpPr>
          <p:spPr>
            <a:xfrm>
              <a:off x="5645368" y="3535810"/>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7" name="Rectangle 536"/>
            <p:cNvSpPr/>
            <p:nvPr/>
          </p:nvSpPr>
          <p:spPr>
            <a:xfrm>
              <a:off x="6144293" y="3535810"/>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8" name="Rectangle 537"/>
            <p:cNvSpPr/>
            <p:nvPr/>
          </p:nvSpPr>
          <p:spPr>
            <a:xfrm>
              <a:off x="6643218" y="3535810"/>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9" name="Rectangle 538"/>
            <p:cNvSpPr/>
            <p:nvPr/>
          </p:nvSpPr>
          <p:spPr>
            <a:xfrm>
              <a:off x="7142143" y="3535810"/>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0" name="Rectangle 539"/>
            <p:cNvSpPr/>
            <p:nvPr/>
          </p:nvSpPr>
          <p:spPr>
            <a:xfrm>
              <a:off x="7641068" y="3535810"/>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1" name="Rectangle 540"/>
            <p:cNvSpPr/>
            <p:nvPr/>
          </p:nvSpPr>
          <p:spPr>
            <a:xfrm>
              <a:off x="8139993" y="3535810"/>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2" name="Rectangle 541"/>
            <p:cNvSpPr/>
            <p:nvPr/>
          </p:nvSpPr>
          <p:spPr>
            <a:xfrm>
              <a:off x="8638918" y="3535810"/>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3" name="Rectangle 542"/>
            <p:cNvSpPr/>
            <p:nvPr/>
          </p:nvSpPr>
          <p:spPr>
            <a:xfrm>
              <a:off x="9137843" y="3535810"/>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4" name="Rectangle 543"/>
            <p:cNvSpPr/>
            <p:nvPr/>
          </p:nvSpPr>
          <p:spPr>
            <a:xfrm>
              <a:off x="9636768" y="3535810"/>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5" name="Rectangle 544"/>
            <p:cNvSpPr/>
            <p:nvPr/>
          </p:nvSpPr>
          <p:spPr>
            <a:xfrm>
              <a:off x="10135693" y="3535810"/>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6" name="Rectangle 545"/>
            <p:cNvSpPr/>
            <p:nvPr/>
          </p:nvSpPr>
          <p:spPr>
            <a:xfrm>
              <a:off x="10634618" y="3535810"/>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9" name="Rectangle 548"/>
            <p:cNvSpPr/>
            <p:nvPr/>
          </p:nvSpPr>
          <p:spPr>
            <a:xfrm>
              <a:off x="11133543" y="3055186"/>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8" name="Rectangle 557"/>
            <p:cNvSpPr/>
            <p:nvPr/>
          </p:nvSpPr>
          <p:spPr>
            <a:xfrm>
              <a:off x="5146443" y="3055186"/>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9" name="Rectangle 558"/>
            <p:cNvSpPr/>
            <p:nvPr/>
          </p:nvSpPr>
          <p:spPr>
            <a:xfrm>
              <a:off x="5645368" y="3055186"/>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0" name="Rectangle 559"/>
            <p:cNvSpPr/>
            <p:nvPr/>
          </p:nvSpPr>
          <p:spPr>
            <a:xfrm>
              <a:off x="6144293" y="3055186"/>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1" name="Rectangle 560"/>
            <p:cNvSpPr/>
            <p:nvPr/>
          </p:nvSpPr>
          <p:spPr>
            <a:xfrm>
              <a:off x="6643218" y="3055186"/>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2" name="Rectangle 561"/>
            <p:cNvSpPr/>
            <p:nvPr/>
          </p:nvSpPr>
          <p:spPr>
            <a:xfrm>
              <a:off x="7142143" y="3055186"/>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3" name="Rectangle 562"/>
            <p:cNvSpPr/>
            <p:nvPr/>
          </p:nvSpPr>
          <p:spPr>
            <a:xfrm>
              <a:off x="7641068" y="3055186"/>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4" name="Rectangle 563"/>
            <p:cNvSpPr/>
            <p:nvPr/>
          </p:nvSpPr>
          <p:spPr>
            <a:xfrm>
              <a:off x="8139993" y="3055186"/>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5" name="Rectangle 564"/>
            <p:cNvSpPr/>
            <p:nvPr/>
          </p:nvSpPr>
          <p:spPr>
            <a:xfrm>
              <a:off x="8638918" y="3055186"/>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6" name="Rectangle 565"/>
            <p:cNvSpPr/>
            <p:nvPr/>
          </p:nvSpPr>
          <p:spPr>
            <a:xfrm>
              <a:off x="9137843" y="3055186"/>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7" name="Rectangle 566"/>
            <p:cNvSpPr/>
            <p:nvPr/>
          </p:nvSpPr>
          <p:spPr>
            <a:xfrm>
              <a:off x="9636768" y="3055186"/>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8" name="Rectangle 567"/>
            <p:cNvSpPr/>
            <p:nvPr/>
          </p:nvSpPr>
          <p:spPr>
            <a:xfrm>
              <a:off x="10135693" y="3055186"/>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9" name="Rectangle 568"/>
            <p:cNvSpPr/>
            <p:nvPr/>
          </p:nvSpPr>
          <p:spPr>
            <a:xfrm>
              <a:off x="10634618" y="3055186"/>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2" name="Rectangle 571"/>
            <p:cNvSpPr/>
            <p:nvPr/>
          </p:nvSpPr>
          <p:spPr>
            <a:xfrm>
              <a:off x="11133543" y="2574562"/>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1" name="Rectangle 580"/>
            <p:cNvSpPr/>
            <p:nvPr/>
          </p:nvSpPr>
          <p:spPr>
            <a:xfrm>
              <a:off x="5146443" y="2574562"/>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2" name="Rectangle 581"/>
            <p:cNvSpPr/>
            <p:nvPr/>
          </p:nvSpPr>
          <p:spPr>
            <a:xfrm>
              <a:off x="5645368" y="2574562"/>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3" name="Rectangle 582"/>
            <p:cNvSpPr/>
            <p:nvPr/>
          </p:nvSpPr>
          <p:spPr>
            <a:xfrm>
              <a:off x="6144293" y="2574562"/>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4" name="Rectangle 583"/>
            <p:cNvSpPr/>
            <p:nvPr/>
          </p:nvSpPr>
          <p:spPr>
            <a:xfrm>
              <a:off x="6643218" y="2574562"/>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5" name="Rectangle 584"/>
            <p:cNvSpPr/>
            <p:nvPr/>
          </p:nvSpPr>
          <p:spPr>
            <a:xfrm>
              <a:off x="7142143" y="2574562"/>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6" name="Rectangle 585"/>
            <p:cNvSpPr/>
            <p:nvPr/>
          </p:nvSpPr>
          <p:spPr>
            <a:xfrm>
              <a:off x="7641068" y="2574562"/>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7" name="Rectangle 586"/>
            <p:cNvSpPr/>
            <p:nvPr/>
          </p:nvSpPr>
          <p:spPr>
            <a:xfrm>
              <a:off x="8139993" y="2574562"/>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8" name="Rectangle 587"/>
            <p:cNvSpPr/>
            <p:nvPr/>
          </p:nvSpPr>
          <p:spPr>
            <a:xfrm>
              <a:off x="8638918" y="2574562"/>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9" name="Rectangle 588"/>
            <p:cNvSpPr/>
            <p:nvPr/>
          </p:nvSpPr>
          <p:spPr>
            <a:xfrm>
              <a:off x="9137843" y="2574562"/>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0" name="Rectangle 589"/>
            <p:cNvSpPr/>
            <p:nvPr/>
          </p:nvSpPr>
          <p:spPr>
            <a:xfrm>
              <a:off x="9636768" y="2574562"/>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1" name="Rectangle 590"/>
            <p:cNvSpPr/>
            <p:nvPr/>
          </p:nvSpPr>
          <p:spPr>
            <a:xfrm>
              <a:off x="10135693" y="2574562"/>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2" name="Rectangle 591"/>
            <p:cNvSpPr/>
            <p:nvPr/>
          </p:nvSpPr>
          <p:spPr>
            <a:xfrm>
              <a:off x="10634618" y="2574562"/>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5" name="Rectangle 594"/>
            <p:cNvSpPr/>
            <p:nvPr/>
          </p:nvSpPr>
          <p:spPr>
            <a:xfrm>
              <a:off x="11133543" y="2093938"/>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4" name="Rectangle 603"/>
            <p:cNvSpPr/>
            <p:nvPr/>
          </p:nvSpPr>
          <p:spPr>
            <a:xfrm>
              <a:off x="5146443" y="2093938"/>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5" name="Rectangle 604"/>
            <p:cNvSpPr/>
            <p:nvPr/>
          </p:nvSpPr>
          <p:spPr>
            <a:xfrm>
              <a:off x="5645368" y="2093938"/>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6" name="Rectangle 605"/>
            <p:cNvSpPr/>
            <p:nvPr/>
          </p:nvSpPr>
          <p:spPr>
            <a:xfrm>
              <a:off x="6144293" y="2093938"/>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7" name="Rectangle 606"/>
            <p:cNvSpPr/>
            <p:nvPr/>
          </p:nvSpPr>
          <p:spPr>
            <a:xfrm>
              <a:off x="6643218" y="2093938"/>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8" name="Rectangle 607"/>
            <p:cNvSpPr/>
            <p:nvPr/>
          </p:nvSpPr>
          <p:spPr>
            <a:xfrm>
              <a:off x="7142143" y="2093938"/>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9" name="Rectangle 608"/>
            <p:cNvSpPr/>
            <p:nvPr/>
          </p:nvSpPr>
          <p:spPr>
            <a:xfrm>
              <a:off x="7641068" y="2093938"/>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0" name="Rectangle 609"/>
            <p:cNvSpPr/>
            <p:nvPr/>
          </p:nvSpPr>
          <p:spPr>
            <a:xfrm>
              <a:off x="8139993" y="2093938"/>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1" name="Rectangle 610"/>
            <p:cNvSpPr/>
            <p:nvPr/>
          </p:nvSpPr>
          <p:spPr>
            <a:xfrm>
              <a:off x="8638918" y="2093938"/>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2" name="Rectangle 611"/>
            <p:cNvSpPr/>
            <p:nvPr/>
          </p:nvSpPr>
          <p:spPr>
            <a:xfrm>
              <a:off x="9137843" y="2093938"/>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3" name="Rectangle 612"/>
            <p:cNvSpPr/>
            <p:nvPr/>
          </p:nvSpPr>
          <p:spPr>
            <a:xfrm>
              <a:off x="9636768" y="2093938"/>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4" name="Rectangle 613"/>
            <p:cNvSpPr/>
            <p:nvPr/>
          </p:nvSpPr>
          <p:spPr>
            <a:xfrm>
              <a:off x="10135693" y="2093938"/>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5" name="Rectangle 614"/>
            <p:cNvSpPr/>
            <p:nvPr/>
          </p:nvSpPr>
          <p:spPr>
            <a:xfrm>
              <a:off x="10634618" y="2093938"/>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8" name="Rectangle 617"/>
            <p:cNvSpPr/>
            <p:nvPr/>
          </p:nvSpPr>
          <p:spPr>
            <a:xfrm>
              <a:off x="11133543" y="5938931"/>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7" name="Rectangle 626"/>
            <p:cNvSpPr/>
            <p:nvPr/>
          </p:nvSpPr>
          <p:spPr>
            <a:xfrm>
              <a:off x="5146443" y="5938931"/>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8" name="Rectangle 627"/>
            <p:cNvSpPr/>
            <p:nvPr/>
          </p:nvSpPr>
          <p:spPr>
            <a:xfrm>
              <a:off x="5645368" y="5938931"/>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9" name="Rectangle 628"/>
            <p:cNvSpPr/>
            <p:nvPr/>
          </p:nvSpPr>
          <p:spPr>
            <a:xfrm>
              <a:off x="6144293" y="5938931"/>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0" name="Rectangle 629"/>
            <p:cNvSpPr/>
            <p:nvPr/>
          </p:nvSpPr>
          <p:spPr>
            <a:xfrm>
              <a:off x="6643218" y="5938931"/>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1" name="Rectangle 630"/>
            <p:cNvSpPr/>
            <p:nvPr/>
          </p:nvSpPr>
          <p:spPr>
            <a:xfrm>
              <a:off x="7142143" y="5938931"/>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2" name="Rectangle 631"/>
            <p:cNvSpPr/>
            <p:nvPr/>
          </p:nvSpPr>
          <p:spPr>
            <a:xfrm>
              <a:off x="7641068" y="5938931"/>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3" name="Rectangle 632"/>
            <p:cNvSpPr/>
            <p:nvPr/>
          </p:nvSpPr>
          <p:spPr>
            <a:xfrm>
              <a:off x="8139993" y="5938931"/>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4" name="Rectangle 633"/>
            <p:cNvSpPr/>
            <p:nvPr/>
          </p:nvSpPr>
          <p:spPr>
            <a:xfrm>
              <a:off x="8638918" y="5938931"/>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5" name="Rectangle 634"/>
            <p:cNvSpPr/>
            <p:nvPr/>
          </p:nvSpPr>
          <p:spPr>
            <a:xfrm>
              <a:off x="9137843" y="5938931"/>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6" name="Rectangle 635"/>
            <p:cNvSpPr/>
            <p:nvPr/>
          </p:nvSpPr>
          <p:spPr>
            <a:xfrm>
              <a:off x="9636768" y="5938931"/>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7" name="Rectangle 636"/>
            <p:cNvSpPr/>
            <p:nvPr/>
          </p:nvSpPr>
          <p:spPr>
            <a:xfrm>
              <a:off x="10135693" y="5938931"/>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8" name="Rectangle 637"/>
            <p:cNvSpPr/>
            <p:nvPr/>
          </p:nvSpPr>
          <p:spPr>
            <a:xfrm>
              <a:off x="10634618" y="5938931"/>
              <a:ext cx="402337" cy="402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03" name="Subtitle 2"/>
          <p:cNvSpPr txBox="1">
            <a:spLocks/>
          </p:cNvSpPr>
          <p:nvPr/>
        </p:nvSpPr>
        <p:spPr>
          <a:xfrm>
            <a:off x="48293" y="6299200"/>
            <a:ext cx="12192000" cy="684641"/>
          </a:xfrm>
          <a:prstGeom prst="rect">
            <a:avLst/>
          </a:prstGeom>
        </p:spPr>
        <p:txBody>
          <a:bodyPr>
            <a:no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1800" dirty="0">
                <a:latin typeface="Monda" charset="0"/>
                <a:ea typeface="Monda" charset="0"/>
                <a:cs typeface="Monda" charset="0"/>
              </a:rPr>
              <a:t>Blocks represent the total housing inventory in a destination, jurisdiction, neighborhood, or zone.</a:t>
            </a:r>
          </a:p>
        </p:txBody>
      </p:sp>
      <p:sp>
        <p:nvSpPr>
          <p:cNvPr id="205" name="Subtitle 2"/>
          <p:cNvSpPr txBox="1">
            <a:spLocks/>
          </p:cNvSpPr>
          <p:nvPr/>
        </p:nvSpPr>
        <p:spPr>
          <a:xfrm>
            <a:off x="157922" y="539889"/>
            <a:ext cx="12192000" cy="533400"/>
          </a:xfrm>
          <a:prstGeom prst="rect">
            <a:avLst/>
          </a:prstGeom>
        </p:spPr>
        <p:txBody>
          <a:bodyPr>
            <a:no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400" dirty="0">
                <a:latin typeface="+mj-lt"/>
                <a:ea typeface="Monda" charset="0"/>
                <a:cs typeface="Monda" charset="0"/>
              </a:rPr>
              <a:t>Sources of Transient Housing Inventory</a:t>
            </a:r>
          </a:p>
        </p:txBody>
      </p:sp>
    </p:spTree>
    <p:extLst>
      <p:ext uri="{BB962C8B-B14F-4D97-AF65-F5344CB8AC3E}">
        <p14:creationId xmlns:p14="http://schemas.microsoft.com/office/powerpoint/2010/main" val="289363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fade">
                                      <p:cBhvr>
                                        <p:cTn id="7" dur="10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p:cNvSpPr txBox="1">
            <a:spLocks/>
          </p:cNvSpPr>
          <p:nvPr/>
        </p:nvSpPr>
        <p:spPr>
          <a:xfrm>
            <a:off x="0" y="547150"/>
            <a:ext cx="12192000" cy="533400"/>
          </a:xfrm>
          <a:prstGeom prst="rect">
            <a:avLst/>
          </a:prstGeom>
        </p:spPr>
        <p:txBody>
          <a:bodyPr>
            <a:no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400" dirty="0">
                <a:ea typeface="Monda" charset="0"/>
                <a:cs typeface="Monda" charset="0"/>
              </a:rPr>
              <a:t>What is the housing mix for your community?</a:t>
            </a:r>
          </a:p>
        </p:txBody>
      </p:sp>
      <p:grpSp>
        <p:nvGrpSpPr>
          <p:cNvPr id="5" name="Group 4"/>
          <p:cNvGrpSpPr/>
          <p:nvPr/>
        </p:nvGrpSpPr>
        <p:grpSpPr>
          <a:xfrm>
            <a:off x="656118" y="1598638"/>
            <a:ext cx="10879762" cy="4247329"/>
            <a:chOff x="656118" y="2093938"/>
            <a:chExt cx="10879762" cy="4247329"/>
          </a:xfrm>
        </p:grpSpPr>
        <p:sp>
          <p:nvSpPr>
            <p:cNvPr id="6" name="Rectangle 5"/>
            <p:cNvSpPr/>
            <p:nvPr/>
          </p:nvSpPr>
          <p:spPr>
            <a:xfrm>
              <a:off x="3649668" y="3535810"/>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148593" y="3535810"/>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647518" y="3535810"/>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6118" y="3535810"/>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55043" y="3535810"/>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653968" y="3535810"/>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152893" y="3535810"/>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651818" y="3535810"/>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150743" y="3535810"/>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56118" y="3055186"/>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55043" y="3055186"/>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653968" y="3055186"/>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152893" y="3055186"/>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651818" y="3055186"/>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150743" y="3055186"/>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56118" y="2574562"/>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155043" y="2574562"/>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53968" y="2574562"/>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152893" y="2574562"/>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651818" y="2574562"/>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150743" y="2574562"/>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56118" y="2093938"/>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155043" y="2093938"/>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653968" y="2093938"/>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152893" y="2093938"/>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651818" y="2093938"/>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150743" y="2093938"/>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649668" y="3055186"/>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148593" y="3055186"/>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647518" y="3055186"/>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649668" y="2574562"/>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148593" y="2574562"/>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647518" y="2574562"/>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3649668" y="2093938"/>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4148593" y="2093938"/>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647518" y="2093938"/>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56118" y="5458306"/>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155043" y="5458306"/>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653968" y="5458306"/>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152893" y="5458306"/>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651818" y="5458306"/>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150743" y="5458306"/>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3649668" y="5458306"/>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4148593" y="5458306"/>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647518" y="5458306"/>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56118" y="4977682"/>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155043" y="4977682"/>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1653968" y="4977682"/>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152893" y="4977682"/>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2651818" y="4977682"/>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3150743" y="4977682"/>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649668" y="4977682"/>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4148593" y="4977682"/>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4647518" y="4977682"/>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56118" y="4497058"/>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1155043" y="4497058"/>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653968" y="4497058"/>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2152893" y="4497058"/>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2651818" y="4497058"/>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3150743" y="4497058"/>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3649668" y="4497058"/>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4148593" y="4497058"/>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647518" y="4497058"/>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56118" y="4016434"/>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155043" y="4016434"/>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1653968" y="4016434"/>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2152893" y="4016434"/>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2651818" y="4016434"/>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3150743" y="4016434"/>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649668" y="4016434"/>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4148593" y="4016434"/>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4647518" y="4016434"/>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656118" y="5938931"/>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1155043" y="5938931"/>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1653968" y="5938931"/>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152893" y="5938931"/>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2651818" y="5938931"/>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3150743" y="5938931"/>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3649668" y="5938931"/>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4148593" y="5938931"/>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4647518" y="5938931"/>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11133543" y="5458306"/>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5146443" y="5458306"/>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5645368" y="5458306"/>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6144293" y="5458306"/>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6643218" y="5458306"/>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7142143" y="5458306"/>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7641068" y="5458306"/>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8139993" y="5458306"/>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8638918" y="5458306"/>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9137843" y="5458306"/>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9636768" y="5458306"/>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10135693" y="5458306"/>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10634618" y="5458306"/>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1133543" y="4977682"/>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5146443" y="4977682"/>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5645368" y="4977682"/>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144293" y="4977682"/>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6643218" y="4977682"/>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7142143" y="4977682"/>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7641068" y="4977682"/>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8139993" y="4977682"/>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8638918" y="4977682"/>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9137843" y="4977682"/>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9636768" y="4977682"/>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10135693" y="4977682"/>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10634618" y="4977682"/>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11133543" y="4497058"/>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5146443" y="4497058"/>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5645368" y="4497058"/>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6144293" y="4497058"/>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6643218" y="4497058"/>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7142143" y="4497058"/>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7641068" y="4497058"/>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8139993" y="4497058"/>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8638918" y="4497058"/>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9137843" y="4497058"/>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9636768" y="4497058"/>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10135693" y="4497058"/>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10634618" y="4497058"/>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11133543" y="4016434"/>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5146443" y="4016434"/>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5645368" y="4016434"/>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6144293" y="4016434"/>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6643218" y="4016434"/>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7142143" y="4016434"/>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7641068" y="4016434"/>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8139993" y="4016434"/>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8638918" y="4016434"/>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9137843" y="4016434"/>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9636768" y="4016434"/>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10135693" y="4016434"/>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10634618" y="4016434"/>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11133543" y="3535810"/>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5146443" y="3535810"/>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5645368" y="3535810"/>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6144293" y="3535810"/>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6643218" y="3535810"/>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7142143" y="3535810"/>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7641068" y="3535810"/>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8139993" y="3535810"/>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8638918" y="3535810"/>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9137843" y="3535810"/>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9636768" y="3535810"/>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10135693" y="3535810"/>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10634618" y="3535810"/>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11133543" y="3055186"/>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5146443" y="3055186"/>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5645368" y="3055186"/>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6144293" y="3055186"/>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6643218" y="3055186"/>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7142143" y="3055186"/>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7641068" y="3055186"/>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8139993" y="3055186"/>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8638918" y="3055186"/>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9137843" y="3055186"/>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9636768" y="3055186"/>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10135693" y="3055186"/>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a:off x="10634618" y="3055186"/>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a:off x="11133543" y="2574562"/>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5146443" y="2574562"/>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a:off x="5645368" y="2574562"/>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6144293" y="2574562"/>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a:off x="6643218" y="2574562"/>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7142143" y="2574562"/>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a:off x="7641068" y="2574562"/>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p:cNvSpPr/>
            <p:nvPr/>
          </p:nvSpPr>
          <p:spPr>
            <a:xfrm>
              <a:off x="8139993" y="2574562"/>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8638918" y="2574562"/>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a:off x="9137843" y="2574562"/>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a:off x="9636768" y="2574562"/>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10135693" y="2574562"/>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10634618" y="2574562"/>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a:off x="11133543" y="2093938"/>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p:nvSpPr>
          <p:spPr>
            <a:xfrm>
              <a:off x="5146443" y="2093938"/>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5645368" y="2093938"/>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a:off x="6144293" y="2093938"/>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a:off x="6643218" y="2093938"/>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7142143" y="2093938"/>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7641068" y="2093938"/>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p:nvSpPr>
          <p:spPr>
            <a:xfrm>
              <a:off x="8139993" y="2093938"/>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a:off x="8638918" y="2093938"/>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9137843" y="2093938"/>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p:nvSpPr>
          <p:spPr>
            <a:xfrm>
              <a:off x="9636768" y="2093938"/>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a:off x="10135693" y="2093938"/>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10634618" y="2093938"/>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a:off x="11133543" y="5938931"/>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5146443" y="5938931"/>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5645368" y="5938931"/>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6144293" y="5938931"/>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6643218" y="5938931"/>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7142143" y="5938931"/>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7641068" y="5938931"/>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8139993" y="5938931"/>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a:off x="8638918" y="5938931"/>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9137843" y="5938931"/>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9636768" y="5938931"/>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10135693" y="5938931"/>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p:cNvSpPr/>
            <p:nvPr/>
          </p:nvSpPr>
          <p:spPr>
            <a:xfrm>
              <a:off x="10634618" y="5938931"/>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4" name="TextBox 213"/>
          <p:cNvSpPr txBox="1"/>
          <p:nvPr/>
        </p:nvSpPr>
        <p:spPr>
          <a:xfrm>
            <a:off x="8396329" y="4244699"/>
            <a:ext cx="3008271" cy="830997"/>
          </a:xfrm>
          <a:prstGeom prst="rect">
            <a:avLst/>
          </a:prstGeom>
          <a:solidFill>
            <a:srgbClr val="88CFFF"/>
          </a:solidFill>
          <a:ln w="38100">
            <a:solidFill>
              <a:schemeClr val="tx1"/>
            </a:solidFill>
          </a:ln>
        </p:spPr>
        <p:txBody>
          <a:bodyPr wrap="square" rtlCol="0">
            <a:spAutoFit/>
          </a:bodyPr>
          <a:lstStyle/>
          <a:p>
            <a:pPr algn="ctr"/>
            <a:r>
              <a:rPr lang="en-US" sz="2400" b="1" dirty="0">
                <a:latin typeface="Monda" charset="0"/>
                <a:ea typeface="Monda" charset="0"/>
                <a:cs typeface="Monda" charset="0"/>
              </a:rPr>
              <a:t>Seasonal Second Homes</a:t>
            </a:r>
            <a:endParaRPr lang="en-US" sz="400" b="1" dirty="0">
              <a:latin typeface="Monda" charset="0"/>
              <a:ea typeface="Monda" charset="0"/>
              <a:cs typeface="Monda" charset="0"/>
            </a:endParaRPr>
          </a:p>
        </p:txBody>
      </p:sp>
      <p:sp>
        <p:nvSpPr>
          <p:cNvPr id="215" name="TextBox 214"/>
          <p:cNvSpPr txBox="1"/>
          <p:nvPr/>
        </p:nvSpPr>
        <p:spPr>
          <a:xfrm>
            <a:off x="960337" y="2289449"/>
            <a:ext cx="3008271" cy="523220"/>
          </a:xfrm>
          <a:prstGeom prst="rect">
            <a:avLst/>
          </a:prstGeom>
          <a:solidFill>
            <a:srgbClr val="4B76AD"/>
          </a:solidFill>
          <a:ln w="38100">
            <a:solidFill>
              <a:schemeClr val="tx1"/>
            </a:solidFill>
          </a:ln>
        </p:spPr>
        <p:txBody>
          <a:bodyPr wrap="square" rtlCol="0">
            <a:spAutoFit/>
          </a:bodyPr>
          <a:lstStyle/>
          <a:p>
            <a:pPr algn="ctr"/>
            <a:r>
              <a:rPr lang="en-US" sz="2400" b="1" dirty="0">
                <a:latin typeface="Monda" charset="0"/>
                <a:ea typeface="Monda" charset="0"/>
                <a:cs typeface="Monda" charset="0"/>
              </a:rPr>
              <a:t>Owner Occupied</a:t>
            </a:r>
          </a:p>
          <a:p>
            <a:pPr algn="ctr"/>
            <a:endParaRPr lang="en-US" sz="400" i="1" dirty="0">
              <a:latin typeface="Monda" charset="0"/>
              <a:ea typeface="Monda" charset="0"/>
              <a:cs typeface="Monda" charset="0"/>
            </a:endParaRPr>
          </a:p>
        </p:txBody>
      </p:sp>
      <p:sp>
        <p:nvSpPr>
          <p:cNvPr id="222" name="Rectangle 221"/>
          <p:cNvSpPr/>
          <p:nvPr/>
        </p:nvSpPr>
        <p:spPr>
          <a:xfrm>
            <a:off x="3871670" y="6148481"/>
            <a:ext cx="227305" cy="2500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extBox 222"/>
          <p:cNvSpPr txBox="1"/>
          <p:nvPr/>
        </p:nvSpPr>
        <p:spPr>
          <a:xfrm>
            <a:off x="4258784" y="6084981"/>
            <a:ext cx="3365753" cy="369332"/>
          </a:xfrm>
          <a:prstGeom prst="rect">
            <a:avLst/>
          </a:prstGeom>
          <a:noFill/>
        </p:spPr>
        <p:txBody>
          <a:bodyPr wrap="square" rtlCol="0">
            <a:spAutoFit/>
          </a:bodyPr>
          <a:lstStyle/>
          <a:p>
            <a:r>
              <a:rPr lang="en-US" dirty="0"/>
              <a:t>Long-Term Tenant Occupied</a:t>
            </a:r>
          </a:p>
        </p:txBody>
      </p:sp>
      <p:sp>
        <p:nvSpPr>
          <p:cNvPr id="224" name="Rectangle 223"/>
          <p:cNvSpPr/>
          <p:nvPr/>
        </p:nvSpPr>
        <p:spPr>
          <a:xfrm>
            <a:off x="840476" y="6148481"/>
            <a:ext cx="250034" cy="250033"/>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5" name="TextBox 224"/>
          <p:cNvSpPr txBox="1"/>
          <p:nvPr/>
        </p:nvSpPr>
        <p:spPr>
          <a:xfrm>
            <a:off x="1070669" y="6084981"/>
            <a:ext cx="2643332" cy="369332"/>
          </a:xfrm>
          <a:prstGeom prst="rect">
            <a:avLst/>
          </a:prstGeom>
          <a:noFill/>
        </p:spPr>
        <p:txBody>
          <a:bodyPr wrap="square" rtlCol="0">
            <a:spAutoFit/>
          </a:bodyPr>
          <a:lstStyle/>
          <a:p>
            <a:r>
              <a:rPr lang="en-US" dirty="0"/>
              <a:t>Owner Occupied</a:t>
            </a:r>
          </a:p>
        </p:txBody>
      </p:sp>
      <p:sp>
        <p:nvSpPr>
          <p:cNvPr id="226" name="Rectangle 225"/>
          <p:cNvSpPr/>
          <p:nvPr/>
        </p:nvSpPr>
        <p:spPr>
          <a:xfrm>
            <a:off x="8153630" y="6148481"/>
            <a:ext cx="317953" cy="250033"/>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extBox 226"/>
          <p:cNvSpPr txBox="1"/>
          <p:nvPr/>
        </p:nvSpPr>
        <p:spPr>
          <a:xfrm>
            <a:off x="8667759" y="6090438"/>
            <a:ext cx="2465409" cy="369332"/>
          </a:xfrm>
          <a:prstGeom prst="rect">
            <a:avLst/>
          </a:prstGeom>
          <a:noFill/>
        </p:spPr>
        <p:txBody>
          <a:bodyPr wrap="square" rtlCol="0">
            <a:spAutoFit/>
          </a:bodyPr>
          <a:lstStyle/>
          <a:p>
            <a:r>
              <a:rPr lang="en-US" dirty="0"/>
              <a:t>Second-home Owner</a:t>
            </a:r>
          </a:p>
        </p:txBody>
      </p:sp>
      <p:sp>
        <p:nvSpPr>
          <p:cNvPr id="228" name="TextBox 227"/>
          <p:cNvSpPr txBox="1"/>
          <p:nvPr/>
        </p:nvSpPr>
        <p:spPr>
          <a:xfrm>
            <a:off x="3823035" y="3669935"/>
            <a:ext cx="3008271" cy="892552"/>
          </a:xfrm>
          <a:prstGeom prst="rect">
            <a:avLst/>
          </a:prstGeom>
          <a:solidFill>
            <a:srgbClr val="FFFF00"/>
          </a:solidFill>
          <a:ln w="38100">
            <a:solidFill>
              <a:schemeClr val="tx1"/>
            </a:solidFill>
          </a:ln>
        </p:spPr>
        <p:txBody>
          <a:bodyPr wrap="square" rtlCol="0">
            <a:spAutoFit/>
          </a:bodyPr>
          <a:lstStyle/>
          <a:p>
            <a:pPr algn="ctr"/>
            <a:r>
              <a:rPr lang="en-US" sz="2400" b="1" dirty="0">
                <a:latin typeface="Monda" charset="0"/>
                <a:ea typeface="Monda" charset="0"/>
                <a:cs typeface="Monda" charset="0"/>
              </a:rPr>
              <a:t>Long-term Tenant Occupied</a:t>
            </a:r>
          </a:p>
          <a:p>
            <a:pPr algn="ctr"/>
            <a:endParaRPr lang="en-US" sz="400" i="1" dirty="0">
              <a:latin typeface="Monda" charset="0"/>
              <a:ea typeface="Monda" charset="0"/>
              <a:cs typeface="Monda" charset="0"/>
            </a:endParaRPr>
          </a:p>
        </p:txBody>
      </p:sp>
    </p:spTree>
    <p:extLst>
      <p:ext uri="{BB962C8B-B14F-4D97-AF65-F5344CB8AC3E}">
        <p14:creationId xmlns:p14="http://schemas.microsoft.com/office/powerpoint/2010/main" val="990468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p:cNvSpPr txBox="1">
            <a:spLocks/>
          </p:cNvSpPr>
          <p:nvPr/>
        </p:nvSpPr>
        <p:spPr>
          <a:xfrm>
            <a:off x="0" y="547150"/>
            <a:ext cx="12192000" cy="533400"/>
          </a:xfrm>
          <a:prstGeom prst="rect">
            <a:avLst/>
          </a:prstGeom>
        </p:spPr>
        <p:txBody>
          <a:bodyPr>
            <a:no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3200" dirty="0">
                <a:ea typeface="Monda" charset="0"/>
                <a:cs typeface="Monda" charset="0"/>
              </a:rPr>
              <a:t>Where do short-term rentals come from in the housing mix?</a:t>
            </a:r>
            <a:endParaRPr lang="en-US" sz="3200" dirty="0">
              <a:solidFill>
                <a:schemeClr val="bg1"/>
              </a:solidFill>
              <a:ea typeface="Monda" charset="0"/>
              <a:cs typeface="Monda" charset="0"/>
            </a:endParaRPr>
          </a:p>
        </p:txBody>
      </p:sp>
      <p:grpSp>
        <p:nvGrpSpPr>
          <p:cNvPr id="5" name="Group 4"/>
          <p:cNvGrpSpPr/>
          <p:nvPr/>
        </p:nvGrpSpPr>
        <p:grpSpPr>
          <a:xfrm>
            <a:off x="656118" y="1598638"/>
            <a:ext cx="10879762" cy="4247329"/>
            <a:chOff x="656118" y="2093938"/>
            <a:chExt cx="10879762" cy="4247329"/>
          </a:xfrm>
        </p:grpSpPr>
        <p:sp>
          <p:nvSpPr>
            <p:cNvPr id="6" name="Rectangle 5"/>
            <p:cNvSpPr/>
            <p:nvPr/>
          </p:nvSpPr>
          <p:spPr>
            <a:xfrm>
              <a:off x="3649668" y="3535810"/>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148593" y="3535810"/>
              <a:ext cx="402337" cy="4023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647518" y="3535810"/>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6118" y="3535810"/>
              <a:ext cx="402337" cy="402336"/>
            </a:xfrm>
            <a:prstGeom prst="rect">
              <a:avLst/>
            </a:prstGeom>
            <a:pattFill prst="pct70">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55043" y="3535810"/>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653968" y="3535810"/>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152893" y="3535810"/>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651818" y="3535810"/>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150743" y="3535810"/>
              <a:ext cx="402337" cy="402336"/>
            </a:xfrm>
            <a:prstGeom prst="rect">
              <a:avLst/>
            </a:prstGeom>
            <a:pattFill prst="pct70">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p>
          </p:txBody>
        </p:sp>
        <p:sp>
          <p:nvSpPr>
            <p:cNvPr id="15" name="Rectangle 14"/>
            <p:cNvSpPr/>
            <p:nvPr/>
          </p:nvSpPr>
          <p:spPr>
            <a:xfrm>
              <a:off x="656118" y="3055186"/>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55043" y="3055186"/>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653968" y="3055186"/>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152893" y="3055186"/>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651818" y="3055186"/>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150743" y="3055186"/>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56118" y="2574562"/>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155043" y="2574562"/>
              <a:ext cx="402337" cy="4023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53968" y="2574562"/>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152893" y="2574562"/>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651818" y="2574562"/>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150743" y="2574562"/>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56118" y="2093938"/>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155043" y="2093938"/>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653968" y="2093938"/>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152893" y="2093938"/>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651818" y="2093938"/>
              <a:ext cx="402337" cy="402336"/>
            </a:xfrm>
            <a:prstGeom prst="rect">
              <a:avLst/>
            </a:prstGeom>
            <a:pattFill prst="pct70">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150743" y="2093938"/>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649668" y="3055186"/>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148593" y="3055186"/>
              <a:ext cx="402337" cy="402336"/>
            </a:xfrm>
            <a:prstGeom prst="rect">
              <a:avLst/>
            </a:prstGeom>
            <a:pattFill prst="pct70">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647518" y="3055186"/>
              <a:ext cx="402337" cy="402336"/>
            </a:xfrm>
            <a:prstGeom prst="rect">
              <a:avLst/>
            </a:prstGeom>
            <a:pattFill prst="pct70">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p>
          </p:txBody>
        </p:sp>
        <p:sp>
          <p:nvSpPr>
            <p:cNvPr id="38" name="Rectangle 37"/>
            <p:cNvSpPr/>
            <p:nvPr/>
          </p:nvSpPr>
          <p:spPr>
            <a:xfrm>
              <a:off x="3649668" y="2574562"/>
              <a:ext cx="402337" cy="4023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148593" y="2574562"/>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647518" y="2574562"/>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3649668" y="2093938"/>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4148593" y="2093938"/>
              <a:ext cx="402337" cy="4023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647518" y="2093938"/>
              <a:ext cx="402337" cy="402336"/>
            </a:xfrm>
            <a:prstGeom prst="rect">
              <a:avLst/>
            </a:prstGeom>
            <a:pattFill prst="pct70">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56118" y="5458306"/>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155043" y="5458306"/>
              <a:ext cx="402337" cy="402336"/>
            </a:xfrm>
            <a:prstGeom prst="rect">
              <a:avLst/>
            </a:prstGeom>
            <a:pattFill prst="pct70">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p>
          </p:txBody>
        </p:sp>
        <p:sp>
          <p:nvSpPr>
            <p:cNvPr id="46" name="Rectangle 45"/>
            <p:cNvSpPr/>
            <p:nvPr/>
          </p:nvSpPr>
          <p:spPr>
            <a:xfrm>
              <a:off x="1653968" y="5458306"/>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152893" y="5458306"/>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651818" y="5458306"/>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150743" y="5458306"/>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3649668" y="5458306"/>
              <a:ext cx="402337" cy="4023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p>
          </p:txBody>
        </p:sp>
        <p:sp>
          <p:nvSpPr>
            <p:cNvPr id="51" name="Rectangle 50"/>
            <p:cNvSpPr/>
            <p:nvPr/>
          </p:nvSpPr>
          <p:spPr>
            <a:xfrm>
              <a:off x="4148593" y="5458306"/>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647518" y="5458306"/>
              <a:ext cx="402337" cy="402336"/>
            </a:xfrm>
            <a:prstGeom prst="rect">
              <a:avLst/>
            </a:prstGeom>
            <a:pattFill prst="pct70">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56118" y="4977682"/>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155043" y="4977682"/>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1653968" y="4977682"/>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152893" y="4977682"/>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2651818" y="4977682"/>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3150743" y="4977682"/>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649668" y="4977682"/>
              <a:ext cx="402337" cy="4023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4148593" y="4977682"/>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4647518" y="4977682"/>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56118" y="4497058"/>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1155043" y="4497058"/>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653968" y="4497058"/>
              <a:ext cx="402337" cy="402336"/>
            </a:xfrm>
            <a:prstGeom prst="rect">
              <a:avLst/>
            </a:prstGeom>
            <a:pattFill prst="pct70">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2152893" y="4497058"/>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2651818" y="4497058"/>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3150743" y="4497058"/>
              <a:ext cx="402337" cy="402336"/>
            </a:xfrm>
            <a:prstGeom prst="rect">
              <a:avLst/>
            </a:prstGeom>
            <a:pattFill prst="pct70">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3649668" y="4497058"/>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4148593" y="4497058"/>
              <a:ext cx="402337" cy="4023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647518" y="4497058"/>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56118" y="4016434"/>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155043" y="4016434"/>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1653968" y="4016434"/>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2152893" y="4016434"/>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2651818" y="4016434"/>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3150743" y="4016434"/>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649668" y="4016434"/>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4148593" y="4016434"/>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4647518" y="4016434"/>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656118" y="5938931"/>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1155043" y="5938931"/>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1653968" y="5938931"/>
              <a:ext cx="402337" cy="402336"/>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152893" y="5938931"/>
              <a:ext cx="402337" cy="402336"/>
            </a:xfrm>
            <a:prstGeom prst="rect">
              <a:avLst/>
            </a:prstGeom>
            <a:pattFill prst="pct70">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2651818" y="5938931"/>
              <a:ext cx="402337" cy="402336"/>
            </a:xfrm>
            <a:prstGeom prst="rect">
              <a:avLst/>
            </a:prstGeom>
            <a:pattFill prst="pct70">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p>
          </p:txBody>
        </p:sp>
        <p:sp>
          <p:nvSpPr>
            <p:cNvPr id="85" name="Rectangle 84"/>
            <p:cNvSpPr/>
            <p:nvPr/>
          </p:nvSpPr>
          <p:spPr>
            <a:xfrm>
              <a:off x="3150743" y="5938931"/>
              <a:ext cx="402337" cy="402336"/>
            </a:xfrm>
            <a:prstGeom prst="rect">
              <a:avLst/>
            </a:prstGeom>
            <a:pattFill prst="pct70">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3649668" y="5938931"/>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4148593" y="5938931"/>
              <a:ext cx="402337" cy="402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4647518" y="5938931"/>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11133543" y="5458306"/>
              <a:ext cx="402337" cy="4023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p>
          </p:txBody>
        </p:sp>
        <p:sp>
          <p:nvSpPr>
            <p:cNvPr id="90" name="Rectangle 89"/>
            <p:cNvSpPr/>
            <p:nvPr/>
          </p:nvSpPr>
          <p:spPr>
            <a:xfrm>
              <a:off x="5146443" y="5458306"/>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5645368" y="5458306"/>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6144293" y="5458306"/>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6643218" y="5458306"/>
              <a:ext cx="402337" cy="402336"/>
            </a:xfrm>
            <a:prstGeom prst="rect">
              <a:avLst/>
            </a:prstGeom>
            <a:pattFill prst="pct70">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7142143" y="5458306"/>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7641068" y="5458306"/>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8139993" y="5458306"/>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8638918" y="5458306"/>
              <a:ext cx="402337" cy="4023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9137843" y="5458306"/>
              <a:ext cx="402337" cy="4023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9636768" y="5458306"/>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10135693" y="5458306"/>
              <a:ext cx="402337" cy="4023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10634618" y="5458306"/>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1133543" y="4977682"/>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5146443" y="4977682"/>
              <a:ext cx="402337" cy="402336"/>
            </a:xfrm>
            <a:prstGeom prst="rect">
              <a:avLst/>
            </a:prstGeom>
            <a:pattFill prst="pct70">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5645368" y="4977682"/>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144293" y="4977682"/>
              <a:ext cx="402337" cy="402336"/>
            </a:xfrm>
            <a:prstGeom prst="rect">
              <a:avLst/>
            </a:prstGeom>
            <a:pattFill prst="pct70">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6643218" y="4977682"/>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7142143" y="4977682"/>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7641068" y="4977682"/>
              <a:ext cx="402337" cy="4023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p>
          </p:txBody>
        </p:sp>
        <p:sp>
          <p:nvSpPr>
            <p:cNvPr id="109" name="Rectangle 108"/>
            <p:cNvSpPr/>
            <p:nvPr/>
          </p:nvSpPr>
          <p:spPr>
            <a:xfrm>
              <a:off x="8139993" y="4977682"/>
              <a:ext cx="402337" cy="4023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8638918" y="4977682"/>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9137843" y="4977682"/>
              <a:ext cx="402337" cy="4023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9636768" y="4977682"/>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10135693" y="4977682"/>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10634618" y="4977682"/>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11133543" y="4497058"/>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5146443" y="4497058"/>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5645368" y="4497058"/>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6144293" y="4497058"/>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6643218" y="4497058"/>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7142143" y="4497058"/>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7641068" y="4497058"/>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8139993" y="4497058"/>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8638918" y="4497058"/>
              <a:ext cx="402337" cy="4023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9137843" y="4497058"/>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9636768" y="4497058"/>
              <a:ext cx="402337" cy="4023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10135693" y="4497058"/>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10634618" y="4497058"/>
              <a:ext cx="402337" cy="4023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11133543" y="4016434"/>
              <a:ext cx="402337" cy="4023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5146443" y="4016434"/>
              <a:ext cx="402337" cy="402336"/>
            </a:xfrm>
            <a:prstGeom prst="rect">
              <a:avLst/>
            </a:prstGeom>
            <a:pattFill prst="pct70">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5645368" y="4016434"/>
              <a:ext cx="402337" cy="4023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6144293" y="4016434"/>
              <a:ext cx="402337" cy="402336"/>
            </a:xfrm>
            <a:prstGeom prst="rect">
              <a:avLst/>
            </a:prstGeom>
            <a:pattFill prst="pct70">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6643218" y="4016434"/>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7142143" y="4016434"/>
              <a:ext cx="402337" cy="402336"/>
            </a:xfrm>
            <a:prstGeom prst="rect">
              <a:avLst/>
            </a:prstGeom>
            <a:pattFill prst="pct70">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7641068" y="4016434"/>
              <a:ext cx="402337" cy="4023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8139993" y="4016434"/>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8638918" y="4016434"/>
              <a:ext cx="402337" cy="4023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p>
          </p:txBody>
        </p:sp>
        <p:sp>
          <p:nvSpPr>
            <p:cNvPr id="137" name="Rectangle 136"/>
            <p:cNvSpPr/>
            <p:nvPr/>
          </p:nvSpPr>
          <p:spPr>
            <a:xfrm>
              <a:off x="9137843" y="4016434"/>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9636768" y="4016434"/>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10135693" y="4016434"/>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10634618" y="4016434"/>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11133543" y="3535810"/>
              <a:ext cx="402337" cy="4023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5146443" y="3535810"/>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5645368" y="3535810"/>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6144293" y="3535810"/>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6643218" y="3535810"/>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7142143" y="3535810"/>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7641068" y="3535810"/>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8139993" y="3535810"/>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8638918" y="3535810"/>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9137843" y="3535810"/>
              <a:ext cx="402337" cy="4023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p>
          </p:txBody>
        </p:sp>
        <p:sp>
          <p:nvSpPr>
            <p:cNvPr id="151" name="Rectangle 150"/>
            <p:cNvSpPr/>
            <p:nvPr/>
          </p:nvSpPr>
          <p:spPr>
            <a:xfrm>
              <a:off x="9636768" y="3535810"/>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10135693" y="3535810"/>
              <a:ext cx="402337" cy="4023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10634618" y="3535810"/>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11133543" y="3055186"/>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5146443" y="3055186"/>
              <a:ext cx="402337" cy="4023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5645368" y="3055186"/>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6144293" y="3055186"/>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6643218" y="3055186"/>
              <a:ext cx="402337" cy="4023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7142143" y="3055186"/>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7641068" y="3055186"/>
              <a:ext cx="402337" cy="4023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p>
          </p:txBody>
        </p:sp>
        <p:sp>
          <p:nvSpPr>
            <p:cNvPr id="161" name="Rectangle 160"/>
            <p:cNvSpPr/>
            <p:nvPr/>
          </p:nvSpPr>
          <p:spPr>
            <a:xfrm>
              <a:off x="8139993" y="3055186"/>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8638918" y="3055186"/>
              <a:ext cx="402337" cy="4023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9137843" y="3055186"/>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9636768" y="3055186"/>
              <a:ext cx="402337" cy="4023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10135693" y="3055186"/>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a:off x="10634618" y="3055186"/>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a:off x="11133543" y="2574562"/>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5146443" y="2574562"/>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a:off x="5645368" y="2574562"/>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6144293" y="2574562"/>
              <a:ext cx="402337" cy="4023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a:off x="6643218" y="2574562"/>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7142143" y="2574562"/>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a:off x="7641068" y="2574562"/>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p:cNvSpPr/>
            <p:nvPr/>
          </p:nvSpPr>
          <p:spPr>
            <a:xfrm>
              <a:off x="8139993" y="2574562"/>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8638918" y="2574562"/>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a:off x="9137843" y="2574562"/>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a:off x="9636768" y="2574562"/>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10135693" y="2574562"/>
              <a:ext cx="402337" cy="4023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10634618" y="2574562"/>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a:off x="11133543" y="2093938"/>
              <a:ext cx="402337" cy="4023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p:nvSpPr>
          <p:spPr>
            <a:xfrm>
              <a:off x="5146443" y="2093938"/>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5645368" y="2093938"/>
              <a:ext cx="402337" cy="402336"/>
            </a:xfrm>
            <a:prstGeom prst="rect">
              <a:avLst/>
            </a:prstGeom>
            <a:pattFill prst="pct70">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a:off x="6144293" y="2093938"/>
              <a:ext cx="402337" cy="4023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a:off x="6643218" y="2093938"/>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7142143" y="2093938"/>
              <a:ext cx="402337" cy="4023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7641068" y="2093938"/>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p:nvSpPr>
          <p:spPr>
            <a:xfrm>
              <a:off x="8139993" y="2093938"/>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a:off x="8638918" y="2093938"/>
              <a:ext cx="402337" cy="4023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9137843" y="2093938"/>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p:nvSpPr>
          <p:spPr>
            <a:xfrm>
              <a:off x="9636768" y="2093938"/>
              <a:ext cx="402337" cy="4023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a:off x="10135693" y="2093938"/>
              <a:ext cx="402337" cy="4023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10634618" y="2093938"/>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a:off x="11133543" y="5938931"/>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5146443" y="5938931"/>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5645368" y="5938931"/>
              <a:ext cx="402337" cy="4023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6144293" y="5938931"/>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6643218" y="5938931"/>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7142143" y="5938931"/>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7641068" y="5938931"/>
              <a:ext cx="402337" cy="4023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8139993" y="5938931"/>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a:off x="8638918" y="5938931"/>
              <a:ext cx="402337" cy="4023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9137843" y="5938931"/>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9636768" y="5938931"/>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10135693" y="5938931"/>
              <a:ext cx="402337" cy="4023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p:cNvSpPr/>
            <p:nvPr/>
          </p:nvSpPr>
          <p:spPr>
            <a:xfrm>
              <a:off x="10634618" y="5938931"/>
              <a:ext cx="402337" cy="402336"/>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 name="Rectangle 205"/>
          <p:cNvSpPr/>
          <p:nvPr/>
        </p:nvSpPr>
        <p:spPr>
          <a:xfrm>
            <a:off x="8815449" y="6093617"/>
            <a:ext cx="250034" cy="25003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extBox 206"/>
          <p:cNvSpPr txBox="1"/>
          <p:nvPr/>
        </p:nvSpPr>
        <p:spPr>
          <a:xfrm>
            <a:off x="9150145" y="6030117"/>
            <a:ext cx="2098350" cy="369332"/>
          </a:xfrm>
          <a:prstGeom prst="rect">
            <a:avLst/>
          </a:prstGeom>
          <a:noFill/>
        </p:spPr>
        <p:txBody>
          <a:bodyPr wrap="square" rtlCol="0">
            <a:spAutoFit/>
          </a:bodyPr>
          <a:lstStyle/>
          <a:p>
            <a:r>
              <a:rPr lang="en-US" dirty="0"/>
              <a:t>Short-Term Rental</a:t>
            </a:r>
          </a:p>
        </p:txBody>
      </p:sp>
      <p:sp>
        <p:nvSpPr>
          <p:cNvPr id="208" name="Rectangle 207"/>
          <p:cNvSpPr/>
          <p:nvPr/>
        </p:nvSpPr>
        <p:spPr>
          <a:xfrm>
            <a:off x="3019057" y="6093617"/>
            <a:ext cx="250034" cy="2500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extBox 208"/>
          <p:cNvSpPr txBox="1"/>
          <p:nvPr/>
        </p:nvSpPr>
        <p:spPr>
          <a:xfrm>
            <a:off x="3249250" y="6030117"/>
            <a:ext cx="2973344" cy="646331"/>
          </a:xfrm>
          <a:prstGeom prst="rect">
            <a:avLst/>
          </a:prstGeom>
          <a:noFill/>
        </p:spPr>
        <p:txBody>
          <a:bodyPr wrap="square" rtlCol="0">
            <a:spAutoFit/>
          </a:bodyPr>
          <a:lstStyle/>
          <a:p>
            <a:r>
              <a:rPr lang="en-US" dirty="0"/>
              <a:t>Long-Term Tenant Occupied</a:t>
            </a:r>
          </a:p>
          <a:p>
            <a:endParaRPr lang="en-US" dirty="0"/>
          </a:p>
        </p:txBody>
      </p:sp>
      <p:sp>
        <p:nvSpPr>
          <p:cNvPr id="210" name="Rectangle 209"/>
          <p:cNvSpPr/>
          <p:nvPr/>
        </p:nvSpPr>
        <p:spPr>
          <a:xfrm>
            <a:off x="822188" y="6093617"/>
            <a:ext cx="250034" cy="250033"/>
          </a:xfrm>
          <a:prstGeom prst="rect">
            <a:avLst/>
          </a:prstGeom>
          <a:solidFill>
            <a:srgbClr val="4B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1" name="TextBox 210"/>
          <p:cNvSpPr txBox="1"/>
          <p:nvPr/>
        </p:nvSpPr>
        <p:spPr>
          <a:xfrm>
            <a:off x="1052381" y="6030117"/>
            <a:ext cx="1831489" cy="369332"/>
          </a:xfrm>
          <a:prstGeom prst="rect">
            <a:avLst/>
          </a:prstGeom>
          <a:noFill/>
        </p:spPr>
        <p:txBody>
          <a:bodyPr wrap="square" rtlCol="0">
            <a:spAutoFit/>
          </a:bodyPr>
          <a:lstStyle/>
          <a:p>
            <a:r>
              <a:rPr lang="en-US" dirty="0"/>
              <a:t>Owner Occupied</a:t>
            </a:r>
          </a:p>
        </p:txBody>
      </p:sp>
      <p:sp>
        <p:nvSpPr>
          <p:cNvPr id="212" name="Rectangle 211"/>
          <p:cNvSpPr/>
          <p:nvPr/>
        </p:nvSpPr>
        <p:spPr>
          <a:xfrm>
            <a:off x="6178527" y="6093617"/>
            <a:ext cx="250034" cy="250033"/>
          </a:xfrm>
          <a:prstGeom prst="rect">
            <a:avLst/>
          </a:prstGeom>
          <a:solidFill>
            <a:srgbClr val="88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extBox 212"/>
          <p:cNvSpPr txBox="1"/>
          <p:nvPr/>
        </p:nvSpPr>
        <p:spPr>
          <a:xfrm>
            <a:off x="6408720" y="6030117"/>
            <a:ext cx="2230198" cy="369332"/>
          </a:xfrm>
          <a:prstGeom prst="rect">
            <a:avLst/>
          </a:prstGeom>
          <a:noFill/>
        </p:spPr>
        <p:txBody>
          <a:bodyPr wrap="square" rtlCol="0">
            <a:spAutoFit/>
          </a:bodyPr>
          <a:lstStyle/>
          <a:p>
            <a:r>
              <a:rPr lang="en-US" dirty="0"/>
              <a:t>Second home Owner</a:t>
            </a:r>
          </a:p>
        </p:txBody>
      </p:sp>
    </p:spTree>
    <p:extLst>
      <p:ext uri="{BB962C8B-B14F-4D97-AF65-F5344CB8AC3E}">
        <p14:creationId xmlns:p14="http://schemas.microsoft.com/office/powerpoint/2010/main" val="1591742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8E2FD1-5D5A-3145-B662-613F62E95EDB}"/>
              </a:ext>
            </a:extLst>
          </p:cNvPr>
          <p:cNvSpPr>
            <a:spLocks noGrp="1"/>
          </p:cNvSpPr>
          <p:nvPr>
            <p:ph type="title"/>
          </p:nvPr>
        </p:nvSpPr>
        <p:spPr/>
        <p:txBody>
          <a:bodyPr/>
          <a:lstStyle/>
          <a:p>
            <a:r>
              <a:rPr lang="en-US" dirty="0"/>
              <a:t>Sabbatical Research Study</a:t>
            </a:r>
          </a:p>
        </p:txBody>
      </p:sp>
      <p:sp>
        <p:nvSpPr>
          <p:cNvPr id="5" name="Text Placeholder 4">
            <a:extLst>
              <a:ext uri="{FF2B5EF4-FFF2-40B4-BE49-F238E27FC236}">
                <a16:creationId xmlns:a16="http://schemas.microsoft.com/office/drawing/2014/main" id="{CAB43FD4-4F1E-5D44-A252-147356223FF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86473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2DE39-1E49-1047-BF3F-2D8E8219A49E}"/>
              </a:ext>
            </a:extLst>
          </p:cNvPr>
          <p:cNvSpPr>
            <a:spLocks noGrp="1"/>
          </p:cNvSpPr>
          <p:nvPr>
            <p:ph type="title"/>
          </p:nvPr>
        </p:nvSpPr>
        <p:spPr/>
        <p:txBody>
          <a:bodyPr/>
          <a:lstStyle/>
          <a:p>
            <a:r>
              <a:rPr lang="en-US" dirty="0"/>
              <a:t>Primary Goals of the Research</a:t>
            </a:r>
          </a:p>
        </p:txBody>
      </p:sp>
      <p:sp>
        <p:nvSpPr>
          <p:cNvPr id="3" name="Content Placeholder 2">
            <a:extLst>
              <a:ext uri="{FF2B5EF4-FFF2-40B4-BE49-F238E27FC236}">
                <a16:creationId xmlns:a16="http://schemas.microsoft.com/office/drawing/2014/main" id="{F5B314D1-6547-3745-BC10-6DDC3F44BFC5}"/>
              </a:ext>
            </a:extLst>
          </p:cNvPr>
          <p:cNvSpPr>
            <a:spLocks noGrp="1"/>
          </p:cNvSpPr>
          <p:nvPr>
            <p:ph idx="1"/>
          </p:nvPr>
        </p:nvSpPr>
        <p:spPr/>
        <p:txBody>
          <a:bodyPr/>
          <a:lstStyle/>
          <a:p>
            <a:pPr marL="514350" indent="-514350">
              <a:buAutoNum type="arabicPeriod"/>
            </a:pPr>
            <a:r>
              <a:rPr lang="en-US" dirty="0"/>
              <a:t>Comparative study of benchmark mountain destinations</a:t>
            </a:r>
          </a:p>
          <a:p>
            <a:pPr marL="514350" indent="-514350">
              <a:buAutoNum type="arabicPeriod"/>
            </a:pPr>
            <a:r>
              <a:rPr lang="en-US" dirty="0"/>
              <a:t>Document requirements for operating residential nightly rentals;</a:t>
            </a:r>
          </a:p>
          <a:p>
            <a:pPr marL="514350" indent="-514350">
              <a:buAutoNum type="arabicPeriod"/>
            </a:pPr>
            <a:r>
              <a:rPr lang="en-US" dirty="0"/>
              <a:t>Identify the current housing mix usage for these jurisdictions;</a:t>
            </a:r>
          </a:p>
          <a:p>
            <a:pPr marL="514350" indent="-514350">
              <a:buAutoNum type="arabicPeriod"/>
            </a:pPr>
            <a:r>
              <a:rPr lang="en-US" dirty="0"/>
              <a:t>Develop a housing fact-base for the Town of Vail, CO using existing data sources.</a:t>
            </a:r>
          </a:p>
        </p:txBody>
      </p:sp>
    </p:spTree>
    <p:extLst>
      <p:ext uri="{BB962C8B-B14F-4D97-AF65-F5344CB8AC3E}">
        <p14:creationId xmlns:p14="http://schemas.microsoft.com/office/powerpoint/2010/main" val="1269131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5" y="-6"/>
          <a:ext cx="12191994" cy="6858005"/>
        </p:xfrm>
        <a:graphic>
          <a:graphicData uri="http://schemas.openxmlformats.org/drawingml/2006/table">
            <a:tbl>
              <a:tblPr firstRow="1" firstCol="1" bandRow="1">
                <a:tableStyleId>{5C22544A-7EE6-4342-B048-85BDC9FD1C3A}</a:tableStyleId>
              </a:tblPr>
              <a:tblGrid>
                <a:gridCol w="2298874">
                  <a:extLst>
                    <a:ext uri="{9D8B030D-6E8A-4147-A177-3AD203B41FA5}">
                      <a16:colId xmlns:a16="http://schemas.microsoft.com/office/drawing/2014/main" val="20000"/>
                    </a:ext>
                  </a:extLst>
                </a:gridCol>
                <a:gridCol w="1047823">
                  <a:extLst>
                    <a:ext uri="{9D8B030D-6E8A-4147-A177-3AD203B41FA5}">
                      <a16:colId xmlns:a16="http://schemas.microsoft.com/office/drawing/2014/main" val="20001"/>
                    </a:ext>
                  </a:extLst>
                </a:gridCol>
                <a:gridCol w="1176892">
                  <a:extLst>
                    <a:ext uri="{9D8B030D-6E8A-4147-A177-3AD203B41FA5}">
                      <a16:colId xmlns:a16="http://schemas.microsoft.com/office/drawing/2014/main" val="20002"/>
                    </a:ext>
                  </a:extLst>
                </a:gridCol>
                <a:gridCol w="915521">
                  <a:extLst>
                    <a:ext uri="{9D8B030D-6E8A-4147-A177-3AD203B41FA5}">
                      <a16:colId xmlns:a16="http://schemas.microsoft.com/office/drawing/2014/main" val="20003"/>
                    </a:ext>
                  </a:extLst>
                </a:gridCol>
                <a:gridCol w="964961">
                  <a:extLst>
                    <a:ext uri="{9D8B030D-6E8A-4147-A177-3AD203B41FA5}">
                      <a16:colId xmlns:a16="http://schemas.microsoft.com/office/drawing/2014/main" val="20004"/>
                    </a:ext>
                  </a:extLst>
                </a:gridCol>
                <a:gridCol w="838618">
                  <a:extLst>
                    <a:ext uri="{9D8B030D-6E8A-4147-A177-3AD203B41FA5}">
                      <a16:colId xmlns:a16="http://schemas.microsoft.com/office/drawing/2014/main" val="20005"/>
                    </a:ext>
                  </a:extLst>
                </a:gridCol>
                <a:gridCol w="1090385">
                  <a:extLst>
                    <a:ext uri="{9D8B030D-6E8A-4147-A177-3AD203B41FA5}">
                      <a16:colId xmlns:a16="http://schemas.microsoft.com/office/drawing/2014/main" val="20006"/>
                    </a:ext>
                  </a:extLst>
                </a:gridCol>
                <a:gridCol w="887140">
                  <a:extLst>
                    <a:ext uri="{9D8B030D-6E8A-4147-A177-3AD203B41FA5}">
                      <a16:colId xmlns:a16="http://schemas.microsoft.com/office/drawing/2014/main" val="20007"/>
                    </a:ext>
                  </a:extLst>
                </a:gridCol>
                <a:gridCol w="1203940">
                  <a:extLst>
                    <a:ext uri="{9D8B030D-6E8A-4147-A177-3AD203B41FA5}">
                      <a16:colId xmlns:a16="http://schemas.microsoft.com/office/drawing/2014/main" val="20008"/>
                    </a:ext>
                  </a:extLst>
                </a:gridCol>
                <a:gridCol w="914400">
                  <a:extLst>
                    <a:ext uri="{9D8B030D-6E8A-4147-A177-3AD203B41FA5}">
                      <a16:colId xmlns:a16="http://schemas.microsoft.com/office/drawing/2014/main" val="20009"/>
                    </a:ext>
                  </a:extLst>
                </a:gridCol>
                <a:gridCol w="853440">
                  <a:extLst>
                    <a:ext uri="{9D8B030D-6E8A-4147-A177-3AD203B41FA5}">
                      <a16:colId xmlns:a16="http://schemas.microsoft.com/office/drawing/2014/main" val="20010"/>
                    </a:ext>
                  </a:extLst>
                </a:gridCol>
              </a:tblGrid>
              <a:tr h="623455">
                <a:tc>
                  <a:txBody>
                    <a:bodyPr/>
                    <a:lstStyle/>
                    <a:p>
                      <a:pPr marL="0" marR="0">
                        <a:spcBef>
                          <a:spcPts val="0"/>
                        </a:spcBef>
                        <a:spcAft>
                          <a:spcPts val="0"/>
                        </a:spcAft>
                      </a:pPr>
                      <a:r>
                        <a:rPr lang="en-US" sz="1600" dirty="0">
                          <a:solidFill>
                            <a:schemeClr val="tx1"/>
                          </a:solidFill>
                          <a:effectLst/>
                        </a:rPr>
                        <a:t>Municipality</a:t>
                      </a:r>
                      <a:endParaRPr lang="en-US" sz="1600" dirty="0">
                        <a:solidFill>
                          <a:schemeClr val="tx1"/>
                        </a:solidFill>
                        <a:effectLst/>
                        <a:latin typeface="Calibri" charset="0"/>
                        <a:ea typeface="Calibri" charset="0"/>
                        <a:cs typeface="Times New Roman" charset="0"/>
                      </a:endParaRPr>
                    </a:p>
                  </a:txBody>
                  <a:tcPr marL="68580" marR="68580" marT="0" marB="0" anchor="ctr">
                    <a:solidFill>
                      <a:srgbClr val="88CFFF"/>
                    </a:solidFill>
                  </a:tcPr>
                </a:tc>
                <a:tc>
                  <a:txBody>
                    <a:bodyPr/>
                    <a:lstStyle/>
                    <a:p>
                      <a:pPr marL="0" marR="0" algn="ctr">
                        <a:spcBef>
                          <a:spcPts val="0"/>
                        </a:spcBef>
                        <a:spcAft>
                          <a:spcPts val="0"/>
                        </a:spcAft>
                      </a:pPr>
                      <a:r>
                        <a:rPr lang="en-US" sz="1600" dirty="0">
                          <a:solidFill>
                            <a:schemeClr val="tx1"/>
                          </a:solidFill>
                          <a:effectLst/>
                        </a:rPr>
                        <a:t>Zoning</a:t>
                      </a:r>
                      <a:endParaRPr lang="en-US" sz="1600" dirty="0">
                        <a:solidFill>
                          <a:schemeClr val="tx1"/>
                        </a:solidFill>
                        <a:effectLst/>
                        <a:latin typeface="Calibri" charset="0"/>
                        <a:ea typeface="Calibri" charset="0"/>
                        <a:cs typeface="Times New Roman" charset="0"/>
                      </a:endParaRPr>
                    </a:p>
                  </a:txBody>
                  <a:tcPr marL="68580" marR="68580" marT="0" marB="0" anchor="ctr">
                    <a:solidFill>
                      <a:srgbClr val="88CFFF"/>
                    </a:solidFill>
                  </a:tcPr>
                </a:tc>
                <a:tc>
                  <a:txBody>
                    <a:bodyPr/>
                    <a:lstStyle/>
                    <a:p>
                      <a:pPr marL="0" marR="0" algn="ctr">
                        <a:spcBef>
                          <a:spcPts val="0"/>
                        </a:spcBef>
                        <a:spcAft>
                          <a:spcPts val="0"/>
                        </a:spcAft>
                      </a:pPr>
                      <a:r>
                        <a:rPr lang="en-US" sz="1600" dirty="0">
                          <a:solidFill>
                            <a:schemeClr val="tx1"/>
                          </a:solidFill>
                          <a:effectLst/>
                        </a:rPr>
                        <a:t>Life Safety</a:t>
                      </a:r>
                      <a:endParaRPr lang="en-US" sz="1600" dirty="0">
                        <a:solidFill>
                          <a:schemeClr val="tx1"/>
                        </a:solidFill>
                        <a:effectLst/>
                        <a:latin typeface="Calibri" charset="0"/>
                        <a:ea typeface="Calibri" charset="0"/>
                        <a:cs typeface="Times New Roman" charset="0"/>
                      </a:endParaRPr>
                    </a:p>
                  </a:txBody>
                  <a:tcPr marL="68580" marR="68580" marT="0" marB="0" anchor="ctr">
                    <a:solidFill>
                      <a:srgbClr val="88CFFF"/>
                    </a:solidFill>
                  </a:tcPr>
                </a:tc>
                <a:tc>
                  <a:txBody>
                    <a:bodyPr/>
                    <a:lstStyle/>
                    <a:p>
                      <a:pPr marL="0" marR="0" algn="ctr">
                        <a:spcBef>
                          <a:spcPts val="0"/>
                        </a:spcBef>
                        <a:spcAft>
                          <a:spcPts val="0"/>
                        </a:spcAft>
                      </a:pPr>
                      <a:r>
                        <a:rPr lang="en-US" sz="1600" dirty="0">
                          <a:solidFill>
                            <a:schemeClr val="tx1"/>
                          </a:solidFill>
                          <a:effectLst/>
                        </a:rPr>
                        <a:t>Public Notice</a:t>
                      </a:r>
                      <a:endParaRPr lang="en-US" sz="1600" dirty="0">
                        <a:solidFill>
                          <a:schemeClr val="tx1"/>
                        </a:solidFill>
                        <a:effectLst/>
                        <a:latin typeface="Calibri" charset="0"/>
                        <a:ea typeface="Calibri" charset="0"/>
                        <a:cs typeface="Times New Roman" charset="0"/>
                      </a:endParaRPr>
                    </a:p>
                  </a:txBody>
                  <a:tcPr marL="68580" marR="68580" marT="0" marB="0" anchor="ctr">
                    <a:solidFill>
                      <a:srgbClr val="88CFFF"/>
                    </a:solidFill>
                  </a:tcPr>
                </a:tc>
                <a:tc>
                  <a:txBody>
                    <a:bodyPr/>
                    <a:lstStyle/>
                    <a:p>
                      <a:pPr marL="0" marR="0" algn="ctr">
                        <a:spcBef>
                          <a:spcPts val="0"/>
                        </a:spcBef>
                        <a:spcAft>
                          <a:spcPts val="0"/>
                        </a:spcAft>
                      </a:pPr>
                      <a:r>
                        <a:rPr lang="en-US" sz="1600" dirty="0">
                          <a:solidFill>
                            <a:schemeClr val="tx1"/>
                          </a:solidFill>
                          <a:effectLst/>
                        </a:rPr>
                        <a:t>HOA</a:t>
                      </a:r>
                      <a:endParaRPr lang="en-US" sz="1600" dirty="0">
                        <a:solidFill>
                          <a:schemeClr val="tx1"/>
                        </a:solidFill>
                        <a:effectLst/>
                        <a:latin typeface="Calibri" charset="0"/>
                        <a:ea typeface="Calibri" charset="0"/>
                        <a:cs typeface="Times New Roman" charset="0"/>
                      </a:endParaRPr>
                    </a:p>
                  </a:txBody>
                  <a:tcPr marL="68580" marR="68580" marT="0" marB="0" anchor="ctr">
                    <a:solidFill>
                      <a:srgbClr val="88CFFF"/>
                    </a:solidFill>
                  </a:tcPr>
                </a:tc>
                <a:tc>
                  <a:txBody>
                    <a:bodyPr/>
                    <a:lstStyle/>
                    <a:p>
                      <a:pPr marL="0" marR="0" algn="ctr">
                        <a:spcBef>
                          <a:spcPts val="0"/>
                        </a:spcBef>
                        <a:spcAft>
                          <a:spcPts val="0"/>
                        </a:spcAft>
                      </a:pPr>
                      <a:r>
                        <a:rPr lang="en-US" sz="1600" dirty="0">
                          <a:solidFill>
                            <a:schemeClr val="tx1"/>
                          </a:solidFill>
                          <a:effectLst/>
                        </a:rPr>
                        <a:t>Tax</a:t>
                      </a:r>
                      <a:endParaRPr lang="en-US" sz="1600" dirty="0">
                        <a:solidFill>
                          <a:schemeClr val="tx1"/>
                        </a:solidFill>
                        <a:effectLst/>
                        <a:latin typeface="Calibri" charset="0"/>
                        <a:ea typeface="Calibri" charset="0"/>
                        <a:cs typeface="Times New Roman" charset="0"/>
                      </a:endParaRPr>
                    </a:p>
                  </a:txBody>
                  <a:tcPr marL="68580" marR="68580" marT="0" marB="0" anchor="ctr">
                    <a:solidFill>
                      <a:srgbClr val="88CFFF"/>
                    </a:solidFill>
                  </a:tcPr>
                </a:tc>
                <a:tc>
                  <a:txBody>
                    <a:bodyPr/>
                    <a:lstStyle/>
                    <a:p>
                      <a:pPr marL="0" marR="0" algn="ctr">
                        <a:spcBef>
                          <a:spcPts val="0"/>
                        </a:spcBef>
                        <a:spcAft>
                          <a:spcPts val="0"/>
                        </a:spcAft>
                      </a:pPr>
                      <a:r>
                        <a:rPr lang="en-US" sz="1600" dirty="0">
                          <a:solidFill>
                            <a:schemeClr val="tx1"/>
                          </a:solidFill>
                          <a:effectLst/>
                        </a:rPr>
                        <a:t>Business</a:t>
                      </a:r>
                    </a:p>
                    <a:p>
                      <a:pPr marL="0" marR="0" algn="ctr">
                        <a:spcBef>
                          <a:spcPts val="0"/>
                        </a:spcBef>
                        <a:spcAft>
                          <a:spcPts val="0"/>
                        </a:spcAft>
                      </a:pPr>
                      <a:r>
                        <a:rPr lang="en-US" sz="1600" dirty="0">
                          <a:solidFill>
                            <a:schemeClr val="tx1"/>
                          </a:solidFill>
                          <a:effectLst/>
                        </a:rPr>
                        <a:t>License</a:t>
                      </a:r>
                      <a:endParaRPr lang="en-US" sz="1600" dirty="0">
                        <a:solidFill>
                          <a:schemeClr val="tx1"/>
                        </a:solidFill>
                        <a:effectLst/>
                        <a:latin typeface="Calibri" charset="0"/>
                        <a:ea typeface="Calibri" charset="0"/>
                        <a:cs typeface="Times New Roman" charset="0"/>
                      </a:endParaRPr>
                    </a:p>
                  </a:txBody>
                  <a:tcPr marL="68580" marR="68580" marT="0" marB="0" anchor="ctr">
                    <a:solidFill>
                      <a:srgbClr val="88CFFF"/>
                    </a:solidFill>
                  </a:tcPr>
                </a:tc>
                <a:tc>
                  <a:txBody>
                    <a:bodyPr/>
                    <a:lstStyle/>
                    <a:p>
                      <a:pPr marL="0" marR="0" algn="ctr">
                        <a:spcBef>
                          <a:spcPts val="0"/>
                        </a:spcBef>
                        <a:spcAft>
                          <a:spcPts val="0"/>
                        </a:spcAft>
                      </a:pPr>
                      <a:r>
                        <a:rPr lang="en-US" sz="1600" dirty="0">
                          <a:solidFill>
                            <a:schemeClr val="tx1"/>
                          </a:solidFill>
                          <a:effectLst/>
                        </a:rPr>
                        <a:t>Permit</a:t>
                      </a:r>
                      <a:endParaRPr lang="en-US" sz="1600" dirty="0">
                        <a:solidFill>
                          <a:schemeClr val="tx1"/>
                        </a:solidFill>
                        <a:effectLst/>
                        <a:latin typeface="Calibri" charset="0"/>
                        <a:ea typeface="Calibri" charset="0"/>
                        <a:cs typeface="Times New Roman" charset="0"/>
                      </a:endParaRPr>
                    </a:p>
                  </a:txBody>
                  <a:tcPr marL="68580" marR="68580" marT="0" marB="0" anchor="ctr">
                    <a:solidFill>
                      <a:srgbClr val="88CFFF"/>
                    </a:solidFill>
                  </a:tcPr>
                </a:tc>
                <a:tc>
                  <a:txBody>
                    <a:bodyPr/>
                    <a:lstStyle/>
                    <a:p>
                      <a:pPr marL="0" marR="0" algn="ctr">
                        <a:spcBef>
                          <a:spcPts val="0"/>
                        </a:spcBef>
                        <a:spcAft>
                          <a:spcPts val="0"/>
                        </a:spcAft>
                      </a:pPr>
                      <a:r>
                        <a:rPr lang="en-US" sz="1600" dirty="0">
                          <a:solidFill>
                            <a:schemeClr val="tx1"/>
                          </a:solidFill>
                          <a:effectLst/>
                        </a:rPr>
                        <a:t>Education</a:t>
                      </a:r>
                      <a:endParaRPr lang="en-US" sz="1600" dirty="0">
                        <a:solidFill>
                          <a:schemeClr val="tx1"/>
                        </a:solidFill>
                        <a:effectLst/>
                        <a:latin typeface="Calibri" charset="0"/>
                        <a:ea typeface="Calibri" charset="0"/>
                        <a:cs typeface="Times New Roman" charset="0"/>
                      </a:endParaRPr>
                    </a:p>
                  </a:txBody>
                  <a:tcPr marL="68580" marR="68580" marT="0" marB="0" anchor="ctr">
                    <a:solidFill>
                      <a:srgbClr val="88CFFF"/>
                    </a:solidFill>
                  </a:tcPr>
                </a:tc>
                <a:tc>
                  <a:txBody>
                    <a:bodyPr/>
                    <a:lstStyle/>
                    <a:p>
                      <a:pPr marL="0" marR="0" algn="ctr">
                        <a:spcBef>
                          <a:spcPts val="0"/>
                        </a:spcBef>
                        <a:spcAft>
                          <a:spcPts val="0"/>
                        </a:spcAft>
                      </a:pPr>
                      <a:r>
                        <a:rPr lang="en-US" sz="1600" dirty="0">
                          <a:solidFill>
                            <a:schemeClr val="tx1"/>
                          </a:solidFill>
                          <a:effectLst/>
                        </a:rPr>
                        <a:t>Quality</a:t>
                      </a:r>
                      <a:endParaRPr lang="en-US" sz="1600" dirty="0">
                        <a:solidFill>
                          <a:schemeClr val="tx1"/>
                        </a:solidFill>
                        <a:effectLst/>
                        <a:latin typeface="Calibri" charset="0"/>
                        <a:ea typeface="Calibri" charset="0"/>
                        <a:cs typeface="Times New Roman" charset="0"/>
                      </a:endParaRPr>
                    </a:p>
                  </a:txBody>
                  <a:tcPr marL="68580" marR="68580" marT="0" marB="0" anchor="ctr">
                    <a:solidFill>
                      <a:srgbClr val="88CFFF"/>
                    </a:solidFill>
                  </a:tcPr>
                </a:tc>
                <a:tc>
                  <a:txBody>
                    <a:bodyPr/>
                    <a:lstStyle/>
                    <a:p>
                      <a:pPr marL="0" marR="0" algn="ctr">
                        <a:spcBef>
                          <a:spcPts val="0"/>
                        </a:spcBef>
                        <a:spcAft>
                          <a:spcPts val="0"/>
                        </a:spcAft>
                      </a:pPr>
                      <a:r>
                        <a:rPr lang="en-US" sz="1600" dirty="0">
                          <a:solidFill>
                            <a:schemeClr val="tx1"/>
                          </a:solidFill>
                          <a:effectLst/>
                        </a:rPr>
                        <a:t>Fees</a:t>
                      </a:r>
                      <a:endParaRPr lang="en-US" sz="1600" dirty="0">
                        <a:solidFill>
                          <a:schemeClr val="tx1"/>
                        </a:solidFill>
                        <a:effectLst/>
                        <a:latin typeface="Calibri" charset="0"/>
                        <a:ea typeface="Calibri" charset="0"/>
                        <a:cs typeface="Times New Roman" charset="0"/>
                      </a:endParaRPr>
                    </a:p>
                  </a:txBody>
                  <a:tcPr marL="68580" marR="68580" marT="0" marB="0" anchor="ctr">
                    <a:solidFill>
                      <a:srgbClr val="88CFFF"/>
                    </a:solidFill>
                  </a:tcPr>
                </a:tc>
                <a:extLst>
                  <a:ext uri="{0D108BD9-81ED-4DB2-BD59-A6C34878D82A}">
                    <a16:rowId xmlns:a16="http://schemas.microsoft.com/office/drawing/2014/main" val="10000"/>
                  </a:ext>
                </a:extLst>
              </a:tr>
              <a:tr h="623455">
                <a:tc>
                  <a:txBody>
                    <a:bodyPr/>
                    <a:lstStyle/>
                    <a:p>
                      <a:pPr marL="0" marR="0">
                        <a:spcBef>
                          <a:spcPts val="0"/>
                        </a:spcBef>
                        <a:spcAft>
                          <a:spcPts val="0"/>
                        </a:spcAft>
                      </a:pPr>
                      <a:r>
                        <a:rPr lang="en-US" sz="1600" dirty="0">
                          <a:solidFill>
                            <a:schemeClr val="tx1"/>
                          </a:solidFill>
                          <a:effectLst/>
                        </a:rPr>
                        <a:t>City of Aspen</a:t>
                      </a:r>
                      <a:endParaRPr lang="en-US" sz="1600" dirty="0">
                        <a:solidFill>
                          <a:schemeClr val="tx1"/>
                        </a:solidFill>
                        <a:effectLst/>
                        <a:latin typeface="Calibri" charset="0"/>
                        <a:ea typeface="Calibri" charset="0"/>
                        <a:cs typeface="Times New Roman" charset="0"/>
                      </a:endParaRPr>
                    </a:p>
                  </a:txBody>
                  <a:tcPr marL="68580" marR="68580" marT="0" marB="0" anchor="b">
                    <a:solidFill>
                      <a:srgbClr val="88CFFF"/>
                    </a:solidFill>
                  </a:tcPr>
                </a:tc>
                <a:tc>
                  <a:txBody>
                    <a:bodyPr/>
                    <a:lstStyle/>
                    <a:p>
                      <a:pPr marL="0" marR="0" algn="ctr">
                        <a:spcBef>
                          <a:spcPts val="0"/>
                        </a:spcBef>
                        <a:spcAft>
                          <a:spcPts val="0"/>
                        </a:spcAft>
                      </a:pPr>
                      <a:r>
                        <a:rPr lang="en-US" sz="1600" dirty="0">
                          <a:effectLst/>
                        </a:rPr>
                        <a:t> </a:t>
                      </a:r>
                      <a:endParaRPr lang="en-US" sz="160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dirty="0">
                          <a:effectLst/>
                        </a:rPr>
                        <a:t> </a:t>
                      </a:r>
                      <a:endParaRPr lang="en-US" sz="160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dirty="0">
                          <a:effectLst/>
                        </a:rPr>
                        <a:t> </a:t>
                      </a:r>
                      <a:endParaRPr lang="en-US" sz="160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dirty="0">
                          <a:effectLst/>
                        </a:rPr>
                        <a:t>X</a:t>
                      </a:r>
                      <a:endParaRPr lang="en-US" sz="160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dirty="0">
                          <a:effectLst/>
                        </a:rPr>
                        <a:t>X</a:t>
                      </a:r>
                      <a:endParaRPr lang="en-US" sz="160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dirty="0">
                          <a:effectLst/>
                        </a:rPr>
                        <a:t>X</a:t>
                      </a:r>
                      <a:endParaRPr lang="en-US" sz="160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dirty="0">
                          <a:effectLst/>
                        </a:rPr>
                        <a:t>X</a:t>
                      </a:r>
                      <a:endParaRPr lang="en-US" sz="160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a:effectLst/>
                        </a:rPr>
                        <a:t>X</a:t>
                      </a:r>
                      <a:endParaRPr lang="en-US" sz="160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a:effectLst/>
                        </a:rPr>
                        <a:t> </a:t>
                      </a:r>
                      <a:endParaRPr lang="en-US" sz="1600">
                        <a:solidFill>
                          <a:schemeClr val="tx1"/>
                        </a:solidFill>
                        <a:effectLst/>
                        <a:latin typeface="Calibri" charset="0"/>
                        <a:ea typeface="Calibri" charset="0"/>
                        <a:cs typeface="Times New Roman" charset="0"/>
                      </a:endParaRPr>
                    </a:p>
                  </a:txBody>
                  <a:tcPr marL="68580" marR="68580" marT="0" marB="0" anchor="ctr"/>
                </a:tc>
                <a:tc>
                  <a:txBody>
                    <a:bodyPr/>
                    <a:lstStyle/>
                    <a:p>
                      <a:pPr marL="0" marR="0">
                        <a:spcBef>
                          <a:spcPts val="0"/>
                        </a:spcBef>
                        <a:spcAft>
                          <a:spcPts val="0"/>
                        </a:spcAft>
                      </a:pPr>
                      <a:r>
                        <a:rPr lang="en-US" sz="1600">
                          <a:effectLst/>
                        </a:rPr>
                        <a:t>$150 +</a:t>
                      </a:r>
                      <a:endParaRPr lang="en-US" sz="1600">
                        <a:solidFill>
                          <a:schemeClr val="tx1"/>
                        </a:solidFill>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1"/>
                  </a:ext>
                </a:extLst>
              </a:tr>
              <a:tr h="623455">
                <a:tc>
                  <a:txBody>
                    <a:bodyPr/>
                    <a:lstStyle/>
                    <a:p>
                      <a:pPr marL="0" marR="0">
                        <a:spcBef>
                          <a:spcPts val="0"/>
                        </a:spcBef>
                        <a:spcAft>
                          <a:spcPts val="0"/>
                        </a:spcAft>
                      </a:pPr>
                      <a:r>
                        <a:rPr lang="en-US" sz="1600" dirty="0">
                          <a:solidFill>
                            <a:schemeClr val="tx1"/>
                          </a:solidFill>
                          <a:effectLst/>
                        </a:rPr>
                        <a:t>Town of Breckenridge</a:t>
                      </a:r>
                      <a:endParaRPr lang="en-US" sz="1600" dirty="0">
                        <a:solidFill>
                          <a:schemeClr val="tx1"/>
                        </a:solidFill>
                        <a:effectLst/>
                        <a:latin typeface="Calibri" charset="0"/>
                        <a:ea typeface="Calibri" charset="0"/>
                        <a:cs typeface="Times New Roman" charset="0"/>
                      </a:endParaRPr>
                    </a:p>
                  </a:txBody>
                  <a:tcPr marL="68580" marR="68580" marT="0" marB="0" anchor="b">
                    <a:solidFill>
                      <a:srgbClr val="88CFFF"/>
                    </a:solidFill>
                  </a:tcPr>
                </a:tc>
                <a:tc>
                  <a:txBody>
                    <a:bodyPr/>
                    <a:lstStyle/>
                    <a:p>
                      <a:pPr marL="0" marR="0" algn="ctr">
                        <a:spcBef>
                          <a:spcPts val="0"/>
                        </a:spcBef>
                        <a:spcAft>
                          <a:spcPts val="0"/>
                        </a:spcAft>
                      </a:pPr>
                      <a:r>
                        <a:rPr lang="en-US" sz="1600">
                          <a:effectLst/>
                        </a:rPr>
                        <a:t>X</a:t>
                      </a:r>
                      <a:endParaRPr lang="en-US" sz="160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dirty="0">
                          <a:effectLst/>
                        </a:rPr>
                        <a:t> </a:t>
                      </a:r>
                      <a:endParaRPr lang="en-US" sz="160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dirty="0">
                          <a:effectLst/>
                        </a:rPr>
                        <a:t> </a:t>
                      </a:r>
                      <a:endParaRPr lang="en-US" sz="160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a:effectLst/>
                        </a:rPr>
                        <a:t> </a:t>
                      </a:r>
                      <a:endParaRPr lang="en-US" sz="160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a:effectLst/>
                        </a:rPr>
                        <a:t>X</a:t>
                      </a:r>
                      <a:endParaRPr lang="en-US" sz="160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dirty="0">
                          <a:effectLst/>
                        </a:rPr>
                        <a:t>X</a:t>
                      </a:r>
                      <a:endParaRPr lang="en-US" sz="160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dirty="0">
                          <a:effectLst/>
                        </a:rPr>
                        <a:t>X</a:t>
                      </a:r>
                      <a:endParaRPr lang="en-US" sz="160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dirty="0">
                          <a:effectLst/>
                        </a:rPr>
                        <a:t> </a:t>
                      </a:r>
                      <a:endParaRPr lang="en-US" sz="160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a:effectLst/>
                        </a:rPr>
                        <a:t> </a:t>
                      </a:r>
                      <a:endParaRPr lang="en-US" sz="1600">
                        <a:solidFill>
                          <a:schemeClr val="tx1"/>
                        </a:solidFill>
                        <a:effectLst/>
                        <a:latin typeface="Calibri" charset="0"/>
                        <a:ea typeface="Calibri" charset="0"/>
                        <a:cs typeface="Times New Roman" charset="0"/>
                      </a:endParaRPr>
                    </a:p>
                  </a:txBody>
                  <a:tcPr marL="68580" marR="68580" marT="0" marB="0" anchor="ctr"/>
                </a:tc>
                <a:tc>
                  <a:txBody>
                    <a:bodyPr/>
                    <a:lstStyle/>
                    <a:p>
                      <a:pPr marL="0" marR="0">
                        <a:spcBef>
                          <a:spcPts val="0"/>
                        </a:spcBef>
                        <a:spcAft>
                          <a:spcPts val="0"/>
                        </a:spcAft>
                      </a:pPr>
                      <a:r>
                        <a:rPr lang="en-US" sz="1600">
                          <a:effectLst/>
                        </a:rPr>
                        <a:t>$75 +</a:t>
                      </a:r>
                      <a:endParaRPr lang="en-US" sz="1600">
                        <a:solidFill>
                          <a:schemeClr val="tx1"/>
                        </a:solidFill>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2"/>
                  </a:ext>
                </a:extLst>
              </a:tr>
              <a:tr h="623455">
                <a:tc>
                  <a:txBody>
                    <a:bodyPr/>
                    <a:lstStyle/>
                    <a:p>
                      <a:pPr marL="0" marR="0">
                        <a:spcBef>
                          <a:spcPts val="0"/>
                        </a:spcBef>
                        <a:spcAft>
                          <a:spcPts val="0"/>
                        </a:spcAft>
                      </a:pPr>
                      <a:r>
                        <a:rPr lang="en-US" sz="1600" dirty="0">
                          <a:solidFill>
                            <a:schemeClr val="tx1"/>
                          </a:solidFill>
                          <a:effectLst/>
                        </a:rPr>
                        <a:t>Town of Crested Butte</a:t>
                      </a:r>
                      <a:endParaRPr lang="en-US" sz="1600" dirty="0">
                        <a:solidFill>
                          <a:schemeClr val="tx1"/>
                        </a:solidFill>
                        <a:effectLst/>
                        <a:latin typeface="Calibri" charset="0"/>
                        <a:ea typeface="Calibri" charset="0"/>
                        <a:cs typeface="Times New Roman" charset="0"/>
                      </a:endParaRPr>
                    </a:p>
                  </a:txBody>
                  <a:tcPr marL="68580" marR="68580" marT="0" marB="0" anchor="b">
                    <a:solidFill>
                      <a:srgbClr val="88CFFF"/>
                    </a:solidFill>
                  </a:tcPr>
                </a:tc>
                <a:tc>
                  <a:txBody>
                    <a:bodyPr/>
                    <a:lstStyle/>
                    <a:p>
                      <a:pPr marL="0" marR="0" algn="ctr">
                        <a:spcBef>
                          <a:spcPts val="0"/>
                        </a:spcBef>
                        <a:spcAft>
                          <a:spcPts val="0"/>
                        </a:spcAft>
                      </a:pPr>
                      <a:r>
                        <a:rPr lang="en-US" sz="1600" dirty="0">
                          <a:effectLst/>
                        </a:rPr>
                        <a:t> X</a:t>
                      </a:r>
                      <a:endParaRPr lang="en-US" sz="160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a:effectLst/>
                        </a:rPr>
                        <a:t> </a:t>
                      </a:r>
                      <a:endParaRPr lang="en-US" sz="160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dirty="0">
                          <a:effectLst/>
                        </a:rPr>
                        <a:t> </a:t>
                      </a:r>
                      <a:endParaRPr lang="en-US" sz="160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a:effectLst/>
                        </a:rPr>
                        <a:t> </a:t>
                      </a:r>
                      <a:endParaRPr lang="en-US" sz="160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a:effectLst/>
                        </a:rPr>
                        <a:t>X</a:t>
                      </a:r>
                      <a:endParaRPr lang="en-US" sz="160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a:effectLst/>
                        </a:rPr>
                        <a:t>X</a:t>
                      </a:r>
                      <a:endParaRPr lang="en-US" sz="160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dirty="0">
                          <a:effectLst/>
                        </a:rPr>
                        <a:t> </a:t>
                      </a:r>
                      <a:endParaRPr lang="en-US" sz="160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dirty="0">
                          <a:effectLst/>
                        </a:rPr>
                        <a:t> </a:t>
                      </a:r>
                      <a:endParaRPr lang="en-US" sz="160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dirty="0">
                          <a:effectLst/>
                        </a:rPr>
                        <a:t> </a:t>
                      </a:r>
                      <a:endParaRPr lang="en-US" sz="160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spcBef>
                          <a:spcPts val="0"/>
                        </a:spcBef>
                        <a:spcAft>
                          <a:spcPts val="0"/>
                        </a:spcAft>
                      </a:pPr>
                      <a:r>
                        <a:rPr lang="en-US" sz="1600">
                          <a:effectLst/>
                        </a:rPr>
                        <a:t>$10 +</a:t>
                      </a:r>
                      <a:endParaRPr lang="en-US" sz="1600">
                        <a:solidFill>
                          <a:schemeClr val="tx1"/>
                        </a:solidFill>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3"/>
                  </a:ext>
                </a:extLst>
              </a:tr>
              <a:tr h="623455">
                <a:tc>
                  <a:txBody>
                    <a:bodyPr/>
                    <a:lstStyle/>
                    <a:p>
                      <a:pPr marL="0" marR="0">
                        <a:spcBef>
                          <a:spcPts val="0"/>
                        </a:spcBef>
                        <a:spcAft>
                          <a:spcPts val="0"/>
                        </a:spcAft>
                      </a:pPr>
                      <a:r>
                        <a:rPr lang="en-US" sz="1600" dirty="0">
                          <a:solidFill>
                            <a:schemeClr val="tx1"/>
                          </a:solidFill>
                          <a:effectLst/>
                        </a:rPr>
                        <a:t>City of Durango</a:t>
                      </a:r>
                      <a:endParaRPr lang="en-US" sz="1600" dirty="0">
                        <a:solidFill>
                          <a:schemeClr val="tx1"/>
                        </a:solidFill>
                        <a:effectLst/>
                        <a:latin typeface="Calibri" charset="0"/>
                        <a:ea typeface="Calibri" charset="0"/>
                        <a:cs typeface="Times New Roman" charset="0"/>
                      </a:endParaRPr>
                    </a:p>
                  </a:txBody>
                  <a:tcPr marL="68580" marR="68580" marT="0" marB="0" anchor="b">
                    <a:solidFill>
                      <a:srgbClr val="88CFFF"/>
                    </a:solidFill>
                  </a:tcPr>
                </a:tc>
                <a:tc>
                  <a:txBody>
                    <a:bodyPr/>
                    <a:lstStyle/>
                    <a:p>
                      <a:pPr marL="0" marR="0" algn="ctr">
                        <a:spcBef>
                          <a:spcPts val="0"/>
                        </a:spcBef>
                        <a:spcAft>
                          <a:spcPts val="0"/>
                        </a:spcAft>
                      </a:pPr>
                      <a:r>
                        <a:rPr lang="en-US" sz="1600">
                          <a:effectLst/>
                        </a:rPr>
                        <a:t>X</a:t>
                      </a:r>
                      <a:endParaRPr lang="en-US" sz="160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dirty="0">
                          <a:effectLst/>
                        </a:rPr>
                        <a:t>X</a:t>
                      </a:r>
                      <a:endParaRPr lang="en-US" sz="160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dirty="0">
                          <a:effectLst/>
                        </a:rPr>
                        <a:t>X</a:t>
                      </a:r>
                      <a:endParaRPr lang="en-US" sz="160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a:effectLst/>
                        </a:rPr>
                        <a:t> </a:t>
                      </a:r>
                      <a:endParaRPr lang="en-US" sz="160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a:effectLst/>
                        </a:rPr>
                        <a:t>X</a:t>
                      </a:r>
                      <a:endParaRPr lang="en-US" sz="160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a:effectLst/>
                        </a:rPr>
                        <a:t>X</a:t>
                      </a:r>
                      <a:endParaRPr lang="en-US" sz="160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a:effectLst/>
                        </a:rPr>
                        <a:t>X</a:t>
                      </a:r>
                      <a:endParaRPr lang="en-US" sz="160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dirty="0">
                          <a:effectLst/>
                        </a:rPr>
                        <a:t>X</a:t>
                      </a:r>
                      <a:endParaRPr lang="en-US" sz="160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dirty="0">
                          <a:effectLst/>
                        </a:rPr>
                        <a:t> </a:t>
                      </a:r>
                      <a:endParaRPr lang="en-US" sz="160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spcBef>
                          <a:spcPts val="0"/>
                        </a:spcBef>
                        <a:spcAft>
                          <a:spcPts val="0"/>
                        </a:spcAft>
                      </a:pPr>
                      <a:r>
                        <a:rPr lang="en-US" sz="1600" dirty="0">
                          <a:effectLst/>
                        </a:rPr>
                        <a:t>$750 +</a:t>
                      </a:r>
                      <a:endParaRPr lang="en-US" sz="1600" dirty="0">
                        <a:solidFill>
                          <a:schemeClr val="tx1"/>
                        </a:solidFill>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4"/>
                  </a:ext>
                </a:extLst>
              </a:tr>
              <a:tr h="623455">
                <a:tc>
                  <a:txBody>
                    <a:bodyPr/>
                    <a:lstStyle/>
                    <a:p>
                      <a:pPr marL="0" marR="0">
                        <a:spcBef>
                          <a:spcPts val="0"/>
                        </a:spcBef>
                        <a:spcAft>
                          <a:spcPts val="0"/>
                        </a:spcAft>
                      </a:pPr>
                      <a:r>
                        <a:rPr lang="en-US" sz="1600" dirty="0">
                          <a:solidFill>
                            <a:schemeClr val="tx1"/>
                          </a:solidFill>
                          <a:effectLst/>
                        </a:rPr>
                        <a:t>Town of Jackson</a:t>
                      </a:r>
                      <a:endParaRPr lang="en-US" sz="1600" dirty="0">
                        <a:solidFill>
                          <a:schemeClr val="tx1"/>
                        </a:solidFill>
                        <a:effectLst/>
                        <a:latin typeface="Calibri" charset="0"/>
                        <a:ea typeface="Calibri" charset="0"/>
                        <a:cs typeface="Times New Roman" charset="0"/>
                      </a:endParaRPr>
                    </a:p>
                  </a:txBody>
                  <a:tcPr marL="68580" marR="68580" marT="0" marB="0" anchor="b">
                    <a:solidFill>
                      <a:srgbClr val="88CFFF"/>
                    </a:solidFill>
                  </a:tcPr>
                </a:tc>
                <a:tc>
                  <a:txBody>
                    <a:bodyPr/>
                    <a:lstStyle/>
                    <a:p>
                      <a:pPr marL="0" marR="0" algn="ctr">
                        <a:spcBef>
                          <a:spcPts val="0"/>
                        </a:spcBef>
                        <a:spcAft>
                          <a:spcPts val="0"/>
                        </a:spcAft>
                      </a:pPr>
                      <a:r>
                        <a:rPr lang="en-US" sz="1600" dirty="0">
                          <a:effectLst/>
                        </a:rPr>
                        <a:t>X</a:t>
                      </a:r>
                      <a:endParaRPr lang="en-US" sz="160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a:effectLst/>
                        </a:rPr>
                        <a:t>X</a:t>
                      </a:r>
                      <a:endParaRPr lang="en-US" sz="160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dirty="0">
                          <a:effectLst/>
                        </a:rPr>
                        <a:t>X</a:t>
                      </a:r>
                      <a:endParaRPr lang="en-US" sz="160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a:effectLst/>
                        </a:rPr>
                        <a:t>X</a:t>
                      </a:r>
                      <a:endParaRPr lang="en-US" sz="160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a:effectLst/>
                        </a:rPr>
                        <a:t>X</a:t>
                      </a:r>
                      <a:endParaRPr lang="en-US" sz="160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a:effectLst/>
                        </a:rPr>
                        <a:t>X</a:t>
                      </a:r>
                      <a:endParaRPr lang="en-US" sz="160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a:effectLst/>
                        </a:rPr>
                        <a:t> </a:t>
                      </a:r>
                      <a:endParaRPr lang="en-US" sz="160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dirty="0">
                          <a:effectLst/>
                        </a:rPr>
                        <a:t>X</a:t>
                      </a:r>
                      <a:endParaRPr lang="en-US" sz="160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dirty="0">
                          <a:effectLst/>
                        </a:rPr>
                        <a:t> </a:t>
                      </a:r>
                      <a:endParaRPr lang="en-US" sz="160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spcBef>
                          <a:spcPts val="0"/>
                        </a:spcBef>
                        <a:spcAft>
                          <a:spcPts val="0"/>
                        </a:spcAft>
                      </a:pPr>
                      <a:r>
                        <a:rPr lang="en-US" sz="1600">
                          <a:effectLst/>
                        </a:rPr>
                        <a:t>$37 +</a:t>
                      </a:r>
                      <a:endParaRPr lang="en-US" sz="1600">
                        <a:solidFill>
                          <a:schemeClr val="tx1"/>
                        </a:solidFill>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5"/>
                  </a:ext>
                </a:extLst>
              </a:tr>
              <a:tr h="623455">
                <a:tc>
                  <a:txBody>
                    <a:bodyPr/>
                    <a:lstStyle/>
                    <a:p>
                      <a:pPr marL="0" marR="0">
                        <a:spcBef>
                          <a:spcPts val="0"/>
                        </a:spcBef>
                        <a:spcAft>
                          <a:spcPts val="0"/>
                        </a:spcAft>
                      </a:pPr>
                      <a:r>
                        <a:rPr lang="en-US" sz="1600" dirty="0">
                          <a:solidFill>
                            <a:schemeClr val="tx1"/>
                          </a:solidFill>
                          <a:effectLst/>
                        </a:rPr>
                        <a:t>Park City Municipal Corporation</a:t>
                      </a:r>
                      <a:endParaRPr lang="en-US" sz="1600" dirty="0">
                        <a:solidFill>
                          <a:schemeClr val="tx1"/>
                        </a:solidFill>
                        <a:effectLst/>
                        <a:latin typeface="Calibri" charset="0"/>
                        <a:ea typeface="Calibri" charset="0"/>
                        <a:cs typeface="Times New Roman" charset="0"/>
                      </a:endParaRPr>
                    </a:p>
                  </a:txBody>
                  <a:tcPr marL="68580" marR="68580" marT="0" marB="0" anchor="b">
                    <a:solidFill>
                      <a:srgbClr val="88CFFF"/>
                    </a:solidFill>
                  </a:tcPr>
                </a:tc>
                <a:tc>
                  <a:txBody>
                    <a:bodyPr/>
                    <a:lstStyle/>
                    <a:p>
                      <a:pPr marL="0" marR="0" algn="ctr">
                        <a:spcBef>
                          <a:spcPts val="0"/>
                        </a:spcBef>
                        <a:spcAft>
                          <a:spcPts val="0"/>
                        </a:spcAft>
                      </a:pPr>
                      <a:r>
                        <a:rPr lang="en-US" sz="1600">
                          <a:effectLst/>
                        </a:rPr>
                        <a:t>X</a:t>
                      </a:r>
                      <a:endParaRPr lang="en-US" sz="160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a:effectLst/>
                        </a:rPr>
                        <a:t>X</a:t>
                      </a:r>
                      <a:endParaRPr lang="en-US" sz="160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dirty="0">
                          <a:effectLst/>
                        </a:rPr>
                        <a:t> </a:t>
                      </a:r>
                      <a:endParaRPr lang="en-US" sz="160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a:effectLst/>
                        </a:rPr>
                        <a:t> </a:t>
                      </a:r>
                      <a:endParaRPr lang="en-US" sz="160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a:effectLst/>
                        </a:rPr>
                        <a:t>X</a:t>
                      </a:r>
                      <a:endParaRPr lang="en-US" sz="160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a:effectLst/>
                        </a:rPr>
                        <a:t>X</a:t>
                      </a:r>
                      <a:endParaRPr lang="en-US" sz="160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a:effectLst/>
                        </a:rPr>
                        <a:t> </a:t>
                      </a:r>
                      <a:endParaRPr lang="en-US" sz="160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a:effectLst/>
                        </a:rPr>
                        <a:t>X</a:t>
                      </a:r>
                      <a:endParaRPr lang="en-US" sz="160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dirty="0">
                          <a:effectLst/>
                        </a:rPr>
                        <a:t> </a:t>
                      </a:r>
                      <a:endParaRPr lang="en-US" sz="160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spcBef>
                          <a:spcPts val="0"/>
                        </a:spcBef>
                        <a:spcAft>
                          <a:spcPts val="0"/>
                        </a:spcAft>
                      </a:pPr>
                      <a:r>
                        <a:rPr lang="en-US" sz="1600">
                          <a:effectLst/>
                        </a:rPr>
                        <a:t>$149 +</a:t>
                      </a:r>
                      <a:endParaRPr lang="en-US" sz="1600">
                        <a:solidFill>
                          <a:schemeClr val="tx1"/>
                        </a:solidFill>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6"/>
                  </a:ext>
                </a:extLst>
              </a:tr>
              <a:tr h="623455">
                <a:tc>
                  <a:txBody>
                    <a:bodyPr/>
                    <a:lstStyle/>
                    <a:p>
                      <a:pPr marL="0" marR="0">
                        <a:spcBef>
                          <a:spcPts val="0"/>
                        </a:spcBef>
                        <a:spcAft>
                          <a:spcPts val="0"/>
                        </a:spcAft>
                      </a:pPr>
                      <a:r>
                        <a:rPr lang="en-US" sz="1600" dirty="0">
                          <a:solidFill>
                            <a:schemeClr val="tx1"/>
                          </a:solidFill>
                          <a:effectLst/>
                        </a:rPr>
                        <a:t>City of South Lake Tahoe</a:t>
                      </a:r>
                      <a:endParaRPr lang="en-US" sz="1600" dirty="0">
                        <a:solidFill>
                          <a:schemeClr val="tx1"/>
                        </a:solidFill>
                        <a:effectLst/>
                        <a:latin typeface="Calibri" charset="0"/>
                        <a:ea typeface="Calibri" charset="0"/>
                        <a:cs typeface="Times New Roman" charset="0"/>
                      </a:endParaRPr>
                    </a:p>
                  </a:txBody>
                  <a:tcPr marL="68580" marR="68580" marT="0" marB="0" anchor="b">
                    <a:solidFill>
                      <a:srgbClr val="88CFFF"/>
                    </a:solidFill>
                  </a:tcPr>
                </a:tc>
                <a:tc>
                  <a:txBody>
                    <a:bodyPr/>
                    <a:lstStyle/>
                    <a:p>
                      <a:pPr marL="0" marR="0" algn="ctr">
                        <a:spcBef>
                          <a:spcPts val="0"/>
                        </a:spcBef>
                        <a:spcAft>
                          <a:spcPts val="0"/>
                        </a:spcAft>
                      </a:pPr>
                      <a:r>
                        <a:rPr lang="en-US" sz="1600">
                          <a:effectLst/>
                        </a:rPr>
                        <a:t>X</a:t>
                      </a:r>
                      <a:endParaRPr lang="en-US" sz="160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dirty="0">
                          <a:effectLst/>
                        </a:rPr>
                        <a:t>X</a:t>
                      </a:r>
                      <a:endParaRPr lang="en-US" sz="160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dirty="0">
                          <a:effectLst/>
                        </a:rPr>
                        <a:t>X</a:t>
                      </a:r>
                      <a:endParaRPr lang="en-US" sz="160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a:effectLst/>
                        </a:rPr>
                        <a:t> </a:t>
                      </a:r>
                      <a:endParaRPr lang="en-US" sz="160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dirty="0">
                          <a:effectLst/>
                        </a:rPr>
                        <a:t>X</a:t>
                      </a:r>
                      <a:endParaRPr lang="en-US" sz="160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a:effectLst/>
                        </a:rPr>
                        <a:t>X</a:t>
                      </a:r>
                      <a:endParaRPr lang="en-US" sz="160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a:effectLst/>
                        </a:rPr>
                        <a:t>X</a:t>
                      </a:r>
                      <a:endParaRPr lang="en-US" sz="160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dirty="0">
                          <a:effectLst/>
                        </a:rPr>
                        <a:t>X</a:t>
                      </a:r>
                      <a:endParaRPr lang="en-US" sz="160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dirty="0">
                          <a:effectLst/>
                        </a:rPr>
                        <a:t> </a:t>
                      </a:r>
                      <a:endParaRPr lang="en-US" sz="160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spcBef>
                          <a:spcPts val="0"/>
                        </a:spcBef>
                        <a:spcAft>
                          <a:spcPts val="0"/>
                        </a:spcAft>
                      </a:pPr>
                      <a:r>
                        <a:rPr lang="en-US" sz="1600" dirty="0">
                          <a:effectLst/>
                        </a:rPr>
                        <a:t>$545 +</a:t>
                      </a:r>
                      <a:endParaRPr lang="en-US" sz="1600" dirty="0">
                        <a:solidFill>
                          <a:schemeClr val="tx1"/>
                        </a:solidFill>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7"/>
                  </a:ext>
                </a:extLst>
              </a:tr>
              <a:tr h="623455">
                <a:tc>
                  <a:txBody>
                    <a:bodyPr/>
                    <a:lstStyle/>
                    <a:p>
                      <a:pPr marL="0" marR="0">
                        <a:spcBef>
                          <a:spcPts val="0"/>
                        </a:spcBef>
                        <a:spcAft>
                          <a:spcPts val="0"/>
                        </a:spcAft>
                      </a:pPr>
                      <a:r>
                        <a:rPr lang="en-US" sz="1600" dirty="0">
                          <a:solidFill>
                            <a:schemeClr val="tx1"/>
                          </a:solidFill>
                          <a:effectLst/>
                        </a:rPr>
                        <a:t>City of Steamboat Springs</a:t>
                      </a:r>
                      <a:endParaRPr lang="en-US" sz="1600" dirty="0">
                        <a:solidFill>
                          <a:schemeClr val="tx1"/>
                        </a:solidFill>
                        <a:effectLst/>
                        <a:latin typeface="Calibri" charset="0"/>
                        <a:ea typeface="Calibri" charset="0"/>
                        <a:cs typeface="Times New Roman" charset="0"/>
                      </a:endParaRPr>
                    </a:p>
                  </a:txBody>
                  <a:tcPr marL="68580" marR="68580" marT="0" marB="0" anchor="b">
                    <a:solidFill>
                      <a:srgbClr val="88CFFF"/>
                    </a:solidFill>
                  </a:tcPr>
                </a:tc>
                <a:tc>
                  <a:txBody>
                    <a:bodyPr/>
                    <a:lstStyle/>
                    <a:p>
                      <a:pPr marL="0" marR="0" algn="ctr">
                        <a:spcBef>
                          <a:spcPts val="0"/>
                        </a:spcBef>
                        <a:spcAft>
                          <a:spcPts val="0"/>
                        </a:spcAft>
                      </a:pPr>
                      <a:r>
                        <a:rPr lang="en-US" sz="1600">
                          <a:effectLst/>
                        </a:rPr>
                        <a:t>X</a:t>
                      </a:r>
                      <a:endParaRPr lang="en-US" sz="160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a:effectLst/>
                        </a:rPr>
                        <a:t> </a:t>
                      </a:r>
                      <a:endParaRPr lang="en-US" sz="160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dirty="0">
                          <a:effectLst/>
                        </a:rPr>
                        <a:t> </a:t>
                      </a:r>
                      <a:endParaRPr lang="en-US" sz="160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a:effectLst/>
                        </a:rPr>
                        <a:t>X</a:t>
                      </a:r>
                      <a:endParaRPr lang="en-US" sz="160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dirty="0">
                          <a:effectLst/>
                        </a:rPr>
                        <a:t>X</a:t>
                      </a:r>
                      <a:endParaRPr lang="en-US" sz="160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a:effectLst/>
                        </a:rPr>
                        <a:t>X</a:t>
                      </a:r>
                      <a:endParaRPr lang="en-US" sz="160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a:effectLst/>
                        </a:rPr>
                        <a:t>X</a:t>
                      </a:r>
                      <a:endParaRPr lang="en-US" sz="160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a:effectLst/>
                        </a:rPr>
                        <a:t> </a:t>
                      </a:r>
                      <a:endParaRPr lang="en-US" sz="160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dirty="0">
                          <a:effectLst/>
                        </a:rPr>
                        <a:t> </a:t>
                      </a:r>
                      <a:endParaRPr lang="en-US" sz="160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spcBef>
                          <a:spcPts val="0"/>
                        </a:spcBef>
                        <a:spcAft>
                          <a:spcPts val="0"/>
                        </a:spcAft>
                      </a:pPr>
                      <a:r>
                        <a:rPr lang="en-US" sz="1600" dirty="0">
                          <a:effectLst/>
                        </a:rPr>
                        <a:t>$500 +</a:t>
                      </a:r>
                      <a:endParaRPr lang="en-US" sz="1600" dirty="0">
                        <a:solidFill>
                          <a:schemeClr val="tx1"/>
                        </a:solidFill>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8"/>
                  </a:ext>
                </a:extLst>
              </a:tr>
              <a:tr h="623455">
                <a:tc>
                  <a:txBody>
                    <a:bodyPr/>
                    <a:lstStyle/>
                    <a:p>
                      <a:pPr marL="0" marR="0">
                        <a:spcBef>
                          <a:spcPts val="0"/>
                        </a:spcBef>
                        <a:spcAft>
                          <a:spcPts val="0"/>
                        </a:spcAft>
                      </a:pPr>
                      <a:r>
                        <a:rPr lang="en-US" sz="1600" dirty="0">
                          <a:solidFill>
                            <a:schemeClr val="tx1"/>
                          </a:solidFill>
                          <a:effectLst/>
                        </a:rPr>
                        <a:t>Town of Telluride</a:t>
                      </a:r>
                      <a:endParaRPr lang="en-US" sz="1600" dirty="0">
                        <a:solidFill>
                          <a:schemeClr val="tx1"/>
                        </a:solidFill>
                        <a:effectLst/>
                        <a:latin typeface="Calibri" charset="0"/>
                        <a:ea typeface="Calibri" charset="0"/>
                        <a:cs typeface="Times New Roman" charset="0"/>
                      </a:endParaRPr>
                    </a:p>
                  </a:txBody>
                  <a:tcPr marL="68580" marR="68580" marT="0" marB="0" anchor="b">
                    <a:solidFill>
                      <a:srgbClr val="88CFFF"/>
                    </a:solidFill>
                  </a:tcPr>
                </a:tc>
                <a:tc>
                  <a:txBody>
                    <a:bodyPr/>
                    <a:lstStyle/>
                    <a:p>
                      <a:pPr marL="0" marR="0" algn="ctr">
                        <a:spcBef>
                          <a:spcPts val="0"/>
                        </a:spcBef>
                        <a:spcAft>
                          <a:spcPts val="0"/>
                        </a:spcAft>
                      </a:pPr>
                      <a:r>
                        <a:rPr lang="en-US" sz="1600" dirty="0">
                          <a:effectLst/>
                        </a:rPr>
                        <a:t>X</a:t>
                      </a:r>
                      <a:endParaRPr lang="en-US" sz="160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a:effectLst/>
                        </a:rPr>
                        <a:t> </a:t>
                      </a:r>
                      <a:endParaRPr lang="en-US" sz="160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a:effectLst/>
                        </a:rPr>
                        <a:t> </a:t>
                      </a:r>
                      <a:endParaRPr lang="en-US" sz="160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dirty="0">
                          <a:effectLst/>
                        </a:rPr>
                        <a:t> </a:t>
                      </a:r>
                      <a:endParaRPr lang="en-US" sz="160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dirty="0">
                          <a:effectLst/>
                        </a:rPr>
                        <a:t>X</a:t>
                      </a:r>
                      <a:endParaRPr lang="en-US" sz="160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a:effectLst/>
                        </a:rPr>
                        <a:t>X</a:t>
                      </a:r>
                      <a:endParaRPr lang="en-US" sz="160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dirty="0">
                          <a:effectLst/>
                        </a:rPr>
                        <a:t> </a:t>
                      </a:r>
                      <a:endParaRPr lang="en-US" sz="160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a:effectLst/>
                        </a:rPr>
                        <a:t> </a:t>
                      </a:r>
                      <a:endParaRPr lang="en-US" sz="160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dirty="0">
                          <a:effectLst/>
                        </a:rPr>
                        <a:t> </a:t>
                      </a:r>
                      <a:endParaRPr lang="en-US" sz="160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spcBef>
                          <a:spcPts val="0"/>
                        </a:spcBef>
                        <a:spcAft>
                          <a:spcPts val="0"/>
                        </a:spcAft>
                      </a:pPr>
                      <a:r>
                        <a:rPr lang="en-US" sz="1600" dirty="0">
                          <a:effectLst/>
                        </a:rPr>
                        <a:t>$187 +</a:t>
                      </a:r>
                      <a:endParaRPr lang="en-US" sz="1600" dirty="0">
                        <a:solidFill>
                          <a:schemeClr val="tx1"/>
                        </a:solidFill>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9"/>
                  </a:ext>
                </a:extLst>
              </a:tr>
              <a:tr h="623455">
                <a:tc>
                  <a:txBody>
                    <a:bodyPr/>
                    <a:lstStyle/>
                    <a:p>
                      <a:pPr marL="0" marR="0">
                        <a:spcBef>
                          <a:spcPts val="0"/>
                        </a:spcBef>
                        <a:spcAft>
                          <a:spcPts val="0"/>
                        </a:spcAft>
                      </a:pPr>
                      <a:r>
                        <a:rPr lang="en-US" sz="1600" dirty="0">
                          <a:solidFill>
                            <a:schemeClr val="tx1"/>
                          </a:solidFill>
                          <a:effectLst/>
                        </a:rPr>
                        <a:t>Town of Vail</a:t>
                      </a:r>
                      <a:endParaRPr lang="en-US" sz="1600" dirty="0">
                        <a:solidFill>
                          <a:schemeClr val="tx1"/>
                        </a:solidFill>
                        <a:effectLst/>
                        <a:latin typeface="Calibri" charset="0"/>
                        <a:ea typeface="Calibri" charset="0"/>
                        <a:cs typeface="Times New Roman" charset="0"/>
                      </a:endParaRPr>
                    </a:p>
                  </a:txBody>
                  <a:tcPr marL="68580" marR="68580" marT="0" marB="0" anchor="b">
                    <a:solidFill>
                      <a:srgbClr val="88CFFF"/>
                    </a:solidFill>
                  </a:tcPr>
                </a:tc>
                <a:tc>
                  <a:txBody>
                    <a:bodyPr/>
                    <a:lstStyle/>
                    <a:p>
                      <a:pPr marL="0" marR="0" algn="ctr">
                        <a:spcBef>
                          <a:spcPts val="0"/>
                        </a:spcBef>
                        <a:spcAft>
                          <a:spcPts val="0"/>
                        </a:spcAft>
                      </a:pPr>
                      <a:r>
                        <a:rPr lang="en-US" sz="1600" dirty="0">
                          <a:effectLst/>
                        </a:rPr>
                        <a:t> </a:t>
                      </a:r>
                      <a:endParaRPr lang="en-US" sz="160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dirty="0">
                          <a:effectLst/>
                        </a:rPr>
                        <a:t> </a:t>
                      </a:r>
                      <a:endParaRPr lang="en-US" sz="160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dirty="0">
                          <a:effectLst/>
                        </a:rPr>
                        <a:t> </a:t>
                      </a:r>
                      <a:endParaRPr lang="en-US" sz="160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dirty="0">
                          <a:effectLst/>
                        </a:rPr>
                        <a:t> </a:t>
                      </a:r>
                      <a:endParaRPr lang="en-US" sz="160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dirty="0">
                          <a:effectLst/>
                        </a:rPr>
                        <a:t>X</a:t>
                      </a:r>
                      <a:endParaRPr lang="en-US" sz="160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dirty="0">
                          <a:effectLst/>
                        </a:rPr>
                        <a:t>X</a:t>
                      </a:r>
                      <a:endParaRPr lang="en-US" sz="160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dirty="0">
                          <a:effectLst/>
                        </a:rPr>
                        <a:t> </a:t>
                      </a:r>
                      <a:endParaRPr lang="en-US" sz="160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dirty="0">
                          <a:effectLst/>
                        </a:rPr>
                        <a:t> </a:t>
                      </a:r>
                      <a:endParaRPr lang="en-US" sz="160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1600" dirty="0">
                          <a:effectLst/>
                        </a:rPr>
                        <a:t>X</a:t>
                      </a:r>
                      <a:endParaRPr lang="en-US" sz="160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spcBef>
                          <a:spcPts val="0"/>
                        </a:spcBef>
                        <a:spcAft>
                          <a:spcPts val="0"/>
                        </a:spcAft>
                      </a:pPr>
                      <a:r>
                        <a:rPr lang="en-US" sz="1600" dirty="0">
                          <a:effectLst/>
                        </a:rPr>
                        <a:t>$162 +</a:t>
                      </a:r>
                      <a:endParaRPr lang="en-US" sz="1600" dirty="0">
                        <a:solidFill>
                          <a:schemeClr val="tx1"/>
                        </a:solidFill>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201843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61851731"/>
              </p:ext>
            </p:extLst>
          </p:nvPr>
        </p:nvGraphicFramePr>
        <p:xfrm>
          <a:off x="0" y="0"/>
          <a:ext cx="12191999" cy="6858000"/>
        </p:xfrm>
        <a:graphic>
          <a:graphicData uri="http://schemas.openxmlformats.org/drawingml/2006/table">
            <a:tbl>
              <a:tblPr firstRow="1" firstCol="1" bandRow="1">
                <a:tableStyleId>{5C22544A-7EE6-4342-B048-85BDC9FD1C3A}</a:tableStyleId>
              </a:tblPr>
              <a:tblGrid>
                <a:gridCol w="3832984">
                  <a:extLst>
                    <a:ext uri="{9D8B030D-6E8A-4147-A177-3AD203B41FA5}">
                      <a16:colId xmlns:a16="http://schemas.microsoft.com/office/drawing/2014/main" val="20000"/>
                    </a:ext>
                  </a:extLst>
                </a:gridCol>
                <a:gridCol w="2210065">
                  <a:extLst>
                    <a:ext uri="{9D8B030D-6E8A-4147-A177-3AD203B41FA5}">
                      <a16:colId xmlns:a16="http://schemas.microsoft.com/office/drawing/2014/main" val="20001"/>
                    </a:ext>
                  </a:extLst>
                </a:gridCol>
                <a:gridCol w="1536258">
                  <a:extLst>
                    <a:ext uri="{9D8B030D-6E8A-4147-A177-3AD203B41FA5}">
                      <a16:colId xmlns:a16="http://schemas.microsoft.com/office/drawing/2014/main" val="20002"/>
                    </a:ext>
                  </a:extLst>
                </a:gridCol>
                <a:gridCol w="1537564">
                  <a:extLst>
                    <a:ext uri="{9D8B030D-6E8A-4147-A177-3AD203B41FA5}">
                      <a16:colId xmlns:a16="http://schemas.microsoft.com/office/drawing/2014/main" val="20003"/>
                    </a:ext>
                  </a:extLst>
                </a:gridCol>
                <a:gridCol w="1537564">
                  <a:extLst>
                    <a:ext uri="{9D8B030D-6E8A-4147-A177-3AD203B41FA5}">
                      <a16:colId xmlns:a16="http://schemas.microsoft.com/office/drawing/2014/main" val="20004"/>
                    </a:ext>
                  </a:extLst>
                </a:gridCol>
                <a:gridCol w="1537564">
                  <a:extLst>
                    <a:ext uri="{9D8B030D-6E8A-4147-A177-3AD203B41FA5}">
                      <a16:colId xmlns:a16="http://schemas.microsoft.com/office/drawing/2014/main" val="20005"/>
                    </a:ext>
                  </a:extLst>
                </a:gridCol>
              </a:tblGrid>
              <a:tr h="1239550">
                <a:tc>
                  <a:txBody>
                    <a:bodyPr/>
                    <a:lstStyle/>
                    <a:p>
                      <a:pPr marL="0" marR="0">
                        <a:spcBef>
                          <a:spcPts val="0"/>
                        </a:spcBef>
                        <a:spcAft>
                          <a:spcPts val="0"/>
                        </a:spcAft>
                      </a:pPr>
                      <a:r>
                        <a:rPr lang="en-US" sz="1800" b="0" dirty="0">
                          <a:solidFill>
                            <a:schemeClr val="tx1"/>
                          </a:solidFill>
                          <a:effectLst/>
                        </a:rPr>
                        <a:t>Municipality</a:t>
                      </a:r>
                      <a:endParaRPr lang="en-US" sz="1800" b="0" dirty="0">
                        <a:solidFill>
                          <a:schemeClr val="tx1"/>
                        </a:solidFill>
                        <a:effectLst/>
                        <a:latin typeface="Calibri" charset="0"/>
                        <a:ea typeface="Calibri" charset="0"/>
                        <a:cs typeface="Times New Roman" charset="0"/>
                      </a:endParaRPr>
                    </a:p>
                  </a:txBody>
                  <a:tcPr marL="68580" marR="68580" marT="0" marB="0">
                    <a:solidFill>
                      <a:srgbClr val="88CFFF"/>
                    </a:solidFill>
                  </a:tcPr>
                </a:tc>
                <a:tc>
                  <a:txBody>
                    <a:bodyPr/>
                    <a:lstStyle/>
                    <a:p>
                      <a:pPr marL="0" marR="0">
                        <a:spcBef>
                          <a:spcPts val="0"/>
                        </a:spcBef>
                        <a:spcAft>
                          <a:spcPts val="0"/>
                        </a:spcAft>
                      </a:pPr>
                      <a:r>
                        <a:rPr lang="en-US" sz="1800" b="0" dirty="0">
                          <a:solidFill>
                            <a:schemeClr val="tx1"/>
                          </a:solidFill>
                          <a:effectLst/>
                        </a:rPr>
                        <a:t>Total</a:t>
                      </a:r>
                    </a:p>
                    <a:p>
                      <a:pPr marL="0" marR="0">
                        <a:spcBef>
                          <a:spcPts val="0"/>
                        </a:spcBef>
                        <a:spcAft>
                          <a:spcPts val="0"/>
                        </a:spcAft>
                      </a:pPr>
                      <a:r>
                        <a:rPr lang="en-US" sz="1800" b="0" dirty="0">
                          <a:solidFill>
                            <a:schemeClr val="tx1"/>
                          </a:solidFill>
                          <a:effectLst/>
                        </a:rPr>
                        <a:t>Housing</a:t>
                      </a:r>
                    </a:p>
                    <a:p>
                      <a:pPr marL="0" marR="0">
                        <a:spcBef>
                          <a:spcPts val="0"/>
                        </a:spcBef>
                        <a:spcAft>
                          <a:spcPts val="0"/>
                        </a:spcAft>
                      </a:pPr>
                      <a:r>
                        <a:rPr lang="en-US" sz="1800" b="0" dirty="0">
                          <a:solidFill>
                            <a:schemeClr val="tx1"/>
                          </a:solidFill>
                          <a:effectLst/>
                        </a:rPr>
                        <a:t>Units</a:t>
                      </a:r>
                      <a:endParaRPr lang="en-US" sz="1800" b="0" dirty="0">
                        <a:solidFill>
                          <a:schemeClr val="tx1"/>
                        </a:solidFill>
                        <a:effectLst/>
                        <a:latin typeface="Calibri" charset="0"/>
                        <a:ea typeface="Calibri" charset="0"/>
                        <a:cs typeface="Times New Roman" charset="0"/>
                      </a:endParaRPr>
                    </a:p>
                  </a:txBody>
                  <a:tcPr marL="68580" marR="68580" marT="0" marB="0">
                    <a:solidFill>
                      <a:srgbClr val="88CFFF"/>
                    </a:solidFill>
                  </a:tcPr>
                </a:tc>
                <a:tc>
                  <a:txBody>
                    <a:bodyPr/>
                    <a:lstStyle/>
                    <a:p>
                      <a:pPr marL="0" marR="0">
                        <a:spcBef>
                          <a:spcPts val="0"/>
                        </a:spcBef>
                        <a:spcAft>
                          <a:spcPts val="0"/>
                        </a:spcAft>
                      </a:pPr>
                      <a:r>
                        <a:rPr lang="en-US" sz="1800" b="0" dirty="0">
                          <a:solidFill>
                            <a:schemeClr val="tx1"/>
                          </a:solidFill>
                          <a:effectLst/>
                        </a:rPr>
                        <a:t>Owner</a:t>
                      </a:r>
                    </a:p>
                    <a:p>
                      <a:pPr marL="0" marR="0">
                        <a:spcBef>
                          <a:spcPts val="0"/>
                        </a:spcBef>
                        <a:spcAft>
                          <a:spcPts val="0"/>
                        </a:spcAft>
                      </a:pPr>
                      <a:r>
                        <a:rPr lang="en-US" sz="1800" b="0" dirty="0">
                          <a:solidFill>
                            <a:schemeClr val="tx1"/>
                          </a:solidFill>
                          <a:effectLst/>
                        </a:rPr>
                        <a:t>Occupied </a:t>
                      </a:r>
                    </a:p>
                    <a:p>
                      <a:pPr marL="0" marR="0">
                        <a:spcBef>
                          <a:spcPts val="0"/>
                        </a:spcBef>
                        <a:spcAft>
                          <a:spcPts val="0"/>
                        </a:spcAft>
                      </a:pPr>
                      <a:r>
                        <a:rPr lang="en-US" sz="1800" b="0" dirty="0">
                          <a:solidFill>
                            <a:schemeClr val="tx1"/>
                          </a:solidFill>
                          <a:effectLst/>
                        </a:rPr>
                        <a:t>Units</a:t>
                      </a:r>
                      <a:endParaRPr lang="en-US" sz="1800" b="0" dirty="0">
                        <a:solidFill>
                          <a:schemeClr val="tx1"/>
                        </a:solidFill>
                        <a:effectLst/>
                        <a:latin typeface="Calibri" charset="0"/>
                        <a:ea typeface="Calibri" charset="0"/>
                        <a:cs typeface="Times New Roman" charset="0"/>
                      </a:endParaRPr>
                    </a:p>
                  </a:txBody>
                  <a:tcPr marL="68580" marR="68580" marT="0" marB="0">
                    <a:solidFill>
                      <a:srgbClr val="88CFFF"/>
                    </a:solidFill>
                  </a:tcPr>
                </a:tc>
                <a:tc>
                  <a:txBody>
                    <a:bodyPr/>
                    <a:lstStyle/>
                    <a:p>
                      <a:pPr marL="0" marR="0">
                        <a:spcBef>
                          <a:spcPts val="0"/>
                        </a:spcBef>
                        <a:spcAft>
                          <a:spcPts val="0"/>
                        </a:spcAft>
                      </a:pPr>
                      <a:r>
                        <a:rPr lang="en-US" sz="1800" b="0" dirty="0">
                          <a:solidFill>
                            <a:schemeClr val="tx1"/>
                          </a:solidFill>
                          <a:effectLst/>
                        </a:rPr>
                        <a:t>Renter Occupied</a:t>
                      </a:r>
                    </a:p>
                    <a:p>
                      <a:pPr marL="0" marR="0">
                        <a:spcBef>
                          <a:spcPts val="0"/>
                        </a:spcBef>
                        <a:spcAft>
                          <a:spcPts val="0"/>
                        </a:spcAft>
                      </a:pPr>
                      <a:r>
                        <a:rPr lang="en-US" sz="1800" b="0" dirty="0">
                          <a:solidFill>
                            <a:schemeClr val="tx1"/>
                          </a:solidFill>
                          <a:effectLst/>
                        </a:rPr>
                        <a:t>Units</a:t>
                      </a:r>
                      <a:endParaRPr lang="en-US" sz="1800" b="0" dirty="0">
                        <a:solidFill>
                          <a:schemeClr val="tx1"/>
                        </a:solidFill>
                        <a:effectLst/>
                        <a:latin typeface="Calibri" charset="0"/>
                        <a:ea typeface="Calibri" charset="0"/>
                        <a:cs typeface="Times New Roman" charset="0"/>
                      </a:endParaRPr>
                    </a:p>
                  </a:txBody>
                  <a:tcPr marL="68580" marR="68580" marT="0" marB="0">
                    <a:solidFill>
                      <a:srgbClr val="88CFFF"/>
                    </a:solidFill>
                  </a:tcPr>
                </a:tc>
                <a:tc>
                  <a:txBody>
                    <a:bodyPr/>
                    <a:lstStyle/>
                    <a:p>
                      <a:pPr marL="0" marR="0">
                        <a:spcBef>
                          <a:spcPts val="0"/>
                        </a:spcBef>
                        <a:spcAft>
                          <a:spcPts val="0"/>
                        </a:spcAft>
                      </a:pPr>
                      <a:r>
                        <a:rPr lang="en-US" sz="1800" b="0" dirty="0">
                          <a:solidFill>
                            <a:schemeClr val="tx1"/>
                          </a:solidFill>
                          <a:effectLst/>
                        </a:rPr>
                        <a:t>Vacant </a:t>
                      </a:r>
                    </a:p>
                    <a:p>
                      <a:pPr marL="0" marR="0">
                        <a:spcBef>
                          <a:spcPts val="0"/>
                        </a:spcBef>
                        <a:spcAft>
                          <a:spcPts val="0"/>
                        </a:spcAft>
                      </a:pPr>
                      <a:r>
                        <a:rPr lang="en-US" sz="1800" b="0" dirty="0">
                          <a:solidFill>
                            <a:schemeClr val="tx1"/>
                          </a:solidFill>
                          <a:effectLst/>
                        </a:rPr>
                        <a:t>Housing</a:t>
                      </a:r>
                    </a:p>
                    <a:p>
                      <a:pPr marL="0" marR="0">
                        <a:spcBef>
                          <a:spcPts val="0"/>
                        </a:spcBef>
                        <a:spcAft>
                          <a:spcPts val="0"/>
                        </a:spcAft>
                      </a:pPr>
                      <a:r>
                        <a:rPr lang="en-US" sz="1800" b="0" dirty="0">
                          <a:solidFill>
                            <a:schemeClr val="tx1"/>
                          </a:solidFill>
                          <a:effectLst/>
                        </a:rPr>
                        <a:t>Units</a:t>
                      </a:r>
                      <a:endParaRPr lang="en-US" sz="1800" b="0" dirty="0">
                        <a:solidFill>
                          <a:schemeClr val="tx1"/>
                        </a:solidFill>
                        <a:effectLst/>
                        <a:latin typeface="Calibri" charset="0"/>
                        <a:ea typeface="Calibri" charset="0"/>
                        <a:cs typeface="Times New Roman" charset="0"/>
                      </a:endParaRPr>
                    </a:p>
                  </a:txBody>
                  <a:tcPr marL="68580" marR="68580" marT="0" marB="0">
                    <a:solidFill>
                      <a:srgbClr val="88CFFF"/>
                    </a:solidFill>
                  </a:tcPr>
                </a:tc>
                <a:tc>
                  <a:txBody>
                    <a:bodyPr/>
                    <a:lstStyle/>
                    <a:p>
                      <a:pPr marL="0" marR="0">
                        <a:spcBef>
                          <a:spcPts val="0"/>
                        </a:spcBef>
                        <a:spcAft>
                          <a:spcPts val="0"/>
                        </a:spcAft>
                      </a:pPr>
                      <a:r>
                        <a:rPr lang="en-US" sz="1800" b="0" dirty="0">
                          <a:solidFill>
                            <a:schemeClr val="tx1"/>
                          </a:solidFill>
                          <a:effectLst/>
                        </a:rPr>
                        <a:t>Percentage of</a:t>
                      </a:r>
                    </a:p>
                    <a:p>
                      <a:pPr marL="0" marR="0">
                        <a:spcBef>
                          <a:spcPts val="0"/>
                        </a:spcBef>
                        <a:spcAft>
                          <a:spcPts val="0"/>
                        </a:spcAft>
                      </a:pPr>
                      <a:r>
                        <a:rPr lang="en-US" sz="1800" b="0" dirty="0">
                          <a:solidFill>
                            <a:schemeClr val="tx1"/>
                          </a:solidFill>
                          <a:effectLst/>
                        </a:rPr>
                        <a:t>Vacant</a:t>
                      </a:r>
                      <a:r>
                        <a:rPr lang="en-US" sz="1800" b="0" baseline="0" dirty="0">
                          <a:solidFill>
                            <a:schemeClr val="tx1"/>
                          </a:solidFill>
                          <a:effectLst/>
                        </a:rPr>
                        <a:t> </a:t>
                      </a:r>
                    </a:p>
                    <a:p>
                      <a:pPr marL="0" marR="0">
                        <a:spcBef>
                          <a:spcPts val="0"/>
                        </a:spcBef>
                        <a:spcAft>
                          <a:spcPts val="0"/>
                        </a:spcAft>
                      </a:pPr>
                      <a:r>
                        <a:rPr lang="en-US" sz="1800" b="0" baseline="0" dirty="0">
                          <a:solidFill>
                            <a:schemeClr val="tx1"/>
                          </a:solidFill>
                          <a:effectLst/>
                        </a:rPr>
                        <a:t>Units</a:t>
                      </a:r>
                      <a:endParaRPr lang="en-US" sz="1800" b="0" dirty="0">
                        <a:solidFill>
                          <a:schemeClr val="tx1"/>
                        </a:solidFill>
                        <a:effectLst/>
                      </a:endParaRPr>
                    </a:p>
                    <a:p>
                      <a:pPr marL="0" marR="0">
                        <a:spcBef>
                          <a:spcPts val="0"/>
                        </a:spcBef>
                        <a:spcAft>
                          <a:spcPts val="0"/>
                        </a:spcAft>
                      </a:pPr>
                      <a:endParaRPr lang="en-US" sz="1800" b="0" dirty="0">
                        <a:solidFill>
                          <a:schemeClr val="tx1"/>
                        </a:solidFill>
                        <a:effectLst/>
                        <a:latin typeface="Calibri" charset="0"/>
                        <a:ea typeface="Calibri" charset="0"/>
                        <a:cs typeface="Times New Roman" charset="0"/>
                      </a:endParaRPr>
                    </a:p>
                  </a:txBody>
                  <a:tcPr marL="68580" marR="68580" marT="0" marB="0">
                    <a:solidFill>
                      <a:srgbClr val="88CFFF"/>
                    </a:solidFill>
                  </a:tcPr>
                </a:tc>
                <a:extLst>
                  <a:ext uri="{0D108BD9-81ED-4DB2-BD59-A6C34878D82A}">
                    <a16:rowId xmlns:a16="http://schemas.microsoft.com/office/drawing/2014/main" val="10000"/>
                  </a:ext>
                </a:extLst>
              </a:tr>
              <a:tr h="561845">
                <a:tc>
                  <a:txBody>
                    <a:bodyPr/>
                    <a:lstStyle/>
                    <a:p>
                      <a:pPr marL="0" marR="0">
                        <a:spcBef>
                          <a:spcPts val="0"/>
                        </a:spcBef>
                        <a:spcAft>
                          <a:spcPts val="0"/>
                        </a:spcAft>
                      </a:pPr>
                      <a:r>
                        <a:rPr lang="en-US" sz="1800" dirty="0">
                          <a:solidFill>
                            <a:schemeClr val="tx1"/>
                          </a:solidFill>
                          <a:effectLst/>
                        </a:rPr>
                        <a:t>Town of Breckenridge</a:t>
                      </a:r>
                      <a:endParaRPr lang="en-US" sz="1800" dirty="0">
                        <a:solidFill>
                          <a:schemeClr val="tx1"/>
                        </a:solidFill>
                        <a:effectLst/>
                        <a:latin typeface="Calibri" charset="0"/>
                        <a:ea typeface="Calibri" charset="0"/>
                        <a:cs typeface="Times New Roman" charset="0"/>
                      </a:endParaRPr>
                    </a:p>
                  </a:txBody>
                  <a:tcPr marL="68580" marR="68580" marT="0" marB="0" anchor="b">
                    <a:solidFill>
                      <a:srgbClr val="88CFFF"/>
                    </a:solidFill>
                  </a:tcPr>
                </a:tc>
                <a:tc>
                  <a:txBody>
                    <a:bodyPr/>
                    <a:lstStyle/>
                    <a:p>
                      <a:pPr marL="0" marR="0" algn="r">
                        <a:spcBef>
                          <a:spcPts val="0"/>
                        </a:spcBef>
                        <a:spcAft>
                          <a:spcPts val="0"/>
                        </a:spcAft>
                      </a:pPr>
                      <a:r>
                        <a:rPr lang="en-US" sz="1800" dirty="0">
                          <a:effectLst/>
                        </a:rPr>
                        <a:t>7,146</a:t>
                      </a:r>
                      <a:endParaRPr lang="en-US" sz="1800" dirty="0">
                        <a:solidFill>
                          <a:schemeClr val="bg1"/>
                        </a:solidFill>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dirty="0">
                          <a:effectLst/>
                        </a:rPr>
                        <a:t>1,017</a:t>
                      </a:r>
                      <a:endParaRPr lang="en-US" sz="1800" dirty="0">
                        <a:solidFill>
                          <a:schemeClr val="bg1"/>
                        </a:solidFill>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endParaRPr lang="en-US" sz="1800" dirty="0">
                        <a:effectLst/>
                      </a:endParaRPr>
                    </a:p>
                    <a:p>
                      <a:pPr marL="0" marR="0" algn="r">
                        <a:spcBef>
                          <a:spcPts val="0"/>
                        </a:spcBef>
                        <a:spcAft>
                          <a:spcPts val="0"/>
                        </a:spcAft>
                      </a:pPr>
                      <a:r>
                        <a:rPr lang="en-US" sz="1800" dirty="0">
                          <a:effectLst/>
                        </a:rPr>
                        <a:t>937</a:t>
                      </a:r>
                      <a:endParaRPr lang="en-US" sz="1800" dirty="0">
                        <a:solidFill>
                          <a:schemeClr val="bg1"/>
                        </a:solidFill>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dirty="0">
                          <a:effectLst/>
                        </a:rPr>
                        <a:t>5,128</a:t>
                      </a:r>
                      <a:endParaRPr lang="en-US" sz="1800" dirty="0">
                        <a:solidFill>
                          <a:schemeClr val="bg1"/>
                        </a:solidFill>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dirty="0">
                          <a:effectLst/>
                        </a:rPr>
                        <a:t>71.7%</a:t>
                      </a:r>
                      <a:endParaRPr lang="en-US" sz="1800" dirty="0">
                        <a:solidFill>
                          <a:schemeClr val="bg1"/>
                        </a:solidFill>
                        <a:effectLst/>
                        <a:latin typeface="Calibri" charset="0"/>
                        <a:ea typeface="Calibri" charset="0"/>
                        <a:cs typeface="Times New Roman" charset="0"/>
                      </a:endParaRPr>
                    </a:p>
                  </a:txBody>
                  <a:tcPr marL="68580" marR="68580" marT="0" marB="0" anchor="b"/>
                </a:tc>
                <a:extLst>
                  <a:ext uri="{0D108BD9-81ED-4DB2-BD59-A6C34878D82A}">
                    <a16:rowId xmlns:a16="http://schemas.microsoft.com/office/drawing/2014/main" val="10001"/>
                  </a:ext>
                </a:extLst>
              </a:tr>
              <a:tr h="561845">
                <a:tc>
                  <a:txBody>
                    <a:bodyPr/>
                    <a:lstStyle/>
                    <a:p>
                      <a:pPr marL="0" marR="0">
                        <a:spcBef>
                          <a:spcPts val="0"/>
                        </a:spcBef>
                        <a:spcAft>
                          <a:spcPts val="0"/>
                        </a:spcAft>
                      </a:pPr>
                      <a:r>
                        <a:rPr lang="en-US" sz="1800" dirty="0">
                          <a:solidFill>
                            <a:schemeClr val="tx1"/>
                          </a:solidFill>
                          <a:effectLst/>
                        </a:rPr>
                        <a:t>Park City Municipal Corporation</a:t>
                      </a:r>
                      <a:endParaRPr lang="en-US" sz="1800" dirty="0">
                        <a:solidFill>
                          <a:schemeClr val="tx1"/>
                        </a:solidFill>
                        <a:effectLst/>
                        <a:latin typeface="Calibri" charset="0"/>
                        <a:ea typeface="Calibri" charset="0"/>
                        <a:cs typeface="Times New Roman" charset="0"/>
                      </a:endParaRPr>
                    </a:p>
                  </a:txBody>
                  <a:tcPr marL="68580" marR="68580" marT="0" marB="0" anchor="b">
                    <a:solidFill>
                      <a:srgbClr val="88CFFF"/>
                    </a:solidFill>
                  </a:tcPr>
                </a:tc>
                <a:tc>
                  <a:txBody>
                    <a:bodyPr/>
                    <a:lstStyle/>
                    <a:p>
                      <a:pPr marL="0" marR="0" algn="r">
                        <a:spcBef>
                          <a:spcPts val="0"/>
                        </a:spcBef>
                        <a:spcAft>
                          <a:spcPts val="0"/>
                        </a:spcAft>
                      </a:pPr>
                      <a:r>
                        <a:rPr lang="en-US" sz="1800" dirty="0">
                          <a:effectLst/>
                        </a:rPr>
                        <a:t>10,715</a:t>
                      </a:r>
                      <a:endParaRPr lang="en-US" sz="1800" dirty="0">
                        <a:solidFill>
                          <a:schemeClr val="bg1"/>
                        </a:solidFill>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dirty="0">
                          <a:effectLst/>
                        </a:rPr>
                        <a:t>1,835</a:t>
                      </a:r>
                      <a:endParaRPr lang="en-US" sz="1800" dirty="0">
                        <a:solidFill>
                          <a:schemeClr val="bg1"/>
                        </a:solidFill>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endParaRPr lang="en-US" sz="1800" dirty="0">
                        <a:effectLst/>
                      </a:endParaRPr>
                    </a:p>
                    <a:p>
                      <a:pPr marL="0" marR="0" algn="r">
                        <a:spcBef>
                          <a:spcPts val="0"/>
                        </a:spcBef>
                        <a:spcAft>
                          <a:spcPts val="0"/>
                        </a:spcAft>
                      </a:pPr>
                      <a:r>
                        <a:rPr lang="en-US" sz="1800" dirty="0">
                          <a:effectLst/>
                        </a:rPr>
                        <a:t>1,274</a:t>
                      </a:r>
                      <a:endParaRPr lang="en-US" sz="1800" dirty="0">
                        <a:solidFill>
                          <a:schemeClr val="bg1"/>
                        </a:solidFill>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dirty="0">
                          <a:effectLst/>
                        </a:rPr>
                        <a:t>7,607</a:t>
                      </a:r>
                      <a:endParaRPr lang="en-US" sz="1800" dirty="0">
                        <a:solidFill>
                          <a:schemeClr val="bg1"/>
                        </a:solidFill>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dirty="0">
                          <a:effectLst/>
                        </a:rPr>
                        <a:t>71.0%</a:t>
                      </a:r>
                      <a:endParaRPr lang="en-US" sz="1800" dirty="0">
                        <a:solidFill>
                          <a:schemeClr val="bg1"/>
                        </a:solidFill>
                        <a:effectLst/>
                        <a:latin typeface="Calibri" charset="0"/>
                        <a:ea typeface="Calibri" charset="0"/>
                        <a:cs typeface="Times New Roman" charset="0"/>
                      </a:endParaRPr>
                    </a:p>
                  </a:txBody>
                  <a:tcPr marL="68580" marR="68580" marT="0" marB="0" anchor="b"/>
                </a:tc>
                <a:extLst>
                  <a:ext uri="{0D108BD9-81ED-4DB2-BD59-A6C34878D82A}">
                    <a16:rowId xmlns:a16="http://schemas.microsoft.com/office/drawing/2014/main" val="10004"/>
                  </a:ext>
                </a:extLst>
              </a:tr>
              <a:tr h="561845">
                <a:tc>
                  <a:txBody>
                    <a:bodyPr/>
                    <a:lstStyle/>
                    <a:p>
                      <a:pPr marL="0" marR="0">
                        <a:spcBef>
                          <a:spcPts val="0"/>
                        </a:spcBef>
                        <a:spcAft>
                          <a:spcPts val="0"/>
                        </a:spcAft>
                      </a:pPr>
                      <a:r>
                        <a:rPr lang="en-US" sz="1800" dirty="0">
                          <a:solidFill>
                            <a:schemeClr val="tx1"/>
                          </a:solidFill>
                          <a:effectLst/>
                        </a:rPr>
                        <a:t>Town of Vail</a:t>
                      </a:r>
                      <a:endParaRPr lang="en-US" sz="1800" dirty="0">
                        <a:solidFill>
                          <a:schemeClr val="tx1"/>
                        </a:solidFill>
                        <a:effectLst/>
                        <a:latin typeface="Calibri" charset="0"/>
                        <a:ea typeface="Calibri" charset="0"/>
                        <a:cs typeface="Times New Roman" charset="0"/>
                      </a:endParaRPr>
                    </a:p>
                  </a:txBody>
                  <a:tcPr marL="68580" marR="68580" marT="0" marB="0" anchor="b">
                    <a:solidFill>
                      <a:srgbClr val="88CFFF"/>
                    </a:solidFill>
                  </a:tcPr>
                </a:tc>
                <a:tc>
                  <a:txBody>
                    <a:bodyPr/>
                    <a:lstStyle/>
                    <a:p>
                      <a:pPr marL="0" marR="0" algn="r">
                        <a:spcBef>
                          <a:spcPts val="0"/>
                        </a:spcBef>
                        <a:spcAft>
                          <a:spcPts val="0"/>
                        </a:spcAft>
                      </a:pPr>
                      <a:r>
                        <a:rPr lang="en-US" sz="1800" dirty="0">
                          <a:effectLst/>
                        </a:rPr>
                        <a:t>7,366</a:t>
                      </a:r>
                      <a:endParaRPr lang="en-US" sz="1800" dirty="0">
                        <a:solidFill>
                          <a:schemeClr val="bg1"/>
                        </a:solidFill>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dirty="0">
                          <a:effectLst/>
                        </a:rPr>
                        <a:t>1,223</a:t>
                      </a:r>
                      <a:endParaRPr lang="en-US" sz="1800" dirty="0">
                        <a:solidFill>
                          <a:schemeClr val="bg1"/>
                        </a:solidFill>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endParaRPr lang="en-US" sz="1800" dirty="0">
                        <a:effectLst/>
                      </a:endParaRPr>
                    </a:p>
                    <a:p>
                      <a:pPr marL="0" marR="0" algn="r">
                        <a:spcBef>
                          <a:spcPts val="0"/>
                        </a:spcBef>
                        <a:spcAft>
                          <a:spcPts val="0"/>
                        </a:spcAft>
                      </a:pPr>
                      <a:r>
                        <a:rPr lang="en-US" sz="1800" dirty="0">
                          <a:effectLst/>
                        </a:rPr>
                        <a:t>1,493</a:t>
                      </a:r>
                      <a:endParaRPr lang="en-US" sz="1800" dirty="0">
                        <a:solidFill>
                          <a:schemeClr val="bg1"/>
                        </a:solidFill>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dirty="0">
                          <a:effectLst/>
                        </a:rPr>
                        <a:t>4,649</a:t>
                      </a:r>
                      <a:endParaRPr lang="en-US" sz="1800" dirty="0">
                        <a:solidFill>
                          <a:schemeClr val="bg1"/>
                        </a:solidFill>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dirty="0">
                          <a:effectLst/>
                        </a:rPr>
                        <a:t>63.1%</a:t>
                      </a:r>
                      <a:endParaRPr lang="en-US" sz="1800" dirty="0">
                        <a:solidFill>
                          <a:schemeClr val="bg1"/>
                        </a:solidFill>
                        <a:effectLst/>
                        <a:latin typeface="Calibri" charset="0"/>
                        <a:ea typeface="Calibri" charset="0"/>
                        <a:cs typeface="Times New Roman" charset="0"/>
                      </a:endParaRPr>
                    </a:p>
                  </a:txBody>
                  <a:tcPr marL="68580" marR="68580" marT="0" marB="0" anchor="b"/>
                </a:tc>
                <a:extLst>
                  <a:ext uri="{0D108BD9-81ED-4DB2-BD59-A6C34878D82A}">
                    <a16:rowId xmlns:a16="http://schemas.microsoft.com/office/drawing/2014/main" val="10002"/>
                  </a:ext>
                </a:extLst>
              </a:tr>
              <a:tr h="561845">
                <a:tc>
                  <a:txBody>
                    <a:bodyPr/>
                    <a:lstStyle/>
                    <a:p>
                      <a:pPr marL="0" marR="0">
                        <a:spcBef>
                          <a:spcPts val="0"/>
                        </a:spcBef>
                        <a:spcAft>
                          <a:spcPts val="0"/>
                        </a:spcAft>
                      </a:pPr>
                      <a:r>
                        <a:rPr lang="en-US" sz="1800" dirty="0">
                          <a:solidFill>
                            <a:schemeClr val="tx1"/>
                          </a:solidFill>
                          <a:effectLst/>
                        </a:rPr>
                        <a:t>Town of Telluride</a:t>
                      </a:r>
                      <a:endParaRPr lang="en-US" sz="1800" dirty="0">
                        <a:solidFill>
                          <a:schemeClr val="tx1"/>
                        </a:solidFill>
                        <a:effectLst/>
                        <a:latin typeface="Calibri" charset="0"/>
                        <a:ea typeface="Calibri" charset="0"/>
                        <a:cs typeface="Times New Roman" charset="0"/>
                      </a:endParaRPr>
                    </a:p>
                  </a:txBody>
                  <a:tcPr marL="68580" marR="68580" marT="0" marB="0" anchor="b">
                    <a:solidFill>
                      <a:srgbClr val="88CFFF"/>
                    </a:solidFill>
                  </a:tcPr>
                </a:tc>
                <a:tc>
                  <a:txBody>
                    <a:bodyPr/>
                    <a:lstStyle/>
                    <a:p>
                      <a:pPr marL="0" marR="0" algn="r">
                        <a:spcBef>
                          <a:spcPts val="0"/>
                        </a:spcBef>
                        <a:spcAft>
                          <a:spcPts val="0"/>
                        </a:spcAft>
                      </a:pPr>
                      <a:r>
                        <a:rPr lang="en-US" sz="1800" dirty="0">
                          <a:effectLst/>
                        </a:rPr>
                        <a:t>2,145</a:t>
                      </a:r>
                      <a:endParaRPr lang="en-US" sz="1800" dirty="0">
                        <a:solidFill>
                          <a:schemeClr val="bg1"/>
                        </a:solidFill>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dirty="0">
                          <a:effectLst/>
                        </a:rPr>
                        <a:t>464</a:t>
                      </a:r>
                      <a:endParaRPr lang="en-US" sz="1800" dirty="0">
                        <a:solidFill>
                          <a:schemeClr val="bg1"/>
                        </a:solidFill>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endParaRPr lang="en-US" sz="1800" dirty="0">
                        <a:effectLst/>
                      </a:endParaRPr>
                    </a:p>
                    <a:p>
                      <a:pPr marL="0" marR="0" algn="r">
                        <a:spcBef>
                          <a:spcPts val="0"/>
                        </a:spcBef>
                        <a:spcAft>
                          <a:spcPts val="0"/>
                        </a:spcAft>
                      </a:pPr>
                      <a:r>
                        <a:rPr lang="en-US" sz="1800" dirty="0">
                          <a:effectLst/>
                        </a:rPr>
                        <a:t>616</a:t>
                      </a:r>
                      <a:endParaRPr lang="en-US" sz="1800" dirty="0">
                        <a:solidFill>
                          <a:schemeClr val="bg1"/>
                        </a:solidFill>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dirty="0">
                          <a:effectLst/>
                        </a:rPr>
                        <a:t>1,065</a:t>
                      </a:r>
                      <a:endParaRPr lang="en-US" sz="1800" dirty="0">
                        <a:solidFill>
                          <a:schemeClr val="bg1"/>
                        </a:solidFill>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dirty="0">
                          <a:effectLst/>
                        </a:rPr>
                        <a:t>49.6%</a:t>
                      </a:r>
                      <a:endParaRPr lang="en-US" sz="1800" dirty="0">
                        <a:solidFill>
                          <a:schemeClr val="bg1"/>
                        </a:solidFill>
                        <a:effectLst/>
                        <a:latin typeface="Calibri" charset="0"/>
                        <a:ea typeface="Calibri" charset="0"/>
                        <a:cs typeface="Times New Roman" charset="0"/>
                      </a:endParaRPr>
                    </a:p>
                  </a:txBody>
                  <a:tcPr marL="68580" marR="68580" marT="0" marB="0" anchor="b"/>
                </a:tc>
                <a:extLst>
                  <a:ext uri="{0D108BD9-81ED-4DB2-BD59-A6C34878D82A}">
                    <a16:rowId xmlns:a16="http://schemas.microsoft.com/office/drawing/2014/main" val="10003"/>
                  </a:ext>
                </a:extLst>
              </a:tr>
              <a:tr h="561845">
                <a:tc>
                  <a:txBody>
                    <a:bodyPr/>
                    <a:lstStyle/>
                    <a:p>
                      <a:pPr marL="0" marR="0">
                        <a:spcBef>
                          <a:spcPts val="0"/>
                        </a:spcBef>
                        <a:spcAft>
                          <a:spcPts val="0"/>
                        </a:spcAft>
                      </a:pPr>
                      <a:r>
                        <a:rPr lang="en-US" sz="1800" dirty="0">
                          <a:solidFill>
                            <a:schemeClr val="tx1"/>
                          </a:solidFill>
                          <a:effectLst/>
                        </a:rPr>
                        <a:t>City of Steamboat Springs</a:t>
                      </a:r>
                      <a:endParaRPr lang="en-US" sz="1800" dirty="0">
                        <a:solidFill>
                          <a:schemeClr val="tx1"/>
                        </a:solidFill>
                        <a:effectLst/>
                        <a:latin typeface="Calibri" charset="0"/>
                        <a:ea typeface="Calibri" charset="0"/>
                        <a:cs typeface="Times New Roman" charset="0"/>
                      </a:endParaRPr>
                    </a:p>
                  </a:txBody>
                  <a:tcPr marL="68580" marR="68580" marT="0" marB="0" anchor="b">
                    <a:solidFill>
                      <a:srgbClr val="88CFFF"/>
                    </a:solidFill>
                  </a:tcPr>
                </a:tc>
                <a:tc>
                  <a:txBody>
                    <a:bodyPr/>
                    <a:lstStyle/>
                    <a:p>
                      <a:pPr marL="0" marR="0" algn="r">
                        <a:spcBef>
                          <a:spcPts val="0"/>
                        </a:spcBef>
                        <a:spcAft>
                          <a:spcPts val="0"/>
                        </a:spcAft>
                      </a:pPr>
                      <a:r>
                        <a:rPr lang="en-US" sz="1800" dirty="0">
                          <a:effectLst/>
                        </a:rPr>
                        <a:t>10,308</a:t>
                      </a:r>
                      <a:endParaRPr lang="en-US" sz="1800" dirty="0">
                        <a:solidFill>
                          <a:schemeClr val="bg1"/>
                        </a:solidFill>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dirty="0">
                          <a:effectLst/>
                        </a:rPr>
                        <a:t>3,386</a:t>
                      </a:r>
                      <a:endParaRPr lang="en-US" sz="1800" dirty="0">
                        <a:solidFill>
                          <a:schemeClr val="bg1"/>
                        </a:solidFill>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endParaRPr lang="en-US" sz="1800" dirty="0">
                        <a:effectLst/>
                      </a:endParaRPr>
                    </a:p>
                    <a:p>
                      <a:pPr marL="0" marR="0" algn="r">
                        <a:spcBef>
                          <a:spcPts val="0"/>
                        </a:spcBef>
                        <a:spcAft>
                          <a:spcPts val="0"/>
                        </a:spcAft>
                      </a:pPr>
                      <a:r>
                        <a:rPr lang="en-US" sz="1800" dirty="0">
                          <a:effectLst/>
                        </a:rPr>
                        <a:t>2,036</a:t>
                      </a:r>
                      <a:endParaRPr lang="en-US" sz="1800" dirty="0">
                        <a:solidFill>
                          <a:schemeClr val="bg1"/>
                        </a:solidFill>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dirty="0">
                          <a:effectLst/>
                        </a:rPr>
                        <a:t>4,886</a:t>
                      </a:r>
                      <a:endParaRPr lang="en-US" sz="1800" dirty="0">
                        <a:solidFill>
                          <a:schemeClr val="bg1"/>
                        </a:solidFill>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dirty="0">
                          <a:effectLst/>
                        </a:rPr>
                        <a:t>47.4%</a:t>
                      </a:r>
                      <a:endParaRPr lang="en-US" sz="1800" dirty="0">
                        <a:solidFill>
                          <a:schemeClr val="bg1"/>
                        </a:solidFill>
                        <a:effectLst/>
                        <a:latin typeface="Calibri" charset="0"/>
                        <a:ea typeface="Calibri" charset="0"/>
                        <a:cs typeface="Times New Roman" charset="0"/>
                      </a:endParaRPr>
                    </a:p>
                  </a:txBody>
                  <a:tcPr marL="68580" marR="68580" marT="0" marB="0" anchor="b"/>
                </a:tc>
                <a:extLst>
                  <a:ext uri="{0D108BD9-81ED-4DB2-BD59-A6C34878D82A}">
                    <a16:rowId xmlns:a16="http://schemas.microsoft.com/office/drawing/2014/main" val="10005"/>
                  </a:ext>
                </a:extLst>
              </a:tr>
              <a:tr h="561845">
                <a:tc>
                  <a:txBody>
                    <a:bodyPr/>
                    <a:lstStyle/>
                    <a:p>
                      <a:pPr marL="0" marR="0">
                        <a:spcBef>
                          <a:spcPts val="0"/>
                        </a:spcBef>
                        <a:spcAft>
                          <a:spcPts val="0"/>
                        </a:spcAft>
                      </a:pPr>
                      <a:r>
                        <a:rPr lang="en-US" sz="1800" dirty="0">
                          <a:solidFill>
                            <a:schemeClr val="tx1"/>
                          </a:solidFill>
                          <a:effectLst/>
                        </a:rPr>
                        <a:t>City of Aspen</a:t>
                      </a:r>
                      <a:endParaRPr lang="en-US" sz="1800" dirty="0">
                        <a:solidFill>
                          <a:schemeClr val="tx1"/>
                        </a:solidFill>
                        <a:effectLst/>
                        <a:latin typeface="Calibri" charset="0"/>
                        <a:ea typeface="Calibri" charset="0"/>
                        <a:cs typeface="Times New Roman" charset="0"/>
                      </a:endParaRPr>
                    </a:p>
                  </a:txBody>
                  <a:tcPr marL="68580" marR="68580" marT="0" marB="0" anchor="b">
                    <a:solidFill>
                      <a:srgbClr val="88CFFF"/>
                    </a:solidFill>
                  </a:tcPr>
                </a:tc>
                <a:tc>
                  <a:txBody>
                    <a:bodyPr/>
                    <a:lstStyle/>
                    <a:p>
                      <a:pPr marL="0" marR="0" algn="r">
                        <a:spcBef>
                          <a:spcPts val="0"/>
                        </a:spcBef>
                        <a:spcAft>
                          <a:spcPts val="0"/>
                        </a:spcAft>
                      </a:pPr>
                      <a:r>
                        <a:rPr lang="en-US" sz="1800" dirty="0">
                          <a:effectLst/>
                        </a:rPr>
                        <a:t>6,364</a:t>
                      </a:r>
                      <a:endParaRPr lang="en-US" sz="1800" dirty="0">
                        <a:solidFill>
                          <a:schemeClr val="bg1"/>
                        </a:solidFill>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dirty="0">
                          <a:effectLst/>
                        </a:rPr>
                        <a:t>1,899</a:t>
                      </a:r>
                      <a:endParaRPr lang="en-US" sz="1800" dirty="0">
                        <a:solidFill>
                          <a:schemeClr val="bg1"/>
                        </a:solidFill>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endParaRPr lang="en-US" sz="1800" dirty="0">
                        <a:effectLst/>
                      </a:endParaRPr>
                    </a:p>
                    <a:p>
                      <a:pPr marL="0" marR="0" algn="r">
                        <a:spcBef>
                          <a:spcPts val="0"/>
                        </a:spcBef>
                        <a:spcAft>
                          <a:spcPts val="0"/>
                        </a:spcAft>
                      </a:pPr>
                      <a:r>
                        <a:rPr lang="en-US" sz="1800" dirty="0">
                          <a:effectLst/>
                        </a:rPr>
                        <a:t>1,816</a:t>
                      </a:r>
                      <a:endParaRPr lang="en-US" sz="1800" dirty="0">
                        <a:solidFill>
                          <a:schemeClr val="bg1"/>
                        </a:solidFill>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dirty="0">
                          <a:effectLst/>
                        </a:rPr>
                        <a:t>2,649</a:t>
                      </a:r>
                      <a:endParaRPr lang="en-US" sz="1800" dirty="0">
                        <a:solidFill>
                          <a:schemeClr val="bg1"/>
                        </a:solidFill>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dirty="0">
                          <a:effectLst/>
                        </a:rPr>
                        <a:t>41.6%</a:t>
                      </a:r>
                      <a:endParaRPr lang="en-US" sz="1800" dirty="0">
                        <a:solidFill>
                          <a:schemeClr val="bg1"/>
                        </a:solidFill>
                        <a:effectLst/>
                        <a:latin typeface="Calibri" charset="0"/>
                        <a:ea typeface="Calibri" charset="0"/>
                        <a:cs typeface="Times New Roman" charset="0"/>
                      </a:endParaRPr>
                    </a:p>
                  </a:txBody>
                  <a:tcPr marL="68580" marR="68580" marT="0" marB="0" anchor="b"/>
                </a:tc>
                <a:extLst>
                  <a:ext uri="{0D108BD9-81ED-4DB2-BD59-A6C34878D82A}">
                    <a16:rowId xmlns:a16="http://schemas.microsoft.com/office/drawing/2014/main" val="10006"/>
                  </a:ext>
                </a:extLst>
              </a:tr>
              <a:tr h="561845">
                <a:tc>
                  <a:txBody>
                    <a:bodyPr/>
                    <a:lstStyle/>
                    <a:p>
                      <a:pPr marL="0" marR="0">
                        <a:spcBef>
                          <a:spcPts val="0"/>
                        </a:spcBef>
                        <a:spcAft>
                          <a:spcPts val="0"/>
                        </a:spcAft>
                      </a:pPr>
                      <a:r>
                        <a:rPr lang="en-US" sz="1800" dirty="0">
                          <a:solidFill>
                            <a:schemeClr val="tx1"/>
                          </a:solidFill>
                          <a:effectLst/>
                        </a:rPr>
                        <a:t>City of South Lake Tahoe</a:t>
                      </a:r>
                      <a:endParaRPr lang="en-US" sz="1800" dirty="0">
                        <a:solidFill>
                          <a:schemeClr val="tx1"/>
                        </a:solidFill>
                        <a:effectLst/>
                        <a:latin typeface="Calibri" charset="0"/>
                        <a:ea typeface="Calibri" charset="0"/>
                        <a:cs typeface="Times New Roman" charset="0"/>
                      </a:endParaRPr>
                    </a:p>
                  </a:txBody>
                  <a:tcPr marL="68580" marR="68580" marT="0" marB="0" anchor="b">
                    <a:solidFill>
                      <a:srgbClr val="88CFFF"/>
                    </a:solidFill>
                  </a:tcPr>
                </a:tc>
                <a:tc>
                  <a:txBody>
                    <a:bodyPr/>
                    <a:lstStyle/>
                    <a:p>
                      <a:pPr marL="0" marR="0" algn="r">
                        <a:spcBef>
                          <a:spcPts val="0"/>
                        </a:spcBef>
                        <a:spcAft>
                          <a:spcPts val="0"/>
                        </a:spcAft>
                      </a:pPr>
                      <a:r>
                        <a:rPr lang="en-US" sz="1800" dirty="0">
                          <a:effectLst/>
                        </a:rPr>
                        <a:t>16,602</a:t>
                      </a:r>
                      <a:endParaRPr lang="en-US" sz="1800" dirty="0">
                        <a:solidFill>
                          <a:schemeClr val="bg1"/>
                        </a:solidFill>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dirty="0">
                          <a:effectLst/>
                        </a:rPr>
                        <a:t>3,722</a:t>
                      </a:r>
                      <a:endParaRPr lang="en-US" sz="1800" dirty="0">
                        <a:solidFill>
                          <a:schemeClr val="bg1"/>
                        </a:solidFill>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endParaRPr lang="en-US" sz="1800" dirty="0">
                        <a:effectLst/>
                      </a:endParaRPr>
                    </a:p>
                    <a:p>
                      <a:pPr marL="0" marR="0" algn="r">
                        <a:spcBef>
                          <a:spcPts val="0"/>
                        </a:spcBef>
                        <a:spcAft>
                          <a:spcPts val="0"/>
                        </a:spcAft>
                      </a:pPr>
                      <a:r>
                        <a:rPr lang="en-US" sz="1800" dirty="0">
                          <a:effectLst/>
                        </a:rPr>
                        <a:t>6,091</a:t>
                      </a:r>
                      <a:endParaRPr lang="en-US" sz="1800" dirty="0">
                        <a:solidFill>
                          <a:schemeClr val="bg1"/>
                        </a:solidFill>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dirty="0">
                          <a:effectLst/>
                        </a:rPr>
                        <a:t>6,789</a:t>
                      </a:r>
                      <a:endParaRPr lang="en-US" sz="1800" dirty="0">
                        <a:solidFill>
                          <a:schemeClr val="bg1"/>
                        </a:solidFill>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dirty="0">
                          <a:effectLst/>
                        </a:rPr>
                        <a:t>40.9%</a:t>
                      </a:r>
                      <a:endParaRPr lang="en-US" sz="1800" dirty="0">
                        <a:solidFill>
                          <a:schemeClr val="bg1"/>
                        </a:solidFill>
                        <a:effectLst/>
                        <a:latin typeface="Calibri" charset="0"/>
                        <a:ea typeface="Calibri" charset="0"/>
                        <a:cs typeface="Times New Roman" charset="0"/>
                      </a:endParaRPr>
                    </a:p>
                  </a:txBody>
                  <a:tcPr marL="68580" marR="68580" marT="0" marB="0" anchor="b"/>
                </a:tc>
                <a:extLst>
                  <a:ext uri="{0D108BD9-81ED-4DB2-BD59-A6C34878D82A}">
                    <a16:rowId xmlns:a16="http://schemas.microsoft.com/office/drawing/2014/main" val="10007"/>
                  </a:ext>
                </a:extLst>
              </a:tr>
              <a:tr h="561845">
                <a:tc>
                  <a:txBody>
                    <a:bodyPr/>
                    <a:lstStyle/>
                    <a:p>
                      <a:pPr marL="0" marR="0">
                        <a:spcBef>
                          <a:spcPts val="0"/>
                        </a:spcBef>
                        <a:spcAft>
                          <a:spcPts val="0"/>
                        </a:spcAft>
                      </a:pPr>
                      <a:r>
                        <a:rPr lang="en-US" sz="1800" dirty="0">
                          <a:solidFill>
                            <a:schemeClr val="tx1"/>
                          </a:solidFill>
                          <a:effectLst/>
                        </a:rPr>
                        <a:t>Town of Crested Butte</a:t>
                      </a:r>
                      <a:endParaRPr lang="en-US" sz="1800" dirty="0">
                        <a:solidFill>
                          <a:schemeClr val="tx1"/>
                        </a:solidFill>
                        <a:effectLst/>
                        <a:latin typeface="Calibri" charset="0"/>
                        <a:ea typeface="Calibri" charset="0"/>
                        <a:cs typeface="Times New Roman" charset="0"/>
                      </a:endParaRPr>
                    </a:p>
                  </a:txBody>
                  <a:tcPr marL="68580" marR="68580" marT="0" marB="0" anchor="b">
                    <a:solidFill>
                      <a:srgbClr val="88CFFF"/>
                    </a:solidFill>
                  </a:tcPr>
                </a:tc>
                <a:tc>
                  <a:txBody>
                    <a:bodyPr/>
                    <a:lstStyle/>
                    <a:p>
                      <a:pPr marL="0" marR="0" algn="r">
                        <a:spcBef>
                          <a:spcPts val="0"/>
                        </a:spcBef>
                        <a:spcAft>
                          <a:spcPts val="0"/>
                        </a:spcAft>
                      </a:pPr>
                      <a:r>
                        <a:rPr lang="en-US" sz="1800" dirty="0">
                          <a:effectLst/>
                        </a:rPr>
                        <a:t>1,090</a:t>
                      </a:r>
                      <a:endParaRPr lang="en-US" sz="1800" dirty="0">
                        <a:solidFill>
                          <a:schemeClr val="bg1"/>
                        </a:solidFill>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dirty="0">
                          <a:effectLst/>
                        </a:rPr>
                        <a:t>372</a:t>
                      </a:r>
                      <a:endParaRPr lang="en-US" sz="1800" dirty="0">
                        <a:solidFill>
                          <a:schemeClr val="bg1"/>
                        </a:solidFill>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endParaRPr lang="en-US" sz="1800" dirty="0">
                        <a:effectLst/>
                      </a:endParaRPr>
                    </a:p>
                    <a:p>
                      <a:pPr marL="0" marR="0" algn="r">
                        <a:spcBef>
                          <a:spcPts val="0"/>
                        </a:spcBef>
                        <a:spcAft>
                          <a:spcPts val="0"/>
                        </a:spcAft>
                      </a:pPr>
                      <a:r>
                        <a:rPr lang="en-US" sz="1800" dirty="0">
                          <a:effectLst/>
                        </a:rPr>
                        <a:t>353</a:t>
                      </a:r>
                      <a:endParaRPr lang="en-US" sz="1800" dirty="0">
                        <a:solidFill>
                          <a:schemeClr val="bg1"/>
                        </a:solidFill>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dirty="0">
                          <a:effectLst/>
                        </a:rPr>
                        <a:t>344</a:t>
                      </a:r>
                      <a:endParaRPr lang="en-US" sz="1800" dirty="0">
                        <a:solidFill>
                          <a:schemeClr val="bg1"/>
                        </a:solidFill>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dirty="0">
                          <a:effectLst/>
                        </a:rPr>
                        <a:t>31.6%</a:t>
                      </a:r>
                      <a:endParaRPr lang="en-US" sz="1800" dirty="0">
                        <a:solidFill>
                          <a:schemeClr val="bg1"/>
                        </a:solidFill>
                        <a:effectLst/>
                        <a:latin typeface="Calibri" charset="0"/>
                        <a:ea typeface="Calibri" charset="0"/>
                        <a:cs typeface="Times New Roman" charset="0"/>
                      </a:endParaRPr>
                    </a:p>
                  </a:txBody>
                  <a:tcPr marL="68580" marR="68580" marT="0" marB="0" anchor="b"/>
                </a:tc>
                <a:extLst>
                  <a:ext uri="{0D108BD9-81ED-4DB2-BD59-A6C34878D82A}">
                    <a16:rowId xmlns:a16="http://schemas.microsoft.com/office/drawing/2014/main" val="10008"/>
                  </a:ext>
                </a:extLst>
              </a:tr>
              <a:tr h="561845">
                <a:tc>
                  <a:txBody>
                    <a:bodyPr/>
                    <a:lstStyle/>
                    <a:p>
                      <a:pPr marL="0" marR="0">
                        <a:spcBef>
                          <a:spcPts val="0"/>
                        </a:spcBef>
                        <a:spcAft>
                          <a:spcPts val="0"/>
                        </a:spcAft>
                      </a:pPr>
                      <a:r>
                        <a:rPr lang="en-US" sz="1800" dirty="0">
                          <a:solidFill>
                            <a:schemeClr val="tx1"/>
                          </a:solidFill>
                          <a:effectLst/>
                        </a:rPr>
                        <a:t>Town of Jackson</a:t>
                      </a:r>
                      <a:endParaRPr lang="en-US" sz="1800" dirty="0">
                        <a:solidFill>
                          <a:schemeClr val="tx1"/>
                        </a:solidFill>
                        <a:effectLst/>
                        <a:latin typeface="Calibri" charset="0"/>
                        <a:ea typeface="Calibri" charset="0"/>
                        <a:cs typeface="Times New Roman" charset="0"/>
                      </a:endParaRPr>
                    </a:p>
                  </a:txBody>
                  <a:tcPr marL="68580" marR="68580" marT="0" marB="0" anchor="b">
                    <a:solidFill>
                      <a:srgbClr val="88CFFF"/>
                    </a:solidFill>
                  </a:tcPr>
                </a:tc>
                <a:tc>
                  <a:txBody>
                    <a:bodyPr/>
                    <a:lstStyle/>
                    <a:p>
                      <a:pPr marL="0" marR="0" algn="r">
                        <a:spcBef>
                          <a:spcPts val="0"/>
                        </a:spcBef>
                        <a:spcAft>
                          <a:spcPts val="0"/>
                        </a:spcAft>
                      </a:pPr>
                      <a:r>
                        <a:rPr lang="en-US" sz="1800" dirty="0">
                          <a:effectLst/>
                        </a:rPr>
                        <a:t>4,758</a:t>
                      </a:r>
                      <a:endParaRPr lang="en-US" sz="1800" dirty="0">
                        <a:solidFill>
                          <a:schemeClr val="bg1"/>
                        </a:solidFill>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dirty="0">
                          <a:effectLst/>
                        </a:rPr>
                        <a:t>1,526</a:t>
                      </a:r>
                      <a:endParaRPr lang="en-US" sz="1800" dirty="0">
                        <a:solidFill>
                          <a:schemeClr val="bg1"/>
                        </a:solidFill>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endParaRPr lang="en-US" sz="1800" dirty="0">
                        <a:effectLst/>
                      </a:endParaRPr>
                    </a:p>
                    <a:p>
                      <a:pPr marL="0" marR="0" algn="r">
                        <a:spcBef>
                          <a:spcPts val="0"/>
                        </a:spcBef>
                        <a:spcAft>
                          <a:spcPts val="0"/>
                        </a:spcAft>
                      </a:pPr>
                      <a:r>
                        <a:rPr lang="en-US" sz="1800" dirty="0">
                          <a:effectLst/>
                        </a:rPr>
                        <a:t>2,370</a:t>
                      </a:r>
                      <a:endParaRPr lang="en-US" sz="1800" dirty="0">
                        <a:solidFill>
                          <a:schemeClr val="bg1"/>
                        </a:solidFill>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dirty="0">
                          <a:effectLst/>
                        </a:rPr>
                        <a:t>862</a:t>
                      </a:r>
                      <a:endParaRPr lang="en-US" sz="1800" dirty="0">
                        <a:solidFill>
                          <a:schemeClr val="bg1"/>
                        </a:solidFill>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dirty="0">
                          <a:effectLst/>
                        </a:rPr>
                        <a:t>18.1%</a:t>
                      </a:r>
                      <a:endParaRPr lang="en-US" sz="1800" dirty="0">
                        <a:solidFill>
                          <a:schemeClr val="bg1"/>
                        </a:solidFill>
                        <a:effectLst/>
                        <a:latin typeface="Calibri" charset="0"/>
                        <a:ea typeface="Calibri" charset="0"/>
                        <a:cs typeface="Times New Roman" charset="0"/>
                      </a:endParaRPr>
                    </a:p>
                  </a:txBody>
                  <a:tcPr marL="68580" marR="68580" marT="0" marB="0" anchor="b"/>
                </a:tc>
                <a:extLst>
                  <a:ext uri="{0D108BD9-81ED-4DB2-BD59-A6C34878D82A}">
                    <a16:rowId xmlns:a16="http://schemas.microsoft.com/office/drawing/2014/main" val="10009"/>
                  </a:ext>
                </a:extLst>
              </a:tr>
              <a:tr h="561845">
                <a:tc>
                  <a:txBody>
                    <a:bodyPr/>
                    <a:lstStyle/>
                    <a:p>
                      <a:pPr marL="0" marR="0">
                        <a:spcBef>
                          <a:spcPts val="0"/>
                        </a:spcBef>
                        <a:spcAft>
                          <a:spcPts val="0"/>
                        </a:spcAft>
                      </a:pPr>
                      <a:r>
                        <a:rPr lang="en-US" sz="1800" dirty="0">
                          <a:solidFill>
                            <a:schemeClr val="tx1"/>
                          </a:solidFill>
                          <a:effectLst/>
                        </a:rPr>
                        <a:t>City of Durango</a:t>
                      </a:r>
                      <a:endParaRPr lang="en-US" sz="1800" dirty="0">
                        <a:solidFill>
                          <a:schemeClr val="tx1"/>
                        </a:solidFill>
                        <a:effectLst/>
                        <a:latin typeface="Calibri" charset="0"/>
                        <a:ea typeface="Calibri" charset="0"/>
                        <a:cs typeface="Times New Roman" charset="0"/>
                      </a:endParaRPr>
                    </a:p>
                  </a:txBody>
                  <a:tcPr marL="68580" marR="68580" marT="0" marB="0" anchor="b">
                    <a:solidFill>
                      <a:srgbClr val="88CFFF"/>
                    </a:solidFill>
                  </a:tcPr>
                </a:tc>
                <a:tc>
                  <a:txBody>
                    <a:bodyPr/>
                    <a:lstStyle/>
                    <a:p>
                      <a:pPr marL="0" marR="0" algn="r">
                        <a:spcBef>
                          <a:spcPts val="0"/>
                        </a:spcBef>
                        <a:spcAft>
                          <a:spcPts val="0"/>
                        </a:spcAft>
                      </a:pPr>
                      <a:r>
                        <a:rPr lang="en-US" sz="1800" dirty="0">
                          <a:effectLst/>
                        </a:rPr>
                        <a:t>8,482</a:t>
                      </a:r>
                      <a:endParaRPr lang="en-US" sz="1800" dirty="0">
                        <a:solidFill>
                          <a:schemeClr val="bg1"/>
                        </a:solidFill>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dirty="0">
                          <a:effectLst/>
                        </a:rPr>
                        <a:t>3,560</a:t>
                      </a:r>
                      <a:endParaRPr lang="en-US" sz="1800" dirty="0">
                        <a:solidFill>
                          <a:schemeClr val="bg1"/>
                        </a:solidFill>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endParaRPr lang="en-US" sz="1800" dirty="0">
                        <a:effectLst/>
                      </a:endParaRPr>
                    </a:p>
                    <a:p>
                      <a:pPr marL="0" marR="0" algn="r">
                        <a:spcBef>
                          <a:spcPts val="0"/>
                        </a:spcBef>
                        <a:spcAft>
                          <a:spcPts val="0"/>
                        </a:spcAft>
                      </a:pPr>
                      <a:r>
                        <a:rPr lang="en-US" sz="1800" dirty="0">
                          <a:effectLst/>
                        </a:rPr>
                        <a:t>4,046</a:t>
                      </a:r>
                      <a:endParaRPr lang="en-US" sz="1800" dirty="0">
                        <a:solidFill>
                          <a:schemeClr val="bg1"/>
                        </a:solidFill>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dirty="0">
                          <a:effectLst/>
                        </a:rPr>
                        <a:t>876</a:t>
                      </a:r>
                      <a:endParaRPr lang="en-US" sz="1800" dirty="0">
                        <a:solidFill>
                          <a:schemeClr val="bg1"/>
                        </a:solidFill>
                        <a:effectLst/>
                        <a:latin typeface="Calibri" charset="0"/>
                        <a:ea typeface="Calibri" charset="0"/>
                        <a:cs typeface="Times New Roman" charset="0"/>
                      </a:endParaRPr>
                    </a:p>
                  </a:txBody>
                  <a:tcPr marL="68580" marR="68580" marT="0" marB="0" anchor="b"/>
                </a:tc>
                <a:tc>
                  <a:txBody>
                    <a:bodyPr/>
                    <a:lstStyle/>
                    <a:p>
                      <a:pPr marL="0" marR="0" algn="r">
                        <a:spcBef>
                          <a:spcPts val="0"/>
                        </a:spcBef>
                        <a:spcAft>
                          <a:spcPts val="0"/>
                        </a:spcAft>
                      </a:pPr>
                      <a:r>
                        <a:rPr lang="en-US" sz="1800" dirty="0">
                          <a:effectLst/>
                        </a:rPr>
                        <a:t>10.3%</a:t>
                      </a:r>
                      <a:endParaRPr lang="en-US" sz="1800" dirty="0">
                        <a:solidFill>
                          <a:schemeClr val="bg1"/>
                        </a:solidFill>
                        <a:effectLst/>
                        <a:latin typeface="Calibri" charset="0"/>
                        <a:ea typeface="Calibri" charset="0"/>
                        <a:cs typeface="Times New Roman" charset="0"/>
                      </a:endParaRPr>
                    </a:p>
                  </a:txBody>
                  <a:tcPr marL="68580" marR="68580" marT="0" marB="0" anchor="b"/>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486945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81328" y="1298448"/>
            <a:ext cx="9546335" cy="3970318"/>
          </a:xfrm>
          <a:prstGeom prst="rect">
            <a:avLst/>
          </a:prstGeom>
          <a:noFill/>
        </p:spPr>
        <p:txBody>
          <a:bodyPr wrap="square" rtlCol="0">
            <a:spAutoFit/>
          </a:bodyPr>
          <a:lstStyle/>
          <a:p>
            <a:pPr algn="ctr"/>
            <a:r>
              <a:rPr lang="en-US" sz="3600" dirty="0"/>
              <a:t>The most important need is to create a fact-based understanding of the housing mix usage in a market.  This fact-based program could then be used to inform policy, ordinances and the desired use of housing while protecting and enforcing zoning, ordinances, and the unique vision of of the communities that make up a market.</a:t>
            </a:r>
          </a:p>
        </p:txBody>
      </p:sp>
    </p:spTree>
    <p:extLst>
      <p:ext uri="{BB962C8B-B14F-4D97-AF65-F5344CB8AC3E}">
        <p14:creationId xmlns:p14="http://schemas.microsoft.com/office/powerpoint/2010/main" val="2952467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0112A7-C1BA-C946-A68B-8C1A0E2DFA3E}"/>
              </a:ext>
            </a:extLst>
          </p:cNvPr>
          <p:cNvSpPr>
            <a:spLocks noGrp="1"/>
          </p:cNvSpPr>
          <p:nvPr>
            <p:ph type="title"/>
          </p:nvPr>
        </p:nvSpPr>
        <p:spPr/>
        <p:txBody>
          <a:bodyPr/>
          <a:lstStyle/>
          <a:p>
            <a:pPr algn="l"/>
            <a:r>
              <a:rPr lang="en-US" dirty="0"/>
              <a:t>A Collaborative Approach</a:t>
            </a:r>
          </a:p>
        </p:txBody>
      </p:sp>
      <p:sp>
        <p:nvSpPr>
          <p:cNvPr id="6" name="Text Placeholder 5">
            <a:extLst>
              <a:ext uri="{FF2B5EF4-FFF2-40B4-BE49-F238E27FC236}">
                <a16:creationId xmlns:a16="http://schemas.microsoft.com/office/drawing/2014/main" id="{C1014A1A-F94D-6849-B4DD-8EE4D0C844FA}"/>
              </a:ext>
            </a:extLst>
          </p:cNvPr>
          <p:cNvSpPr>
            <a:spLocks noGrp="1"/>
          </p:cNvSpPr>
          <p:nvPr>
            <p:ph type="body" idx="1"/>
          </p:nvPr>
        </p:nvSpPr>
        <p:spPr/>
        <p:txBody>
          <a:bodyPr/>
          <a:lstStyle/>
          <a:p>
            <a:r>
              <a:rPr lang="en-US" dirty="0"/>
              <a:t>The theoretical framework for addressing the convergence of housing and tourism.</a:t>
            </a:r>
          </a:p>
        </p:txBody>
      </p:sp>
    </p:spTree>
    <p:extLst>
      <p:ext uri="{BB962C8B-B14F-4D97-AF65-F5344CB8AC3E}">
        <p14:creationId xmlns:p14="http://schemas.microsoft.com/office/powerpoint/2010/main" val="415590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9901C2-9A5A-4D47-A21A-C86AA89C538A}"/>
              </a:ext>
            </a:extLst>
          </p:cNvPr>
          <p:cNvSpPr>
            <a:spLocks noGrp="1"/>
          </p:cNvSpPr>
          <p:nvPr>
            <p:ph type="title"/>
          </p:nvPr>
        </p:nvSpPr>
        <p:spPr/>
        <p:txBody>
          <a:bodyPr/>
          <a:lstStyle/>
          <a:p>
            <a:r>
              <a:rPr lang="en-US" dirty="0"/>
              <a:t>Situation Analysis</a:t>
            </a:r>
          </a:p>
        </p:txBody>
      </p:sp>
      <p:sp>
        <p:nvSpPr>
          <p:cNvPr id="5" name="Text Placeholder 4">
            <a:extLst>
              <a:ext uri="{FF2B5EF4-FFF2-40B4-BE49-F238E27FC236}">
                <a16:creationId xmlns:a16="http://schemas.microsoft.com/office/drawing/2014/main" id="{67450699-39EC-A646-8E54-B2B5979E8EF5}"/>
              </a:ext>
            </a:extLst>
          </p:cNvPr>
          <p:cNvSpPr>
            <a:spLocks noGrp="1"/>
          </p:cNvSpPr>
          <p:nvPr>
            <p:ph type="body" idx="1"/>
          </p:nvPr>
        </p:nvSpPr>
        <p:spPr/>
        <p:txBody>
          <a:bodyPr/>
          <a:lstStyle/>
          <a:p>
            <a:r>
              <a:rPr lang="en-US" dirty="0"/>
              <a:t>The City of Folly Beach, South Carolina</a:t>
            </a:r>
          </a:p>
        </p:txBody>
      </p:sp>
    </p:spTree>
    <p:extLst>
      <p:ext uri="{BB962C8B-B14F-4D97-AF65-F5344CB8AC3E}">
        <p14:creationId xmlns:p14="http://schemas.microsoft.com/office/powerpoint/2010/main" val="595509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BF32EC-865D-CE41-A461-7ECF8DB5FAFE}"/>
              </a:ext>
            </a:extLst>
          </p:cNvPr>
          <p:cNvPicPr>
            <a:picLocks noChangeAspect="1"/>
          </p:cNvPicPr>
          <p:nvPr/>
        </p:nvPicPr>
        <p:blipFill>
          <a:blip r:embed="rId3"/>
          <a:stretch>
            <a:fillRect/>
          </a:stretch>
        </p:blipFill>
        <p:spPr>
          <a:xfrm>
            <a:off x="1" y="-216581"/>
            <a:ext cx="12352148" cy="7386936"/>
          </a:xfrm>
          <a:prstGeom prst="rect">
            <a:avLst/>
          </a:prstGeom>
        </p:spPr>
      </p:pic>
    </p:spTree>
    <p:extLst>
      <p:ext uri="{BB962C8B-B14F-4D97-AF65-F5344CB8AC3E}">
        <p14:creationId xmlns:p14="http://schemas.microsoft.com/office/powerpoint/2010/main" val="703739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98306" y="1654616"/>
            <a:ext cx="4700636" cy="1693018"/>
          </a:xfrm>
          <a:prstGeom prst="rect">
            <a:avLst/>
          </a:prstGeom>
        </p:spPr>
        <p:txBody>
          <a:bodyPr>
            <a:no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defTabSz="914377" rtl="0" eaLnBrk="1" fontAlgn="auto" latinLnBrk="0" hangingPunct="1">
              <a:lnSpc>
                <a:spcPct val="90000"/>
              </a:lnSpc>
              <a:spcBef>
                <a:spcPts val="1000"/>
              </a:spcBef>
              <a:spcAft>
                <a:spcPts val="0"/>
              </a:spcAft>
              <a:buClrTx/>
              <a:buSzTx/>
              <a:buFont typeface="Arial"/>
              <a:buNone/>
              <a:tabLst/>
              <a:defRPr/>
            </a:pPr>
            <a:r>
              <a:rPr kumimoji="0" lang="en-US" sz="3200" b="0" i="0" u="none" strike="noStrike" kern="1200" cap="none" spc="0" normalizeH="0" baseline="0" noProof="0" dirty="0">
                <a:ln>
                  <a:noFill/>
                </a:ln>
                <a:effectLst/>
                <a:uLnTx/>
                <a:uFillTx/>
                <a:ea typeface="Monda" charset="0"/>
                <a:cs typeface="Monda" charset="0"/>
              </a:rPr>
              <a:t>Shared Interest in the Convergence of Housing &amp; Tourism</a:t>
            </a:r>
          </a:p>
        </p:txBody>
      </p:sp>
      <p:graphicFrame>
        <p:nvGraphicFramePr>
          <p:cNvPr id="3" name="Diagram 2"/>
          <p:cNvGraphicFramePr/>
          <p:nvPr>
            <p:extLst>
              <p:ext uri="{D42A27DB-BD31-4B8C-83A1-F6EECF244321}">
                <p14:modId xmlns:p14="http://schemas.microsoft.com/office/powerpoint/2010/main" val="1305709327"/>
              </p:ext>
            </p:extLst>
          </p:nvPr>
        </p:nvGraphicFramePr>
        <p:xfrm>
          <a:off x="4107051" y="244271"/>
          <a:ext cx="7912195" cy="6138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9080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9216C5-A060-1541-B484-6EFB603CAF22}"/>
              </a:ext>
            </a:extLst>
          </p:cNvPr>
          <p:cNvSpPr>
            <a:spLocks noGrp="1"/>
          </p:cNvSpPr>
          <p:nvPr>
            <p:ph type="title"/>
          </p:nvPr>
        </p:nvSpPr>
        <p:spPr/>
        <p:txBody>
          <a:bodyPr/>
          <a:lstStyle/>
          <a:p>
            <a:r>
              <a:rPr lang="en-US" dirty="0"/>
              <a:t>The Case of Folly Beach</a:t>
            </a:r>
          </a:p>
        </p:txBody>
      </p:sp>
      <p:sp>
        <p:nvSpPr>
          <p:cNvPr id="5" name="Text Placeholder 4">
            <a:extLst>
              <a:ext uri="{FF2B5EF4-FFF2-40B4-BE49-F238E27FC236}">
                <a16:creationId xmlns:a16="http://schemas.microsoft.com/office/drawing/2014/main" id="{108036F0-562F-8F46-A40C-8642CD935988}"/>
              </a:ext>
            </a:extLst>
          </p:cNvPr>
          <p:cNvSpPr>
            <a:spLocks noGrp="1"/>
          </p:cNvSpPr>
          <p:nvPr>
            <p:ph type="body" idx="1"/>
          </p:nvPr>
        </p:nvSpPr>
        <p:spPr/>
        <p:txBody>
          <a:bodyPr/>
          <a:lstStyle/>
          <a:p>
            <a:r>
              <a:rPr lang="en-US" dirty="0"/>
              <a:t>An application of the Collaborative Approach</a:t>
            </a:r>
          </a:p>
        </p:txBody>
      </p:sp>
    </p:spTree>
    <p:extLst>
      <p:ext uri="{BB962C8B-B14F-4D97-AF65-F5344CB8AC3E}">
        <p14:creationId xmlns:p14="http://schemas.microsoft.com/office/powerpoint/2010/main" val="178808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3E2B31-3BCF-394C-8A43-F4771DE033F0}"/>
              </a:ext>
            </a:extLst>
          </p:cNvPr>
          <p:cNvSpPr>
            <a:spLocks noGrp="1"/>
          </p:cNvSpPr>
          <p:nvPr>
            <p:ph type="title"/>
          </p:nvPr>
        </p:nvSpPr>
        <p:spPr/>
        <p:txBody>
          <a:bodyPr/>
          <a:lstStyle/>
          <a:p>
            <a:r>
              <a:rPr lang="en-US" dirty="0"/>
              <a:t>Overview of the Project</a:t>
            </a:r>
          </a:p>
        </p:txBody>
      </p:sp>
      <p:sp>
        <p:nvSpPr>
          <p:cNvPr id="5" name="Content Placeholder 4">
            <a:extLst>
              <a:ext uri="{FF2B5EF4-FFF2-40B4-BE49-F238E27FC236}">
                <a16:creationId xmlns:a16="http://schemas.microsoft.com/office/drawing/2014/main" id="{8F5B471D-C7E0-D444-BF52-AB9E6D176F50}"/>
              </a:ext>
            </a:extLst>
          </p:cNvPr>
          <p:cNvSpPr>
            <a:spLocks noGrp="1"/>
          </p:cNvSpPr>
          <p:nvPr>
            <p:ph idx="1"/>
          </p:nvPr>
        </p:nvSpPr>
        <p:spPr/>
        <p:txBody>
          <a:bodyPr>
            <a:normAutofit fontScale="92500" lnSpcReduction="10000"/>
          </a:bodyPr>
          <a:lstStyle/>
          <a:p>
            <a:r>
              <a:rPr lang="en-US" dirty="0"/>
              <a:t>Collaboration between City | County | Destination Marketing Office</a:t>
            </a:r>
          </a:p>
          <a:p>
            <a:pPr lvl="1"/>
            <a:r>
              <a:rPr lang="en-US" dirty="0"/>
              <a:t>City of Folly Beach</a:t>
            </a:r>
          </a:p>
          <a:p>
            <a:pPr lvl="1"/>
            <a:r>
              <a:rPr lang="en-US" dirty="0"/>
              <a:t>Charleston County</a:t>
            </a:r>
          </a:p>
          <a:p>
            <a:pPr lvl="1"/>
            <a:r>
              <a:rPr lang="en-US" dirty="0"/>
              <a:t>Charleston Area Convention &amp; Visitors Bureau (CACVB)</a:t>
            </a:r>
          </a:p>
          <a:p>
            <a:r>
              <a:rPr lang="en-US" dirty="0"/>
              <a:t>Administered as a grant with College of Charleston’s</a:t>
            </a:r>
          </a:p>
          <a:p>
            <a:pPr lvl="1"/>
            <a:r>
              <a:rPr lang="en-US" dirty="0"/>
              <a:t>Riley Center for Livable Communities </a:t>
            </a:r>
          </a:p>
          <a:p>
            <a:pPr lvl="1"/>
            <a:r>
              <a:rPr lang="en-US" dirty="0"/>
              <a:t>Office of Tourism Analysis</a:t>
            </a:r>
          </a:p>
          <a:p>
            <a:r>
              <a:rPr lang="en-US" dirty="0"/>
              <a:t>Focused on </a:t>
            </a:r>
          </a:p>
          <a:p>
            <a:pPr lvl="1"/>
            <a:r>
              <a:rPr lang="en-US" dirty="0"/>
              <a:t>Identification of all nightly rentals in the City (software solution called STR Helper)</a:t>
            </a:r>
          </a:p>
          <a:p>
            <a:pPr lvl="1"/>
            <a:r>
              <a:rPr lang="en-US" dirty="0"/>
              <a:t>Reconciliation of City registrations with County licenses</a:t>
            </a:r>
          </a:p>
          <a:p>
            <a:pPr lvl="1"/>
            <a:r>
              <a:rPr lang="en-US" dirty="0"/>
              <a:t>Assist in annual renewal process</a:t>
            </a:r>
          </a:p>
          <a:p>
            <a:pPr lvl="1"/>
            <a:r>
              <a:rPr lang="en-US" dirty="0"/>
              <a:t>Bring properties into compliance</a:t>
            </a:r>
          </a:p>
          <a:p>
            <a:pPr lvl="1"/>
            <a:endParaRPr lang="en-US" dirty="0"/>
          </a:p>
          <a:p>
            <a:pPr lvl="1"/>
            <a:endParaRPr lang="en-US" dirty="0"/>
          </a:p>
        </p:txBody>
      </p:sp>
    </p:spTree>
    <p:extLst>
      <p:ext uri="{BB962C8B-B14F-4D97-AF65-F5344CB8AC3E}">
        <p14:creationId xmlns:p14="http://schemas.microsoft.com/office/powerpoint/2010/main" val="566601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EF91E-DDCF-8341-9A3F-A11A705B6EA4}"/>
              </a:ext>
            </a:extLst>
          </p:cNvPr>
          <p:cNvSpPr>
            <a:spLocks noGrp="1"/>
          </p:cNvSpPr>
          <p:nvPr>
            <p:ph type="title"/>
          </p:nvPr>
        </p:nvSpPr>
        <p:spPr/>
        <p:txBody>
          <a:bodyPr/>
          <a:lstStyle/>
          <a:p>
            <a:r>
              <a:rPr lang="en-US" dirty="0"/>
              <a:t>STR Helper</a:t>
            </a:r>
          </a:p>
        </p:txBody>
      </p:sp>
      <p:sp>
        <p:nvSpPr>
          <p:cNvPr id="3" name="Content Placeholder 2">
            <a:extLst>
              <a:ext uri="{FF2B5EF4-FFF2-40B4-BE49-F238E27FC236}">
                <a16:creationId xmlns:a16="http://schemas.microsoft.com/office/drawing/2014/main" id="{722EF3AC-470A-5C48-AC46-C336249D7DAA}"/>
              </a:ext>
            </a:extLst>
          </p:cNvPr>
          <p:cNvSpPr>
            <a:spLocks noGrp="1"/>
          </p:cNvSpPr>
          <p:nvPr>
            <p:ph idx="1"/>
          </p:nvPr>
        </p:nvSpPr>
        <p:spPr/>
        <p:txBody>
          <a:bodyPr/>
          <a:lstStyle/>
          <a:p>
            <a:r>
              <a:rPr lang="en-US" dirty="0">
                <a:hlinkClick r:id="rId2"/>
              </a:rPr>
              <a:t>Dashboard</a:t>
            </a:r>
            <a:endParaRPr lang="en-US" dirty="0"/>
          </a:p>
          <a:p>
            <a:endParaRPr lang="en-US" dirty="0"/>
          </a:p>
        </p:txBody>
      </p:sp>
      <p:pic>
        <p:nvPicPr>
          <p:cNvPr id="4" name="Picture 3"/>
          <p:cNvPicPr>
            <a:picLocks noChangeAspect="1"/>
          </p:cNvPicPr>
          <p:nvPr/>
        </p:nvPicPr>
        <p:blipFill rotWithShape="1">
          <a:blip r:embed="rId3"/>
          <a:srcRect t="-13551" b="-13551"/>
          <a:stretch/>
        </p:blipFill>
        <p:spPr>
          <a:xfrm>
            <a:off x="4830429" y="-734378"/>
            <a:ext cx="6707850" cy="8466673"/>
          </a:xfrm>
          <a:prstGeom prst="rect">
            <a:avLst/>
          </a:prstGeom>
        </p:spPr>
      </p:pic>
    </p:spTree>
    <p:extLst>
      <p:ext uri="{BB962C8B-B14F-4D97-AF65-F5344CB8AC3E}">
        <p14:creationId xmlns:p14="http://schemas.microsoft.com/office/powerpoint/2010/main" val="1454535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524F0-D0A0-6E49-9C6B-4D156063CE44}"/>
              </a:ext>
            </a:extLst>
          </p:cNvPr>
          <p:cNvSpPr>
            <a:spLocks noGrp="1"/>
          </p:cNvSpPr>
          <p:nvPr>
            <p:ph type="title"/>
          </p:nvPr>
        </p:nvSpPr>
        <p:spPr/>
        <p:txBody>
          <a:bodyPr/>
          <a:lstStyle/>
          <a:p>
            <a:r>
              <a:rPr lang="en-US" dirty="0"/>
              <a:t>2017 Year End License Status</a:t>
            </a:r>
          </a:p>
        </p:txBody>
      </p:sp>
      <p:graphicFrame>
        <p:nvGraphicFramePr>
          <p:cNvPr id="4" name="Content Placeholder 3">
            <a:extLst>
              <a:ext uri="{FF2B5EF4-FFF2-40B4-BE49-F238E27FC236}">
                <a16:creationId xmlns:a16="http://schemas.microsoft.com/office/drawing/2014/main" id="{7F7CCB78-9CAB-D144-8A2C-33E8EE78CE8F}"/>
              </a:ext>
            </a:extLst>
          </p:cNvPr>
          <p:cNvGraphicFramePr>
            <a:graphicFrameLocks noGrp="1"/>
          </p:cNvGraphicFramePr>
          <p:nvPr>
            <p:ph idx="1"/>
            <p:extLst/>
          </p:nvPr>
        </p:nvGraphicFramePr>
        <p:xfrm>
          <a:off x="1024128" y="2597085"/>
          <a:ext cx="10052366" cy="3474720"/>
        </p:xfrm>
        <a:graphic>
          <a:graphicData uri="http://schemas.openxmlformats.org/drawingml/2006/table">
            <a:tbl>
              <a:tblPr firstRow="1" lastRow="1" bandRow="1">
                <a:tableStyleId>{5C22544A-7EE6-4342-B048-85BDC9FD1C3A}</a:tableStyleId>
              </a:tblPr>
              <a:tblGrid>
                <a:gridCol w="7639974">
                  <a:extLst>
                    <a:ext uri="{9D8B030D-6E8A-4147-A177-3AD203B41FA5}">
                      <a16:colId xmlns:a16="http://schemas.microsoft.com/office/drawing/2014/main" val="1839979315"/>
                    </a:ext>
                  </a:extLst>
                </a:gridCol>
                <a:gridCol w="2412392">
                  <a:extLst>
                    <a:ext uri="{9D8B030D-6E8A-4147-A177-3AD203B41FA5}">
                      <a16:colId xmlns:a16="http://schemas.microsoft.com/office/drawing/2014/main" val="3330091488"/>
                    </a:ext>
                  </a:extLst>
                </a:gridCol>
              </a:tblGrid>
              <a:tr h="370840">
                <a:tc>
                  <a:txBody>
                    <a:bodyPr/>
                    <a:lstStyle/>
                    <a:p>
                      <a:r>
                        <a:rPr lang="en-US" sz="3200" dirty="0"/>
                        <a:t>License Status</a:t>
                      </a:r>
                    </a:p>
                  </a:txBody>
                  <a:tcPr anchor="ctr"/>
                </a:tc>
                <a:tc>
                  <a:txBody>
                    <a:bodyPr/>
                    <a:lstStyle/>
                    <a:p>
                      <a:pPr algn="ctr"/>
                      <a:r>
                        <a:rPr lang="en-US" sz="3200" dirty="0"/>
                        <a:t>Count</a:t>
                      </a:r>
                    </a:p>
                  </a:txBody>
                  <a:tcPr anchor="ctr"/>
                </a:tc>
                <a:extLst>
                  <a:ext uri="{0D108BD9-81ED-4DB2-BD59-A6C34878D82A}">
                    <a16:rowId xmlns:a16="http://schemas.microsoft.com/office/drawing/2014/main" val="545127066"/>
                  </a:ext>
                </a:extLst>
              </a:tr>
              <a:tr h="370840">
                <a:tc>
                  <a:txBody>
                    <a:bodyPr/>
                    <a:lstStyle/>
                    <a:p>
                      <a:r>
                        <a:rPr lang="en-US" sz="3200" dirty="0"/>
                        <a:t>Fully Compliant</a:t>
                      </a:r>
                    </a:p>
                  </a:txBody>
                  <a:tcPr anchor="ctr"/>
                </a:tc>
                <a:tc>
                  <a:txBody>
                    <a:bodyPr/>
                    <a:lstStyle/>
                    <a:p>
                      <a:pPr algn="ctr"/>
                      <a:r>
                        <a:rPr lang="en-US" sz="3200" dirty="0"/>
                        <a:t>576</a:t>
                      </a:r>
                    </a:p>
                  </a:txBody>
                  <a:tcPr anchor="ctr"/>
                </a:tc>
                <a:extLst>
                  <a:ext uri="{0D108BD9-81ED-4DB2-BD59-A6C34878D82A}">
                    <a16:rowId xmlns:a16="http://schemas.microsoft.com/office/drawing/2014/main" val="4041377991"/>
                  </a:ext>
                </a:extLst>
              </a:tr>
              <a:tr h="370840">
                <a:tc>
                  <a:txBody>
                    <a:bodyPr/>
                    <a:lstStyle/>
                    <a:p>
                      <a:r>
                        <a:rPr lang="en-US" sz="3200" dirty="0"/>
                        <a:t>Missing Folly Beach Registration</a:t>
                      </a:r>
                    </a:p>
                  </a:txBody>
                  <a:tcPr anchor="ctr"/>
                </a:tc>
                <a:tc>
                  <a:txBody>
                    <a:bodyPr/>
                    <a:lstStyle/>
                    <a:p>
                      <a:pPr algn="ctr"/>
                      <a:r>
                        <a:rPr lang="en-US" sz="3200" dirty="0"/>
                        <a:t>114</a:t>
                      </a:r>
                    </a:p>
                  </a:txBody>
                  <a:tcPr anchor="ctr"/>
                </a:tc>
                <a:extLst>
                  <a:ext uri="{0D108BD9-81ED-4DB2-BD59-A6C34878D82A}">
                    <a16:rowId xmlns:a16="http://schemas.microsoft.com/office/drawing/2014/main" val="3236983993"/>
                  </a:ext>
                </a:extLst>
              </a:tr>
              <a:tr h="370840">
                <a:tc>
                  <a:txBody>
                    <a:bodyPr/>
                    <a:lstStyle/>
                    <a:p>
                      <a:r>
                        <a:rPr lang="en-US" sz="3200" dirty="0"/>
                        <a:t>Missing Charleston County Business License</a:t>
                      </a:r>
                    </a:p>
                  </a:txBody>
                  <a:tcPr anchor="ctr"/>
                </a:tc>
                <a:tc>
                  <a:txBody>
                    <a:bodyPr/>
                    <a:lstStyle/>
                    <a:p>
                      <a:pPr algn="ctr"/>
                      <a:r>
                        <a:rPr lang="en-US" sz="3200" dirty="0"/>
                        <a:t>68</a:t>
                      </a:r>
                    </a:p>
                  </a:txBody>
                  <a:tcPr anchor="ctr"/>
                </a:tc>
                <a:extLst>
                  <a:ext uri="{0D108BD9-81ED-4DB2-BD59-A6C34878D82A}">
                    <a16:rowId xmlns:a16="http://schemas.microsoft.com/office/drawing/2014/main" val="1340085343"/>
                  </a:ext>
                </a:extLst>
              </a:tr>
              <a:tr h="370840">
                <a:tc>
                  <a:txBody>
                    <a:bodyPr/>
                    <a:lstStyle/>
                    <a:p>
                      <a:r>
                        <a:rPr lang="en-US" sz="3200" dirty="0"/>
                        <a:t>No Compliance</a:t>
                      </a:r>
                    </a:p>
                  </a:txBody>
                  <a:tcPr anchor="ctr"/>
                </a:tc>
                <a:tc>
                  <a:txBody>
                    <a:bodyPr/>
                    <a:lstStyle/>
                    <a:p>
                      <a:pPr algn="ctr"/>
                      <a:r>
                        <a:rPr lang="en-US" sz="3200" dirty="0"/>
                        <a:t>117</a:t>
                      </a:r>
                    </a:p>
                  </a:txBody>
                  <a:tcPr anchor="ctr"/>
                </a:tc>
                <a:extLst>
                  <a:ext uri="{0D108BD9-81ED-4DB2-BD59-A6C34878D82A}">
                    <a16:rowId xmlns:a16="http://schemas.microsoft.com/office/drawing/2014/main" val="3018216245"/>
                  </a:ext>
                </a:extLst>
              </a:tr>
              <a:tr h="370840">
                <a:tc>
                  <a:txBody>
                    <a:bodyPr/>
                    <a:lstStyle/>
                    <a:p>
                      <a:r>
                        <a:rPr lang="en-US" sz="3200" dirty="0"/>
                        <a:t>Total Properties</a:t>
                      </a:r>
                    </a:p>
                  </a:txBody>
                  <a:tcPr anchor="ctr"/>
                </a:tc>
                <a:tc>
                  <a:txBody>
                    <a:bodyPr/>
                    <a:lstStyle/>
                    <a:p>
                      <a:pPr algn="ctr"/>
                      <a:r>
                        <a:rPr lang="en-US" sz="3200" dirty="0"/>
                        <a:t>875</a:t>
                      </a:r>
                    </a:p>
                  </a:txBody>
                  <a:tcPr anchor="ctr"/>
                </a:tc>
                <a:extLst>
                  <a:ext uri="{0D108BD9-81ED-4DB2-BD59-A6C34878D82A}">
                    <a16:rowId xmlns:a16="http://schemas.microsoft.com/office/drawing/2014/main" val="3372869478"/>
                  </a:ext>
                </a:extLst>
              </a:tr>
            </a:tbl>
          </a:graphicData>
        </a:graphic>
      </p:graphicFrame>
    </p:spTree>
    <p:extLst>
      <p:ext uri="{BB962C8B-B14F-4D97-AF65-F5344CB8AC3E}">
        <p14:creationId xmlns:p14="http://schemas.microsoft.com/office/powerpoint/2010/main" val="1671013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524F0-D0A0-6E49-9C6B-4D156063CE44}"/>
              </a:ext>
            </a:extLst>
          </p:cNvPr>
          <p:cNvSpPr>
            <a:spLocks noGrp="1"/>
          </p:cNvSpPr>
          <p:nvPr>
            <p:ph type="title"/>
          </p:nvPr>
        </p:nvSpPr>
        <p:spPr/>
        <p:txBody>
          <a:bodyPr/>
          <a:lstStyle/>
          <a:p>
            <a:r>
              <a:rPr lang="en-US" dirty="0"/>
              <a:t>2018 License Status </a:t>
            </a:r>
          </a:p>
        </p:txBody>
      </p:sp>
      <p:graphicFrame>
        <p:nvGraphicFramePr>
          <p:cNvPr id="4" name="Content Placeholder 3">
            <a:extLst>
              <a:ext uri="{FF2B5EF4-FFF2-40B4-BE49-F238E27FC236}">
                <a16:creationId xmlns:a16="http://schemas.microsoft.com/office/drawing/2014/main" id="{7F7CCB78-9CAB-D144-8A2C-33E8EE78CE8F}"/>
              </a:ext>
            </a:extLst>
          </p:cNvPr>
          <p:cNvGraphicFramePr>
            <a:graphicFrameLocks noGrp="1"/>
          </p:cNvGraphicFramePr>
          <p:nvPr>
            <p:ph idx="1"/>
            <p:extLst/>
          </p:nvPr>
        </p:nvGraphicFramePr>
        <p:xfrm>
          <a:off x="1069817" y="2000169"/>
          <a:ext cx="10052366" cy="3566160"/>
        </p:xfrm>
        <a:graphic>
          <a:graphicData uri="http://schemas.openxmlformats.org/drawingml/2006/table">
            <a:tbl>
              <a:tblPr firstRow="1" lastRow="1" bandRow="1">
                <a:tableStyleId>{5C22544A-7EE6-4342-B048-85BDC9FD1C3A}</a:tableStyleId>
              </a:tblPr>
              <a:tblGrid>
                <a:gridCol w="2521795">
                  <a:extLst>
                    <a:ext uri="{9D8B030D-6E8A-4147-A177-3AD203B41FA5}">
                      <a16:colId xmlns:a16="http://schemas.microsoft.com/office/drawing/2014/main" val="1839979315"/>
                    </a:ext>
                  </a:extLst>
                </a:gridCol>
                <a:gridCol w="5118179">
                  <a:extLst>
                    <a:ext uri="{9D8B030D-6E8A-4147-A177-3AD203B41FA5}">
                      <a16:colId xmlns:a16="http://schemas.microsoft.com/office/drawing/2014/main" val="2906686670"/>
                    </a:ext>
                  </a:extLst>
                </a:gridCol>
                <a:gridCol w="2412392">
                  <a:extLst>
                    <a:ext uri="{9D8B030D-6E8A-4147-A177-3AD203B41FA5}">
                      <a16:colId xmlns:a16="http://schemas.microsoft.com/office/drawing/2014/main" val="3330091488"/>
                    </a:ext>
                  </a:extLst>
                </a:gridCol>
              </a:tblGrid>
              <a:tr h="370840">
                <a:tc gridSpan="2">
                  <a:txBody>
                    <a:bodyPr/>
                    <a:lstStyle/>
                    <a:p>
                      <a:r>
                        <a:rPr lang="en-US" sz="2000" dirty="0"/>
                        <a:t>License Status</a:t>
                      </a:r>
                    </a:p>
                  </a:txBody>
                  <a:tcPr anchor="ctr"/>
                </a:tc>
                <a:tc hMerge="1">
                  <a:txBody>
                    <a:bodyPr/>
                    <a:lstStyle/>
                    <a:p>
                      <a:endParaRPr lang="en-US"/>
                    </a:p>
                  </a:txBody>
                  <a:tcPr/>
                </a:tc>
                <a:tc>
                  <a:txBody>
                    <a:bodyPr/>
                    <a:lstStyle/>
                    <a:p>
                      <a:pPr algn="ctr"/>
                      <a:r>
                        <a:rPr lang="en-US" sz="2000" dirty="0"/>
                        <a:t>Count</a:t>
                      </a:r>
                    </a:p>
                  </a:txBody>
                  <a:tcPr anchor="ctr"/>
                </a:tc>
                <a:extLst>
                  <a:ext uri="{0D108BD9-81ED-4DB2-BD59-A6C34878D82A}">
                    <a16:rowId xmlns:a16="http://schemas.microsoft.com/office/drawing/2014/main" val="545127066"/>
                  </a:ext>
                </a:extLst>
              </a:tr>
              <a:tr h="370840">
                <a:tc gridSpan="2">
                  <a:txBody>
                    <a:bodyPr/>
                    <a:lstStyle/>
                    <a:p>
                      <a:r>
                        <a:rPr lang="en-US" sz="2000" dirty="0"/>
                        <a:t>Fully Compliant</a:t>
                      </a:r>
                    </a:p>
                  </a:txBody>
                  <a:tcPr anchor="ctr"/>
                </a:tc>
                <a:tc hMerge="1">
                  <a:txBody>
                    <a:bodyPr/>
                    <a:lstStyle/>
                    <a:p>
                      <a:endParaRPr lang="en-US"/>
                    </a:p>
                  </a:txBody>
                  <a:tcPr/>
                </a:tc>
                <a:tc>
                  <a:txBody>
                    <a:bodyPr/>
                    <a:lstStyle/>
                    <a:p>
                      <a:pPr algn="ctr"/>
                      <a:r>
                        <a:rPr lang="en-US" sz="2000" dirty="0"/>
                        <a:t>691</a:t>
                      </a:r>
                    </a:p>
                  </a:txBody>
                  <a:tcPr anchor="ctr"/>
                </a:tc>
                <a:extLst>
                  <a:ext uri="{0D108BD9-81ED-4DB2-BD59-A6C34878D82A}">
                    <a16:rowId xmlns:a16="http://schemas.microsoft.com/office/drawing/2014/main" val="4041377991"/>
                  </a:ext>
                </a:extLst>
              </a:tr>
              <a:tr h="370840">
                <a:tc gridSpan="2">
                  <a:txBody>
                    <a:bodyPr/>
                    <a:lstStyle/>
                    <a:p>
                      <a:r>
                        <a:rPr lang="en-US" sz="2000" dirty="0"/>
                        <a:t>Missing Folly Beach Registration</a:t>
                      </a:r>
                    </a:p>
                  </a:txBody>
                  <a:tcPr anchor="ctr"/>
                </a:tc>
                <a:tc hMerge="1">
                  <a:txBody>
                    <a:bodyPr/>
                    <a:lstStyle/>
                    <a:p>
                      <a:endParaRPr lang="en-US"/>
                    </a:p>
                  </a:txBody>
                  <a:tcPr/>
                </a:tc>
                <a:tc>
                  <a:txBody>
                    <a:bodyPr/>
                    <a:lstStyle/>
                    <a:p>
                      <a:pPr algn="ctr"/>
                      <a:r>
                        <a:rPr lang="en-US" sz="2000" dirty="0"/>
                        <a:t>124</a:t>
                      </a:r>
                    </a:p>
                  </a:txBody>
                  <a:tcPr anchor="ctr"/>
                </a:tc>
                <a:extLst>
                  <a:ext uri="{0D108BD9-81ED-4DB2-BD59-A6C34878D82A}">
                    <a16:rowId xmlns:a16="http://schemas.microsoft.com/office/drawing/2014/main" val="3236983993"/>
                  </a:ext>
                </a:extLst>
              </a:tr>
              <a:tr h="370840">
                <a:tc gridSpan="2">
                  <a:txBody>
                    <a:bodyPr/>
                    <a:lstStyle/>
                    <a:p>
                      <a:r>
                        <a:rPr lang="en-US" sz="2000" dirty="0"/>
                        <a:t>Missing Charleston County Business License</a:t>
                      </a:r>
                    </a:p>
                  </a:txBody>
                  <a:tcPr anchor="ctr"/>
                </a:tc>
                <a:tc hMerge="1">
                  <a:txBody>
                    <a:bodyPr/>
                    <a:lstStyle/>
                    <a:p>
                      <a:endParaRPr lang="en-US"/>
                    </a:p>
                  </a:txBody>
                  <a:tcPr/>
                </a:tc>
                <a:tc>
                  <a:txBody>
                    <a:bodyPr/>
                    <a:lstStyle/>
                    <a:p>
                      <a:pPr algn="ctr"/>
                      <a:r>
                        <a:rPr lang="en-US" sz="2000" dirty="0"/>
                        <a:t>42</a:t>
                      </a:r>
                    </a:p>
                  </a:txBody>
                  <a:tcPr anchor="ctr"/>
                </a:tc>
                <a:extLst>
                  <a:ext uri="{0D108BD9-81ED-4DB2-BD59-A6C34878D82A}">
                    <a16:rowId xmlns:a16="http://schemas.microsoft.com/office/drawing/2014/main" val="1340085343"/>
                  </a:ext>
                </a:extLst>
              </a:tr>
              <a:tr h="370840">
                <a:tc rowSpan="3">
                  <a:txBody>
                    <a:bodyPr/>
                    <a:lstStyle/>
                    <a:p>
                      <a:r>
                        <a:rPr lang="en-US" sz="2000" dirty="0"/>
                        <a:t>Outdated Compliance</a:t>
                      </a:r>
                    </a:p>
                    <a:p>
                      <a:r>
                        <a:rPr lang="en-US" sz="2000" dirty="0"/>
                        <a:t>(Expired 12/31/17)</a:t>
                      </a:r>
                    </a:p>
                  </a:txBody>
                  <a:tcPr anchor="ctr"/>
                </a:tc>
                <a:tc>
                  <a:txBody>
                    <a:bodyPr/>
                    <a:lstStyle/>
                    <a:p>
                      <a:r>
                        <a:rPr lang="en-US" sz="2000" dirty="0"/>
                        <a:t>Expired BL &amp; Reg.</a:t>
                      </a:r>
                    </a:p>
                  </a:txBody>
                  <a:tcPr anchor="ctr"/>
                </a:tc>
                <a:tc>
                  <a:txBody>
                    <a:bodyPr/>
                    <a:lstStyle/>
                    <a:p>
                      <a:pPr algn="ctr"/>
                      <a:r>
                        <a:rPr lang="en-US" sz="2000" dirty="0"/>
                        <a:t>39</a:t>
                      </a:r>
                    </a:p>
                  </a:txBody>
                  <a:tcPr anchor="ctr"/>
                </a:tc>
                <a:extLst>
                  <a:ext uri="{0D108BD9-81ED-4DB2-BD59-A6C34878D82A}">
                    <a16:rowId xmlns:a16="http://schemas.microsoft.com/office/drawing/2014/main" val="1491538003"/>
                  </a:ext>
                </a:extLst>
              </a:tr>
              <a:tr h="370840">
                <a:tc vMerge="1">
                  <a:txBody>
                    <a:bodyPr/>
                    <a:lstStyle/>
                    <a:p>
                      <a:endParaRPr lang="en-US" sz="3200" dirty="0"/>
                    </a:p>
                  </a:txBody>
                  <a:tcPr anchor="ctr"/>
                </a:tc>
                <a:tc>
                  <a:txBody>
                    <a:bodyPr/>
                    <a:lstStyle/>
                    <a:p>
                      <a:r>
                        <a:rPr lang="en-US" sz="2000" dirty="0"/>
                        <a:t>Expired Reg, No BL</a:t>
                      </a:r>
                    </a:p>
                  </a:txBody>
                  <a:tcPr anchor="ctr"/>
                </a:tc>
                <a:tc>
                  <a:txBody>
                    <a:bodyPr/>
                    <a:lstStyle/>
                    <a:p>
                      <a:pPr algn="ctr"/>
                      <a:r>
                        <a:rPr lang="en-US" sz="2000" dirty="0"/>
                        <a:t>30</a:t>
                      </a:r>
                    </a:p>
                  </a:txBody>
                  <a:tcPr anchor="ctr"/>
                </a:tc>
                <a:extLst>
                  <a:ext uri="{0D108BD9-81ED-4DB2-BD59-A6C34878D82A}">
                    <a16:rowId xmlns:a16="http://schemas.microsoft.com/office/drawing/2014/main" val="2493917162"/>
                  </a:ext>
                </a:extLst>
              </a:tr>
              <a:tr h="370840">
                <a:tc vMerge="1">
                  <a:txBody>
                    <a:bodyPr/>
                    <a:lstStyle/>
                    <a:p>
                      <a:endParaRPr lang="en-US" sz="3200" dirty="0"/>
                    </a:p>
                  </a:txBody>
                  <a:tcPr anchor="ctr"/>
                </a:tc>
                <a:tc>
                  <a:txBody>
                    <a:bodyPr/>
                    <a:lstStyle/>
                    <a:p>
                      <a:r>
                        <a:rPr lang="en-US" sz="2000" dirty="0"/>
                        <a:t>Expired BL, No Reg.</a:t>
                      </a:r>
                    </a:p>
                  </a:txBody>
                  <a:tcPr anchor="ctr"/>
                </a:tc>
                <a:tc>
                  <a:txBody>
                    <a:bodyPr/>
                    <a:lstStyle/>
                    <a:p>
                      <a:pPr algn="ctr"/>
                      <a:r>
                        <a:rPr lang="en-US" sz="2000" dirty="0"/>
                        <a:t>19</a:t>
                      </a:r>
                    </a:p>
                  </a:txBody>
                  <a:tcPr anchor="ctr"/>
                </a:tc>
                <a:extLst>
                  <a:ext uri="{0D108BD9-81ED-4DB2-BD59-A6C34878D82A}">
                    <a16:rowId xmlns:a16="http://schemas.microsoft.com/office/drawing/2014/main" val="2955031994"/>
                  </a:ext>
                </a:extLst>
              </a:tr>
              <a:tr h="370840">
                <a:tc gridSpan="2">
                  <a:txBody>
                    <a:bodyPr/>
                    <a:lstStyle/>
                    <a:p>
                      <a:r>
                        <a:rPr lang="en-US" sz="2000" dirty="0"/>
                        <a:t>No Compliance (2017 or 2018)</a:t>
                      </a:r>
                    </a:p>
                  </a:txBody>
                  <a:tcPr anchor="ctr"/>
                </a:tc>
                <a:tc hMerge="1">
                  <a:txBody>
                    <a:bodyPr/>
                    <a:lstStyle/>
                    <a:p>
                      <a:endParaRPr lang="en-US"/>
                    </a:p>
                  </a:txBody>
                  <a:tcPr/>
                </a:tc>
                <a:tc>
                  <a:txBody>
                    <a:bodyPr/>
                    <a:lstStyle/>
                    <a:p>
                      <a:pPr algn="ctr"/>
                      <a:r>
                        <a:rPr lang="en-US" sz="2000" dirty="0"/>
                        <a:t>67</a:t>
                      </a:r>
                    </a:p>
                  </a:txBody>
                  <a:tcPr anchor="ctr"/>
                </a:tc>
                <a:extLst>
                  <a:ext uri="{0D108BD9-81ED-4DB2-BD59-A6C34878D82A}">
                    <a16:rowId xmlns:a16="http://schemas.microsoft.com/office/drawing/2014/main" val="3636145364"/>
                  </a:ext>
                </a:extLst>
              </a:tr>
              <a:tr h="370840">
                <a:tc gridSpan="2">
                  <a:txBody>
                    <a:bodyPr/>
                    <a:lstStyle/>
                    <a:p>
                      <a:r>
                        <a:rPr lang="en-US" sz="2000" dirty="0"/>
                        <a:t>Total Properties</a:t>
                      </a:r>
                    </a:p>
                  </a:txBody>
                  <a:tcPr anchor="ctr"/>
                </a:tc>
                <a:tc hMerge="1">
                  <a:txBody>
                    <a:bodyPr/>
                    <a:lstStyle/>
                    <a:p>
                      <a:endParaRPr lang="en-US"/>
                    </a:p>
                  </a:txBody>
                  <a:tcPr/>
                </a:tc>
                <a:tc>
                  <a:txBody>
                    <a:bodyPr/>
                    <a:lstStyle/>
                    <a:p>
                      <a:pPr algn="ctr"/>
                      <a:r>
                        <a:rPr lang="en-US" sz="2000" dirty="0"/>
                        <a:t>1,012</a:t>
                      </a:r>
                    </a:p>
                  </a:txBody>
                  <a:tcPr anchor="ctr"/>
                </a:tc>
                <a:extLst>
                  <a:ext uri="{0D108BD9-81ED-4DB2-BD59-A6C34878D82A}">
                    <a16:rowId xmlns:a16="http://schemas.microsoft.com/office/drawing/2014/main" val="3372869478"/>
                  </a:ext>
                </a:extLst>
              </a:tr>
            </a:tbl>
          </a:graphicData>
        </a:graphic>
      </p:graphicFrame>
      <p:sp>
        <p:nvSpPr>
          <p:cNvPr id="3" name="TextBox 2">
            <a:extLst>
              <a:ext uri="{FF2B5EF4-FFF2-40B4-BE49-F238E27FC236}">
                <a16:creationId xmlns:a16="http://schemas.microsoft.com/office/drawing/2014/main" id="{B31064D8-7C2E-0540-B3E5-BE2FC0A4EDFB}"/>
              </a:ext>
            </a:extLst>
          </p:cNvPr>
          <p:cNvSpPr txBox="1"/>
          <p:nvPr/>
        </p:nvSpPr>
        <p:spPr>
          <a:xfrm>
            <a:off x="9841583" y="6317960"/>
            <a:ext cx="1956626" cy="369332"/>
          </a:xfrm>
          <a:prstGeom prst="rect">
            <a:avLst/>
          </a:prstGeom>
          <a:noFill/>
        </p:spPr>
        <p:txBody>
          <a:bodyPr wrap="none" rtlCol="0">
            <a:spAutoFit/>
          </a:bodyPr>
          <a:lstStyle/>
          <a:p>
            <a:r>
              <a:rPr lang="en-US" dirty="0"/>
              <a:t>As of May 4, 2018</a:t>
            </a:r>
          </a:p>
        </p:txBody>
      </p:sp>
    </p:spTree>
    <p:extLst>
      <p:ext uri="{BB962C8B-B14F-4D97-AF65-F5344CB8AC3E}">
        <p14:creationId xmlns:p14="http://schemas.microsoft.com/office/powerpoint/2010/main" val="4168824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524F0-D0A0-6E49-9C6B-4D156063CE44}"/>
              </a:ext>
            </a:extLst>
          </p:cNvPr>
          <p:cNvSpPr>
            <a:spLocks noGrp="1"/>
          </p:cNvSpPr>
          <p:nvPr>
            <p:ph type="title"/>
          </p:nvPr>
        </p:nvSpPr>
        <p:spPr/>
        <p:txBody>
          <a:bodyPr/>
          <a:lstStyle/>
          <a:p>
            <a:r>
              <a:rPr lang="en-US" dirty="0"/>
              <a:t>2018 License Status &amp; Listing Activity</a:t>
            </a:r>
          </a:p>
        </p:txBody>
      </p:sp>
      <p:graphicFrame>
        <p:nvGraphicFramePr>
          <p:cNvPr id="4" name="Content Placeholder 3">
            <a:extLst>
              <a:ext uri="{FF2B5EF4-FFF2-40B4-BE49-F238E27FC236}">
                <a16:creationId xmlns:a16="http://schemas.microsoft.com/office/drawing/2014/main" id="{7F7CCB78-9CAB-D144-8A2C-33E8EE78CE8F}"/>
              </a:ext>
            </a:extLst>
          </p:cNvPr>
          <p:cNvGraphicFramePr>
            <a:graphicFrameLocks noGrp="1"/>
          </p:cNvGraphicFramePr>
          <p:nvPr>
            <p:ph idx="1"/>
            <p:extLst/>
          </p:nvPr>
        </p:nvGraphicFramePr>
        <p:xfrm>
          <a:off x="1069817" y="2000169"/>
          <a:ext cx="10052365" cy="3870960"/>
        </p:xfrm>
        <a:graphic>
          <a:graphicData uri="http://schemas.openxmlformats.org/drawingml/2006/table">
            <a:tbl>
              <a:tblPr firstRow="1" lastRow="1" bandRow="1">
                <a:tableStyleId>{5C22544A-7EE6-4342-B048-85BDC9FD1C3A}</a:tableStyleId>
              </a:tblPr>
              <a:tblGrid>
                <a:gridCol w="2581133">
                  <a:extLst>
                    <a:ext uri="{9D8B030D-6E8A-4147-A177-3AD203B41FA5}">
                      <a16:colId xmlns:a16="http://schemas.microsoft.com/office/drawing/2014/main" val="1839979315"/>
                    </a:ext>
                  </a:extLst>
                </a:gridCol>
                <a:gridCol w="2581133">
                  <a:extLst>
                    <a:ext uri="{9D8B030D-6E8A-4147-A177-3AD203B41FA5}">
                      <a16:colId xmlns:a16="http://schemas.microsoft.com/office/drawing/2014/main" val="606812262"/>
                    </a:ext>
                  </a:extLst>
                </a:gridCol>
                <a:gridCol w="1630033">
                  <a:extLst>
                    <a:ext uri="{9D8B030D-6E8A-4147-A177-3AD203B41FA5}">
                      <a16:colId xmlns:a16="http://schemas.microsoft.com/office/drawing/2014/main" val="3146781042"/>
                    </a:ext>
                  </a:extLst>
                </a:gridCol>
                <a:gridCol w="1630033">
                  <a:extLst>
                    <a:ext uri="{9D8B030D-6E8A-4147-A177-3AD203B41FA5}">
                      <a16:colId xmlns:a16="http://schemas.microsoft.com/office/drawing/2014/main" val="915700576"/>
                    </a:ext>
                  </a:extLst>
                </a:gridCol>
                <a:gridCol w="1630033">
                  <a:extLst>
                    <a:ext uri="{9D8B030D-6E8A-4147-A177-3AD203B41FA5}">
                      <a16:colId xmlns:a16="http://schemas.microsoft.com/office/drawing/2014/main" val="3330091488"/>
                    </a:ext>
                  </a:extLst>
                </a:gridCol>
              </a:tblGrid>
              <a:tr h="370840">
                <a:tc gridSpan="2">
                  <a:txBody>
                    <a:bodyPr/>
                    <a:lstStyle/>
                    <a:p>
                      <a:r>
                        <a:rPr lang="en-US" sz="2000" dirty="0"/>
                        <a:t>License Status</a:t>
                      </a:r>
                    </a:p>
                  </a:txBody>
                  <a:tcPr anchor="ctr"/>
                </a:tc>
                <a:tc hMerge="1">
                  <a:txBody>
                    <a:bodyPr/>
                    <a:lstStyle/>
                    <a:p>
                      <a:endParaRPr lang="en-US"/>
                    </a:p>
                  </a:txBody>
                  <a:tcPr/>
                </a:tc>
                <a:tc>
                  <a:txBody>
                    <a:bodyPr/>
                    <a:lstStyle/>
                    <a:p>
                      <a:pPr algn="ctr"/>
                      <a:r>
                        <a:rPr lang="en-US" sz="2000" dirty="0"/>
                        <a:t>No Active Listings</a:t>
                      </a:r>
                    </a:p>
                  </a:txBody>
                  <a:tcPr anchor="ctr"/>
                </a:tc>
                <a:tc>
                  <a:txBody>
                    <a:bodyPr/>
                    <a:lstStyle/>
                    <a:p>
                      <a:pPr algn="ctr"/>
                      <a:r>
                        <a:rPr lang="en-US" sz="2000" dirty="0"/>
                        <a:t>Active Listings</a:t>
                      </a:r>
                    </a:p>
                  </a:txBody>
                  <a:tcPr anchor="ctr"/>
                </a:tc>
                <a:tc>
                  <a:txBody>
                    <a:bodyPr/>
                    <a:lstStyle/>
                    <a:p>
                      <a:pPr algn="ctr"/>
                      <a:r>
                        <a:rPr lang="en-US" sz="2000" dirty="0"/>
                        <a:t>Total</a:t>
                      </a:r>
                    </a:p>
                  </a:txBody>
                  <a:tcPr anchor="ctr"/>
                </a:tc>
                <a:extLst>
                  <a:ext uri="{0D108BD9-81ED-4DB2-BD59-A6C34878D82A}">
                    <a16:rowId xmlns:a16="http://schemas.microsoft.com/office/drawing/2014/main" val="545127066"/>
                  </a:ext>
                </a:extLst>
              </a:tr>
              <a:tr h="370840">
                <a:tc gridSpan="2">
                  <a:txBody>
                    <a:bodyPr/>
                    <a:lstStyle/>
                    <a:p>
                      <a:r>
                        <a:rPr lang="en-US" sz="2000" dirty="0"/>
                        <a:t>Fully Compliant</a:t>
                      </a:r>
                    </a:p>
                  </a:txBody>
                  <a:tcPr anchor="ctr"/>
                </a:tc>
                <a:tc hMerge="1">
                  <a:txBody>
                    <a:bodyPr/>
                    <a:lstStyle/>
                    <a:p>
                      <a:endParaRPr lang="en-US"/>
                    </a:p>
                  </a:txBody>
                  <a:tcPr/>
                </a:tc>
                <a:tc>
                  <a:txBody>
                    <a:bodyPr/>
                    <a:lstStyle/>
                    <a:p>
                      <a:pPr algn="ctr"/>
                      <a:r>
                        <a:rPr lang="en-US" sz="2000" dirty="0"/>
                        <a:t>111</a:t>
                      </a:r>
                    </a:p>
                  </a:txBody>
                  <a:tcPr anchor="ctr"/>
                </a:tc>
                <a:tc>
                  <a:txBody>
                    <a:bodyPr/>
                    <a:lstStyle/>
                    <a:p>
                      <a:pPr algn="ctr"/>
                      <a:r>
                        <a:rPr lang="en-US" sz="2000" dirty="0"/>
                        <a:t>560</a:t>
                      </a:r>
                    </a:p>
                  </a:txBody>
                  <a:tcPr anchor="ctr"/>
                </a:tc>
                <a:tc>
                  <a:txBody>
                    <a:bodyPr/>
                    <a:lstStyle/>
                    <a:p>
                      <a:pPr algn="ctr"/>
                      <a:r>
                        <a:rPr lang="en-US" sz="2000" dirty="0"/>
                        <a:t>691</a:t>
                      </a:r>
                    </a:p>
                  </a:txBody>
                  <a:tcPr anchor="ctr"/>
                </a:tc>
                <a:extLst>
                  <a:ext uri="{0D108BD9-81ED-4DB2-BD59-A6C34878D82A}">
                    <a16:rowId xmlns:a16="http://schemas.microsoft.com/office/drawing/2014/main" val="4041377991"/>
                  </a:ext>
                </a:extLst>
              </a:tr>
              <a:tr h="370840">
                <a:tc gridSpan="2">
                  <a:txBody>
                    <a:bodyPr/>
                    <a:lstStyle/>
                    <a:p>
                      <a:r>
                        <a:rPr lang="en-US" sz="2000" dirty="0"/>
                        <a:t>Missing Folly Beach Registration</a:t>
                      </a:r>
                    </a:p>
                  </a:txBody>
                  <a:tcPr anchor="ctr"/>
                </a:tc>
                <a:tc hMerge="1">
                  <a:txBody>
                    <a:bodyPr/>
                    <a:lstStyle/>
                    <a:p>
                      <a:endParaRPr lang="en-US"/>
                    </a:p>
                  </a:txBody>
                  <a:tcPr/>
                </a:tc>
                <a:tc>
                  <a:txBody>
                    <a:bodyPr/>
                    <a:lstStyle/>
                    <a:p>
                      <a:pPr algn="ctr"/>
                      <a:r>
                        <a:rPr lang="en-US" sz="2000" dirty="0"/>
                        <a:t>82</a:t>
                      </a:r>
                    </a:p>
                  </a:txBody>
                  <a:tcPr anchor="ctr"/>
                </a:tc>
                <a:tc>
                  <a:txBody>
                    <a:bodyPr/>
                    <a:lstStyle/>
                    <a:p>
                      <a:pPr algn="ctr"/>
                      <a:r>
                        <a:rPr lang="en-US" sz="2000" dirty="0"/>
                        <a:t>42</a:t>
                      </a:r>
                    </a:p>
                  </a:txBody>
                  <a:tcPr anchor="ctr"/>
                </a:tc>
                <a:tc>
                  <a:txBody>
                    <a:bodyPr/>
                    <a:lstStyle/>
                    <a:p>
                      <a:pPr algn="ctr"/>
                      <a:r>
                        <a:rPr lang="en-US" sz="2000" dirty="0"/>
                        <a:t>124</a:t>
                      </a:r>
                    </a:p>
                  </a:txBody>
                  <a:tcPr anchor="ctr"/>
                </a:tc>
                <a:extLst>
                  <a:ext uri="{0D108BD9-81ED-4DB2-BD59-A6C34878D82A}">
                    <a16:rowId xmlns:a16="http://schemas.microsoft.com/office/drawing/2014/main" val="3236983993"/>
                  </a:ext>
                </a:extLst>
              </a:tr>
              <a:tr h="370840">
                <a:tc gridSpan="2">
                  <a:txBody>
                    <a:bodyPr/>
                    <a:lstStyle/>
                    <a:p>
                      <a:r>
                        <a:rPr lang="en-US" sz="2000" dirty="0"/>
                        <a:t>Missing Charleston County Business License</a:t>
                      </a:r>
                    </a:p>
                  </a:txBody>
                  <a:tcPr anchor="ctr"/>
                </a:tc>
                <a:tc hMerge="1">
                  <a:txBody>
                    <a:bodyPr/>
                    <a:lstStyle/>
                    <a:p>
                      <a:endParaRPr lang="en-US"/>
                    </a:p>
                  </a:txBody>
                  <a:tcPr/>
                </a:tc>
                <a:tc>
                  <a:txBody>
                    <a:bodyPr/>
                    <a:lstStyle/>
                    <a:p>
                      <a:pPr algn="ctr"/>
                      <a:r>
                        <a:rPr lang="en-US" sz="2000" dirty="0"/>
                        <a:t>9</a:t>
                      </a:r>
                    </a:p>
                  </a:txBody>
                  <a:tcPr anchor="ctr"/>
                </a:tc>
                <a:tc>
                  <a:txBody>
                    <a:bodyPr/>
                    <a:lstStyle/>
                    <a:p>
                      <a:pPr algn="ctr"/>
                      <a:r>
                        <a:rPr lang="en-US" sz="2000" dirty="0"/>
                        <a:t>33</a:t>
                      </a:r>
                    </a:p>
                  </a:txBody>
                  <a:tcPr anchor="ctr"/>
                </a:tc>
                <a:tc>
                  <a:txBody>
                    <a:bodyPr/>
                    <a:lstStyle/>
                    <a:p>
                      <a:pPr algn="ctr"/>
                      <a:r>
                        <a:rPr lang="en-US" sz="2000" dirty="0"/>
                        <a:t>42</a:t>
                      </a:r>
                    </a:p>
                  </a:txBody>
                  <a:tcPr anchor="ctr"/>
                </a:tc>
                <a:extLst>
                  <a:ext uri="{0D108BD9-81ED-4DB2-BD59-A6C34878D82A}">
                    <a16:rowId xmlns:a16="http://schemas.microsoft.com/office/drawing/2014/main" val="1340085343"/>
                  </a:ext>
                </a:extLst>
              </a:tr>
              <a:tr h="370840">
                <a:tc rowSpan="3">
                  <a:txBody>
                    <a:bodyPr/>
                    <a:lstStyle/>
                    <a:p>
                      <a:r>
                        <a:rPr lang="en-US" sz="2000" dirty="0"/>
                        <a:t>Outdated Compliance (Expired 12/31/17)</a:t>
                      </a:r>
                    </a:p>
                  </a:txBody>
                  <a:tcPr anchor="ctr"/>
                </a:tc>
                <a:tc>
                  <a:txBody>
                    <a:bodyPr/>
                    <a:lstStyle/>
                    <a:p>
                      <a:r>
                        <a:rPr lang="en-US" sz="2000" dirty="0"/>
                        <a:t>Expired BL &amp; Reg.</a:t>
                      </a:r>
                    </a:p>
                  </a:txBody>
                  <a:tcPr anchor="ctr"/>
                </a:tc>
                <a:tc>
                  <a:txBody>
                    <a:bodyPr/>
                    <a:lstStyle/>
                    <a:p>
                      <a:pPr algn="ctr" fontAlgn="b"/>
                      <a:r>
                        <a:rPr lang="en-US" sz="2000" b="0" i="0" u="none" strike="noStrike">
                          <a:solidFill>
                            <a:srgbClr val="000000"/>
                          </a:solidFill>
                          <a:effectLst/>
                          <a:latin typeface="+mn-lt"/>
                        </a:rPr>
                        <a:t>21</a:t>
                      </a:r>
                    </a:p>
                  </a:txBody>
                  <a:tcPr marL="9525" marR="9525" marT="9525" marB="0" anchor="ctr"/>
                </a:tc>
                <a:tc>
                  <a:txBody>
                    <a:bodyPr/>
                    <a:lstStyle/>
                    <a:p>
                      <a:pPr algn="ctr" fontAlgn="b"/>
                      <a:r>
                        <a:rPr lang="en-US" sz="2000" b="0" i="0" u="none" strike="noStrike">
                          <a:solidFill>
                            <a:srgbClr val="000000"/>
                          </a:solidFill>
                          <a:effectLst/>
                          <a:latin typeface="+mn-lt"/>
                        </a:rPr>
                        <a:t>18</a:t>
                      </a:r>
                    </a:p>
                  </a:txBody>
                  <a:tcPr marL="9525" marR="9525" marT="9525" marB="0" anchor="ctr"/>
                </a:tc>
                <a:tc>
                  <a:txBody>
                    <a:bodyPr/>
                    <a:lstStyle/>
                    <a:p>
                      <a:pPr algn="ctr" fontAlgn="b"/>
                      <a:r>
                        <a:rPr lang="en-US" sz="2000" b="0" i="0" u="none" strike="noStrike">
                          <a:solidFill>
                            <a:srgbClr val="000000"/>
                          </a:solidFill>
                          <a:effectLst/>
                          <a:latin typeface="+mn-lt"/>
                        </a:rPr>
                        <a:t>39</a:t>
                      </a:r>
                    </a:p>
                  </a:txBody>
                  <a:tcPr marL="9525" marR="9525" marT="9525" marB="0" anchor="ctr"/>
                </a:tc>
                <a:extLst>
                  <a:ext uri="{0D108BD9-81ED-4DB2-BD59-A6C34878D82A}">
                    <a16:rowId xmlns:a16="http://schemas.microsoft.com/office/drawing/2014/main" val="1491538003"/>
                  </a:ext>
                </a:extLst>
              </a:tr>
              <a:tr h="370840">
                <a:tc vMerge="1">
                  <a:txBody>
                    <a:bodyPr/>
                    <a:lstStyle/>
                    <a:p>
                      <a:endParaRPr lang="en-US" sz="2000" dirty="0"/>
                    </a:p>
                  </a:txBody>
                  <a:tcPr anchor="ctr"/>
                </a:tc>
                <a:tc>
                  <a:txBody>
                    <a:bodyPr/>
                    <a:lstStyle/>
                    <a:p>
                      <a:r>
                        <a:rPr lang="en-US" sz="2000" dirty="0"/>
                        <a:t>Expired Reg, No BL</a:t>
                      </a:r>
                    </a:p>
                  </a:txBody>
                  <a:tcPr anchor="ctr"/>
                </a:tc>
                <a:tc>
                  <a:txBody>
                    <a:bodyPr/>
                    <a:lstStyle/>
                    <a:p>
                      <a:pPr algn="ctr" fontAlgn="b"/>
                      <a:r>
                        <a:rPr lang="en-US" sz="2000" b="0" i="0" u="none" strike="noStrike">
                          <a:solidFill>
                            <a:srgbClr val="000000"/>
                          </a:solidFill>
                          <a:effectLst/>
                          <a:latin typeface="+mn-lt"/>
                        </a:rPr>
                        <a:t>22</a:t>
                      </a:r>
                    </a:p>
                  </a:txBody>
                  <a:tcPr marL="9525" marR="9525" marT="9525" marB="0" anchor="ctr"/>
                </a:tc>
                <a:tc>
                  <a:txBody>
                    <a:bodyPr/>
                    <a:lstStyle/>
                    <a:p>
                      <a:pPr algn="ctr" fontAlgn="b"/>
                      <a:r>
                        <a:rPr lang="en-US" sz="2000" b="0" i="0" u="none" strike="noStrike">
                          <a:solidFill>
                            <a:srgbClr val="000000"/>
                          </a:solidFill>
                          <a:effectLst/>
                          <a:latin typeface="+mn-lt"/>
                        </a:rPr>
                        <a:t>8</a:t>
                      </a:r>
                    </a:p>
                  </a:txBody>
                  <a:tcPr marL="9525" marR="9525" marT="9525" marB="0" anchor="ctr"/>
                </a:tc>
                <a:tc>
                  <a:txBody>
                    <a:bodyPr/>
                    <a:lstStyle/>
                    <a:p>
                      <a:pPr algn="ctr" fontAlgn="b"/>
                      <a:r>
                        <a:rPr lang="en-US" sz="2000" b="0" i="0" u="none" strike="noStrike">
                          <a:solidFill>
                            <a:srgbClr val="000000"/>
                          </a:solidFill>
                          <a:effectLst/>
                          <a:latin typeface="+mn-lt"/>
                        </a:rPr>
                        <a:t>30</a:t>
                      </a:r>
                    </a:p>
                  </a:txBody>
                  <a:tcPr marL="9525" marR="9525" marT="9525" marB="0" anchor="ctr"/>
                </a:tc>
                <a:extLst>
                  <a:ext uri="{0D108BD9-81ED-4DB2-BD59-A6C34878D82A}">
                    <a16:rowId xmlns:a16="http://schemas.microsoft.com/office/drawing/2014/main" val="3840418545"/>
                  </a:ext>
                </a:extLst>
              </a:tr>
              <a:tr h="370840">
                <a:tc vMerge="1">
                  <a:txBody>
                    <a:bodyPr/>
                    <a:lstStyle/>
                    <a:p>
                      <a:endParaRPr lang="en-US" sz="2000" dirty="0"/>
                    </a:p>
                  </a:txBody>
                  <a:tcPr anchor="ctr"/>
                </a:tc>
                <a:tc>
                  <a:txBody>
                    <a:bodyPr/>
                    <a:lstStyle/>
                    <a:p>
                      <a:r>
                        <a:rPr lang="en-US" sz="2000" dirty="0"/>
                        <a:t>Expired BL, No Reg.</a:t>
                      </a:r>
                    </a:p>
                  </a:txBody>
                  <a:tcPr anchor="ctr"/>
                </a:tc>
                <a:tc>
                  <a:txBody>
                    <a:bodyPr/>
                    <a:lstStyle/>
                    <a:p>
                      <a:pPr algn="ctr" fontAlgn="b"/>
                      <a:r>
                        <a:rPr lang="en-US" sz="2000" b="0" i="0" u="none" strike="noStrike">
                          <a:solidFill>
                            <a:srgbClr val="000000"/>
                          </a:solidFill>
                          <a:effectLst/>
                          <a:latin typeface="+mn-lt"/>
                        </a:rPr>
                        <a:t>13</a:t>
                      </a:r>
                    </a:p>
                  </a:txBody>
                  <a:tcPr marL="9525" marR="9525" marT="9525" marB="0" anchor="ctr"/>
                </a:tc>
                <a:tc>
                  <a:txBody>
                    <a:bodyPr/>
                    <a:lstStyle/>
                    <a:p>
                      <a:pPr algn="ctr" fontAlgn="b"/>
                      <a:r>
                        <a:rPr lang="en-US" sz="2000" b="0" i="0" u="none" strike="noStrike">
                          <a:solidFill>
                            <a:srgbClr val="000000"/>
                          </a:solidFill>
                          <a:effectLst/>
                          <a:latin typeface="+mn-lt"/>
                        </a:rPr>
                        <a:t>6</a:t>
                      </a:r>
                    </a:p>
                  </a:txBody>
                  <a:tcPr marL="9525" marR="9525" marT="9525" marB="0" anchor="ctr"/>
                </a:tc>
                <a:tc>
                  <a:txBody>
                    <a:bodyPr/>
                    <a:lstStyle/>
                    <a:p>
                      <a:pPr algn="ctr" fontAlgn="b"/>
                      <a:r>
                        <a:rPr lang="en-US" sz="2000" b="0" i="0" u="none" strike="noStrike" dirty="0">
                          <a:solidFill>
                            <a:srgbClr val="000000"/>
                          </a:solidFill>
                          <a:effectLst/>
                          <a:latin typeface="+mn-lt"/>
                        </a:rPr>
                        <a:t>19</a:t>
                      </a:r>
                    </a:p>
                  </a:txBody>
                  <a:tcPr marL="9525" marR="9525" marT="9525" marB="0" anchor="ctr"/>
                </a:tc>
                <a:extLst>
                  <a:ext uri="{0D108BD9-81ED-4DB2-BD59-A6C34878D82A}">
                    <a16:rowId xmlns:a16="http://schemas.microsoft.com/office/drawing/2014/main" val="899864459"/>
                  </a:ext>
                </a:extLst>
              </a:tr>
              <a:tr h="370840">
                <a:tc gridSpan="2">
                  <a:txBody>
                    <a:bodyPr/>
                    <a:lstStyle/>
                    <a:p>
                      <a:r>
                        <a:rPr lang="en-US" sz="2000" dirty="0"/>
                        <a:t>No Compliance (2017 or 2018)</a:t>
                      </a:r>
                    </a:p>
                  </a:txBody>
                  <a:tcPr anchor="ctr"/>
                </a:tc>
                <a:tc hMerge="1">
                  <a:txBody>
                    <a:bodyPr/>
                    <a:lstStyle/>
                    <a:p>
                      <a:endParaRPr lang="en-US"/>
                    </a:p>
                  </a:txBody>
                  <a:tcPr/>
                </a:tc>
                <a:tc>
                  <a:txBody>
                    <a:bodyPr/>
                    <a:lstStyle/>
                    <a:p>
                      <a:pPr algn="ctr"/>
                      <a:r>
                        <a:rPr lang="en-US" sz="2000" dirty="0"/>
                        <a:t>0</a:t>
                      </a:r>
                    </a:p>
                  </a:txBody>
                  <a:tcPr anchor="ctr"/>
                </a:tc>
                <a:tc>
                  <a:txBody>
                    <a:bodyPr/>
                    <a:lstStyle/>
                    <a:p>
                      <a:pPr algn="ctr"/>
                      <a:r>
                        <a:rPr lang="en-US" sz="2000" dirty="0"/>
                        <a:t>67</a:t>
                      </a:r>
                    </a:p>
                  </a:txBody>
                  <a:tcPr anchor="ctr"/>
                </a:tc>
                <a:tc>
                  <a:txBody>
                    <a:bodyPr/>
                    <a:lstStyle/>
                    <a:p>
                      <a:pPr algn="ctr"/>
                      <a:r>
                        <a:rPr lang="en-US" sz="2000" dirty="0"/>
                        <a:t>67</a:t>
                      </a:r>
                    </a:p>
                  </a:txBody>
                  <a:tcPr anchor="ctr"/>
                </a:tc>
                <a:extLst>
                  <a:ext uri="{0D108BD9-81ED-4DB2-BD59-A6C34878D82A}">
                    <a16:rowId xmlns:a16="http://schemas.microsoft.com/office/drawing/2014/main" val="3636145364"/>
                  </a:ext>
                </a:extLst>
              </a:tr>
              <a:tr h="370840">
                <a:tc gridSpan="2">
                  <a:txBody>
                    <a:bodyPr/>
                    <a:lstStyle/>
                    <a:p>
                      <a:r>
                        <a:rPr lang="en-US" sz="2000" dirty="0"/>
                        <a:t>Total Properties</a:t>
                      </a:r>
                    </a:p>
                  </a:txBody>
                  <a:tcPr anchor="ctr"/>
                </a:tc>
                <a:tc hMerge="1">
                  <a:txBody>
                    <a:bodyPr/>
                    <a:lstStyle/>
                    <a:p>
                      <a:endParaRPr lang="en-US"/>
                    </a:p>
                  </a:txBody>
                  <a:tcPr/>
                </a:tc>
                <a:tc>
                  <a:txBody>
                    <a:bodyPr/>
                    <a:lstStyle/>
                    <a:p>
                      <a:pPr algn="ctr"/>
                      <a:r>
                        <a:rPr lang="en-US" sz="2000" dirty="0"/>
                        <a:t>258</a:t>
                      </a:r>
                    </a:p>
                  </a:txBody>
                  <a:tcPr anchor="ctr"/>
                </a:tc>
                <a:tc>
                  <a:txBody>
                    <a:bodyPr/>
                    <a:lstStyle/>
                    <a:p>
                      <a:pPr algn="ctr"/>
                      <a:r>
                        <a:rPr lang="en-US" sz="2000" dirty="0"/>
                        <a:t>754</a:t>
                      </a:r>
                    </a:p>
                  </a:txBody>
                  <a:tcPr anchor="ctr"/>
                </a:tc>
                <a:tc>
                  <a:txBody>
                    <a:bodyPr/>
                    <a:lstStyle/>
                    <a:p>
                      <a:pPr algn="ctr"/>
                      <a:r>
                        <a:rPr lang="en-US" sz="2000" dirty="0"/>
                        <a:t>1,012</a:t>
                      </a:r>
                    </a:p>
                  </a:txBody>
                  <a:tcPr anchor="ctr"/>
                </a:tc>
                <a:extLst>
                  <a:ext uri="{0D108BD9-81ED-4DB2-BD59-A6C34878D82A}">
                    <a16:rowId xmlns:a16="http://schemas.microsoft.com/office/drawing/2014/main" val="3372869478"/>
                  </a:ext>
                </a:extLst>
              </a:tr>
            </a:tbl>
          </a:graphicData>
        </a:graphic>
      </p:graphicFrame>
      <p:sp>
        <p:nvSpPr>
          <p:cNvPr id="3" name="TextBox 2">
            <a:extLst>
              <a:ext uri="{FF2B5EF4-FFF2-40B4-BE49-F238E27FC236}">
                <a16:creationId xmlns:a16="http://schemas.microsoft.com/office/drawing/2014/main" id="{B31064D8-7C2E-0540-B3E5-BE2FC0A4EDFB}"/>
              </a:ext>
            </a:extLst>
          </p:cNvPr>
          <p:cNvSpPr txBox="1"/>
          <p:nvPr/>
        </p:nvSpPr>
        <p:spPr>
          <a:xfrm>
            <a:off x="9841583" y="6317960"/>
            <a:ext cx="1956626" cy="369332"/>
          </a:xfrm>
          <a:prstGeom prst="rect">
            <a:avLst/>
          </a:prstGeom>
          <a:noFill/>
        </p:spPr>
        <p:txBody>
          <a:bodyPr wrap="none" rtlCol="0">
            <a:spAutoFit/>
          </a:bodyPr>
          <a:lstStyle/>
          <a:p>
            <a:r>
              <a:rPr lang="en-US" dirty="0"/>
              <a:t>As of May 4, 2018</a:t>
            </a:r>
          </a:p>
        </p:txBody>
      </p:sp>
    </p:spTree>
    <p:extLst>
      <p:ext uri="{BB962C8B-B14F-4D97-AF65-F5344CB8AC3E}">
        <p14:creationId xmlns:p14="http://schemas.microsoft.com/office/powerpoint/2010/main" val="2144963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B5890-E5C3-CB4F-A188-E93D2DB6058C}"/>
              </a:ext>
            </a:extLst>
          </p:cNvPr>
          <p:cNvSpPr>
            <a:spLocks noGrp="1"/>
          </p:cNvSpPr>
          <p:nvPr>
            <p:ph type="title"/>
          </p:nvPr>
        </p:nvSpPr>
        <p:spPr/>
        <p:txBody>
          <a:bodyPr/>
          <a:lstStyle/>
          <a:p>
            <a:r>
              <a:rPr lang="en-US" dirty="0"/>
              <a:t>Example Properties</a:t>
            </a:r>
          </a:p>
        </p:txBody>
      </p:sp>
      <p:sp>
        <p:nvSpPr>
          <p:cNvPr id="3" name="Content Placeholder 2">
            <a:extLst>
              <a:ext uri="{FF2B5EF4-FFF2-40B4-BE49-F238E27FC236}">
                <a16:creationId xmlns:a16="http://schemas.microsoft.com/office/drawing/2014/main" id="{84856463-1741-6C49-B48C-F31782DE41E0}"/>
              </a:ext>
            </a:extLst>
          </p:cNvPr>
          <p:cNvSpPr>
            <a:spLocks noGrp="1"/>
          </p:cNvSpPr>
          <p:nvPr>
            <p:ph idx="1"/>
          </p:nvPr>
        </p:nvSpPr>
        <p:spPr/>
        <p:txBody>
          <a:bodyPr>
            <a:normAutofit lnSpcReduction="10000"/>
          </a:bodyPr>
          <a:lstStyle/>
          <a:p>
            <a:r>
              <a:rPr lang="en-US" dirty="0"/>
              <a:t>Fully Compliant</a:t>
            </a:r>
          </a:p>
          <a:p>
            <a:pPr lvl="1"/>
            <a:r>
              <a:rPr lang="en-US" dirty="0">
                <a:hlinkClick r:id="rId2"/>
              </a:rPr>
              <a:t>1021 E Arctic Ave</a:t>
            </a:r>
            <a:endParaRPr lang="en-US" dirty="0"/>
          </a:p>
          <a:p>
            <a:r>
              <a:rPr lang="en-US" dirty="0"/>
              <a:t>Missing Active Folly Beach Registration</a:t>
            </a:r>
          </a:p>
          <a:p>
            <a:pPr lvl="1"/>
            <a:r>
              <a:rPr lang="en-US" dirty="0">
                <a:hlinkClick r:id="rId3"/>
              </a:rPr>
              <a:t>122 E Arctic Ave Unit 1</a:t>
            </a:r>
            <a:endParaRPr lang="en-US" dirty="0"/>
          </a:p>
          <a:p>
            <a:r>
              <a:rPr lang="en-US" dirty="0"/>
              <a:t>Missing Active Charleston County Business License</a:t>
            </a:r>
          </a:p>
          <a:p>
            <a:pPr lvl="1"/>
            <a:r>
              <a:rPr lang="en-US" dirty="0">
                <a:hlinkClick r:id="rId4"/>
              </a:rPr>
              <a:t>308 W Ashley Ave</a:t>
            </a:r>
            <a:endParaRPr lang="en-US" dirty="0"/>
          </a:p>
          <a:p>
            <a:r>
              <a:rPr lang="en-US" dirty="0"/>
              <a:t>Outdated Compliance</a:t>
            </a:r>
          </a:p>
          <a:p>
            <a:pPr lvl="1"/>
            <a:r>
              <a:rPr lang="en-US" dirty="0">
                <a:hlinkClick r:id="rId5"/>
              </a:rPr>
              <a:t>212 E Erie Ave</a:t>
            </a:r>
            <a:endParaRPr lang="en-US" dirty="0"/>
          </a:p>
          <a:p>
            <a:r>
              <a:rPr lang="en-US" dirty="0"/>
              <a:t>No Compliance</a:t>
            </a:r>
          </a:p>
          <a:p>
            <a:pPr lvl="1"/>
            <a:r>
              <a:rPr lang="en-US" dirty="0">
                <a:hlinkClick r:id="rId6"/>
              </a:rPr>
              <a:t>219 E Huron Ave</a:t>
            </a:r>
            <a:endParaRPr lang="en-US" dirty="0"/>
          </a:p>
        </p:txBody>
      </p:sp>
    </p:spTree>
    <p:extLst>
      <p:ext uri="{BB962C8B-B14F-4D97-AF65-F5344CB8AC3E}">
        <p14:creationId xmlns:p14="http://schemas.microsoft.com/office/powerpoint/2010/main" val="3552275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3E2B31-3BCF-394C-8A43-F4771DE033F0}"/>
              </a:ext>
            </a:extLst>
          </p:cNvPr>
          <p:cNvSpPr>
            <a:spLocks noGrp="1"/>
          </p:cNvSpPr>
          <p:nvPr>
            <p:ph type="title"/>
          </p:nvPr>
        </p:nvSpPr>
        <p:spPr/>
        <p:txBody>
          <a:bodyPr/>
          <a:lstStyle/>
          <a:p>
            <a:r>
              <a:rPr lang="en-US" dirty="0"/>
              <a:t>Future Project Focus</a:t>
            </a:r>
          </a:p>
        </p:txBody>
      </p:sp>
      <p:sp>
        <p:nvSpPr>
          <p:cNvPr id="3" name="Text Placeholder 2">
            <a:extLst>
              <a:ext uri="{FF2B5EF4-FFF2-40B4-BE49-F238E27FC236}">
                <a16:creationId xmlns:a16="http://schemas.microsoft.com/office/drawing/2014/main" id="{86E021D3-8144-D341-9933-A72090C83147}"/>
              </a:ext>
            </a:extLst>
          </p:cNvPr>
          <p:cNvSpPr>
            <a:spLocks noGrp="1"/>
          </p:cNvSpPr>
          <p:nvPr>
            <p:ph type="body" idx="1"/>
          </p:nvPr>
        </p:nvSpPr>
        <p:spPr/>
        <p:txBody>
          <a:bodyPr/>
          <a:lstStyle/>
          <a:p>
            <a:r>
              <a:rPr lang="en-US" dirty="0"/>
              <a:t>City of Folly Beach</a:t>
            </a:r>
          </a:p>
        </p:txBody>
      </p:sp>
      <p:sp>
        <p:nvSpPr>
          <p:cNvPr id="5" name="Content Placeholder 4">
            <a:extLst>
              <a:ext uri="{FF2B5EF4-FFF2-40B4-BE49-F238E27FC236}">
                <a16:creationId xmlns:a16="http://schemas.microsoft.com/office/drawing/2014/main" id="{8F5B471D-C7E0-D444-BF52-AB9E6D176F50}"/>
              </a:ext>
            </a:extLst>
          </p:cNvPr>
          <p:cNvSpPr>
            <a:spLocks noGrp="1"/>
          </p:cNvSpPr>
          <p:nvPr>
            <p:ph sz="half" idx="2"/>
          </p:nvPr>
        </p:nvSpPr>
        <p:spPr/>
        <p:txBody>
          <a:bodyPr>
            <a:normAutofit fontScale="92500" lnSpcReduction="20000"/>
          </a:bodyPr>
          <a:lstStyle/>
          <a:p>
            <a:r>
              <a:rPr lang="en-US" dirty="0"/>
              <a:t>Continue monitoring compliance</a:t>
            </a:r>
          </a:p>
          <a:p>
            <a:r>
              <a:rPr lang="en-US" dirty="0"/>
              <a:t>Move to Online Registrations and Renewals</a:t>
            </a:r>
          </a:p>
          <a:p>
            <a:r>
              <a:rPr lang="en-US" dirty="0"/>
              <a:t>Streamline Business Processes</a:t>
            </a:r>
          </a:p>
          <a:p>
            <a:r>
              <a:rPr lang="en-US" dirty="0"/>
              <a:t>Incorporate new ordinance requirements</a:t>
            </a:r>
          </a:p>
          <a:p>
            <a:r>
              <a:rPr lang="en-US" dirty="0"/>
              <a:t>Monitor the online ads </a:t>
            </a:r>
          </a:p>
          <a:p>
            <a:pPr lvl="1"/>
            <a:r>
              <a:rPr lang="en-US" dirty="0"/>
              <a:t>Prohibit Events</a:t>
            </a:r>
          </a:p>
          <a:p>
            <a:pPr lvl="1"/>
            <a:r>
              <a:rPr lang="en-US" dirty="0"/>
              <a:t>Occupancy Limits (2 per bed +2)</a:t>
            </a:r>
          </a:p>
          <a:p>
            <a:pPr lvl="1"/>
            <a:r>
              <a:rPr lang="en-US" dirty="0"/>
              <a:t>Listings with business license number</a:t>
            </a:r>
          </a:p>
          <a:p>
            <a:pPr lvl="1"/>
            <a:endParaRPr lang="en-US" dirty="0"/>
          </a:p>
        </p:txBody>
      </p:sp>
      <p:sp>
        <p:nvSpPr>
          <p:cNvPr id="6" name="Text Placeholder 5">
            <a:extLst>
              <a:ext uri="{FF2B5EF4-FFF2-40B4-BE49-F238E27FC236}">
                <a16:creationId xmlns:a16="http://schemas.microsoft.com/office/drawing/2014/main" id="{49F27E0C-8DAB-5443-AD1E-2734DB891868}"/>
              </a:ext>
            </a:extLst>
          </p:cNvPr>
          <p:cNvSpPr>
            <a:spLocks noGrp="1"/>
          </p:cNvSpPr>
          <p:nvPr>
            <p:ph type="body" sz="quarter" idx="3"/>
          </p:nvPr>
        </p:nvSpPr>
        <p:spPr/>
        <p:txBody>
          <a:bodyPr/>
          <a:lstStyle/>
          <a:p>
            <a:r>
              <a:rPr lang="en-US" dirty="0"/>
              <a:t>Riley Center for Livable Communities</a:t>
            </a:r>
          </a:p>
        </p:txBody>
      </p:sp>
      <p:sp>
        <p:nvSpPr>
          <p:cNvPr id="2" name="Content Placeholder 1">
            <a:extLst>
              <a:ext uri="{FF2B5EF4-FFF2-40B4-BE49-F238E27FC236}">
                <a16:creationId xmlns:a16="http://schemas.microsoft.com/office/drawing/2014/main" id="{A1FDDEF2-494F-554C-8C93-144003C4387E}"/>
              </a:ext>
            </a:extLst>
          </p:cNvPr>
          <p:cNvSpPr>
            <a:spLocks noGrp="1"/>
          </p:cNvSpPr>
          <p:nvPr>
            <p:ph sz="quarter" idx="4"/>
          </p:nvPr>
        </p:nvSpPr>
        <p:spPr/>
        <p:txBody>
          <a:bodyPr>
            <a:normAutofit fontScale="92500" lnSpcReduction="20000"/>
          </a:bodyPr>
          <a:lstStyle/>
          <a:p>
            <a:r>
              <a:rPr lang="en-US" dirty="0"/>
              <a:t>Open validation to full county</a:t>
            </a:r>
          </a:p>
          <a:p>
            <a:r>
              <a:rPr lang="en-US" dirty="0"/>
              <a:t>Expand to other jurisdictions within the county</a:t>
            </a:r>
          </a:p>
          <a:p>
            <a:r>
              <a:rPr lang="en-US" dirty="0"/>
              <a:t>Engage Other States and Communities</a:t>
            </a:r>
          </a:p>
          <a:p>
            <a:pPr lvl="1"/>
            <a:r>
              <a:rPr lang="en-US" dirty="0"/>
              <a:t>Utah</a:t>
            </a:r>
          </a:p>
          <a:p>
            <a:pPr lvl="1"/>
            <a:r>
              <a:rPr lang="en-US" dirty="0"/>
              <a:t>Colorado</a:t>
            </a:r>
          </a:p>
          <a:p>
            <a:pPr lvl="1"/>
            <a:r>
              <a:rPr lang="en-US" dirty="0"/>
              <a:t>California</a:t>
            </a:r>
          </a:p>
          <a:p>
            <a:pPr lvl="1"/>
            <a:r>
              <a:rPr lang="en-US" dirty="0"/>
              <a:t>North Carolina</a:t>
            </a:r>
          </a:p>
          <a:p>
            <a:pPr lvl="1"/>
            <a:r>
              <a:rPr lang="en-US" dirty="0"/>
              <a:t>Florida</a:t>
            </a:r>
          </a:p>
        </p:txBody>
      </p:sp>
    </p:spTree>
    <p:extLst>
      <p:ext uri="{BB962C8B-B14F-4D97-AF65-F5344CB8AC3E}">
        <p14:creationId xmlns:p14="http://schemas.microsoft.com/office/powerpoint/2010/main" val="1770284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28008-47CE-B94F-B258-C52EC5E3A0AE}"/>
              </a:ext>
            </a:extLst>
          </p:cNvPr>
          <p:cNvSpPr>
            <a:spLocks noGrp="1"/>
          </p:cNvSpPr>
          <p:nvPr>
            <p:ph type="title"/>
          </p:nvPr>
        </p:nvSpPr>
        <p:spPr/>
        <p:txBody>
          <a:bodyPr/>
          <a:lstStyle/>
          <a:p>
            <a:r>
              <a:rPr lang="en-US" dirty="0"/>
              <a:t>City Council Concerns around STR Compliance</a:t>
            </a:r>
          </a:p>
        </p:txBody>
      </p:sp>
      <p:sp>
        <p:nvSpPr>
          <p:cNvPr id="3" name="Content Placeholder 2">
            <a:extLst>
              <a:ext uri="{FF2B5EF4-FFF2-40B4-BE49-F238E27FC236}">
                <a16:creationId xmlns:a16="http://schemas.microsoft.com/office/drawing/2014/main" id="{EC699894-B6EA-6C46-B21E-889B80D6AECA}"/>
              </a:ext>
            </a:extLst>
          </p:cNvPr>
          <p:cNvSpPr>
            <a:spLocks noGrp="1"/>
          </p:cNvSpPr>
          <p:nvPr>
            <p:ph idx="1"/>
          </p:nvPr>
        </p:nvSpPr>
        <p:spPr/>
        <p:txBody>
          <a:bodyPr/>
          <a:lstStyle/>
          <a:p>
            <a:r>
              <a:rPr lang="en-US" dirty="0"/>
              <a:t>Revenue about collecting appropriate taxes;</a:t>
            </a:r>
          </a:p>
          <a:p>
            <a:r>
              <a:rPr lang="en-US" dirty="0"/>
              <a:t>Fairness concerns that properties were operating on a level playing field as it relates to business license and nightly rental registration requirements</a:t>
            </a:r>
          </a:p>
          <a:p>
            <a:r>
              <a:rPr lang="en-US" dirty="0"/>
              <a:t>Resident concerns that owners were appropriately advertising and monitoring rentals.</a:t>
            </a:r>
          </a:p>
        </p:txBody>
      </p:sp>
    </p:spTree>
    <p:extLst>
      <p:ext uri="{BB962C8B-B14F-4D97-AF65-F5344CB8AC3E}">
        <p14:creationId xmlns:p14="http://schemas.microsoft.com/office/powerpoint/2010/main" val="623551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451D920-EB02-394D-8060-4734C235EB81}"/>
              </a:ext>
            </a:extLst>
          </p:cNvPr>
          <p:cNvSpPr>
            <a:spLocks noGrp="1"/>
          </p:cNvSpPr>
          <p:nvPr>
            <p:ph type="ctrTitle"/>
          </p:nvPr>
        </p:nvSpPr>
        <p:spPr/>
        <p:txBody>
          <a:bodyPr/>
          <a:lstStyle/>
          <a:p>
            <a:r>
              <a:rPr lang="en-US" dirty="0"/>
              <a:t>Thoughts &amp; Discussion</a:t>
            </a:r>
          </a:p>
        </p:txBody>
      </p:sp>
      <p:sp>
        <p:nvSpPr>
          <p:cNvPr id="10" name="Subtitle 9">
            <a:extLst>
              <a:ext uri="{FF2B5EF4-FFF2-40B4-BE49-F238E27FC236}">
                <a16:creationId xmlns:a16="http://schemas.microsoft.com/office/drawing/2014/main" id="{1968C7C8-A158-5C4A-9D3A-E9FE83803B4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96810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CD0AE-F0FA-224F-9B9A-4449E325A900}"/>
              </a:ext>
            </a:extLst>
          </p:cNvPr>
          <p:cNvSpPr>
            <a:spLocks noGrp="1"/>
          </p:cNvSpPr>
          <p:nvPr>
            <p:ph type="title"/>
          </p:nvPr>
        </p:nvSpPr>
        <p:spPr/>
        <p:txBody>
          <a:bodyPr/>
          <a:lstStyle/>
          <a:p>
            <a:r>
              <a:rPr lang="en-US" dirty="0"/>
              <a:t>Zoning</a:t>
            </a:r>
          </a:p>
        </p:txBody>
      </p:sp>
      <p:sp>
        <p:nvSpPr>
          <p:cNvPr id="3" name="Content Placeholder 2">
            <a:extLst>
              <a:ext uri="{FF2B5EF4-FFF2-40B4-BE49-F238E27FC236}">
                <a16:creationId xmlns:a16="http://schemas.microsoft.com/office/drawing/2014/main" id="{15D11B62-E035-3E44-8448-DD7A0C8D1693}"/>
              </a:ext>
            </a:extLst>
          </p:cNvPr>
          <p:cNvSpPr>
            <a:spLocks noGrp="1"/>
          </p:cNvSpPr>
          <p:nvPr>
            <p:ph idx="1"/>
          </p:nvPr>
        </p:nvSpPr>
        <p:spPr/>
        <p:txBody>
          <a:bodyPr/>
          <a:lstStyle/>
          <a:p>
            <a:r>
              <a:rPr lang="en-US" dirty="0"/>
              <a:t>The City allows short term rentals in all zoning districts, with the goal of regulating their potential externalities (noise, trash, events, turtle lighting) rather than limiting their scope</a:t>
            </a:r>
            <a:r>
              <a:rPr lang="en-US" dirty="0">
                <a:effectLst/>
              </a:rPr>
              <a:t> </a:t>
            </a:r>
            <a:endParaRPr lang="en-US" dirty="0"/>
          </a:p>
        </p:txBody>
      </p:sp>
    </p:spTree>
    <p:extLst>
      <p:ext uri="{BB962C8B-B14F-4D97-AF65-F5344CB8AC3E}">
        <p14:creationId xmlns:p14="http://schemas.microsoft.com/office/powerpoint/2010/main" val="4066452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82661-685F-2E4A-80B4-B7405756D73E}"/>
              </a:ext>
            </a:extLst>
          </p:cNvPr>
          <p:cNvSpPr>
            <a:spLocks noGrp="1"/>
          </p:cNvSpPr>
          <p:nvPr>
            <p:ph type="title"/>
          </p:nvPr>
        </p:nvSpPr>
        <p:spPr/>
        <p:txBody>
          <a:bodyPr/>
          <a:lstStyle/>
          <a:p>
            <a:r>
              <a:rPr lang="en-US" dirty="0"/>
              <a:t>Short-term Rental Operating Requirements</a:t>
            </a:r>
          </a:p>
        </p:txBody>
      </p:sp>
      <p:sp>
        <p:nvSpPr>
          <p:cNvPr id="3" name="Content Placeholder 2">
            <a:extLst>
              <a:ext uri="{FF2B5EF4-FFF2-40B4-BE49-F238E27FC236}">
                <a16:creationId xmlns:a16="http://schemas.microsoft.com/office/drawing/2014/main" id="{D083E203-9EC0-3347-9556-CBFA9F2E2996}"/>
              </a:ext>
            </a:extLst>
          </p:cNvPr>
          <p:cNvSpPr>
            <a:spLocks noGrp="1"/>
          </p:cNvSpPr>
          <p:nvPr>
            <p:ph idx="1"/>
          </p:nvPr>
        </p:nvSpPr>
        <p:spPr/>
        <p:txBody>
          <a:bodyPr/>
          <a:lstStyle/>
          <a:p>
            <a:r>
              <a:rPr lang="en-US" dirty="0"/>
              <a:t>All rentals (short and long term) must have a business license: City contracts with Charleston County to renew; first license must be done in City Hall, renewals online through the County;</a:t>
            </a:r>
            <a:endParaRPr lang="en-US" dirty="0">
              <a:effectLst/>
            </a:endParaRPr>
          </a:p>
          <a:p>
            <a:r>
              <a:rPr lang="en-US" dirty="0"/>
              <a:t>Short term rentals must complete rental registration form – local contact, fee, info about the rental (parking, bedrooms, manager, </a:t>
            </a:r>
            <a:r>
              <a:rPr lang="en-US" dirty="0" err="1"/>
              <a:t>etc</a:t>
            </a:r>
            <a:r>
              <a:rPr lang="en-US" dirty="0"/>
              <a:t>);</a:t>
            </a:r>
          </a:p>
          <a:p>
            <a:r>
              <a:rPr lang="en-US" dirty="0"/>
              <a:t>Must post rules and occupancy in the home </a:t>
            </a:r>
          </a:p>
        </p:txBody>
      </p:sp>
    </p:spTree>
    <p:extLst>
      <p:ext uri="{BB962C8B-B14F-4D97-AF65-F5344CB8AC3E}">
        <p14:creationId xmlns:p14="http://schemas.microsoft.com/office/powerpoint/2010/main" val="218606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718384-B5C1-A444-970F-84E856EECCEA}"/>
              </a:ext>
            </a:extLst>
          </p:cNvPr>
          <p:cNvSpPr>
            <a:spLocks noGrp="1"/>
          </p:cNvSpPr>
          <p:nvPr>
            <p:ph type="title"/>
          </p:nvPr>
        </p:nvSpPr>
        <p:spPr/>
        <p:txBody>
          <a:bodyPr/>
          <a:lstStyle/>
          <a:p>
            <a:r>
              <a:rPr lang="en-US" dirty="0"/>
              <a:t>College of Charleston</a:t>
            </a:r>
          </a:p>
        </p:txBody>
      </p:sp>
      <p:sp>
        <p:nvSpPr>
          <p:cNvPr id="6" name="Text Placeholder 5">
            <a:extLst>
              <a:ext uri="{FF2B5EF4-FFF2-40B4-BE49-F238E27FC236}">
                <a16:creationId xmlns:a16="http://schemas.microsoft.com/office/drawing/2014/main" id="{003F88C1-5E20-494E-AD64-14E6130C7B9E}"/>
              </a:ext>
            </a:extLst>
          </p:cNvPr>
          <p:cNvSpPr>
            <a:spLocks noGrp="1"/>
          </p:cNvSpPr>
          <p:nvPr>
            <p:ph type="body" idx="1"/>
          </p:nvPr>
        </p:nvSpPr>
        <p:spPr/>
        <p:txBody>
          <a:bodyPr/>
          <a:lstStyle/>
          <a:p>
            <a:r>
              <a:rPr lang="en-US" dirty="0"/>
              <a:t>Riley Center for Livable Communities and the Office of Tourism Analysis</a:t>
            </a:r>
          </a:p>
        </p:txBody>
      </p:sp>
    </p:spTree>
    <p:extLst>
      <p:ext uri="{BB962C8B-B14F-4D97-AF65-F5344CB8AC3E}">
        <p14:creationId xmlns:p14="http://schemas.microsoft.com/office/powerpoint/2010/main" val="1015100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3BEC86-A2F2-C84B-86D3-4C0DFA517B59}"/>
              </a:ext>
            </a:extLst>
          </p:cNvPr>
          <p:cNvSpPr>
            <a:spLocks noGrp="1"/>
          </p:cNvSpPr>
          <p:nvPr>
            <p:ph type="title"/>
          </p:nvPr>
        </p:nvSpPr>
        <p:spPr/>
        <p:txBody>
          <a:bodyPr/>
          <a:lstStyle/>
          <a:p>
            <a:r>
              <a:rPr lang="en-US" dirty="0"/>
              <a:t>Office of Tourism Analysis</a:t>
            </a:r>
          </a:p>
        </p:txBody>
      </p:sp>
      <p:sp>
        <p:nvSpPr>
          <p:cNvPr id="8" name="Text Placeholder 7">
            <a:extLst>
              <a:ext uri="{FF2B5EF4-FFF2-40B4-BE49-F238E27FC236}">
                <a16:creationId xmlns:a16="http://schemas.microsoft.com/office/drawing/2014/main" id="{98901304-1B4C-7C4C-9D6E-29F76F66C672}"/>
              </a:ext>
            </a:extLst>
          </p:cNvPr>
          <p:cNvSpPr>
            <a:spLocks noGrp="1"/>
          </p:cNvSpPr>
          <p:nvPr>
            <p:ph type="body" idx="1"/>
          </p:nvPr>
        </p:nvSpPr>
        <p:spPr/>
        <p:txBody>
          <a:bodyPr/>
          <a:lstStyle/>
          <a:p>
            <a:r>
              <a:rPr lang="en-US" dirty="0"/>
              <a:t>Existing Relationship</a:t>
            </a:r>
          </a:p>
        </p:txBody>
      </p:sp>
      <p:sp>
        <p:nvSpPr>
          <p:cNvPr id="5" name="Content Placeholder 4">
            <a:extLst>
              <a:ext uri="{FF2B5EF4-FFF2-40B4-BE49-F238E27FC236}">
                <a16:creationId xmlns:a16="http://schemas.microsoft.com/office/drawing/2014/main" id="{58F4DD02-A243-7445-A302-2613FA678146}"/>
              </a:ext>
            </a:extLst>
          </p:cNvPr>
          <p:cNvSpPr>
            <a:spLocks noGrp="1"/>
          </p:cNvSpPr>
          <p:nvPr>
            <p:ph sz="half" idx="2"/>
          </p:nvPr>
        </p:nvSpPr>
        <p:spPr/>
        <p:txBody>
          <a:bodyPr/>
          <a:lstStyle/>
          <a:p>
            <a:r>
              <a:rPr lang="en-US" dirty="0"/>
              <a:t>Vacation Rental Report</a:t>
            </a:r>
          </a:p>
          <a:p>
            <a:r>
              <a:rPr lang="en-US" dirty="0"/>
              <a:t>Economic Impact Study</a:t>
            </a:r>
          </a:p>
          <a:p>
            <a:r>
              <a:rPr lang="en-US" dirty="0"/>
              <a:t>Vacation Rental Summit</a:t>
            </a:r>
          </a:p>
          <a:p>
            <a:r>
              <a:rPr lang="en-US" dirty="0"/>
              <a:t>Short-term Rental Forum</a:t>
            </a:r>
          </a:p>
          <a:p>
            <a:pPr lvl="1"/>
            <a:endParaRPr lang="en-US" dirty="0"/>
          </a:p>
        </p:txBody>
      </p:sp>
      <p:sp>
        <p:nvSpPr>
          <p:cNvPr id="9" name="Text Placeholder 8">
            <a:extLst>
              <a:ext uri="{FF2B5EF4-FFF2-40B4-BE49-F238E27FC236}">
                <a16:creationId xmlns:a16="http://schemas.microsoft.com/office/drawing/2014/main" id="{53B5B5FF-A262-5748-9ED0-500A58499555}"/>
              </a:ext>
            </a:extLst>
          </p:cNvPr>
          <p:cNvSpPr>
            <a:spLocks noGrp="1"/>
          </p:cNvSpPr>
          <p:nvPr>
            <p:ph type="body" sz="quarter" idx="3"/>
          </p:nvPr>
        </p:nvSpPr>
        <p:spPr/>
        <p:txBody>
          <a:bodyPr/>
          <a:lstStyle/>
          <a:p>
            <a:r>
              <a:rPr lang="en-US" dirty="0"/>
              <a:t>New Project</a:t>
            </a:r>
          </a:p>
        </p:txBody>
      </p:sp>
      <p:sp>
        <p:nvSpPr>
          <p:cNvPr id="10" name="Content Placeholder 9">
            <a:extLst>
              <a:ext uri="{FF2B5EF4-FFF2-40B4-BE49-F238E27FC236}">
                <a16:creationId xmlns:a16="http://schemas.microsoft.com/office/drawing/2014/main" id="{8EE24CF0-C94A-954B-8FDD-A56EDC864554}"/>
              </a:ext>
            </a:extLst>
          </p:cNvPr>
          <p:cNvSpPr>
            <a:spLocks noGrp="1"/>
          </p:cNvSpPr>
          <p:nvPr>
            <p:ph sz="quarter" idx="4"/>
          </p:nvPr>
        </p:nvSpPr>
        <p:spPr/>
        <p:txBody>
          <a:bodyPr/>
          <a:lstStyle/>
          <a:p>
            <a:r>
              <a:rPr lang="en-US" dirty="0"/>
              <a:t>Phase I:</a:t>
            </a:r>
          </a:p>
          <a:p>
            <a:pPr lvl="1"/>
            <a:r>
              <a:rPr lang="en-US" dirty="0"/>
              <a:t>Nightly Rental Compliance Audit</a:t>
            </a:r>
          </a:p>
          <a:p>
            <a:pPr lvl="1"/>
            <a:r>
              <a:rPr lang="en-US" dirty="0"/>
              <a:t>Results</a:t>
            </a:r>
          </a:p>
          <a:p>
            <a:r>
              <a:rPr lang="en-US" dirty="0"/>
              <a:t>Phase II:</a:t>
            </a:r>
          </a:p>
          <a:p>
            <a:pPr lvl="1"/>
            <a:r>
              <a:rPr lang="en-US" dirty="0"/>
              <a:t>Grant Proposal for Compliance</a:t>
            </a:r>
          </a:p>
        </p:txBody>
      </p:sp>
    </p:spTree>
    <p:extLst>
      <p:ext uri="{BB962C8B-B14F-4D97-AF65-F5344CB8AC3E}">
        <p14:creationId xmlns:p14="http://schemas.microsoft.com/office/powerpoint/2010/main" val="132648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A5AAD-F209-B546-955F-987E0C4CD0E0}"/>
              </a:ext>
            </a:extLst>
          </p:cNvPr>
          <p:cNvSpPr>
            <a:spLocks noGrp="1"/>
          </p:cNvSpPr>
          <p:nvPr>
            <p:ph type="title"/>
          </p:nvPr>
        </p:nvSpPr>
        <p:spPr/>
        <p:txBody>
          <a:bodyPr>
            <a:normAutofit/>
          </a:bodyPr>
          <a:lstStyle/>
          <a:p>
            <a:r>
              <a:rPr lang="en-US" sz="4800" dirty="0"/>
              <a:t>The Convergence of Housing &amp; Tourism</a:t>
            </a:r>
          </a:p>
        </p:txBody>
      </p:sp>
      <p:sp>
        <p:nvSpPr>
          <p:cNvPr id="3" name="Text Placeholder 2">
            <a:extLst>
              <a:ext uri="{FF2B5EF4-FFF2-40B4-BE49-F238E27FC236}">
                <a16:creationId xmlns:a16="http://schemas.microsoft.com/office/drawing/2014/main" id="{F312A8BC-F405-0045-8728-4DC27F4D8F2F}"/>
              </a:ext>
            </a:extLst>
          </p:cNvPr>
          <p:cNvSpPr>
            <a:spLocks noGrp="1"/>
          </p:cNvSpPr>
          <p:nvPr>
            <p:ph type="body" idx="1"/>
          </p:nvPr>
        </p:nvSpPr>
        <p:spPr/>
        <p:txBody>
          <a:bodyPr/>
          <a:lstStyle/>
          <a:p>
            <a:r>
              <a:rPr lang="en-US" dirty="0"/>
              <a:t>Sources of Transient Inventory</a:t>
            </a:r>
          </a:p>
        </p:txBody>
      </p:sp>
    </p:spTree>
    <p:extLst>
      <p:ext uri="{BB962C8B-B14F-4D97-AF65-F5344CB8AC3E}">
        <p14:creationId xmlns:p14="http://schemas.microsoft.com/office/powerpoint/2010/main" val="3408528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p:cNvSpPr txBox="1">
            <a:spLocks/>
          </p:cNvSpPr>
          <p:nvPr/>
        </p:nvSpPr>
        <p:spPr>
          <a:xfrm>
            <a:off x="177800" y="211564"/>
            <a:ext cx="12192000" cy="533400"/>
          </a:xfrm>
          <a:prstGeom prst="rect">
            <a:avLst/>
          </a:prstGeom>
        </p:spPr>
        <p:txBody>
          <a:bodyPr>
            <a:no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400" dirty="0">
                <a:solidFill>
                  <a:schemeClr val="bg1"/>
                </a:solidFill>
                <a:latin typeface="+mj-lt"/>
                <a:ea typeface="Monda" charset="0"/>
                <a:cs typeface="Monda" charset="0"/>
              </a:rPr>
              <a:t>Sources of Transient Inventory</a:t>
            </a:r>
          </a:p>
        </p:txBody>
      </p:sp>
      <p:sp>
        <p:nvSpPr>
          <p:cNvPr id="2" name="Rectangle 1"/>
          <p:cNvSpPr/>
          <p:nvPr/>
        </p:nvSpPr>
        <p:spPr>
          <a:xfrm>
            <a:off x="914400" y="1863320"/>
            <a:ext cx="1610139" cy="132535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Hotels</a:t>
            </a:r>
          </a:p>
        </p:txBody>
      </p:sp>
      <p:sp>
        <p:nvSpPr>
          <p:cNvPr id="3" name="Rectangle 2"/>
          <p:cNvSpPr/>
          <p:nvPr/>
        </p:nvSpPr>
        <p:spPr>
          <a:xfrm>
            <a:off x="2683566" y="1863319"/>
            <a:ext cx="1391478" cy="60270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Other</a:t>
            </a:r>
          </a:p>
        </p:txBody>
      </p:sp>
      <p:sp>
        <p:nvSpPr>
          <p:cNvPr id="24" name="Rectangle 23"/>
          <p:cNvSpPr/>
          <p:nvPr/>
        </p:nvSpPr>
        <p:spPr>
          <a:xfrm>
            <a:off x="2683566" y="2575760"/>
            <a:ext cx="1391478" cy="61291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Interval</a:t>
            </a:r>
          </a:p>
        </p:txBody>
      </p:sp>
      <p:sp>
        <p:nvSpPr>
          <p:cNvPr id="4" name="Rectangle 3"/>
          <p:cNvSpPr/>
          <p:nvPr/>
        </p:nvSpPr>
        <p:spPr>
          <a:xfrm>
            <a:off x="914400" y="3362607"/>
            <a:ext cx="3160644" cy="290222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Single Family Homes</a:t>
            </a:r>
          </a:p>
        </p:txBody>
      </p:sp>
      <p:sp>
        <p:nvSpPr>
          <p:cNvPr id="5" name="Rectangle 4"/>
          <p:cNvSpPr/>
          <p:nvPr/>
        </p:nvSpPr>
        <p:spPr>
          <a:xfrm>
            <a:off x="4253948" y="1868423"/>
            <a:ext cx="7116417" cy="439641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Condominiums and Apartments</a:t>
            </a:r>
          </a:p>
        </p:txBody>
      </p:sp>
      <p:sp>
        <p:nvSpPr>
          <p:cNvPr id="9" name="Subtitle 2"/>
          <p:cNvSpPr txBox="1">
            <a:spLocks/>
          </p:cNvSpPr>
          <p:nvPr/>
        </p:nvSpPr>
        <p:spPr>
          <a:xfrm>
            <a:off x="0" y="235653"/>
            <a:ext cx="12192000" cy="533400"/>
          </a:xfrm>
          <a:prstGeom prst="rect">
            <a:avLst/>
          </a:prstGeom>
        </p:spPr>
        <p:txBody>
          <a:bodyPr>
            <a:no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400" dirty="0">
                <a:latin typeface="+mj-lt"/>
                <a:ea typeface="Monda" charset="0"/>
                <a:cs typeface="Monda" charset="0"/>
              </a:rPr>
              <a:t>Sources of Transient Inventory</a:t>
            </a:r>
          </a:p>
        </p:txBody>
      </p:sp>
      <p:sp>
        <p:nvSpPr>
          <p:cNvPr id="10" name="Subtitle 2"/>
          <p:cNvSpPr txBox="1">
            <a:spLocks/>
          </p:cNvSpPr>
          <p:nvPr/>
        </p:nvSpPr>
        <p:spPr>
          <a:xfrm>
            <a:off x="343154" y="942989"/>
            <a:ext cx="11594592" cy="819547"/>
          </a:xfrm>
          <a:prstGeom prst="rect">
            <a:avLst/>
          </a:prstGeom>
        </p:spPr>
        <p:txBody>
          <a:bodyPr>
            <a:no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400" dirty="0">
                <a:latin typeface="Monda" charset="0"/>
                <a:ea typeface="Monda" charset="0"/>
                <a:cs typeface="Monda" charset="0"/>
              </a:rPr>
              <a:t>Residential housing (single family homes, condominiums and apartments) represent the largest and most dynamic source of transient inventory in a destination.</a:t>
            </a:r>
          </a:p>
        </p:txBody>
      </p:sp>
    </p:spTree>
    <p:extLst>
      <p:ext uri="{BB962C8B-B14F-4D97-AF65-F5344CB8AC3E}">
        <p14:creationId xmlns:p14="http://schemas.microsoft.com/office/powerpoint/2010/main" val="312834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4" grpId="0" animBg="1"/>
      <p:bldP spid="4" grpId="0" animBg="1"/>
      <p:bldP spid="5" grpId="0" animBg="1"/>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461</TotalTime>
  <Words>2686</Words>
  <Application>Microsoft Macintosh PowerPoint</Application>
  <PresentationFormat>Widescreen</PresentationFormat>
  <Paragraphs>468</Paragraphs>
  <Slides>30</Slides>
  <Notes>17</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Calibri Light</vt:lpstr>
      <vt:lpstr>Mangal</vt:lpstr>
      <vt:lpstr>Monda</vt:lpstr>
      <vt:lpstr>Raleway Medium</vt:lpstr>
      <vt:lpstr>Times New Roman</vt:lpstr>
      <vt:lpstr>Office Theme</vt:lpstr>
      <vt:lpstr>A Collaborative Approach  to the Convergence of  Housing &amp; Tourism</vt:lpstr>
      <vt:lpstr>Situation Analysis</vt:lpstr>
      <vt:lpstr>City Council Concerns around STR Compliance</vt:lpstr>
      <vt:lpstr>Zoning</vt:lpstr>
      <vt:lpstr>Short-term Rental Operating Requirements</vt:lpstr>
      <vt:lpstr>College of Charleston</vt:lpstr>
      <vt:lpstr>Office of Tourism Analysis</vt:lpstr>
      <vt:lpstr>The Convergence of Housing &amp; Tourism</vt:lpstr>
      <vt:lpstr>PowerPoint Presentation</vt:lpstr>
      <vt:lpstr>PowerPoint Presentation</vt:lpstr>
      <vt:lpstr>PowerPoint Presentation</vt:lpstr>
      <vt:lpstr>PowerPoint Presentation</vt:lpstr>
      <vt:lpstr>PowerPoint Presentation</vt:lpstr>
      <vt:lpstr>Sabbatical Research Study</vt:lpstr>
      <vt:lpstr>Primary Goals of the Research</vt:lpstr>
      <vt:lpstr>PowerPoint Presentation</vt:lpstr>
      <vt:lpstr>PowerPoint Presentation</vt:lpstr>
      <vt:lpstr>PowerPoint Presentation</vt:lpstr>
      <vt:lpstr>A Collaborative Approach</vt:lpstr>
      <vt:lpstr>PowerPoint Presentation</vt:lpstr>
      <vt:lpstr>PowerPoint Presentation</vt:lpstr>
      <vt:lpstr>The Case of Folly Beach</vt:lpstr>
      <vt:lpstr>Overview of the Project</vt:lpstr>
      <vt:lpstr>STR Helper</vt:lpstr>
      <vt:lpstr>2017 Year End License Status</vt:lpstr>
      <vt:lpstr>2018 License Status </vt:lpstr>
      <vt:lpstr>2018 License Status &amp; Listing Activity</vt:lpstr>
      <vt:lpstr>Example Properties</vt:lpstr>
      <vt:lpstr>Future Project Focus</vt:lpstr>
      <vt:lpstr>Thoughts &amp; Discussion</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Brumby McLeod</dc:creator>
  <cp:lastModifiedBy>Brumby McLeod</cp:lastModifiedBy>
  <cp:revision>30</cp:revision>
  <dcterms:created xsi:type="dcterms:W3CDTF">2018-05-31T16:38:52Z</dcterms:created>
  <dcterms:modified xsi:type="dcterms:W3CDTF">2018-06-01T10:06:21Z</dcterms:modified>
</cp:coreProperties>
</file>