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771" r:id="rId2"/>
    <p:sldId id="744" r:id="rId3"/>
    <p:sldId id="888" r:id="rId4"/>
    <p:sldId id="821" r:id="rId5"/>
    <p:sldId id="819" r:id="rId6"/>
    <p:sldId id="822" r:id="rId7"/>
    <p:sldId id="858" r:id="rId8"/>
    <p:sldId id="859" r:id="rId9"/>
    <p:sldId id="770" r:id="rId10"/>
    <p:sldId id="999" r:id="rId11"/>
    <p:sldId id="1000" r:id="rId12"/>
    <p:sldId id="1001" r:id="rId13"/>
    <p:sldId id="718" r:id="rId14"/>
    <p:sldId id="995" r:id="rId15"/>
    <p:sldId id="750" r:id="rId16"/>
    <p:sldId id="751" r:id="rId17"/>
    <p:sldId id="875" r:id="rId18"/>
    <p:sldId id="717" r:id="rId19"/>
    <p:sldId id="760" r:id="rId20"/>
    <p:sldId id="756" r:id="rId21"/>
    <p:sldId id="758" r:id="rId22"/>
    <p:sldId id="759" r:id="rId23"/>
    <p:sldId id="357" r:id="rId24"/>
    <p:sldId id="381" r:id="rId25"/>
    <p:sldId id="382" r:id="rId26"/>
    <p:sldId id="310" r:id="rId27"/>
    <p:sldId id="431" r:id="rId28"/>
    <p:sldId id="432" r:id="rId29"/>
    <p:sldId id="889" r:id="rId30"/>
    <p:sldId id="890" r:id="rId31"/>
    <p:sldId id="757" r:id="rId32"/>
    <p:sldId id="723" r:id="rId33"/>
    <p:sldId id="765" r:id="rId34"/>
    <p:sldId id="764" r:id="rId35"/>
    <p:sldId id="885" r:id="rId36"/>
    <p:sldId id="884" r:id="rId37"/>
    <p:sldId id="886" r:id="rId38"/>
    <p:sldId id="887" r:id="rId39"/>
    <p:sldId id="891" r:id="rId40"/>
    <p:sldId id="892" r:id="rId41"/>
    <p:sldId id="893" r:id="rId42"/>
    <p:sldId id="894" r:id="rId43"/>
    <p:sldId id="991" r:id="rId44"/>
  </p:sldIdLst>
  <p:sldSz cx="9144000" cy="6858000" type="screen4x3"/>
  <p:notesSz cx="9388475" cy="71024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7" userDrawn="1">
          <p15:clr>
            <a:srgbClr val="A4A3A4"/>
          </p15:clr>
        </p15:guide>
        <p15:guide id="2" pos="295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600CC"/>
    <a:srgbClr val="990033"/>
    <a:srgbClr val="008000"/>
    <a:srgbClr val="006600"/>
    <a:srgbClr val="339933"/>
    <a:srgbClr val="CC0099"/>
    <a:srgbClr val="333399"/>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98" autoAdjust="0"/>
  </p:normalViewPr>
  <p:slideViewPr>
    <p:cSldViewPr>
      <p:cViewPr varScale="1">
        <p:scale>
          <a:sx n="77" d="100"/>
          <a:sy n="77" d="100"/>
        </p:scale>
        <p:origin x="85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348"/>
    </p:cViewPr>
  </p:sorterViewPr>
  <p:notesViewPr>
    <p:cSldViewPr>
      <p:cViewPr varScale="1">
        <p:scale>
          <a:sx n="67" d="100"/>
          <a:sy n="67" d="100"/>
        </p:scale>
        <p:origin x="1998" y="72"/>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p:cNvSpPr>
            <a:spLocks noGrp="1" noChangeArrowheads="1"/>
          </p:cNvSpPr>
          <p:nvPr>
            <p:ph type="sldNum" sz="quarter" idx="3"/>
          </p:nvPr>
        </p:nvSpPr>
        <p:spPr bwMode="auto">
          <a:xfrm>
            <a:off x="6757218" y="6457230"/>
            <a:ext cx="2139388" cy="477959"/>
          </a:xfrm>
          <a:prstGeom prst="rect">
            <a:avLst/>
          </a:prstGeom>
          <a:noFill/>
          <a:ln w="9525">
            <a:noFill/>
            <a:miter lim="800000"/>
            <a:headEnd/>
            <a:tailEnd/>
          </a:ln>
          <a:effectLst/>
        </p:spPr>
        <p:txBody>
          <a:bodyPr vert="horz" wrap="square" lIns="91714" tIns="45857" rIns="91714" bIns="45857" numCol="1" anchor="t" anchorCtr="0" compatLnSpc="1">
            <a:prstTxWarp prst="textNoShape">
              <a:avLst/>
            </a:prstTxWarp>
          </a:bodyPr>
          <a:lstStyle>
            <a:lvl1pPr algn="r">
              <a:defRPr sz="1400"/>
            </a:lvl1pPr>
          </a:lstStyle>
          <a:p>
            <a:pPr>
              <a:defRPr/>
            </a:pPr>
            <a:fld id="{3748F77F-C1AD-4445-8F0B-04C502C3A9AD}" type="slidenum">
              <a:rPr lang="en-US" sz="1200"/>
              <a:pPr>
                <a:defRPr/>
              </a:pPr>
              <a:t>‹#›</a:t>
            </a:fld>
            <a:endParaRPr lang="en-US" sz="1200" dirty="0"/>
          </a:p>
        </p:txBody>
      </p:sp>
    </p:spTree>
    <p:extLst>
      <p:ext uri="{BB962C8B-B14F-4D97-AF65-F5344CB8AC3E}">
        <p14:creationId xmlns:p14="http://schemas.microsoft.com/office/powerpoint/2010/main" val="3570129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4068761" cy="355244"/>
          </a:xfrm>
          <a:prstGeom prst="rect">
            <a:avLst/>
          </a:prstGeom>
          <a:noFill/>
          <a:ln w="9525">
            <a:noFill/>
            <a:miter lim="800000"/>
            <a:headEnd/>
            <a:tailEnd/>
          </a:ln>
        </p:spPr>
        <p:txBody>
          <a:bodyPr vert="horz" wrap="square" lIns="94218" tIns="47109" rIns="94218" bIns="47109" numCol="1" anchor="t" anchorCtr="0" compatLnSpc="1">
            <a:prstTxWarp prst="textNoShape">
              <a:avLst/>
            </a:prstTxWarp>
          </a:bodyPr>
          <a:lstStyle>
            <a:lvl1pPr defTabSz="942619">
              <a:defRPr sz="1200"/>
            </a:lvl1pPr>
          </a:lstStyle>
          <a:p>
            <a:pPr>
              <a:defRPr/>
            </a:pPr>
            <a:endParaRPr lang="en-US" dirty="0"/>
          </a:p>
        </p:txBody>
      </p:sp>
      <p:sp>
        <p:nvSpPr>
          <p:cNvPr id="77827" name="Rectangle 3"/>
          <p:cNvSpPr>
            <a:spLocks noGrp="1" noChangeArrowheads="1"/>
          </p:cNvSpPr>
          <p:nvPr>
            <p:ph type="dt" idx="1"/>
          </p:nvPr>
        </p:nvSpPr>
        <p:spPr bwMode="auto">
          <a:xfrm>
            <a:off x="5317610" y="0"/>
            <a:ext cx="4068761" cy="355244"/>
          </a:xfrm>
          <a:prstGeom prst="rect">
            <a:avLst/>
          </a:prstGeom>
          <a:noFill/>
          <a:ln w="9525">
            <a:noFill/>
            <a:miter lim="800000"/>
            <a:headEnd/>
            <a:tailEnd/>
          </a:ln>
        </p:spPr>
        <p:txBody>
          <a:bodyPr vert="horz" wrap="square" lIns="94218" tIns="47109" rIns="94218" bIns="47109" numCol="1" anchor="t" anchorCtr="0" compatLnSpc="1">
            <a:prstTxWarp prst="textNoShape">
              <a:avLst/>
            </a:prstTxWarp>
          </a:bodyPr>
          <a:lstStyle>
            <a:lvl1pPr algn="r" defTabSz="942619">
              <a:defRPr sz="1200"/>
            </a:lvl1pPr>
          </a:lstStyle>
          <a:p>
            <a:pPr>
              <a:defRPr/>
            </a:pPr>
            <a:endParaRPr lang="en-US" dirty="0"/>
          </a:p>
        </p:txBody>
      </p:sp>
      <p:sp>
        <p:nvSpPr>
          <p:cNvPr id="117764" name="Rectangle 4"/>
          <p:cNvSpPr>
            <a:spLocks noGrp="1" noRot="1" noChangeAspect="1" noChangeArrowheads="1" noTextEdit="1"/>
          </p:cNvSpPr>
          <p:nvPr>
            <p:ph type="sldImg" idx="2"/>
          </p:nvPr>
        </p:nvSpPr>
        <p:spPr bwMode="auto">
          <a:xfrm>
            <a:off x="2919413" y="531813"/>
            <a:ext cx="3551237" cy="2663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939269" y="3374218"/>
            <a:ext cx="7509938" cy="3195994"/>
          </a:xfrm>
          <a:prstGeom prst="rect">
            <a:avLst/>
          </a:prstGeom>
          <a:noFill/>
          <a:ln w="9525">
            <a:noFill/>
            <a:miter lim="800000"/>
            <a:headEnd/>
            <a:tailEnd/>
          </a:ln>
        </p:spPr>
        <p:txBody>
          <a:bodyPr vert="horz" wrap="square" lIns="94218" tIns="47109" rIns="94218" bIns="4710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7830" name="Rectangle 6"/>
          <p:cNvSpPr>
            <a:spLocks noGrp="1" noChangeArrowheads="1"/>
          </p:cNvSpPr>
          <p:nvPr>
            <p:ph type="ftr" sz="quarter" idx="4"/>
          </p:nvPr>
        </p:nvSpPr>
        <p:spPr bwMode="auto">
          <a:xfrm>
            <a:off x="398031" y="6614769"/>
            <a:ext cx="4068761" cy="355243"/>
          </a:xfrm>
          <a:prstGeom prst="rect">
            <a:avLst/>
          </a:prstGeom>
          <a:noFill/>
          <a:ln w="9525">
            <a:noFill/>
            <a:miter lim="800000"/>
            <a:headEnd/>
            <a:tailEnd/>
          </a:ln>
        </p:spPr>
        <p:txBody>
          <a:bodyPr vert="horz" wrap="square" lIns="94218" tIns="47109" rIns="94218" bIns="47109" numCol="1" anchor="b" anchorCtr="0" compatLnSpc="1">
            <a:prstTxWarp prst="textNoShape">
              <a:avLst/>
            </a:prstTxWarp>
          </a:bodyPr>
          <a:lstStyle>
            <a:lvl1pPr defTabSz="942619">
              <a:defRPr sz="1400"/>
            </a:lvl1pPr>
          </a:lstStyle>
          <a:p>
            <a:pPr>
              <a:defRPr/>
            </a:pPr>
            <a:r>
              <a:rPr lang="en-US" dirty="0"/>
              <a:t>Trainer’s Guide</a:t>
            </a:r>
          </a:p>
        </p:txBody>
      </p:sp>
      <p:sp>
        <p:nvSpPr>
          <p:cNvPr id="77831" name="Rectangle 7"/>
          <p:cNvSpPr>
            <a:spLocks noGrp="1" noChangeArrowheads="1"/>
          </p:cNvSpPr>
          <p:nvPr>
            <p:ph type="sldNum" sz="quarter" idx="5"/>
          </p:nvPr>
        </p:nvSpPr>
        <p:spPr bwMode="auto">
          <a:xfrm>
            <a:off x="5098587" y="6614769"/>
            <a:ext cx="4068761" cy="355243"/>
          </a:xfrm>
          <a:prstGeom prst="rect">
            <a:avLst/>
          </a:prstGeom>
          <a:noFill/>
          <a:ln w="9525">
            <a:noFill/>
            <a:miter lim="800000"/>
            <a:headEnd/>
            <a:tailEnd/>
          </a:ln>
        </p:spPr>
        <p:txBody>
          <a:bodyPr vert="horz" wrap="square" lIns="94218" tIns="47109" rIns="94218" bIns="47109" numCol="1" anchor="b" anchorCtr="0" compatLnSpc="1">
            <a:prstTxWarp prst="textNoShape">
              <a:avLst/>
            </a:prstTxWarp>
          </a:bodyPr>
          <a:lstStyle>
            <a:lvl1pPr algn="r" defTabSz="942619">
              <a:defRPr sz="1200"/>
            </a:lvl1pPr>
          </a:lstStyle>
          <a:p>
            <a:pPr>
              <a:defRPr/>
            </a:pPr>
            <a:fld id="{696A3C0F-DB5C-4E10-B324-64F56ABFC306}" type="slidenum">
              <a:rPr lang="en-US"/>
              <a:pPr>
                <a:defRPr/>
              </a:pPr>
              <a:t>‹#›</a:t>
            </a:fld>
            <a:endParaRPr lang="en-US" dirty="0"/>
          </a:p>
        </p:txBody>
      </p:sp>
    </p:spTree>
    <p:extLst>
      <p:ext uri="{BB962C8B-B14F-4D97-AF65-F5344CB8AC3E}">
        <p14:creationId xmlns:p14="http://schemas.microsoft.com/office/powerpoint/2010/main" val="1498991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911475" y="530225"/>
            <a:ext cx="3540125" cy="2654300"/>
          </a:xfrm>
          <a:ln/>
        </p:spPr>
      </p:sp>
      <p:sp>
        <p:nvSpPr>
          <p:cNvPr id="38915" name="Notes Placeholder 2"/>
          <p:cNvSpPr>
            <a:spLocks noGrp="1"/>
          </p:cNvSpPr>
          <p:nvPr>
            <p:ph type="body" idx="1"/>
          </p:nvPr>
        </p:nvSpPr>
        <p:spPr>
          <a:noFill/>
          <a:ln/>
        </p:spPr>
        <p:txBody>
          <a:bodyPr/>
          <a:lstStyle/>
          <a:p>
            <a:endParaRPr lang="en-US"/>
          </a:p>
        </p:txBody>
      </p:sp>
      <p:sp>
        <p:nvSpPr>
          <p:cNvPr id="38916" name="Slide Number Placeholder 3"/>
          <p:cNvSpPr>
            <a:spLocks noGrp="1"/>
          </p:cNvSpPr>
          <p:nvPr>
            <p:ph type="sldNum" sz="quarter" idx="5"/>
          </p:nvPr>
        </p:nvSpPr>
        <p:spPr>
          <a:noFill/>
        </p:spPr>
        <p:txBody>
          <a:bodyPr/>
          <a:lstStyle/>
          <a:p>
            <a:fld id="{E26C3AD6-A2B3-4817-AB6F-796268223556}" type="slidenum">
              <a:rPr lang="en-US" smtClean="0"/>
              <a:pPr/>
              <a:t>1</a:t>
            </a:fld>
            <a:endParaRPr lang="en-US"/>
          </a:p>
        </p:txBody>
      </p:sp>
    </p:spTree>
    <p:extLst>
      <p:ext uri="{BB962C8B-B14F-4D97-AF65-F5344CB8AC3E}">
        <p14:creationId xmlns:p14="http://schemas.microsoft.com/office/powerpoint/2010/main" val="1806644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919">
              <a:defRPr>
                <a:solidFill>
                  <a:schemeClr val="tx1"/>
                </a:solidFill>
                <a:latin typeface="Arial" pitchFamily="34" charset="0"/>
              </a:defRPr>
            </a:lvl1pPr>
            <a:lvl2pPr marL="745093" indent="-286574" defTabSz="940919">
              <a:defRPr>
                <a:solidFill>
                  <a:schemeClr val="tx1"/>
                </a:solidFill>
                <a:latin typeface="Arial" pitchFamily="34" charset="0"/>
              </a:defRPr>
            </a:lvl2pPr>
            <a:lvl3pPr marL="1146298" indent="-229260" defTabSz="940919">
              <a:defRPr>
                <a:solidFill>
                  <a:schemeClr val="tx1"/>
                </a:solidFill>
                <a:latin typeface="Arial" pitchFamily="34" charset="0"/>
              </a:defRPr>
            </a:lvl3pPr>
            <a:lvl4pPr marL="1604816" indent="-229260" defTabSz="940919">
              <a:defRPr>
                <a:solidFill>
                  <a:schemeClr val="tx1"/>
                </a:solidFill>
                <a:latin typeface="Arial" pitchFamily="34" charset="0"/>
              </a:defRPr>
            </a:lvl4pPr>
            <a:lvl5pPr marL="2063335" indent="-229260" defTabSz="940919">
              <a:defRPr>
                <a:solidFill>
                  <a:schemeClr val="tx1"/>
                </a:solidFill>
                <a:latin typeface="Arial" pitchFamily="34" charset="0"/>
              </a:defRPr>
            </a:lvl5pPr>
            <a:lvl6pPr marL="2521854" indent="-229260" algn="ctr" defTabSz="940919" eaLnBrk="0" fontAlgn="base" hangingPunct="0">
              <a:spcBef>
                <a:spcPct val="0"/>
              </a:spcBef>
              <a:spcAft>
                <a:spcPct val="0"/>
              </a:spcAft>
              <a:defRPr>
                <a:solidFill>
                  <a:schemeClr val="tx1"/>
                </a:solidFill>
                <a:latin typeface="Arial" pitchFamily="34" charset="0"/>
              </a:defRPr>
            </a:lvl6pPr>
            <a:lvl7pPr marL="2980372" indent="-229260" algn="ctr" defTabSz="940919" eaLnBrk="0" fontAlgn="base" hangingPunct="0">
              <a:spcBef>
                <a:spcPct val="0"/>
              </a:spcBef>
              <a:spcAft>
                <a:spcPct val="0"/>
              </a:spcAft>
              <a:defRPr>
                <a:solidFill>
                  <a:schemeClr val="tx1"/>
                </a:solidFill>
                <a:latin typeface="Arial" pitchFamily="34" charset="0"/>
              </a:defRPr>
            </a:lvl7pPr>
            <a:lvl8pPr marL="3438892" indent="-229260" algn="ctr" defTabSz="940919" eaLnBrk="0" fontAlgn="base" hangingPunct="0">
              <a:spcBef>
                <a:spcPct val="0"/>
              </a:spcBef>
              <a:spcAft>
                <a:spcPct val="0"/>
              </a:spcAft>
              <a:defRPr>
                <a:solidFill>
                  <a:schemeClr val="tx1"/>
                </a:solidFill>
                <a:latin typeface="Arial" pitchFamily="34" charset="0"/>
              </a:defRPr>
            </a:lvl8pPr>
            <a:lvl9pPr marL="3897410" indent="-229260" algn="ctr" defTabSz="940919" eaLnBrk="0" fontAlgn="base" hangingPunct="0">
              <a:spcBef>
                <a:spcPct val="0"/>
              </a:spcBef>
              <a:spcAft>
                <a:spcPct val="0"/>
              </a:spcAft>
              <a:defRPr>
                <a:solidFill>
                  <a:schemeClr val="tx1"/>
                </a:solidFill>
                <a:latin typeface="Arial" pitchFamily="34" charset="0"/>
              </a:defRPr>
            </a:lvl9pPr>
          </a:lstStyle>
          <a:p>
            <a:fld id="{24F3F7E8-E4BA-466B-A7DC-79AB88DF5B0A}" type="slidenum">
              <a:rPr lang="en-US" smtClean="0"/>
              <a:pPr/>
              <a:t>20</a:t>
            </a:fld>
            <a:endParaRPr lang="en-US"/>
          </a:p>
        </p:txBody>
      </p:sp>
      <p:sp>
        <p:nvSpPr>
          <p:cNvPr id="125955" name="Rectangle 2"/>
          <p:cNvSpPr>
            <a:spLocks noGrp="1" noRot="1" noChangeAspect="1" noChangeArrowheads="1" noTextEdit="1"/>
          </p:cNvSpPr>
          <p:nvPr>
            <p:ph type="sldImg"/>
          </p:nvPr>
        </p:nvSpPr>
        <p:spPr>
          <a:xfrm>
            <a:off x="2919413" y="531813"/>
            <a:ext cx="3549650" cy="2663825"/>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8343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a:t>Instructor Notes</a:t>
            </a:r>
            <a:r>
              <a:rPr lang="en-US" b="1"/>
              <a:t>:</a:t>
            </a:r>
          </a:p>
          <a:p>
            <a:endParaRPr lang="en-US" u="sng"/>
          </a:p>
          <a:p>
            <a:r>
              <a:rPr lang="en-US"/>
              <a:t>The benefit of having a few core values.  </a:t>
            </a:r>
          </a:p>
          <a:p>
            <a:endParaRPr lang="en-US"/>
          </a:p>
          <a:p>
            <a:r>
              <a:rPr lang="en-US"/>
              <a:t>Go over the slide  -- elaborating on these key vaues</a:t>
            </a:r>
          </a:p>
          <a:p>
            <a:endParaRPr lang="en-US"/>
          </a:p>
          <a:p>
            <a:r>
              <a:rPr lang="en-US"/>
              <a:t>Ask question – Could you run your organization on these few key values?</a:t>
            </a:r>
          </a:p>
          <a:p>
            <a:r>
              <a:rPr lang="en-US"/>
              <a:t>	Why don’t we manage by values instead of so many rules?</a:t>
            </a:r>
          </a:p>
          <a:p>
            <a:endParaRPr lang="en-US"/>
          </a:p>
          <a:p>
            <a:r>
              <a:rPr lang="en-US"/>
              <a:t>Large group discussion</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19" eaLnBrk="0" hangingPunct="0">
              <a:defRPr>
                <a:solidFill>
                  <a:schemeClr val="tx1"/>
                </a:solidFill>
                <a:latin typeface="Arial" pitchFamily="34" charset="0"/>
              </a:defRPr>
            </a:lvl1pPr>
            <a:lvl2pPr marL="745179" indent="-286607" defTabSz="942619" eaLnBrk="0" hangingPunct="0">
              <a:defRPr>
                <a:solidFill>
                  <a:schemeClr val="tx1"/>
                </a:solidFill>
                <a:latin typeface="Arial" pitchFamily="34" charset="0"/>
              </a:defRPr>
            </a:lvl2pPr>
            <a:lvl3pPr marL="1146429" indent="-229286" defTabSz="942619" eaLnBrk="0" hangingPunct="0">
              <a:defRPr>
                <a:solidFill>
                  <a:schemeClr val="tx1"/>
                </a:solidFill>
                <a:latin typeface="Arial" pitchFamily="34" charset="0"/>
              </a:defRPr>
            </a:lvl3pPr>
            <a:lvl4pPr marL="1605001" indent="-229286" defTabSz="942619" eaLnBrk="0" hangingPunct="0">
              <a:defRPr>
                <a:solidFill>
                  <a:schemeClr val="tx1"/>
                </a:solidFill>
                <a:latin typeface="Arial" pitchFamily="34" charset="0"/>
              </a:defRPr>
            </a:lvl4pPr>
            <a:lvl5pPr marL="2063572" indent="-229286" defTabSz="942619" eaLnBrk="0" hangingPunct="0">
              <a:defRPr>
                <a:solidFill>
                  <a:schemeClr val="tx1"/>
                </a:solidFill>
                <a:latin typeface="Arial" pitchFamily="34" charset="0"/>
              </a:defRPr>
            </a:lvl5pPr>
            <a:lvl6pPr marL="2522144" indent="-229286" defTabSz="942619" eaLnBrk="0" fontAlgn="base" hangingPunct="0">
              <a:spcBef>
                <a:spcPct val="0"/>
              </a:spcBef>
              <a:spcAft>
                <a:spcPct val="0"/>
              </a:spcAft>
              <a:defRPr>
                <a:solidFill>
                  <a:schemeClr val="tx1"/>
                </a:solidFill>
                <a:latin typeface="Arial" pitchFamily="34" charset="0"/>
              </a:defRPr>
            </a:lvl6pPr>
            <a:lvl7pPr marL="2980715" indent="-229286" defTabSz="942619" eaLnBrk="0" fontAlgn="base" hangingPunct="0">
              <a:spcBef>
                <a:spcPct val="0"/>
              </a:spcBef>
              <a:spcAft>
                <a:spcPct val="0"/>
              </a:spcAft>
              <a:defRPr>
                <a:solidFill>
                  <a:schemeClr val="tx1"/>
                </a:solidFill>
                <a:latin typeface="Arial" pitchFamily="34" charset="0"/>
              </a:defRPr>
            </a:lvl7pPr>
            <a:lvl8pPr marL="3439287" indent="-229286" defTabSz="942619" eaLnBrk="0" fontAlgn="base" hangingPunct="0">
              <a:spcBef>
                <a:spcPct val="0"/>
              </a:spcBef>
              <a:spcAft>
                <a:spcPct val="0"/>
              </a:spcAft>
              <a:defRPr>
                <a:solidFill>
                  <a:schemeClr val="tx1"/>
                </a:solidFill>
                <a:latin typeface="Arial" pitchFamily="34" charset="0"/>
              </a:defRPr>
            </a:lvl8pPr>
            <a:lvl9pPr marL="3897859" indent="-229286" defTabSz="942619" eaLnBrk="0" fontAlgn="base" hangingPunct="0">
              <a:spcBef>
                <a:spcPct val="0"/>
              </a:spcBef>
              <a:spcAft>
                <a:spcPct val="0"/>
              </a:spcAft>
              <a:defRPr>
                <a:solidFill>
                  <a:schemeClr val="tx1"/>
                </a:solidFill>
                <a:latin typeface="Arial" pitchFamily="34" charset="0"/>
              </a:defRPr>
            </a:lvl9pPr>
          </a:lstStyle>
          <a:p>
            <a:pPr eaLnBrk="1" hangingPunct="1"/>
            <a:fld id="{FCEFF74B-97D5-4873-9290-97FE06FEE666}" type="slidenum">
              <a:rPr lang="en-US" smtClean="0"/>
              <a:pPr eaLnBrk="1" hangingPunct="1"/>
              <a:t>23</a:t>
            </a:fld>
            <a:endParaRPr lang="en-US"/>
          </a:p>
        </p:txBody>
      </p:sp>
    </p:spTree>
    <p:extLst>
      <p:ext uri="{BB962C8B-B14F-4D97-AF65-F5344CB8AC3E}">
        <p14:creationId xmlns:p14="http://schemas.microsoft.com/office/powerpoint/2010/main" val="99246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a:t>Instructor Notes</a:t>
            </a:r>
            <a:r>
              <a:rPr lang="en-US" b="1"/>
              <a:t>:</a:t>
            </a:r>
          </a:p>
          <a:p>
            <a:endParaRPr lang="en-US" u="sng"/>
          </a:p>
          <a:p>
            <a:r>
              <a:rPr lang="en-US"/>
              <a:t>There are two slides on this topic.</a:t>
            </a:r>
          </a:p>
          <a:p>
            <a:endParaRPr lang="en-US"/>
          </a:p>
          <a:p>
            <a:r>
              <a:rPr lang="en-US"/>
              <a:t>Have participants read the two slides covering “Leadership Excellence Means a New Philosophy” and put checkmarks by any bullet they would like to talk about in more detail.</a:t>
            </a:r>
          </a:p>
          <a:p>
            <a:endParaRPr lang="en-US"/>
          </a:p>
          <a:p>
            <a:r>
              <a:rPr lang="en-US"/>
              <a:t>They will probably question the bullet . . . </a:t>
            </a:r>
          </a:p>
          <a:p>
            <a:r>
              <a:rPr lang="en-US"/>
              <a:t>	</a:t>
            </a:r>
            <a:r>
              <a:rPr lang="en-US" u="sng"/>
              <a:t>Controls based on loyalty and support</a:t>
            </a:r>
            <a:r>
              <a:rPr lang="en-US"/>
              <a:t>.</a:t>
            </a:r>
          </a:p>
          <a:p>
            <a:r>
              <a:rPr lang="en-US"/>
              <a:t>	      When things go wrong most organizations will attempt to </a:t>
            </a:r>
          </a:p>
          <a:p>
            <a:r>
              <a:rPr lang="en-US"/>
              <a:t>	      solve the problem  by creating a blizzard of new rules.</a:t>
            </a:r>
          </a:p>
          <a:p>
            <a:r>
              <a:rPr lang="en-US"/>
              <a:t>	      Suggest they control the workplace by gaining support </a:t>
            </a:r>
          </a:p>
          <a:p>
            <a:r>
              <a:rPr lang="en-US"/>
              <a:t>	      and living the values and ethics.</a:t>
            </a:r>
          </a:p>
          <a:p>
            <a:r>
              <a:rPr lang="en-US"/>
              <a:t>	</a:t>
            </a:r>
          </a:p>
          <a:p>
            <a:r>
              <a:rPr lang="en-US"/>
              <a:t>	      </a:t>
            </a:r>
          </a:p>
          <a:p>
            <a:endParaRPr lang="en-US"/>
          </a:p>
          <a:p>
            <a:r>
              <a:rPr lang="en-US"/>
              <a:t>	</a:t>
            </a:r>
          </a:p>
          <a:p>
            <a:endParaRPr lang="en-US"/>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19" eaLnBrk="0" hangingPunct="0">
              <a:defRPr>
                <a:solidFill>
                  <a:schemeClr val="tx1"/>
                </a:solidFill>
                <a:latin typeface="Arial" pitchFamily="34" charset="0"/>
              </a:defRPr>
            </a:lvl1pPr>
            <a:lvl2pPr marL="745179" indent="-286607" defTabSz="942619" eaLnBrk="0" hangingPunct="0">
              <a:defRPr>
                <a:solidFill>
                  <a:schemeClr val="tx1"/>
                </a:solidFill>
                <a:latin typeface="Arial" pitchFamily="34" charset="0"/>
              </a:defRPr>
            </a:lvl2pPr>
            <a:lvl3pPr marL="1146429" indent="-229286" defTabSz="942619" eaLnBrk="0" hangingPunct="0">
              <a:defRPr>
                <a:solidFill>
                  <a:schemeClr val="tx1"/>
                </a:solidFill>
                <a:latin typeface="Arial" pitchFamily="34" charset="0"/>
              </a:defRPr>
            </a:lvl3pPr>
            <a:lvl4pPr marL="1605001" indent="-229286" defTabSz="942619" eaLnBrk="0" hangingPunct="0">
              <a:defRPr>
                <a:solidFill>
                  <a:schemeClr val="tx1"/>
                </a:solidFill>
                <a:latin typeface="Arial" pitchFamily="34" charset="0"/>
              </a:defRPr>
            </a:lvl4pPr>
            <a:lvl5pPr marL="2063572" indent="-229286" defTabSz="942619" eaLnBrk="0" hangingPunct="0">
              <a:defRPr>
                <a:solidFill>
                  <a:schemeClr val="tx1"/>
                </a:solidFill>
                <a:latin typeface="Arial" pitchFamily="34" charset="0"/>
              </a:defRPr>
            </a:lvl5pPr>
            <a:lvl6pPr marL="2522144" indent="-229286" defTabSz="942619" eaLnBrk="0" fontAlgn="base" hangingPunct="0">
              <a:spcBef>
                <a:spcPct val="0"/>
              </a:spcBef>
              <a:spcAft>
                <a:spcPct val="0"/>
              </a:spcAft>
              <a:defRPr>
                <a:solidFill>
                  <a:schemeClr val="tx1"/>
                </a:solidFill>
                <a:latin typeface="Arial" pitchFamily="34" charset="0"/>
              </a:defRPr>
            </a:lvl6pPr>
            <a:lvl7pPr marL="2980715" indent="-229286" defTabSz="942619" eaLnBrk="0" fontAlgn="base" hangingPunct="0">
              <a:spcBef>
                <a:spcPct val="0"/>
              </a:spcBef>
              <a:spcAft>
                <a:spcPct val="0"/>
              </a:spcAft>
              <a:defRPr>
                <a:solidFill>
                  <a:schemeClr val="tx1"/>
                </a:solidFill>
                <a:latin typeface="Arial" pitchFamily="34" charset="0"/>
              </a:defRPr>
            </a:lvl7pPr>
            <a:lvl8pPr marL="3439287" indent="-229286" defTabSz="942619" eaLnBrk="0" fontAlgn="base" hangingPunct="0">
              <a:spcBef>
                <a:spcPct val="0"/>
              </a:spcBef>
              <a:spcAft>
                <a:spcPct val="0"/>
              </a:spcAft>
              <a:defRPr>
                <a:solidFill>
                  <a:schemeClr val="tx1"/>
                </a:solidFill>
                <a:latin typeface="Arial" pitchFamily="34" charset="0"/>
              </a:defRPr>
            </a:lvl8pPr>
            <a:lvl9pPr marL="3897859" indent="-229286" defTabSz="942619" eaLnBrk="0" fontAlgn="base" hangingPunct="0">
              <a:spcBef>
                <a:spcPct val="0"/>
              </a:spcBef>
              <a:spcAft>
                <a:spcPct val="0"/>
              </a:spcAft>
              <a:defRPr>
                <a:solidFill>
                  <a:schemeClr val="tx1"/>
                </a:solidFill>
                <a:latin typeface="Arial" pitchFamily="34" charset="0"/>
              </a:defRPr>
            </a:lvl9pPr>
          </a:lstStyle>
          <a:p>
            <a:pPr eaLnBrk="1" hangingPunct="1"/>
            <a:fld id="{55C8C9B4-14F7-492E-A02B-3E982CDC4F4B}" type="slidenum">
              <a:rPr lang="en-US" smtClean="0"/>
              <a:pPr eaLnBrk="1" hangingPunct="1"/>
              <a:t>24</a:t>
            </a:fld>
            <a:endParaRPr lang="en-US"/>
          </a:p>
        </p:txBody>
      </p:sp>
    </p:spTree>
    <p:extLst>
      <p:ext uri="{BB962C8B-B14F-4D97-AF65-F5344CB8AC3E}">
        <p14:creationId xmlns:p14="http://schemas.microsoft.com/office/powerpoint/2010/main" val="1330910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a:t>Instructor Notes</a:t>
            </a:r>
            <a:r>
              <a:rPr lang="en-US" b="1"/>
              <a:t>:</a:t>
            </a:r>
          </a:p>
          <a:p>
            <a:endParaRPr lang="en-US" u="sng"/>
          </a:p>
          <a:p>
            <a:r>
              <a:rPr lang="en-US"/>
              <a:t>There are two slides on this topic.  This is the 2</a:t>
            </a:r>
            <a:r>
              <a:rPr lang="en-US" baseline="30000"/>
              <a:t>nd</a:t>
            </a:r>
            <a:r>
              <a:rPr lang="en-US"/>
              <a:t> of 2 slides.</a:t>
            </a:r>
          </a:p>
          <a:p>
            <a:endParaRPr lang="en-US"/>
          </a:p>
          <a:p>
            <a:r>
              <a:rPr lang="en-US"/>
              <a:t>See notes on previous slide.</a:t>
            </a:r>
          </a:p>
          <a:p>
            <a:endParaRPr lang="en-US"/>
          </a:p>
          <a:p>
            <a:r>
              <a:rPr lang="en-US"/>
              <a:t>They will probably question the bullet . . . </a:t>
            </a:r>
          </a:p>
          <a:p>
            <a:r>
              <a:rPr lang="en-US"/>
              <a:t>	</a:t>
            </a:r>
            <a:r>
              <a:rPr lang="en-US" u="sng"/>
              <a:t>Rewards people who help achieve the mission</a:t>
            </a:r>
            <a:endParaRPr lang="en-US"/>
          </a:p>
          <a:p>
            <a:pPr lvl="2"/>
            <a:r>
              <a:rPr lang="en-US"/>
              <a:t>They will likely comment that “the misfits / slackers” get rewarded and that they seem to get all the attention and less workload, while good employees get the work dumped on them.  They get all the work.</a:t>
            </a:r>
          </a:p>
          <a:p>
            <a:r>
              <a:rPr lang="en-US"/>
              <a:t>	       Any of the bullets can create good discussion topics.</a:t>
            </a:r>
          </a:p>
          <a:p>
            <a:endParaRPr lang="en-US"/>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19" eaLnBrk="0" hangingPunct="0">
              <a:defRPr>
                <a:solidFill>
                  <a:schemeClr val="tx1"/>
                </a:solidFill>
                <a:latin typeface="Arial" pitchFamily="34" charset="0"/>
              </a:defRPr>
            </a:lvl1pPr>
            <a:lvl2pPr marL="745179" indent="-286607" defTabSz="942619" eaLnBrk="0" hangingPunct="0">
              <a:defRPr>
                <a:solidFill>
                  <a:schemeClr val="tx1"/>
                </a:solidFill>
                <a:latin typeface="Arial" pitchFamily="34" charset="0"/>
              </a:defRPr>
            </a:lvl2pPr>
            <a:lvl3pPr marL="1146429" indent="-229286" defTabSz="942619" eaLnBrk="0" hangingPunct="0">
              <a:defRPr>
                <a:solidFill>
                  <a:schemeClr val="tx1"/>
                </a:solidFill>
                <a:latin typeface="Arial" pitchFamily="34" charset="0"/>
              </a:defRPr>
            </a:lvl3pPr>
            <a:lvl4pPr marL="1605001" indent="-229286" defTabSz="942619" eaLnBrk="0" hangingPunct="0">
              <a:defRPr>
                <a:solidFill>
                  <a:schemeClr val="tx1"/>
                </a:solidFill>
                <a:latin typeface="Arial" pitchFamily="34" charset="0"/>
              </a:defRPr>
            </a:lvl4pPr>
            <a:lvl5pPr marL="2063572" indent="-229286" defTabSz="942619" eaLnBrk="0" hangingPunct="0">
              <a:defRPr>
                <a:solidFill>
                  <a:schemeClr val="tx1"/>
                </a:solidFill>
                <a:latin typeface="Arial" pitchFamily="34" charset="0"/>
              </a:defRPr>
            </a:lvl5pPr>
            <a:lvl6pPr marL="2522144" indent="-229286" defTabSz="942619" eaLnBrk="0" fontAlgn="base" hangingPunct="0">
              <a:spcBef>
                <a:spcPct val="0"/>
              </a:spcBef>
              <a:spcAft>
                <a:spcPct val="0"/>
              </a:spcAft>
              <a:defRPr>
                <a:solidFill>
                  <a:schemeClr val="tx1"/>
                </a:solidFill>
                <a:latin typeface="Arial" pitchFamily="34" charset="0"/>
              </a:defRPr>
            </a:lvl6pPr>
            <a:lvl7pPr marL="2980715" indent="-229286" defTabSz="942619" eaLnBrk="0" fontAlgn="base" hangingPunct="0">
              <a:spcBef>
                <a:spcPct val="0"/>
              </a:spcBef>
              <a:spcAft>
                <a:spcPct val="0"/>
              </a:spcAft>
              <a:defRPr>
                <a:solidFill>
                  <a:schemeClr val="tx1"/>
                </a:solidFill>
                <a:latin typeface="Arial" pitchFamily="34" charset="0"/>
              </a:defRPr>
            </a:lvl7pPr>
            <a:lvl8pPr marL="3439287" indent="-229286" defTabSz="942619" eaLnBrk="0" fontAlgn="base" hangingPunct="0">
              <a:spcBef>
                <a:spcPct val="0"/>
              </a:spcBef>
              <a:spcAft>
                <a:spcPct val="0"/>
              </a:spcAft>
              <a:defRPr>
                <a:solidFill>
                  <a:schemeClr val="tx1"/>
                </a:solidFill>
                <a:latin typeface="Arial" pitchFamily="34" charset="0"/>
              </a:defRPr>
            </a:lvl8pPr>
            <a:lvl9pPr marL="3897859" indent="-229286" defTabSz="942619" eaLnBrk="0" fontAlgn="base" hangingPunct="0">
              <a:spcBef>
                <a:spcPct val="0"/>
              </a:spcBef>
              <a:spcAft>
                <a:spcPct val="0"/>
              </a:spcAft>
              <a:defRPr>
                <a:solidFill>
                  <a:schemeClr val="tx1"/>
                </a:solidFill>
                <a:latin typeface="Arial" pitchFamily="34" charset="0"/>
              </a:defRPr>
            </a:lvl9pPr>
          </a:lstStyle>
          <a:p>
            <a:pPr eaLnBrk="1" hangingPunct="1"/>
            <a:fld id="{E8E3040D-39EA-4A99-B89E-E6554D994C99}" type="slidenum">
              <a:rPr lang="en-US" smtClean="0"/>
              <a:pPr eaLnBrk="1" hangingPunct="1"/>
              <a:t>25</a:t>
            </a:fld>
            <a:endParaRPr lang="en-US"/>
          </a:p>
        </p:txBody>
      </p:sp>
    </p:spTree>
    <p:extLst>
      <p:ext uri="{BB962C8B-B14F-4D97-AF65-F5344CB8AC3E}">
        <p14:creationId xmlns:p14="http://schemas.microsoft.com/office/powerpoint/2010/main" val="1393220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DC3F1D2-4A0F-47B5-9A9A-C59A5818EEBC}" type="slidenum">
              <a:rPr lang="en-US" smtClean="0"/>
              <a:pPr>
                <a:defRPr/>
              </a:pPr>
              <a:t>26</a:t>
            </a:fld>
            <a:endParaRPr lang="en-US"/>
          </a:p>
        </p:txBody>
      </p:sp>
    </p:spTree>
    <p:extLst>
      <p:ext uri="{BB962C8B-B14F-4D97-AF65-F5344CB8AC3E}">
        <p14:creationId xmlns:p14="http://schemas.microsoft.com/office/powerpoint/2010/main" val="2615967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xfrm>
            <a:off x="939269" y="3374218"/>
            <a:ext cx="7596283" cy="3195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u="sng" dirty="0"/>
              <a:t>Instructor Notes:</a:t>
            </a:r>
          </a:p>
          <a:p>
            <a:pPr>
              <a:spcBef>
                <a:spcPct val="0"/>
              </a:spcBef>
            </a:pPr>
            <a:endParaRPr lang="en-US" dirty="0"/>
          </a:p>
          <a:p>
            <a:pPr algn="just">
              <a:spcBef>
                <a:spcPct val="0"/>
              </a:spcBef>
            </a:pPr>
            <a:r>
              <a:rPr lang="en-US" dirty="0"/>
              <a:t>These are characteristics that describe the traditional organization – the demand and control organization.</a:t>
            </a:r>
          </a:p>
          <a:p>
            <a:pPr>
              <a:spcBef>
                <a:spcPct val="0"/>
              </a:spcBef>
            </a:pPr>
            <a:endParaRPr lang="en-US" dirty="0"/>
          </a:p>
          <a:p>
            <a:pPr algn="just">
              <a:spcBef>
                <a:spcPct val="0"/>
              </a:spcBef>
            </a:pPr>
            <a:r>
              <a:rPr lang="en-US" dirty="0"/>
              <a:t>It worked better when information flowed from the top and remained in the hands of the few.  It doesn’t work well in a knowledge society where employees are often brighter and smarter than bosses and where information systems are available to all employees.</a:t>
            </a:r>
          </a:p>
          <a:p>
            <a:pPr>
              <a:spcBef>
                <a:spcPct val="0"/>
              </a:spcBef>
            </a:pPr>
            <a:endParaRPr lang="en-US" dirty="0"/>
          </a:p>
          <a:p>
            <a:pPr algn="just">
              <a:spcBef>
                <a:spcPct val="0"/>
              </a:spcBef>
            </a:pPr>
            <a:r>
              <a:rPr lang="en-US" dirty="0"/>
              <a:t>This style of leadership is still needed in crisis situations, but it is not effective for daily business activities.  People tire quickly of the old “command and control” style of leadership.</a:t>
            </a: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19" eaLnBrk="0" hangingPunct="0">
              <a:defRPr>
                <a:solidFill>
                  <a:schemeClr val="tx1"/>
                </a:solidFill>
                <a:latin typeface="Arial" pitchFamily="34" charset="0"/>
              </a:defRPr>
            </a:lvl1pPr>
            <a:lvl2pPr marL="745179" indent="-286607" defTabSz="942619" eaLnBrk="0" hangingPunct="0">
              <a:defRPr>
                <a:solidFill>
                  <a:schemeClr val="tx1"/>
                </a:solidFill>
                <a:latin typeface="Arial" pitchFamily="34" charset="0"/>
              </a:defRPr>
            </a:lvl2pPr>
            <a:lvl3pPr marL="1146429" indent="-229286" defTabSz="942619" eaLnBrk="0" hangingPunct="0">
              <a:defRPr>
                <a:solidFill>
                  <a:schemeClr val="tx1"/>
                </a:solidFill>
                <a:latin typeface="Arial" pitchFamily="34" charset="0"/>
              </a:defRPr>
            </a:lvl3pPr>
            <a:lvl4pPr marL="1605001" indent="-229286" defTabSz="942619" eaLnBrk="0" hangingPunct="0">
              <a:defRPr>
                <a:solidFill>
                  <a:schemeClr val="tx1"/>
                </a:solidFill>
                <a:latin typeface="Arial" pitchFamily="34" charset="0"/>
              </a:defRPr>
            </a:lvl4pPr>
            <a:lvl5pPr marL="2063572" indent="-229286" defTabSz="942619" eaLnBrk="0" hangingPunct="0">
              <a:defRPr>
                <a:solidFill>
                  <a:schemeClr val="tx1"/>
                </a:solidFill>
                <a:latin typeface="Arial" pitchFamily="34" charset="0"/>
              </a:defRPr>
            </a:lvl5pPr>
            <a:lvl6pPr marL="2522144" indent="-229286" defTabSz="942619" eaLnBrk="0" fontAlgn="base" hangingPunct="0">
              <a:spcBef>
                <a:spcPct val="0"/>
              </a:spcBef>
              <a:spcAft>
                <a:spcPct val="0"/>
              </a:spcAft>
              <a:defRPr>
                <a:solidFill>
                  <a:schemeClr val="tx1"/>
                </a:solidFill>
                <a:latin typeface="Arial" pitchFamily="34" charset="0"/>
              </a:defRPr>
            </a:lvl6pPr>
            <a:lvl7pPr marL="2980715" indent="-229286" defTabSz="942619" eaLnBrk="0" fontAlgn="base" hangingPunct="0">
              <a:spcBef>
                <a:spcPct val="0"/>
              </a:spcBef>
              <a:spcAft>
                <a:spcPct val="0"/>
              </a:spcAft>
              <a:defRPr>
                <a:solidFill>
                  <a:schemeClr val="tx1"/>
                </a:solidFill>
                <a:latin typeface="Arial" pitchFamily="34" charset="0"/>
              </a:defRPr>
            </a:lvl7pPr>
            <a:lvl8pPr marL="3439287" indent="-229286" defTabSz="942619" eaLnBrk="0" fontAlgn="base" hangingPunct="0">
              <a:spcBef>
                <a:spcPct val="0"/>
              </a:spcBef>
              <a:spcAft>
                <a:spcPct val="0"/>
              </a:spcAft>
              <a:defRPr>
                <a:solidFill>
                  <a:schemeClr val="tx1"/>
                </a:solidFill>
                <a:latin typeface="Arial" pitchFamily="34" charset="0"/>
              </a:defRPr>
            </a:lvl8pPr>
            <a:lvl9pPr marL="3897859" indent="-229286" defTabSz="942619" eaLnBrk="0" fontAlgn="base" hangingPunct="0">
              <a:spcBef>
                <a:spcPct val="0"/>
              </a:spcBef>
              <a:spcAft>
                <a:spcPct val="0"/>
              </a:spcAft>
              <a:defRPr>
                <a:solidFill>
                  <a:schemeClr val="tx1"/>
                </a:solidFill>
                <a:latin typeface="Arial" pitchFamily="34" charset="0"/>
              </a:defRPr>
            </a:lvl9pPr>
          </a:lstStyle>
          <a:p>
            <a:pPr eaLnBrk="1" hangingPunct="1"/>
            <a:fld id="{850F3ABF-F0D2-45BC-986D-0836F49578D6}" type="slidenum">
              <a:rPr lang="en-US" smtClean="0"/>
              <a:pPr eaLnBrk="1" hangingPunct="1"/>
              <a:t>27</a:t>
            </a:fld>
            <a:endParaRPr lang="en-US" dirty="0"/>
          </a:p>
        </p:txBody>
      </p:sp>
    </p:spTree>
    <p:extLst>
      <p:ext uri="{BB962C8B-B14F-4D97-AF65-F5344CB8AC3E}">
        <p14:creationId xmlns:p14="http://schemas.microsoft.com/office/powerpoint/2010/main" val="2565156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ln/>
        </p:spPr>
        <p:txBody>
          <a:bodyPr/>
          <a:lstStyle/>
          <a:p>
            <a:pPr>
              <a:spcBef>
                <a:spcPts val="0"/>
              </a:spcBef>
              <a:defRPr/>
            </a:pPr>
            <a:r>
              <a:rPr lang="en-US" b="1" u="sng" dirty="0"/>
              <a:t>Instructor Notes:</a:t>
            </a:r>
          </a:p>
          <a:p>
            <a:pPr>
              <a:spcBef>
                <a:spcPts val="0"/>
              </a:spcBef>
              <a:defRPr/>
            </a:pPr>
            <a:endParaRPr lang="en-US" b="1" u="sng" dirty="0"/>
          </a:p>
          <a:p>
            <a:pPr algn="just">
              <a:spcBef>
                <a:spcPts val="0"/>
              </a:spcBef>
              <a:defRPr/>
            </a:pPr>
            <a:r>
              <a:rPr lang="en-US" dirty="0"/>
              <a:t>The new organization is a more collaborative workplace where knowledge and skills rely on many people and the complexity of running any organization.  </a:t>
            </a:r>
          </a:p>
          <a:p>
            <a:pPr algn="just">
              <a:spcBef>
                <a:spcPts val="0"/>
              </a:spcBef>
              <a:defRPr/>
            </a:pPr>
            <a:endParaRPr lang="en-US" dirty="0"/>
          </a:p>
          <a:p>
            <a:pPr algn="just">
              <a:spcBef>
                <a:spcPts val="0"/>
              </a:spcBef>
              <a:defRPr/>
            </a:pPr>
            <a:r>
              <a:rPr lang="en-US" dirty="0"/>
              <a:t>In module I of the program, there was discussion about how the new workforce was changing and how different it is from the “old” workforce.  Some of characteristics including . . . </a:t>
            </a:r>
          </a:p>
          <a:p>
            <a:pPr marL="466533">
              <a:spcBef>
                <a:spcPts val="0"/>
              </a:spcBef>
              <a:defRPr/>
            </a:pPr>
            <a:r>
              <a:rPr lang="en-US" dirty="0"/>
              <a:t>Today there are four generations in the workplace</a:t>
            </a:r>
          </a:p>
          <a:p>
            <a:pPr marL="466533">
              <a:spcBef>
                <a:spcPts val="0"/>
              </a:spcBef>
              <a:defRPr/>
            </a:pPr>
            <a:r>
              <a:rPr lang="en-US" dirty="0"/>
              <a:t>Technology links information to people</a:t>
            </a:r>
          </a:p>
          <a:p>
            <a:pPr marL="466533">
              <a:spcBef>
                <a:spcPts val="0"/>
              </a:spcBef>
              <a:defRPr/>
            </a:pPr>
            <a:r>
              <a:rPr lang="en-US" dirty="0"/>
              <a:t>Business complexity - need collective resources of all</a:t>
            </a:r>
          </a:p>
          <a:p>
            <a:pPr marL="466533">
              <a:spcBef>
                <a:spcPts val="0"/>
              </a:spcBef>
              <a:defRPr/>
            </a:pPr>
            <a:r>
              <a:rPr lang="en-US" dirty="0"/>
              <a:t>Failure to satisfy customers -- too long to get management’s response</a:t>
            </a:r>
          </a:p>
          <a:p>
            <a:pPr marL="466533">
              <a:spcBef>
                <a:spcPts val="0"/>
              </a:spcBef>
              <a:defRPr/>
            </a:pPr>
            <a:r>
              <a:rPr lang="en-US" dirty="0"/>
              <a:t>Employees closest to the work know best how to improve it</a:t>
            </a:r>
          </a:p>
          <a:p>
            <a:pPr marL="466533">
              <a:spcBef>
                <a:spcPts val="0"/>
              </a:spcBef>
              <a:defRPr/>
            </a:pPr>
            <a:r>
              <a:rPr lang="en-US" dirty="0"/>
              <a:t>Employees want ownership in their work - they want to know why </a:t>
            </a:r>
          </a:p>
          <a:p>
            <a:pPr marL="466533">
              <a:spcBef>
                <a:spcPts val="0"/>
              </a:spcBef>
              <a:defRPr/>
            </a:pPr>
            <a:r>
              <a:rPr lang="en-US" dirty="0"/>
              <a:t>Teams provide greater possibility for empowerment</a:t>
            </a:r>
          </a:p>
          <a:p>
            <a:pPr marL="466533">
              <a:spcBef>
                <a:spcPts val="0"/>
              </a:spcBef>
              <a:defRPr/>
            </a:pPr>
            <a:r>
              <a:rPr lang="en-US" dirty="0"/>
              <a:t>Flattening of the organization</a:t>
            </a:r>
          </a:p>
          <a:p>
            <a:pPr>
              <a:spcBef>
                <a:spcPts val="0"/>
              </a:spcBef>
              <a:defRPr/>
            </a:pPr>
            <a:endParaRPr lang="en-US" dirty="0"/>
          </a:p>
          <a:p>
            <a:pPr>
              <a:spcBef>
                <a:spcPts val="0"/>
              </a:spcBef>
              <a:defRPr/>
            </a:pPr>
            <a:r>
              <a:rPr lang="en-US" dirty="0"/>
              <a:t>The futuristic organization described on this slide will better meet the challenges of today’s workforce. </a:t>
            </a:r>
          </a:p>
          <a:p>
            <a:pPr>
              <a:spcBef>
                <a:spcPts val="0"/>
              </a:spcBef>
              <a:defRPr/>
            </a:pPr>
            <a:endParaRPr lang="en-US" dirty="0"/>
          </a:p>
          <a:p>
            <a:pPr>
              <a:spcBef>
                <a:spcPts val="0"/>
              </a:spcBef>
              <a:defRPr/>
            </a:pPr>
            <a:r>
              <a:rPr lang="en-US" dirty="0"/>
              <a:t>This structure also supports the theories of employee motivation to be covered later in the program.</a:t>
            </a:r>
          </a:p>
          <a:p>
            <a:pPr>
              <a:spcBef>
                <a:spcPts val="0"/>
              </a:spcBef>
              <a:defRPr/>
            </a:pPr>
            <a:endParaRPr lang="en-US" b="1" u="sng" dirty="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619" eaLnBrk="0" hangingPunct="0">
              <a:defRPr>
                <a:solidFill>
                  <a:schemeClr val="tx1"/>
                </a:solidFill>
                <a:latin typeface="Arial" pitchFamily="34" charset="0"/>
              </a:defRPr>
            </a:lvl1pPr>
            <a:lvl2pPr marL="745179" indent="-286607" defTabSz="942619" eaLnBrk="0" hangingPunct="0">
              <a:defRPr>
                <a:solidFill>
                  <a:schemeClr val="tx1"/>
                </a:solidFill>
                <a:latin typeface="Arial" pitchFamily="34" charset="0"/>
              </a:defRPr>
            </a:lvl2pPr>
            <a:lvl3pPr marL="1146429" indent="-229286" defTabSz="942619" eaLnBrk="0" hangingPunct="0">
              <a:defRPr>
                <a:solidFill>
                  <a:schemeClr val="tx1"/>
                </a:solidFill>
                <a:latin typeface="Arial" pitchFamily="34" charset="0"/>
              </a:defRPr>
            </a:lvl3pPr>
            <a:lvl4pPr marL="1605001" indent="-229286" defTabSz="942619" eaLnBrk="0" hangingPunct="0">
              <a:defRPr>
                <a:solidFill>
                  <a:schemeClr val="tx1"/>
                </a:solidFill>
                <a:latin typeface="Arial" pitchFamily="34" charset="0"/>
              </a:defRPr>
            </a:lvl4pPr>
            <a:lvl5pPr marL="2063572" indent="-229286" defTabSz="942619" eaLnBrk="0" hangingPunct="0">
              <a:defRPr>
                <a:solidFill>
                  <a:schemeClr val="tx1"/>
                </a:solidFill>
                <a:latin typeface="Arial" pitchFamily="34" charset="0"/>
              </a:defRPr>
            </a:lvl5pPr>
            <a:lvl6pPr marL="2522144" indent="-229286" defTabSz="942619" eaLnBrk="0" fontAlgn="base" hangingPunct="0">
              <a:spcBef>
                <a:spcPct val="0"/>
              </a:spcBef>
              <a:spcAft>
                <a:spcPct val="0"/>
              </a:spcAft>
              <a:defRPr>
                <a:solidFill>
                  <a:schemeClr val="tx1"/>
                </a:solidFill>
                <a:latin typeface="Arial" pitchFamily="34" charset="0"/>
              </a:defRPr>
            </a:lvl6pPr>
            <a:lvl7pPr marL="2980715" indent="-229286" defTabSz="942619" eaLnBrk="0" fontAlgn="base" hangingPunct="0">
              <a:spcBef>
                <a:spcPct val="0"/>
              </a:spcBef>
              <a:spcAft>
                <a:spcPct val="0"/>
              </a:spcAft>
              <a:defRPr>
                <a:solidFill>
                  <a:schemeClr val="tx1"/>
                </a:solidFill>
                <a:latin typeface="Arial" pitchFamily="34" charset="0"/>
              </a:defRPr>
            </a:lvl7pPr>
            <a:lvl8pPr marL="3439287" indent="-229286" defTabSz="942619" eaLnBrk="0" fontAlgn="base" hangingPunct="0">
              <a:spcBef>
                <a:spcPct val="0"/>
              </a:spcBef>
              <a:spcAft>
                <a:spcPct val="0"/>
              </a:spcAft>
              <a:defRPr>
                <a:solidFill>
                  <a:schemeClr val="tx1"/>
                </a:solidFill>
                <a:latin typeface="Arial" pitchFamily="34" charset="0"/>
              </a:defRPr>
            </a:lvl8pPr>
            <a:lvl9pPr marL="3897859" indent="-229286" defTabSz="942619" eaLnBrk="0" fontAlgn="base" hangingPunct="0">
              <a:spcBef>
                <a:spcPct val="0"/>
              </a:spcBef>
              <a:spcAft>
                <a:spcPct val="0"/>
              </a:spcAft>
              <a:defRPr>
                <a:solidFill>
                  <a:schemeClr val="tx1"/>
                </a:solidFill>
                <a:latin typeface="Arial" pitchFamily="34" charset="0"/>
              </a:defRPr>
            </a:lvl9pPr>
          </a:lstStyle>
          <a:p>
            <a:pPr eaLnBrk="1" hangingPunct="1"/>
            <a:fld id="{CD19A2EA-FA30-469B-8E8E-E7767C6848DA}" type="slidenum">
              <a:rPr lang="en-US" smtClean="0"/>
              <a:pPr eaLnBrk="1" hangingPunct="1"/>
              <a:t>28</a:t>
            </a:fld>
            <a:endParaRPr lang="en-US" dirty="0"/>
          </a:p>
        </p:txBody>
      </p:sp>
    </p:spTree>
    <p:extLst>
      <p:ext uri="{BB962C8B-B14F-4D97-AF65-F5344CB8AC3E}">
        <p14:creationId xmlns:p14="http://schemas.microsoft.com/office/powerpoint/2010/main" val="2878742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sz="quarter" idx="1"/>
          </p:nvPr>
        </p:nvSpPr>
        <p:spPr>
          <a:noFill/>
          <a:ln/>
        </p:spPr>
        <p:txBody>
          <a:bodyPr/>
          <a:lstStyle/>
          <a:p>
            <a:pPr eaLnBrk="1" hangingPunct="1"/>
            <a:r>
              <a:rPr lang="en-US" b="1" u="sng"/>
              <a:t>Instructor Notes</a:t>
            </a:r>
            <a:r>
              <a:rPr lang="en-US" b="1"/>
              <a:t>:</a:t>
            </a:r>
          </a:p>
          <a:p>
            <a:pPr eaLnBrk="1" hangingPunct="1"/>
            <a:endParaRPr lang="en-US" u="sng">
              <a:cs typeface="Arial" charset="0"/>
            </a:endParaRPr>
          </a:p>
          <a:p>
            <a:pPr eaLnBrk="1" hangingPunct="1"/>
            <a:r>
              <a:rPr lang="en-US">
                <a:cs typeface="Arial" charset="0"/>
              </a:rPr>
              <a:t>Wrap-up the program</a:t>
            </a:r>
          </a:p>
          <a:p>
            <a:pPr eaLnBrk="1" hangingPunct="1"/>
            <a:endParaRPr lang="en-US">
              <a:cs typeface="Arial" charset="0"/>
            </a:endParaRPr>
          </a:p>
        </p:txBody>
      </p:sp>
      <p:sp>
        <p:nvSpPr>
          <p:cNvPr id="62468" name="Slide Number Placeholder 3"/>
          <p:cNvSpPr txBox="1">
            <a:spLocks noChangeArrowheads="1"/>
          </p:cNvSpPr>
          <p:nvPr/>
        </p:nvSpPr>
        <p:spPr bwMode="auto">
          <a:xfrm>
            <a:off x="8333377" y="6614769"/>
            <a:ext cx="732883" cy="355243"/>
          </a:xfrm>
          <a:prstGeom prst="rect">
            <a:avLst/>
          </a:prstGeom>
          <a:noFill/>
          <a:ln w="9525">
            <a:noFill/>
            <a:miter lim="800000"/>
            <a:headEnd/>
            <a:tailEnd/>
          </a:ln>
        </p:spPr>
        <p:txBody>
          <a:bodyPr lIns="92445" tIns="46222" rIns="92445" bIns="46222" anchor="b"/>
          <a:lstStyle/>
          <a:p>
            <a:pPr algn="r" defTabSz="941028"/>
            <a:fld id="{CF28F37C-BC50-42E1-8781-EF804F4E2322}" type="slidenum">
              <a:rPr lang="en-US" sz="1200">
                <a:solidFill>
                  <a:srgbClr val="000000"/>
                </a:solidFill>
              </a:rPr>
              <a:pPr algn="r" defTabSz="941028"/>
              <a:t>43</a:t>
            </a:fld>
            <a:endParaRPr lang="en-US" sz="1200">
              <a:solidFill>
                <a:srgbClr val="000000"/>
              </a:solidFill>
            </a:endParaRPr>
          </a:p>
        </p:txBody>
      </p:sp>
    </p:spTree>
    <p:extLst>
      <p:ext uri="{BB962C8B-B14F-4D97-AF65-F5344CB8AC3E}">
        <p14:creationId xmlns:p14="http://schemas.microsoft.com/office/powerpoint/2010/main" val="200898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2919413" y="531813"/>
            <a:ext cx="3549650" cy="2663825"/>
          </a:xfrm>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b="1" u="sng" dirty="0"/>
              <a:t>Instructor Notes</a:t>
            </a:r>
            <a:r>
              <a:rPr lang="en-US" b="1" dirty="0"/>
              <a:t>:</a:t>
            </a:r>
          </a:p>
          <a:p>
            <a:pPr>
              <a:defRPr/>
            </a:pPr>
            <a:endParaRPr lang="en-US" sz="200" u="sng" dirty="0"/>
          </a:p>
          <a:p>
            <a:pPr>
              <a:defRPr/>
            </a:pPr>
            <a:r>
              <a:rPr lang="en-US" dirty="0"/>
              <a:t>Have participants work in small groups and identify things they noticed about today’s employees – their work ethic, their interest, their values.  All employees are alike in some ways, but there are general tendencies among various age groups. </a:t>
            </a:r>
          </a:p>
          <a:p>
            <a:pPr>
              <a:defRPr/>
            </a:pPr>
            <a:endParaRPr lang="en-US" dirty="0"/>
          </a:p>
          <a:p>
            <a:pPr>
              <a:defRPr/>
            </a:pPr>
            <a:r>
              <a:rPr lang="en-US" dirty="0"/>
              <a:t>It’s Changing . . . OLDER WORKERS	</a:t>
            </a:r>
          </a:p>
          <a:p>
            <a:pPr>
              <a:defRPr/>
            </a:pPr>
            <a:endParaRPr lang="en-US" sz="600" dirty="0"/>
          </a:p>
          <a:p>
            <a:pPr>
              <a:defRPr/>
            </a:pPr>
            <a:r>
              <a:rPr lang="en-US" dirty="0"/>
              <a:t>Some of the participant’s comments might include . . . </a:t>
            </a:r>
          </a:p>
          <a:p>
            <a:pPr>
              <a:spcBef>
                <a:spcPct val="0"/>
              </a:spcBef>
              <a:defRPr/>
            </a:pPr>
            <a:r>
              <a:rPr lang="en-US" u="sng" dirty="0"/>
              <a:t>Positive</a:t>
            </a:r>
            <a:r>
              <a:rPr lang="en-US" dirty="0"/>
              <a:t>	Consistent, uniformity, conformers, disciplined, past oriented, </a:t>
            </a:r>
          </a:p>
          <a:p>
            <a:pPr>
              <a:spcBef>
                <a:spcPct val="0"/>
              </a:spcBef>
              <a:defRPr/>
            </a:pPr>
            <a:r>
              <a:rPr lang="en-US" dirty="0"/>
              <a:t>	history absorbed, high work ethic, believe in logic	</a:t>
            </a:r>
          </a:p>
          <a:p>
            <a:pPr>
              <a:spcBef>
                <a:spcPct val="0"/>
              </a:spcBef>
              <a:defRPr/>
            </a:pPr>
            <a:r>
              <a:rPr lang="en-US" u="sng" dirty="0"/>
              <a:t>Down side</a:t>
            </a:r>
            <a:r>
              <a:rPr lang="en-US" dirty="0"/>
              <a:t> 	Dictator, rigid, inhibited, inflexible, set in old ways, technological </a:t>
            </a:r>
          </a:p>
          <a:p>
            <a:pPr>
              <a:spcBef>
                <a:spcPct val="0"/>
              </a:spcBef>
              <a:defRPr/>
            </a:pPr>
            <a:r>
              <a:rPr lang="en-US" dirty="0"/>
              <a:t>	dinosaurs, too serious</a:t>
            </a:r>
          </a:p>
          <a:p>
            <a:pPr>
              <a:defRPr/>
            </a:pPr>
            <a:r>
              <a:rPr lang="en-US" dirty="0"/>
              <a:t>It’s Changing . . . NEWER WORKERS </a:t>
            </a:r>
          </a:p>
          <a:p>
            <a:pPr>
              <a:defRPr/>
            </a:pPr>
            <a:endParaRPr lang="en-US" sz="600" dirty="0"/>
          </a:p>
          <a:p>
            <a:pPr>
              <a:defRPr/>
            </a:pPr>
            <a:r>
              <a:rPr lang="en-US" dirty="0"/>
              <a:t>Some of the participant’s comments might include . . . </a:t>
            </a:r>
          </a:p>
          <a:p>
            <a:pPr>
              <a:defRPr/>
            </a:pPr>
            <a:r>
              <a:rPr lang="en-US" u="sng" dirty="0"/>
              <a:t>Positive</a:t>
            </a:r>
            <a:r>
              <a:rPr lang="en-US" dirty="0"/>
              <a:t>	Self-reliant, want balance, attracted to the edge, approach to authority is casual, computer literate, searching their souls to find themselves </a:t>
            </a:r>
          </a:p>
          <a:p>
            <a:pPr>
              <a:defRPr/>
            </a:pPr>
            <a:r>
              <a:rPr lang="en-US" u="sng" dirty="0"/>
              <a:t>Down side</a:t>
            </a:r>
            <a:r>
              <a:rPr lang="en-US" dirty="0"/>
              <a:t>	Talks too much about private stuff, no street smarts, slackers, rude,              	lack social skills, won’t wait their turn, self-absorbed, loyalty not important 	</a:t>
            </a:r>
          </a:p>
          <a:p>
            <a:pPr>
              <a:defRPr/>
            </a:pPr>
            <a:r>
              <a:rPr lang="en-US" dirty="0"/>
              <a:t>Wrap up by saying that there is truth to their list – but remember that there is always some individual differences in your employees.   Treat them as individuals  </a:t>
            </a:r>
          </a:p>
          <a:p>
            <a:pPr>
              <a:defRPr/>
            </a:pPr>
            <a:endParaRPr lang="en-US" dirty="0"/>
          </a:p>
          <a:p>
            <a:pPr>
              <a:defRPr/>
            </a:pPr>
            <a:endParaRPr lang="en-US" dirty="0"/>
          </a:p>
          <a:p>
            <a:pPr>
              <a:defRPr/>
            </a:pPr>
            <a:endParaRPr 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919">
              <a:defRPr>
                <a:solidFill>
                  <a:schemeClr val="tx1"/>
                </a:solidFill>
                <a:latin typeface="Arial" pitchFamily="34" charset="0"/>
              </a:defRPr>
            </a:lvl1pPr>
            <a:lvl2pPr marL="745093" indent="-286574" defTabSz="940919">
              <a:defRPr>
                <a:solidFill>
                  <a:schemeClr val="tx1"/>
                </a:solidFill>
                <a:latin typeface="Arial" pitchFamily="34" charset="0"/>
              </a:defRPr>
            </a:lvl2pPr>
            <a:lvl3pPr marL="1146298" indent="-229260" defTabSz="940919">
              <a:defRPr>
                <a:solidFill>
                  <a:schemeClr val="tx1"/>
                </a:solidFill>
                <a:latin typeface="Arial" pitchFamily="34" charset="0"/>
              </a:defRPr>
            </a:lvl3pPr>
            <a:lvl4pPr marL="1604816" indent="-229260" defTabSz="940919">
              <a:defRPr>
                <a:solidFill>
                  <a:schemeClr val="tx1"/>
                </a:solidFill>
                <a:latin typeface="Arial" pitchFamily="34" charset="0"/>
              </a:defRPr>
            </a:lvl4pPr>
            <a:lvl5pPr marL="2063335" indent="-229260" defTabSz="940919">
              <a:defRPr>
                <a:solidFill>
                  <a:schemeClr val="tx1"/>
                </a:solidFill>
                <a:latin typeface="Arial" pitchFamily="34" charset="0"/>
              </a:defRPr>
            </a:lvl5pPr>
            <a:lvl6pPr marL="2521854" indent="-229260" algn="ctr" defTabSz="940919" eaLnBrk="0" fontAlgn="base" hangingPunct="0">
              <a:spcBef>
                <a:spcPct val="0"/>
              </a:spcBef>
              <a:spcAft>
                <a:spcPct val="0"/>
              </a:spcAft>
              <a:defRPr>
                <a:solidFill>
                  <a:schemeClr val="tx1"/>
                </a:solidFill>
                <a:latin typeface="Arial" pitchFamily="34" charset="0"/>
              </a:defRPr>
            </a:lvl6pPr>
            <a:lvl7pPr marL="2980372" indent="-229260" algn="ctr" defTabSz="940919" eaLnBrk="0" fontAlgn="base" hangingPunct="0">
              <a:spcBef>
                <a:spcPct val="0"/>
              </a:spcBef>
              <a:spcAft>
                <a:spcPct val="0"/>
              </a:spcAft>
              <a:defRPr>
                <a:solidFill>
                  <a:schemeClr val="tx1"/>
                </a:solidFill>
                <a:latin typeface="Arial" pitchFamily="34" charset="0"/>
              </a:defRPr>
            </a:lvl7pPr>
            <a:lvl8pPr marL="3438892" indent="-229260" algn="ctr" defTabSz="940919" eaLnBrk="0" fontAlgn="base" hangingPunct="0">
              <a:spcBef>
                <a:spcPct val="0"/>
              </a:spcBef>
              <a:spcAft>
                <a:spcPct val="0"/>
              </a:spcAft>
              <a:defRPr>
                <a:solidFill>
                  <a:schemeClr val="tx1"/>
                </a:solidFill>
                <a:latin typeface="Arial" pitchFamily="34" charset="0"/>
              </a:defRPr>
            </a:lvl8pPr>
            <a:lvl9pPr marL="3897410" indent="-229260" algn="ctr" defTabSz="940919" eaLnBrk="0" fontAlgn="base" hangingPunct="0">
              <a:spcBef>
                <a:spcPct val="0"/>
              </a:spcBef>
              <a:spcAft>
                <a:spcPct val="0"/>
              </a:spcAft>
              <a:defRPr>
                <a:solidFill>
                  <a:schemeClr val="tx1"/>
                </a:solidFill>
                <a:latin typeface="Arial" pitchFamily="34" charset="0"/>
              </a:defRPr>
            </a:lvl9pPr>
          </a:lstStyle>
          <a:p>
            <a:fld id="{B3E640CF-DE9C-48EC-B674-ABD2E4D0DA40}" type="slidenum">
              <a:rPr lang="en-US" smtClean="0"/>
              <a:pPr/>
              <a:t>2</a:t>
            </a:fld>
            <a:endParaRPr lang="en-US" dirty="0"/>
          </a:p>
        </p:txBody>
      </p:sp>
    </p:spTree>
    <p:extLst>
      <p:ext uri="{BB962C8B-B14F-4D97-AF65-F5344CB8AC3E}">
        <p14:creationId xmlns:p14="http://schemas.microsoft.com/office/powerpoint/2010/main" val="104144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2911475" y="530225"/>
            <a:ext cx="3540125" cy="2654300"/>
          </a:xfrm>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b="1" u="sng" dirty="0"/>
              <a:t>Instructor Notes</a:t>
            </a:r>
            <a:r>
              <a:rPr lang="en-US" b="1" dirty="0"/>
              <a:t>:</a:t>
            </a:r>
          </a:p>
          <a:p>
            <a:pPr>
              <a:defRPr/>
            </a:pPr>
            <a:endParaRPr lang="en-US" sz="200" u="sng" dirty="0"/>
          </a:p>
          <a:p>
            <a:pPr>
              <a:defRPr/>
            </a:pPr>
            <a:r>
              <a:rPr lang="en-US" dirty="0"/>
              <a:t>Have participants work in small groups and identify things they noticed about today’s employees – their work ethic, their interest, their values.  All employees are alike in some ways, but there are general tendencies among various age groups. </a:t>
            </a:r>
          </a:p>
          <a:p>
            <a:pPr>
              <a:defRPr/>
            </a:pPr>
            <a:endParaRPr lang="en-US" dirty="0"/>
          </a:p>
          <a:p>
            <a:pPr>
              <a:defRPr/>
            </a:pPr>
            <a:r>
              <a:rPr lang="en-US" dirty="0"/>
              <a:t>It’s Changing . . . OLDER WORKERS	</a:t>
            </a:r>
          </a:p>
          <a:p>
            <a:pPr>
              <a:defRPr/>
            </a:pPr>
            <a:endParaRPr lang="en-US" sz="600" dirty="0"/>
          </a:p>
          <a:p>
            <a:pPr>
              <a:defRPr/>
            </a:pPr>
            <a:r>
              <a:rPr lang="en-US" dirty="0"/>
              <a:t>Some of the participant’s comments might include . . . </a:t>
            </a:r>
          </a:p>
          <a:p>
            <a:pPr>
              <a:spcBef>
                <a:spcPct val="0"/>
              </a:spcBef>
              <a:defRPr/>
            </a:pPr>
            <a:r>
              <a:rPr lang="en-US" u="sng" dirty="0"/>
              <a:t>Positive</a:t>
            </a:r>
            <a:r>
              <a:rPr lang="en-US" dirty="0"/>
              <a:t>	Consistent, uniformity, conformers, disciplined, past oriented, </a:t>
            </a:r>
          </a:p>
          <a:p>
            <a:pPr>
              <a:spcBef>
                <a:spcPct val="0"/>
              </a:spcBef>
              <a:defRPr/>
            </a:pPr>
            <a:r>
              <a:rPr lang="en-US" dirty="0"/>
              <a:t>	history absorbed, high work ethic, believe in logic	</a:t>
            </a:r>
          </a:p>
          <a:p>
            <a:pPr>
              <a:spcBef>
                <a:spcPct val="0"/>
              </a:spcBef>
              <a:defRPr/>
            </a:pPr>
            <a:r>
              <a:rPr lang="en-US" u="sng" dirty="0"/>
              <a:t>Down side</a:t>
            </a:r>
            <a:r>
              <a:rPr lang="en-US" dirty="0"/>
              <a:t> 	Dictator, rigid, inhibited, inflexible, set in old ways, technological </a:t>
            </a:r>
          </a:p>
          <a:p>
            <a:pPr>
              <a:spcBef>
                <a:spcPct val="0"/>
              </a:spcBef>
              <a:defRPr/>
            </a:pPr>
            <a:r>
              <a:rPr lang="en-US" dirty="0"/>
              <a:t>	dinosaurs, too serious</a:t>
            </a:r>
          </a:p>
          <a:p>
            <a:pPr>
              <a:defRPr/>
            </a:pPr>
            <a:r>
              <a:rPr lang="en-US" dirty="0"/>
              <a:t>It’s Changing . . . NEWER WORKERS </a:t>
            </a:r>
          </a:p>
          <a:p>
            <a:pPr>
              <a:defRPr/>
            </a:pPr>
            <a:endParaRPr lang="en-US" sz="600" dirty="0"/>
          </a:p>
          <a:p>
            <a:pPr>
              <a:defRPr/>
            </a:pPr>
            <a:r>
              <a:rPr lang="en-US" dirty="0"/>
              <a:t>Some of the participant’s comments might include . . . </a:t>
            </a:r>
          </a:p>
          <a:p>
            <a:pPr>
              <a:defRPr/>
            </a:pPr>
            <a:r>
              <a:rPr lang="en-US" u="sng" dirty="0"/>
              <a:t>Positive</a:t>
            </a:r>
            <a:r>
              <a:rPr lang="en-US" dirty="0"/>
              <a:t>	Self-reliant, want balance, attracted to the edge, approach to authority is casual, computer literate, searching their souls to find themselves </a:t>
            </a:r>
          </a:p>
          <a:p>
            <a:pPr>
              <a:defRPr/>
            </a:pPr>
            <a:r>
              <a:rPr lang="en-US" u="sng" dirty="0"/>
              <a:t>Down side</a:t>
            </a:r>
            <a:r>
              <a:rPr lang="en-US" dirty="0"/>
              <a:t>	Talks too much about private stuff, no street smarts, slackers, rude,              	lack social skills, won’t wait their turn, self-absorbed, loyalty not important 	</a:t>
            </a:r>
          </a:p>
          <a:p>
            <a:pPr>
              <a:defRPr/>
            </a:pPr>
            <a:r>
              <a:rPr lang="en-US" dirty="0"/>
              <a:t>Wrap up by saying that there is truth to their list – but remember that there is always some individual differences in your employees.   Treat them as individuals  </a:t>
            </a:r>
          </a:p>
          <a:p>
            <a:pPr>
              <a:defRPr/>
            </a:pPr>
            <a:endParaRPr lang="en-US" dirty="0"/>
          </a:p>
          <a:p>
            <a:pPr>
              <a:defRPr/>
            </a:pPr>
            <a:endParaRPr lang="en-US" dirty="0"/>
          </a:p>
          <a:p>
            <a:pPr>
              <a:defRPr/>
            </a:pPr>
            <a:endParaRPr 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itchFamily="34" charset="0"/>
              </a:defRPr>
            </a:lvl1pPr>
            <a:lvl2pPr marL="742950" indent="-285750" defTabSz="938213">
              <a:defRPr>
                <a:solidFill>
                  <a:schemeClr val="tx1"/>
                </a:solidFill>
                <a:latin typeface="Arial" pitchFamily="34" charset="0"/>
              </a:defRPr>
            </a:lvl2pPr>
            <a:lvl3pPr marL="1143000" indent="-228600" defTabSz="938213">
              <a:defRPr>
                <a:solidFill>
                  <a:schemeClr val="tx1"/>
                </a:solidFill>
                <a:latin typeface="Arial" pitchFamily="34" charset="0"/>
              </a:defRPr>
            </a:lvl3pPr>
            <a:lvl4pPr marL="1600200" indent="-228600" defTabSz="938213">
              <a:defRPr>
                <a:solidFill>
                  <a:schemeClr val="tx1"/>
                </a:solidFill>
                <a:latin typeface="Arial" pitchFamily="34" charset="0"/>
              </a:defRPr>
            </a:lvl4pPr>
            <a:lvl5pPr marL="2057400" indent="-228600" defTabSz="938213">
              <a:defRPr>
                <a:solidFill>
                  <a:schemeClr val="tx1"/>
                </a:solidFill>
                <a:latin typeface="Arial" pitchFamily="34" charset="0"/>
              </a:defRPr>
            </a:lvl5pPr>
            <a:lvl6pPr marL="2514600" indent="-228600" algn="ctr" defTabSz="938213" eaLnBrk="0" fontAlgn="base" hangingPunct="0">
              <a:spcBef>
                <a:spcPct val="0"/>
              </a:spcBef>
              <a:spcAft>
                <a:spcPct val="0"/>
              </a:spcAft>
              <a:defRPr>
                <a:solidFill>
                  <a:schemeClr val="tx1"/>
                </a:solidFill>
                <a:latin typeface="Arial" pitchFamily="34" charset="0"/>
              </a:defRPr>
            </a:lvl6pPr>
            <a:lvl7pPr marL="2971800" indent="-228600" algn="ctr" defTabSz="938213" eaLnBrk="0" fontAlgn="base" hangingPunct="0">
              <a:spcBef>
                <a:spcPct val="0"/>
              </a:spcBef>
              <a:spcAft>
                <a:spcPct val="0"/>
              </a:spcAft>
              <a:defRPr>
                <a:solidFill>
                  <a:schemeClr val="tx1"/>
                </a:solidFill>
                <a:latin typeface="Arial" pitchFamily="34" charset="0"/>
              </a:defRPr>
            </a:lvl7pPr>
            <a:lvl8pPr marL="3429000" indent="-228600" algn="ctr" defTabSz="938213" eaLnBrk="0" fontAlgn="base" hangingPunct="0">
              <a:spcBef>
                <a:spcPct val="0"/>
              </a:spcBef>
              <a:spcAft>
                <a:spcPct val="0"/>
              </a:spcAft>
              <a:defRPr>
                <a:solidFill>
                  <a:schemeClr val="tx1"/>
                </a:solidFill>
                <a:latin typeface="Arial" pitchFamily="34" charset="0"/>
              </a:defRPr>
            </a:lvl8pPr>
            <a:lvl9pPr marL="3886200" indent="-228600" algn="ctr" defTabSz="938213" eaLnBrk="0" fontAlgn="base" hangingPunct="0">
              <a:spcBef>
                <a:spcPct val="0"/>
              </a:spcBef>
              <a:spcAft>
                <a:spcPct val="0"/>
              </a:spcAft>
              <a:defRPr>
                <a:solidFill>
                  <a:schemeClr val="tx1"/>
                </a:solidFill>
                <a:latin typeface="Arial" pitchFamily="34" charset="0"/>
              </a:defRPr>
            </a:lvl9pPr>
          </a:lstStyle>
          <a:p>
            <a:fld id="{B3E640CF-DE9C-48EC-B674-ABD2E4D0DA40}" type="slidenum">
              <a:rPr lang="en-US" smtClean="0"/>
              <a:pPr/>
              <a:t>3</a:t>
            </a:fld>
            <a:endParaRPr lang="en-US" dirty="0"/>
          </a:p>
        </p:txBody>
      </p:sp>
    </p:spTree>
    <p:extLst>
      <p:ext uri="{BB962C8B-B14F-4D97-AF65-F5344CB8AC3E}">
        <p14:creationId xmlns:p14="http://schemas.microsoft.com/office/powerpoint/2010/main" val="3027669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05">
              <a:defRPr>
                <a:solidFill>
                  <a:schemeClr val="tx1"/>
                </a:solidFill>
                <a:latin typeface="Arial" pitchFamily="34" charset="0"/>
              </a:defRPr>
            </a:lvl1pPr>
            <a:lvl2pPr marL="742864" indent="-285717" defTabSz="938105">
              <a:defRPr>
                <a:solidFill>
                  <a:schemeClr val="tx1"/>
                </a:solidFill>
                <a:latin typeface="Arial" pitchFamily="34" charset="0"/>
              </a:defRPr>
            </a:lvl2pPr>
            <a:lvl3pPr marL="1142869" indent="-228574" defTabSz="938105">
              <a:defRPr>
                <a:solidFill>
                  <a:schemeClr val="tx1"/>
                </a:solidFill>
                <a:latin typeface="Arial" pitchFamily="34" charset="0"/>
              </a:defRPr>
            </a:lvl3pPr>
            <a:lvl4pPr marL="1600016" indent="-228574" defTabSz="938105">
              <a:defRPr>
                <a:solidFill>
                  <a:schemeClr val="tx1"/>
                </a:solidFill>
                <a:latin typeface="Arial" pitchFamily="34" charset="0"/>
              </a:defRPr>
            </a:lvl4pPr>
            <a:lvl5pPr marL="2057164" indent="-228574" defTabSz="938105">
              <a:defRPr>
                <a:solidFill>
                  <a:schemeClr val="tx1"/>
                </a:solidFill>
                <a:latin typeface="Arial" pitchFamily="34" charset="0"/>
              </a:defRPr>
            </a:lvl5pPr>
            <a:lvl6pPr marL="2514311" indent="-228574" algn="ctr" defTabSz="938105" eaLnBrk="0" fontAlgn="base" hangingPunct="0">
              <a:spcBef>
                <a:spcPct val="0"/>
              </a:spcBef>
              <a:spcAft>
                <a:spcPct val="0"/>
              </a:spcAft>
              <a:defRPr>
                <a:solidFill>
                  <a:schemeClr val="tx1"/>
                </a:solidFill>
                <a:latin typeface="Arial" pitchFamily="34" charset="0"/>
              </a:defRPr>
            </a:lvl6pPr>
            <a:lvl7pPr marL="2971458" indent="-228574" algn="ctr" defTabSz="938105" eaLnBrk="0" fontAlgn="base" hangingPunct="0">
              <a:spcBef>
                <a:spcPct val="0"/>
              </a:spcBef>
              <a:spcAft>
                <a:spcPct val="0"/>
              </a:spcAft>
              <a:defRPr>
                <a:solidFill>
                  <a:schemeClr val="tx1"/>
                </a:solidFill>
                <a:latin typeface="Arial" pitchFamily="34" charset="0"/>
              </a:defRPr>
            </a:lvl7pPr>
            <a:lvl8pPr marL="3428606" indent="-228574" algn="ctr" defTabSz="938105" eaLnBrk="0" fontAlgn="base" hangingPunct="0">
              <a:spcBef>
                <a:spcPct val="0"/>
              </a:spcBef>
              <a:spcAft>
                <a:spcPct val="0"/>
              </a:spcAft>
              <a:defRPr>
                <a:solidFill>
                  <a:schemeClr val="tx1"/>
                </a:solidFill>
                <a:latin typeface="Arial" pitchFamily="34" charset="0"/>
              </a:defRPr>
            </a:lvl8pPr>
            <a:lvl9pPr marL="3885753" indent="-228574" algn="ctr" defTabSz="938105" eaLnBrk="0" fontAlgn="base" hangingPunct="0">
              <a:spcBef>
                <a:spcPct val="0"/>
              </a:spcBef>
              <a:spcAft>
                <a:spcPct val="0"/>
              </a:spcAft>
              <a:defRPr>
                <a:solidFill>
                  <a:schemeClr val="tx1"/>
                </a:solidFill>
                <a:latin typeface="Arial" pitchFamily="34" charset="0"/>
              </a:defRPr>
            </a:lvl9pPr>
          </a:lstStyle>
          <a:p>
            <a:fld id="{9EA11601-B79B-4D7E-BFF3-5B2C76C37C7E}" type="slidenum">
              <a:rPr lang="en-US" smtClean="0"/>
              <a:pPr/>
              <a:t>4</a:t>
            </a:fld>
            <a:endParaRPr lang="en-US"/>
          </a:p>
        </p:txBody>
      </p:sp>
      <p:sp>
        <p:nvSpPr>
          <p:cNvPr id="112643" name="Rectangle 2"/>
          <p:cNvSpPr>
            <a:spLocks noGrp="1" noRot="1" noChangeAspect="1" noChangeArrowheads="1" noTextEdit="1"/>
          </p:cNvSpPr>
          <p:nvPr>
            <p:ph type="sldImg"/>
          </p:nvPr>
        </p:nvSpPr>
        <p:spPr>
          <a:xfrm>
            <a:off x="2913063" y="531813"/>
            <a:ext cx="3536950" cy="2652712"/>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3496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105">
              <a:defRPr>
                <a:solidFill>
                  <a:schemeClr val="tx1"/>
                </a:solidFill>
                <a:latin typeface="Arial" pitchFamily="34" charset="0"/>
              </a:defRPr>
            </a:lvl1pPr>
            <a:lvl2pPr marL="742864" indent="-285717" defTabSz="938105">
              <a:defRPr>
                <a:solidFill>
                  <a:schemeClr val="tx1"/>
                </a:solidFill>
                <a:latin typeface="Arial" pitchFamily="34" charset="0"/>
              </a:defRPr>
            </a:lvl2pPr>
            <a:lvl3pPr marL="1142869" indent="-228574" defTabSz="938105">
              <a:defRPr>
                <a:solidFill>
                  <a:schemeClr val="tx1"/>
                </a:solidFill>
                <a:latin typeface="Arial" pitchFamily="34" charset="0"/>
              </a:defRPr>
            </a:lvl3pPr>
            <a:lvl4pPr marL="1600016" indent="-228574" defTabSz="938105">
              <a:defRPr>
                <a:solidFill>
                  <a:schemeClr val="tx1"/>
                </a:solidFill>
                <a:latin typeface="Arial" pitchFamily="34" charset="0"/>
              </a:defRPr>
            </a:lvl4pPr>
            <a:lvl5pPr marL="2057164" indent="-228574" defTabSz="938105">
              <a:defRPr>
                <a:solidFill>
                  <a:schemeClr val="tx1"/>
                </a:solidFill>
                <a:latin typeface="Arial" pitchFamily="34" charset="0"/>
              </a:defRPr>
            </a:lvl5pPr>
            <a:lvl6pPr marL="2514311" indent="-228574" algn="ctr" defTabSz="938105" eaLnBrk="0" fontAlgn="base" hangingPunct="0">
              <a:spcBef>
                <a:spcPct val="0"/>
              </a:spcBef>
              <a:spcAft>
                <a:spcPct val="0"/>
              </a:spcAft>
              <a:defRPr>
                <a:solidFill>
                  <a:schemeClr val="tx1"/>
                </a:solidFill>
                <a:latin typeface="Arial" pitchFamily="34" charset="0"/>
              </a:defRPr>
            </a:lvl6pPr>
            <a:lvl7pPr marL="2971458" indent="-228574" algn="ctr" defTabSz="938105" eaLnBrk="0" fontAlgn="base" hangingPunct="0">
              <a:spcBef>
                <a:spcPct val="0"/>
              </a:spcBef>
              <a:spcAft>
                <a:spcPct val="0"/>
              </a:spcAft>
              <a:defRPr>
                <a:solidFill>
                  <a:schemeClr val="tx1"/>
                </a:solidFill>
                <a:latin typeface="Arial" pitchFamily="34" charset="0"/>
              </a:defRPr>
            </a:lvl7pPr>
            <a:lvl8pPr marL="3428606" indent="-228574" algn="ctr" defTabSz="938105" eaLnBrk="0" fontAlgn="base" hangingPunct="0">
              <a:spcBef>
                <a:spcPct val="0"/>
              </a:spcBef>
              <a:spcAft>
                <a:spcPct val="0"/>
              </a:spcAft>
              <a:defRPr>
                <a:solidFill>
                  <a:schemeClr val="tx1"/>
                </a:solidFill>
                <a:latin typeface="Arial" pitchFamily="34" charset="0"/>
              </a:defRPr>
            </a:lvl8pPr>
            <a:lvl9pPr marL="3885753" indent="-228574" algn="ctr" defTabSz="938105" eaLnBrk="0" fontAlgn="base" hangingPunct="0">
              <a:spcBef>
                <a:spcPct val="0"/>
              </a:spcBef>
              <a:spcAft>
                <a:spcPct val="0"/>
              </a:spcAft>
              <a:defRPr>
                <a:solidFill>
                  <a:schemeClr val="tx1"/>
                </a:solidFill>
                <a:latin typeface="Arial" pitchFamily="34" charset="0"/>
              </a:defRPr>
            </a:lvl9pPr>
          </a:lstStyle>
          <a:p>
            <a:fld id="{8310A950-9985-4478-9D84-1D5EA68393A8}" type="slidenum">
              <a:rPr lang="en-US" smtClean="0"/>
              <a:pPr/>
              <a:t>8</a:t>
            </a:fld>
            <a:endParaRPr lang="en-US"/>
          </a:p>
        </p:txBody>
      </p:sp>
      <p:sp>
        <p:nvSpPr>
          <p:cNvPr id="120835" name="Rectangle 2"/>
          <p:cNvSpPr>
            <a:spLocks noGrp="1" noRot="1" noChangeAspect="1" noChangeArrowheads="1" noTextEdit="1"/>
          </p:cNvSpPr>
          <p:nvPr>
            <p:ph type="sldImg"/>
          </p:nvPr>
        </p:nvSpPr>
        <p:spPr>
          <a:xfrm>
            <a:off x="2911475" y="530225"/>
            <a:ext cx="3540125" cy="2654300"/>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1602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2919413" y="531813"/>
            <a:ext cx="3549650" cy="2663825"/>
          </a:xfrm>
          <a:ln/>
        </p:spPr>
      </p:sp>
      <p:sp>
        <p:nvSpPr>
          <p:cNvPr id="118787" name="Notes Placeholder 2"/>
          <p:cNvSpPr>
            <a:spLocks noGrp="1"/>
          </p:cNvSpPr>
          <p:nvPr>
            <p:ph type="body" idx="1"/>
          </p:nvPr>
        </p:nvSpPr>
        <p:spPr>
          <a:xfrm>
            <a:off x="954011" y="3374219"/>
            <a:ext cx="7495195" cy="3195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a:latin typeface="Arial" pitchFamily="34" charset="0"/>
              </a:rPr>
              <a:t>Instructor Notes</a:t>
            </a:r>
            <a:r>
              <a:rPr lang="en-US" b="1" dirty="0">
                <a:latin typeface="Arial" pitchFamily="34" charset="0"/>
              </a:rPr>
              <a:t>:</a:t>
            </a:r>
          </a:p>
          <a:p>
            <a:r>
              <a:rPr lang="en-US" u="sng" dirty="0">
                <a:latin typeface="Arial" pitchFamily="34" charset="0"/>
              </a:rPr>
              <a:t> </a:t>
            </a:r>
            <a:r>
              <a:rPr lang="en-US" dirty="0">
                <a:latin typeface="Arial" pitchFamily="34" charset="0"/>
              </a:rPr>
              <a:t>  </a:t>
            </a:r>
          </a:p>
          <a:p>
            <a:r>
              <a:rPr lang="en-US" dirty="0">
                <a:latin typeface="Arial" pitchFamily="34" charset="0"/>
              </a:rPr>
              <a:t>Discussion  (Depending on time -- small or large group work) -- then summarize</a:t>
            </a:r>
          </a:p>
          <a:p>
            <a:endParaRPr lang="en-US" sz="500" dirty="0"/>
          </a:p>
          <a:p>
            <a:r>
              <a:rPr lang="en-US" dirty="0">
                <a:latin typeface="Arial" pitchFamily="34" charset="0"/>
              </a:rPr>
              <a:t>It’s Changing . . . OLD</a:t>
            </a:r>
          </a:p>
          <a:p>
            <a:r>
              <a:rPr lang="en-US" sz="500" dirty="0"/>
              <a:t>		</a:t>
            </a:r>
          </a:p>
          <a:p>
            <a:r>
              <a:rPr lang="en-US" sz="1600" b="1" u="sng" dirty="0"/>
              <a:t>Old</a:t>
            </a:r>
            <a:r>
              <a:rPr lang="en-US" u="sng" dirty="0">
                <a:latin typeface="Arial" pitchFamily="34" charset="0"/>
              </a:rPr>
              <a:t> story bosses </a:t>
            </a:r>
          </a:p>
          <a:p>
            <a:r>
              <a:rPr lang="en-US" dirty="0">
                <a:latin typeface="Arial" pitchFamily="34" charset="0"/>
              </a:rPr>
              <a:t>	Were typically direct, decisions made at top, dictatorial, command 	and control leadership style, clear (knew where they stood), </a:t>
            </a:r>
          </a:p>
          <a:p>
            <a:r>
              <a:rPr lang="en-US" dirty="0">
                <a:latin typeface="Arial" pitchFamily="34" charset="0"/>
              </a:rPr>
              <a:t>	not complex</a:t>
            </a:r>
          </a:p>
          <a:p>
            <a:r>
              <a:rPr lang="en-US" sz="1600" b="1" u="sng" dirty="0"/>
              <a:t>New</a:t>
            </a:r>
            <a:r>
              <a:rPr lang="en-US" u="sng" dirty="0">
                <a:latin typeface="Arial" pitchFamily="34" charset="0"/>
              </a:rPr>
              <a:t> style bosses </a:t>
            </a:r>
          </a:p>
          <a:p>
            <a:r>
              <a:rPr lang="en-US" dirty="0">
                <a:latin typeface="Arial" pitchFamily="34" charset="0"/>
              </a:rPr>
              <a:t>	Will need to be . . .</a:t>
            </a:r>
          </a:p>
          <a:p>
            <a:r>
              <a:rPr lang="en-US" dirty="0">
                <a:latin typeface="Arial" pitchFamily="34" charset="0"/>
              </a:rPr>
              <a:t>		Less controlling</a:t>
            </a:r>
          </a:p>
          <a:p>
            <a:r>
              <a:rPr lang="en-US" dirty="0">
                <a:latin typeface="Arial" pitchFamily="34" charset="0"/>
              </a:rPr>
              <a:t>		More collaborative</a:t>
            </a:r>
          </a:p>
          <a:p>
            <a:r>
              <a:rPr lang="en-US" dirty="0">
                <a:latin typeface="Arial" pitchFamily="34" charset="0"/>
              </a:rPr>
              <a:t>		More strategic</a:t>
            </a:r>
          </a:p>
          <a:p>
            <a:r>
              <a:rPr lang="en-US" dirty="0">
                <a:latin typeface="Arial" pitchFamily="34" charset="0"/>
              </a:rPr>
              <a:t>		More flexible, more tolerant</a:t>
            </a:r>
          </a:p>
          <a:p>
            <a:r>
              <a:rPr lang="en-US" dirty="0">
                <a:latin typeface="Arial" pitchFamily="34" charset="0"/>
              </a:rPr>
              <a:t>		More focused on outcomes</a:t>
            </a:r>
          </a:p>
          <a:p>
            <a:endParaRPr lang="en-US" dirty="0">
              <a:latin typeface="Arial" pitchFamily="34" charset="0"/>
            </a:endParaRPr>
          </a:p>
          <a:p>
            <a:endParaRPr lang="en-US" dirty="0">
              <a:latin typeface="Arial" pitchFamily="34" charset="0"/>
            </a:endParaRPr>
          </a:p>
          <a:p>
            <a:endParaRPr lang="en-US" u="sng" dirty="0">
              <a:latin typeface="Arial" pitchFamily="34" charset="0"/>
            </a:endParaRPr>
          </a:p>
          <a:p>
            <a:endParaRPr lang="en-US" u="sng" dirty="0">
              <a:latin typeface="Arial" pitchFamily="34" charset="0"/>
            </a:endParaRPr>
          </a:p>
          <a:p>
            <a:endParaRPr lang="en-US" dirty="0">
              <a:latin typeface="Arial"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28">
              <a:defRPr>
                <a:solidFill>
                  <a:schemeClr val="tx1"/>
                </a:solidFill>
                <a:latin typeface="Arial" pitchFamily="34" charset="0"/>
              </a:defRPr>
            </a:lvl1pPr>
            <a:lvl2pPr marL="745179" indent="-286607" defTabSz="941028">
              <a:defRPr>
                <a:solidFill>
                  <a:schemeClr val="tx1"/>
                </a:solidFill>
                <a:latin typeface="Arial" pitchFamily="34" charset="0"/>
              </a:defRPr>
            </a:lvl2pPr>
            <a:lvl3pPr marL="1146429" indent="-229286" defTabSz="941028">
              <a:defRPr>
                <a:solidFill>
                  <a:schemeClr val="tx1"/>
                </a:solidFill>
                <a:latin typeface="Arial" pitchFamily="34" charset="0"/>
              </a:defRPr>
            </a:lvl3pPr>
            <a:lvl4pPr marL="1605001" indent="-229286" defTabSz="941028">
              <a:defRPr>
                <a:solidFill>
                  <a:schemeClr val="tx1"/>
                </a:solidFill>
                <a:latin typeface="Arial" pitchFamily="34" charset="0"/>
              </a:defRPr>
            </a:lvl4pPr>
            <a:lvl5pPr marL="2063572" indent="-229286" defTabSz="941028">
              <a:defRPr>
                <a:solidFill>
                  <a:schemeClr val="tx1"/>
                </a:solidFill>
                <a:latin typeface="Arial" pitchFamily="34" charset="0"/>
              </a:defRPr>
            </a:lvl5pPr>
            <a:lvl6pPr marL="2522144" indent="-229286" algn="ctr" defTabSz="941028" eaLnBrk="0" fontAlgn="base" hangingPunct="0">
              <a:spcBef>
                <a:spcPct val="0"/>
              </a:spcBef>
              <a:spcAft>
                <a:spcPct val="0"/>
              </a:spcAft>
              <a:defRPr>
                <a:solidFill>
                  <a:schemeClr val="tx1"/>
                </a:solidFill>
                <a:latin typeface="Arial" pitchFamily="34" charset="0"/>
              </a:defRPr>
            </a:lvl6pPr>
            <a:lvl7pPr marL="2980715" indent="-229286" algn="ctr" defTabSz="941028" eaLnBrk="0" fontAlgn="base" hangingPunct="0">
              <a:spcBef>
                <a:spcPct val="0"/>
              </a:spcBef>
              <a:spcAft>
                <a:spcPct val="0"/>
              </a:spcAft>
              <a:defRPr>
                <a:solidFill>
                  <a:schemeClr val="tx1"/>
                </a:solidFill>
                <a:latin typeface="Arial" pitchFamily="34" charset="0"/>
              </a:defRPr>
            </a:lvl7pPr>
            <a:lvl8pPr marL="3439287" indent="-229286" algn="ctr" defTabSz="941028" eaLnBrk="0" fontAlgn="base" hangingPunct="0">
              <a:spcBef>
                <a:spcPct val="0"/>
              </a:spcBef>
              <a:spcAft>
                <a:spcPct val="0"/>
              </a:spcAft>
              <a:defRPr>
                <a:solidFill>
                  <a:schemeClr val="tx1"/>
                </a:solidFill>
                <a:latin typeface="Arial" pitchFamily="34" charset="0"/>
              </a:defRPr>
            </a:lvl8pPr>
            <a:lvl9pPr marL="3897859" indent="-229286" algn="ctr" defTabSz="941028" eaLnBrk="0" fontAlgn="base" hangingPunct="0">
              <a:spcBef>
                <a:spcPct val="0"/>
              </a:spcBef>
              <a:spcAft>
                <a:spcPct val="0"/>
              </a:spcAft>
              <a:defRPr>
                <a:solidFill>
                  <a:schemeClr val="tx1"/>
                </a:solidFill>
                <a:latin typeface="Arial" pitchFamily="34" charset="0"/>
              </a:defRPr>
            </a:lvl9pPr>
          </a:lstStyle>
          <a:p>
            <a:fld id="{0013A527-B182-480A-A64A-B8B37CA8C4B1}" type="slidenum">
              <a:rPr lang="en-US" smtClean="0"/>
              <a:pPr/>
              <a:t>13</a:t>
            </a:fld>
            <a:endParaRPr lang="en-US" dirty="0"/>
          </a:p>
        </p:txBody>
      </p:sp>
    </p:spTree>
    <p:extLst>
      <p:ext uri="{BB962C8B-B14F-4D97-AF65-F5344CB8AC3E}">
        <p14:creationId xmlns:p14="http://schemas.microsoft.com/office/powerpoint/2010/main" val="109052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2911475" y="530225"/>
            <a:ext cx="3540125" cy="2654300"/>
          </a:xfrm>
          <a:ln/>
        </p:spPr>
      </p:sp>
      <p:sp>
        <p:nvSpPr>
          <p:cNvPr id="119811" name="Notes Placeholder 2"/>
          <p:cNvSpPr>
            <a:spLocks noGrp="1"/>
          </p:cNvSpPr>
          <p:nvPr>
            <p:ph type="body" idx="1"/>
          </p:nvPr>
        </p:nvSpPr>
        <p:spPr>
          <a:xfrm>
            <a:off x="951430" y="3362152"/>
            <a:ext cx="7474917" cy="31845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a:latin typeface="Arial" pitchFamily="34" charset="0"/>
              </a:rPr>
              <a:t>Instructor Notes</a:t>
            </a:r>
            <a:r>
              <a:rPr lang="en-US" b="1">
                <a:latin typeface="Arial" pitchFamily="34" charset="0"/>
              </a:rPr>
              <a:t>:</a:t>
            </a:r>
          </a:p>
          <a:p>
            <a:r>
              <a:rPr lang="en-US" u="sng">
                <a:latin typeface="Arial" pitchFamily="34" charset="0"/>
              </a:rPr>
              <a:t> </a:t>
            </a:r>
            <a:r>
              <a:rPr lang="en-US">
                <a:latin typeface="Arial" pitchFamily="34" charset="0"/>
              </a:rPr>
              <a:t>  </a:t>
            </a:r>
          </a:p>
          <a:p>
            <a:r>
              <a:rPr lang="en-US">
                <a:latin typeface="Arial" pitchFamily="34" charset="0"/>
              </a:rPr>
              <a:t>It’s Changing . . . OLD</a:t>
            </a:r>
          </a:p>
          <a:p>
            <a:r>
              <a:rPr lang="en-US" sz="500">
                <a:latin typeface="Arial" pitchFamily="34" charset="0"/>
              </a:rPr>
              <a:t>		</a:t>
            </a:r>
          </a:p>
          <a:p>
            <a:r>
              <a:rPr lang="en-US" sz="1600" b="1" u="sng">
                <a:latin typeface="Arial" pitchFamily="34" charset="0"/>
              </a:rPr>
              <a:t>Old</a:t>
            </a:r>
            <a:r>
              <a:rPr lang="en-US" u="sng">
                <a:latin typeface="Arial" pitchFamily="34" charset="0"/>
              </a:rPr>
              <a:t> story bosses </a:t>
            </a:r>
          </a:p>
          <a:p>
            <a:r>
              <a:rPr lang="en-US">
                <a:latin typeface="Arial" pitchFamily="34" charset="0"/>
              </a:rPr>
              <a:t>	Were typically direct, decisions made at top, dictatorial, command 	and control leadership style, clear (knew where they stood), </a:t>
            </a:r>
          </a:p>
          <a:p>
            <a:r>
              <a:rPr lang="en-US">
                <a:latin typeface="Arial" pitchFamily="34" charset="0"/>
              </a:rPr>
              <a:t>	not complex</a:t>
            </a:r>
          </a:p>
          <a:p>
            <a:r>
              <a:rPr lang="en-US" sz="1600" b="1" u="sng">
                <a:latin typeface="Arial" pitchFamily="34" charset="0"/>
              </a:rPr>
              <a:t>New</a:t>
            </a:r>
            <a:r>
              <a:rPr lang="en-US" u="sng">
                <a:latin typeface="Arial" pitchFamily="34" charset="0"/>
              </a:rPr>
              <a:t> style bosses </a:t>
            </a:r>
          </a:p>
          <a:p>
            <a:r>
              <a:rPr lang="en-US">
                <a:latin typeface="Arial" pitchFamily="34" charset="0"/>
              </a:rPr>
              <a:t>	Will need to be . . .</a:t>
            </a:r>
          </a:p>
          <a:p>
            <a:r>
              <a:rPr lang="en-US">
                <a:latin typeface="Arial" pitchFamily="34" charset="0"/>
              </a:rPr>
              <a:t>		Less controlling</a:t>
            </a:r>
          </a:p>
          <a:p>
            <a:r>
              <a:rPr lang="en-US">
                <a:latin typeface="Arial" pitchFamily="34" charset="0"/>
              </a:rPr>
              <a:t>		More collaborative</a:t>
            </a:r>
          </a:p>
          <a:p>
            <a:r>
              <a:rPr lang="en-US">
                <a:latin typeface="Arial" pitchFamily="34" charset="0"/>
              </a:rPr>
              <a:t>		More strategic</a:t>
            </a:r>
          </a:p>
          <a:p>
            <a:r>
              <a:rPr lang="en-US">
                <a:latin typeface="Arial" pitchFamily="34" charset="0"/>
              </a:rPr>
              <a:t>		More flexible, more tolerant</a:t>
            </a:r>
          </a:p>
          <a:p>
            <a:r>
              <a:rPr lang="en-US">
                <a:latin typeface="Arial" pitchFamily="34" charset="0"/>
              </a:rPr>
              <a:t>		More focused on outcomes</a:t>
            </a:r>
          </a:p>
          <a:p>
            <a:endParaRPr lang="en-US">
              <a:latin typeface="Arial" pitchFamily="34" charset="0"/>
            </a:endParaRPr>
          </a:p>
          <a:p>
            <a:endParaRPr lang="en-US">
              <a:latin typeface="Arial" pitchFamily="34" charset="0"/>
            </a:endParaRPr>
          </a:p>
          <a:p>
            <a:endParaRPr lang="en-US" u="sng">
              <a:latin typeface="Arial" pitchFamily="34" charset="0"/>
            </a:endParaRPr>
          </a:p>
          <a:p>
            <a:endParaRPr lang="en-US" u="sng">
              <a:latin typeface="Arial" pitchFamily="34" charset="0"/>
            </a:endParaRPr>
          </a:p>
          <a:p>
            <a:endParaRPr lang="en-US">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itchFamily="34" charset="0"/>
              </a:defRPr>
            </a:lvl1pPr>
            <a:lvl2pPr marL="742950" indent="-285750" defTabSz="938213">
              <a:defRPr>
                <a:solidFill>
                  <a:schemeClr val="tx1"/>
                </a:solidFill>
                <a:latin typeface="Arial" pitchFamily="34" charset="0"/>
              </a:defRPr>
            </a:lvl2pPr>
            <a:lvl3pPr marL="1143000" indent="-228600" defTabSz="938213">
              <a:defRPr>
                <a:solidFill>
                  <a:schemeClr val="tx1"/>
                </a:solidFill>
                <a:latin typeface="Arial" pitchFamily="34" charset="0"/>
              </a:defRPr>
            </a:lvl3pPr>
            <a:lvl4pPr marL="1600200" indent="-228600" defTabSz="938213">
              <a:defRPr>
                <a:solidFill>
                  <a:schemeClr val="tx1"/>
                </a:solidFill>
                <a:latin typeface="Arial" pitchFamily="34" charset="0"/>
              </a:defRPr>
            </a:lvl4pPr>
            <a:lvl5pPr marL="2057400" indent="-228600" defTabSz="938213">
              <a:defRPr>
                <a:solidFill>
                  <a:schemeClr val="tx1"/>
                </a:solidFill>
                <a:latin typeface="Arial" pitchFamily="34" charset="0"/>
              </a:defRPr>
            </a:lvl5pPr>
            <a:lvl6pPr marL="2514600" indent="-228600" algn="ctr" defTabSz="938213" eaLnBrk="0" fontAlgn="base" hangingPunct="0">
              <a:spcBef>
                <a:spcPct val="0"/>
              </a:spcBef>
              <a:spcAft>
                <a:spcPct val="0"/>
              </a:spcAft>
              <a:defRPr>
                <a:solidFill>
                  <a:schemeClr val="tx1"/>
                </a:solidFill>
                <a:latin typeface="Arial" pitchFamily="34" charset="0"/>
              </a:defRPr>
            </a:lvl6pPr>
            <a:lvl7pPr marL="2971800" indent="-228600" algn="ctr" defTabSz="938213" eaLnBrk="0" fontAlgn="base" hangingPunct="0">
              <a:spcBef>
                <a:spcPct val="0"/>
              </a:spcBef>
              <a:spcAft>
                <a:spcPct val="0"/>
              </a:spcAft>
              <a:defRPr>
                <a:solidFill>
                  <a:schemeClr val="tx1"/>
                </a:solidFill>
                <a:latin typeface="Arial" pitchFamily="34" charset="0"/>
              </a:defRPr>
            </a:lvl7pPr>
            <a:lvl8pPr marL="3429000" indent="-228600" algn="ctr" defTabSz="938213" eaLnBrk="0" fontAlgn="base" hangingPunct="0">
              <a:spcBef>
                <a:spcPct val="0"/>
              </a:spcBef>
              <a:spcAft>
                <a:spcPct val="0"/>
              </a:spcAft>
              <a:defRPr>
                <a:solidFill>
                  <a:schemeClr val="tx1"/>
                </a:solidFill>
                <a:latin typeface="Arial" pitchFamily="34" charset="0"/>
              </a:defRPr>
            </a:lvl8pPr>
            <a:lvl9pPr marL="3886200" indent="-228600" algn="ctr" defTabSz="938213" eaLnBrk="0" fontAlgn="base" hangingPunct="0">
              <a:spcBef>
                <a:spcPct val="0"/>
              </a:spcBef>
              <a:spcAft>
                <a:spcPct val="0"/>
              </a:spcAft>
              <a:defRPr>
                <a:solidFill>
                  <a:schemeClr val="tx1"/>
                </a:solidFill>
                <a:latin typeface="Arial" pitchFamily="34" charset="0"/>
              </a:defRPr>
            </a:lvl9pPr>
          </a:lstStyle>
          <a:p>
            <a:fld id="{F982BD47-7255-4828-A664-20B2384F24F6}" type="slidenum">
              <a:rPr lang="en-US" smtClean="0"/>
              <a:pPr/>
              <a:t>14</a:t>
            </a:fld>
            <a:endParaRPr lang="en-US"/>
          </a:p>
        </p:txBody>
      </p:sp>
    </p:spTree>
    <p:extLst>
      <p:ext uri="{BB962C8B-B14F-4D97-AF65-F5344CB8AC3E}">
        <p14:creationId xmlns:p14="http://schemas.microsoft.com/office/powerpoint/2010/main" val="133574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919">
              <a:defRPr>
                <a:solidFill>
                  <a:schemeClr val="tx1"/>
                </a:solidFill>
                <a:latin typeface="Arial" pitchFamily="34" charset="0"/>
              </a:defRPr>
            </a:lvl1pPr>
            <a:lvl2pPr marL="745093" indent="-286574" defTabSz="940919">
              <a:defRPr>
                <a:solidFill>
                  <a:schemeClr val="tx1"/>
                </a:solidFill>
                <a:latin typeface="Arial" pitchFamily="34" charset="0"/>
              </a:defRPr>
            </a:lvl2pPr>
            <a:lvl3pPr marL="1146298" indent="-229260" defTabSz="940919">
              <a:defRPr>
                <a:solidFill>
                  <a:schemeClr val="tx1"/>
                </a:solidFill>
                <a:latin typeface="Arial" pitchFamily="34" charset="0"/>
              </a:defRPr>
            </a:lvl3pPr>
            <a:lvl4pPr marL="1604816" indent="-229260" defTabSz="940919">
              <a:defRPr>
                <a:solidFill>
                  <a:schemeClr val="tx1"/>
                </a:solidFill>
                <a:latin typeface="Arial" pitchFamily="34" charset="0"/>
              </a:defRPr>
            </a:lvl4pPr>
            <a:lvl5pPr marL="2063335" indent="-229260" defTabSz="940919">
              <a:defRPr>
                <a:solidFill>
                  <a:schemeClr val="tx1"/>
                </a:solidFill>
                <a:latin typeface="Arial" pitchFamily="34" charset="0"/>
              </a:defRPr>
            </a:lvl5pPr>
            <a:lvl6pPr marL="2521854" indent="-229260" algn="ctr" defTabSz="940919" eaLnBrk="0" fontAlgn="base" hangingPunct="0">
              <a:spcBef>
                <a:spcPct val="0"/>
              </a:spcBef>
              <a:spcAft>
                <a:spcPct val="0"/>
              </a:spcAft>
              <a:defRPr>
                <a:solidFill>
                  <a:schemeClr val="tx1"/>
                </a:solidFill>
                <a:latin typeface="Arial" pitchFamily="34" charset="0"/>
              </a:defRPr>
            </a:lvl6pPr>
            <a:lvl7pPr marL="2980372" indent="-229260" algn="ctr" defTabSz="940919" eaLnBrk="0" fontAlgn="base" hangingPunct="0">
              <a:spcBef>
                <a:spcPct val="0"/>
              </a:spcBef>
              <a:spcAft>
                <a:spcPct val="0"/>
              </a:spcAft>
              <a:defRPr>
                <a:solidFill>
                  <a:schemeClr val="tx1"/>
                </a:solidFill>
                <a:latin typeface="Arial" pitchFamily="34" charset="0"/>
              </a:defRPr>
            </a:lvl7pPr>
            <a:lvl8pPr marL="3438892" indent="-229260" algn="ctr" defTabSz="940919" eaLnBrk="0" fontAlgn="base" hangingPunct="0">
              <a:spcBef>
                <a:spcPct val="0"/>
              </a:spcBef>
              <a:spcAft>
                <a:spcPct val="0"/>
              </a:spcAft>
              <a:defRPr>
                <a:solidFill>
                  <a:schemeClr val="tx1"/>
                </a:solidFill>
                <a:latin typeface="Arial" pitchFamily="34" charset="0"/>
              </a:defRPr>
            </a:lvl8pPr>
            <a:lvl9pPr marL="3897410" indent="-229260" algn="ctr" defTabSz="940919" eaLnBrk="0" fontAlgn="base" hangingPunct="0">
              <a:spcBef>
                <a:spcPct val="0"/>
              </a:spcBef>
              <a:spcAft>
                <a:spcPct val="0"/>
              </a:spcAft>
              <a:defRPr>
                <a:solidFill>
                  <a:schemeClr val="tx1"/>
                </a:solidFill>
                <a:latin typeface="Arial" pitchFamily="34" charset="0"/>
              </a:defRPr>
            </a:lvl9pPr>
          </a:lstStyle>
          <a:p>
            <a:fld id="{AF7E8705-C827-4869-BBC4-69DE0E0E07E4}" type="slidenum">
              <a:rPr lang="en-US" smtClean="0"/>
              <a:pPr/>
              <a:t>15</a:t>
            </a:fld>
            <a:endParaRPr lang="en-US" dirty="0"/>
          </a:p>
        </p:txBody>
      </p:sp>
      <p:sp>
        <p:nvSpPr>
          <p:cNvPr id="138243" name="Rectangle 2"/>
          <p:cNvSpPr>
            <a:spLocks noGrp="1" noRot="1" noChangeAspect="1" noChangeArrowheads="1" noTextEdit="1"/>
          </p:cNvSpPr>
          <p:nvPr>
            <p:ph type="sldImg"/>
          </p:nvPr>
        </p:nvSpPr>
        <p:spPr>
          <a:xfrm>
            <a:off x="4003675" y="523875"/>
            <a:ext cx="2095500" cy="1571625"/>
          </a:xfrm>
          <a:ln/>
        </p:spPr>
      </p:sp>
      <p:sp>
        <p:nvSpPr>
          <p:cNvPr id="13824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dirty="0">
              <a:latin typeface="Palatino"/>
            </a:endParaRPr>
          </a:p>
        </p:txBody>
      </p:sp>
    </p:spTree>
    <p:extLst>
      <p:ext uri="{BB962C8B-B14F-4D97-AF65-F5344CB8AC3E}">
        <p14:creationId xmlns:p14="http://schemas.microsoft.com/office/powerpoint/2010/main" val="350668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2919413" y="531813"/>
            <a:ext cx="3549650" cy="2663825"/>
          </a:xfrm>
          <a:ln/>
        </p:spPr>
      </p:sp>
      <p:sp>
        <p:nvSpPr>
          <p:cNvPr id="117763" name="Notes Placeholder 2"/>
          <p:cNvSpPr>
            <a:spLocks noGrp="1"/>
          </p:cNvSpPr>
          <p:nvPr>
            <p:ph type="body" idx="1"/>
          </p:nvPr>
        </p:nvSpPr>
        <p:spPr>
          <a:xfrm>
            <a:off x="852926" y="3493437"/>
            <a:ext cx="8390238" cy="24277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u="sng">
                <a:latin typeface="Arial" pitchFamily="34" charset="0"/>
              </a:rPr>
              <a:t>Instructor Notes</a:t>
            </a:r>
            <a:r>
              <a:rPr lang="en-US" b="1">
                <a:latin typeface="Arial" pitchFamily="34" charset="0"/>
              </a:rPr>
              <a:t>:</a:t>
            </a:r>
          </a:p>
          <a:p>
            <a:endParaRPr lang="en-US" u="sng">
              <a:latin typeface="Arial" pitchFamily="34" charset="0"/>
            </a:endParaRPr>
          </a:p>
          <a:p>
            <a:r>
              <a:rPr lang="en-US">
                <a:latin typeface="Arial" pitchFamily="34" charset="0"/>
              </a:rPr>
              <a:t>Fill in the blanks with discussion</a:t>
            </a:r>
          </a:p>
          <a:p>
            <a:endParaRPr lang="en-US" sz="100" u="sng"/>
          </a:p>
          <a:p>
            <a:r>
              <a:rPr lang="en-US">
                <a:latin typeface="Arial" pitchFamily="34" charset="0"/>
              </a:rPr>
              <a:t>	Today there are four generations in the workplace</a:t>
            </a:r>
          </a:p>
          <a:p>
            <a:pPr lvl="1"/>
            <a:r>
              <a:rPr lang="en-US">
                <a:latin typeface="Arial" pitchFamily="34" charset="0"/>
              </a:rPr>
              <a:t>	Technology links information to people</a:t>
            </a:r>
          </a:p>
          <a:p>
            <a:r>
              <a:rPr lang="en-US">
                <a:latin typeface="Arial" pitchFamily="34" charset="0"/>
              </a:rPr>
              <a:t>	Business complexity - need collective resources of all</a:t>
            </a:r>
          </a:p>
          <a:p>
            <a:r>
              <a:rPr lang="en-US">
                <a:latin typeface="Arial" pitchFamily="34" charset="0"/>
              </a:rPr>
              <a:t>	Failure to satisfy customers -- too long to get management’s response</a:t>
            </a:r>
          </a:p>
          <a:p>
            <a:pPr lvl="1"/>
            <a:r>
              <a:rPr lang="en-US">
                <a:latin typeface="Arial" pitchFamily="34" charset="0"/>
              </a:rPr>
              <a:t>	Employees closest to the work know best how to improve it</a:t>
            </a:r>
          </a:p>
          <a:p>
            <a:r>
              <a:rPr lang="en-US">
                <a:latin typeface="Arial" pitchFamily="34" charset="0"/>
              </a:rPr>
              <a:t>	Employees want ownership in their work - they want to know why </a:t>
            </a:r>
          </a:p>
          <a:p>
            <a:r>
              <a:rPr lang="en-US">
                <a:latin typeface="Arial" pitchFamily="34" charset="0"/>
              </a:rPr>
              <a:t>	Teams provide greater possibility for empowerment</a:t>
            </a:r>
          </a:p>
          <a:p>
            <a:r>
              <a:rPr lang="en-US">
                <a:latin typeface="Arial" pitchFamily="34" charset="0"/>
              </a:rPr>
              <a:t>	Flattening of the organization</a:t>
            </a:r>
          </a:p>
          <a:p>
            <a:endParaRPr lang="en-US">
              <a:latin typeface="Arial" pitchFamily="34" charset="0"/>
            </a:endParaRPr>
          </a:p>
          <a:p>
            <a:r>
              <a:rPr lang="en-US">
                <a:latin typeface="Arial" pitchFamily="34" charset="0"/>
              </a:rPr>
              <a:t>Issues that have helped create increased generational conflict are the worldwide economy; rapid changes in the workplace; downsizing of companies/organizations; mergers, acquisitions and consolidations of companies; elimination of many middle management positions; seniority as only one element of promotion; and technology.</a:t>
            </a:r>
          </a:p>
          <a:p>
            <a:endParaRPr lang="en-US">
              <a:latin typeface="Arial" pitchFamily="34" charset="0"/>
            </a:endParaRPr>
          </a:p>
          <a:p>
            <a:endParaRPr lang="en-US">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028">
              <a:defRPr>
                <a:solidFill>
                  <a:schemeClr val="tx1"/>
                </a:solidFill>
                <a:latin typeface="Arial" pitchFamily="34" charset="0"/>
              </a:defRPr>
            </a:lvl1pPr>
            <a:lvl2pPr marL="745179" indent="-286607" defTabSz="941028">
              <a:defRPr>
                <a:solidFill>
                  <a:schemeClr val="tx1"/>
                </a:solidFill>
                <a:latin typeface="Arial" pitchFamily="34" charset="0"/>
              </a:defRPr>
            </a:lvl2pPr>
            <a:lvl3pPr marL="1146429" indent="-229286" defTabSz="941028">
              <a:defRPr>
                <a:solidFill>
                  <a:schemeClr val="tx1"/>
                </a:solidFill>
                <a:latin typeface="Arial" pitchFamily="34" charset="0"/>
              </a:defRPr>
            </a:lvl3pPr>
            <a:lvl4pPr marL="1605001" indent="-229286" defTabSz="941028">
              <a:defRPr>
                <a:solidFill>
                  <a:schemeClr val="tx1"/>
                </a:solidFill>
                <a:latin typeface="Arial" pitchFamily="34" charset="0"/>
              </a:defRPr>
            </a:lvl4pPr>
            <a:lvl5pPr marL="2063572" indent="-229286" defTabSz="941028">
              <a:defRPr>
                <a:solidFill>
                  <a:schemeClr val="tx1"/>
                </a:solidFill>
                <a:latin typeface="Arial" pitchFamily="34" charset="0"/>
              </a:defRPr>
            </a:lvl5pPr>
            <a:lvl6pPr marL="2522144" indent="-229286" algn="ctr" defTabSz="941028" eaLnBrk="0" fontAlgn="base" hangingPunct="0">
              <a:spcBef>
                <a:spcPct val="0"/>
              </a:spcBef>
              <a:spcAft>
                <a:spcPct val="0"/>
              </a:spcAft>
              <a:defRPr>
                <a:solidFill>
                  <a:schemeClr val="tx1"/>
                </a:solidFill>
                <a:latin typeface="Arial" pitchFamily="34" charset="0"/>
              </a:defRPr>
            </a:lvl6pPr>
            <a:lvl7pPr marL="2980715" indent="-229286" algn="ctr" defTabSz="941028" eaLnBrk="0" fontAlgn="base" hangingPunct="0">
              <a:spcBef>
                <a:spcPct val="0"/>
              </a:spcBef>
              <a:spcAft>
                <a:spcPct val="0"/>
              </a:spcAft>
              <a:defRPr>
                <a:solidFill>
                  <a:schemeClr val="tx1"/>
                </a:solidFill>
                <a:latin typeface="Arial" pitchFamily="34" charset="0"/>
              </a:defRPr>
            </a:lvl7pPr>
            <a:lvl8pPr marL="3439287" indent="-229286" algn="ctr" defTabSz="941028" eaLnBrk="0" fontAlgn="base" hangingPunct="0">
              <a:spcBef>
                <a:spcPct val="0"/>
              </a:spcBef>
              <a:spcAft>
                <a:spcPct val="0"/>
              </a:spcAft>
              <a:defRPr>
                <a:solidFill>
                  <a:schemeClr val="tx1"/>
                </a:solidFill>
                <a:latin typeface="Arial" pitchFamily="34" charset="0"/>
              </a:defRPr>
            </a:lvl8pPr>
            <a:lvl9pPr marL="3897859" indent="-229286" algn="ctr" defTabSz="941028" eaLnBrk="0" fontAlgn="base" hangingPunct="0">
              <a:spcBef>
                <a:spcPct val="0"/>
              </a:spcBef>
              <a:spcAft>
                <a:spcPct val="0"/>
              </a:spcAft>
              <a:defRPr>
                <a:solidFill>
                  <a:schemeClr val="tx1"/>
                </a:solidFill>
                <a:latin typeface="Arial" pitchFamily="34" charset="0"/>
              </a:defRPr>
            </a:lvl9pPr>
          </a:lstStyle>
          <a:p>
            <a:fld id="{A6C8DC66-4364-4F27-A6B8-49B7A181BE05}" type="slidenum">
              <a:rPr lang="en-US" smtClean="0"/>
              <a:pPr/>
              <a:t>18</a:t>
            </a:fld>
            <a:endParaRPr lang="en-US"/>
          </a:p>
        </p:txBody>
      </p:sp>
    </p:spTree>
    <p:extLst>
      <p:ext uri="{BB962C8B-B14F-4D97-AF65-F5344CB8AC3E}">
        <p14:creationId xmlns:p14="http://schemas.microsoft.com/office/powerpoint/2010/main" val="354967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377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C33DDB-A3C9-461B-8FBF-6D39E7E845BD}" type="slidenum">
              <a:rPr lang="en-US"/>
              <a:pPr>
                <a:defRPr/>
              </a:pPr>
              <a:t>‹#›</a:t>
            </a:fld>
            <a:endParaRPr lang="en-US" dirty="0"/>
          </a:p>
        </p:txBody>
      </p:sp>
    </p:spTree>
    <p:extLst>
      <p:ext uri="{BB962C8B-B14F-4D97-AF65-F5344CB8AC3E}">
        <p14:creationId xmlns:p14="http://schemas.microsoft.com/office/powerpoint/2010/main" val="204328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37163A-8F7F-4460-9E8B-40820C165007}" type="slidenum">
              <a:rPr lang="en-US"/>
              <a:pPr>
                <a:defRPr/>
              </a:pPr>
              <a:t>‹#›</a:t>
            </a:fld>
            <a:endParaRPr lang="en-US" dirty="0"/>
          </a:p>
        </p:txBody>
      </p:sp>
    </p:spTree>
    <p:extLst>
      <p:ext uri="{BB962C8B-B14F-4D97-AF65-F5344CB8AC3E}">
        <p14:creationId xmlns:p14="http://schemas.microsoft.com/office/powerpoint/2010/main" val="97022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sz="1600"/>
            </a:lvl1pPr>
          </a:lstStyle>
          <a:p>
            <a:pPr>
              <a:defRPr/>
            </a:pPr>
            <a:fld id="{80B24464-37F1-40B9-9294-2DA64023851F}" type="slidenum">
              <a:rPr lang="en-US" smtClean="0"/>
              <a:pPr>
                <a:defRPr/>
              </a:pPr>
              <a:t>‹#›</a:t>
            </a:fld>
            <a:endParaRPr lang="en-US" dirty="0"/>
          </a:p>
        </p:txBody>
      </p:sp>
    </p:spTree>
    <p:extLst>
      <p:ext uri="{BB962C8B-B14F-4D97-AF65-F5344CB8AC3E}">
        <p14:creationId xmlns:p14="http://schemas.microsoft.com/office/powerpoint/2010/main" val="172791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E5C2B0-3567-49EA-90BB-BFF6055AC959}" type="slidenum">
              <a:rPr lang="en-US"/>
              <a:pPr>
                <a:defRPr/>
              </a:pPr>
              <a:t>‹#›</a:t>
            </a:fld>
            <a:endParaRPr lang="en-US" dirty="0"/>
          </a:p>
        </p:txBody>
      </p:sp>
    </p:spTree>
    <p:extLst>
      <p:ext uri="{BB962C8B-B14F-4D97-AF65-F5344CB8AC3E}">
        <p14:creationId xmlns:p14="http://schemas.microsoft.com/office/powerpoint/2010/main" val="77820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6374E0-266A-434D-8A7D-DF9267F7B4DF}" type="slidenum">
              <a:rPr lang="en-US"/>
              <a:pPr>
                <a:defRPr/>
              </a:pPr>
              <a:t>‹#›</a:t>
            </a:fld>
            <a:endParaRPr lang="en-US" dirty="0"/>
          </a:p>
        </p:txBody>
      </p:sp>
    </p:spTree>
    <p:extLst>
      <p:ext uri="{BB962C8B-B14F-4D97-AF65-F5344CB8AC3E}">
        <p14:creationId xmlns:p14="http://schemas.microsoft.com/office/powerpoint/2010/main" val="369058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F285B5F-687D-42E2-83AF-9C4AFB79BCD2}" type="slidenum">
              <a:rPr lang="en-US"/>
              <a:pPr>
                <a:defRPr/>
              </a:pPr>
              <a:t>‹#›</a:t>
            </a:fld>
            <a:endParaRPr lang="en-US" dirty="0"/>
          </a:p>
        </p:txBody>
      </p:sp>
    </p:spTree>
    <p:extLst>
      <p:ext uri="{BB962C8B-B14F-4D97-AF65-F5344CB8AC3E}">
        <p14:creationId xmlns:p14="http://schemas.microsoft.com/office/powerpoint/2010/main" val="342080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0F05951-899E-4C75-BEF8-C9EF91C6D294}" type="slidenum">
              <a:rPr lang="en-US"/>
              <a:pPr>
                <a:defRPr/>
              </a:pPr>
              <a:t>‹#›</a:t>
            </a:fld>
            <a:endParaRPr lang="en-US" dirty="0"/>
          </a:p>
        </p:txBody>
      </p:sp>
    </p:spTree>
    <p:extLst>
      <p:ext uri="{BB962C8B-B14F-4D97-AF65-F5344CB8AC3E}">
        <p14:creationId xmlns:p14="http://schemas.microsoft.com/office/powerpoint/2010/main" val="1906351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03428C9-E5BA-415E-8661-D0E3C11E574C}" type="slidenum">
              <a:rPr lang="en-US"/>
              <a:pPr>
                <a:defRPr/>
              </a:pPr>
              <a:t>‹#›</a:t>
            </a:fld>
            <a:endParaRPr lang="en-US" dirty="0"/>
          </a:p>
        </p:txBody>
      </p:sp>
    </p:spTree>
    <p:extLst>
      <p:ext uri="{BB962C8B-B14F-4D97-AF65-F5344CB8AC3E}">
        <p14:creationId xmlns:p14="http://schemas.microsoft.com/office/powerpoint/2010/main" val="48048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A33B6A5-263B-4C1B-953F-CA534759A150}" type="slidenum">
              <a:rPr lang="en-US"/>
              <a:pPr>
                <a:defRPr/>
              </a:pPr>
              <a:t>‹#›</a:t>
            </a:fld>
            <a:endParaRPr lang="en-US" dirty="0"/>
          </a:p>
        </p:txBody>
      </p:sp>
    </p:spTree>
    <p:extLst>
      <p:ext uri="{BB962C8B-B14F-4D97-AF65-F5344CB8AC3E}">
        <p14:creationId xmlns:p14="http://schemas.microsoft.com/office/powerpoint/2010/main" val="423312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647BA9D-9981-437D-A324-BB6D8093EFBD}" type="slidenum">
              <a:rPr lang="en-US"/>
              <a:pPr>
                <a:defRPr/>
              </a:pPr>
              <a:t>‹#›</a:t>
            </a:fld>
            <a:endParaRPr lang="en-US" dirty="0"/>
          </a:p>
        </p:txBody>
      </p:sp>
    </p:spTree>
    <p:extLst>
      <p:ext uri="{BB962C8B-B14F-4D97-AF65-F5344CB8AC3E}">
        <p14:creationId xmlns:p14="http://schemas.microsoft.com/office/powerpoint/2010/main" val="19723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lvl1pPr>
          </a:lstStyle>
          <a:p>
            <a:pPr>
              <a:defRPr/>
            </a:pPr>
            <a:fld id="{3748F77F-C1AD-4445-8F0B-04C502C3A9A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rds.yahoo.com/_ylt=A0S0203p0vBLgn0AinKJzbkF;_ylu=X3oDMTBxMTM0ZmxnBHNlYwN4cGwEcG9zAzIEdnRpZANJMDAxXzcw/SIG=13q73toiu/EXP=1274160233/**http:/images.search.yahoo.com/search/images?fr2=xpl&amp;fr=b1ie7&amp;p=diversity+in+the+workplac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ds.yahoo.com/_ylt=A0S020n2BqhLwisA0QyjzbkF/SIG=12pd3fq0f/EXP=1269389430/**http:/www.novanewsnow.com/imgs/dynamique/articles/gros/fisherme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14400" y="1360944"/>
            <a:ext cx="7315200" cy="2554545"/>
          </a:xfrm>
          <a:prstGeom prst="rect">
            <a:avLst/>
          </a:prstGeom>
          <a:solidFill>
            <a:srgbClr val="333399"/>
          </a:solidFill>
          <a:ln w="76200">
            <a:solidFill>
              <a:srgbClr val="800000"/>
            </a:solidFill>
            <a:prstDash val="sysDash"/>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defRPr/>
            </a:pPr>
            <a:endParaRPr lang="en-US" sz="1600" dirty="0">
              <a:solidFill>
                <a:schemeClr val="bg1"/>
              </a:solidFill>
              <a:latin typeface="Arial Black" pitchFamily="34" charset="0"/>
            </a:endParaRPr>
          </a:p>
          <a:p>
            <a:pPr algn="ctr">
              <a:defRPr/>
            </a:pPr>
            <a:r>
              <a:rPr lang="en-US" sz="3200" b="1" dirty="0">
                <a:solidFill>
                  <a:schemeClr val="bg1"/>
                </a:solidFill>
                <a:cs typeface="Arial" panose="020B0604020202020204" pitchFamily="34" charset="0"/>
              </a:rPr>
              <a:t>Managing The New Workforce</a:t>
            </a:r>
          </a:p>
          <a:p>
            <a:pPr algn="ctr">
              <a:defRPr/>
            </a:pPr>
            <a:endParaRPr lang="en-US" sz="2000" b="1" dirty="0">
              <a:solidFill>
                <a:schemeClr val="bg1"/>
              </a:solidFill>
              <a:latin typeface="Arial Black" pitchFamily="34" charset="0"/>
            </a:endParaRPr>
          </a:p>
          <a:p>
            <a:pPr algn="ctr">
              <a:defRPr/>
            </a:pPr>
            <a:r>
              <a:rPr lang="en-US" sz="2800" b="1" dirty="0">
                <a:solidFill>
                  <a:schemeClr val="bg1"/>
                </a:solidFill>
                <a:latin typeface="Arial Black" pitchFamily="34" charset="0"/>
              </a:rPr>
              <a:t>* * * * * * * * * * * * * * * * * * * * * </a:t>
            </a:r>
          </a:p>
          <a:p>
            <a:pPr algn="ctr">
              <a:defRPr/>
            </a:pPr>
            <a:r>
              <a:rPr lang="en-US" sz="1100" b="1" dirty="0">
                <a:solidFill>
                  <a:schemeClr val="bg1"/>
                </a:solidFill>
                <a:latin typeface="Arial Black" pitchFamily="34" charset="0"/>
              </a:rPr>
              <a:t> </a:t>
            </a:r>
          </a:p>
          <a:p>
            <a:pPr algn="ctr">
              <a:defRPr/>
            </a:pPr>
            <a:r>
              <a:rPr lang="en-US" sz="2500" b="1" dirty="0">
                <a:solidFill>
                  <a:schemeClr val="bg1"/>
                </a:solidFill>
                <a:latin typeface="Arial Black" pitchFamily="34" charset="0"/>
              </a:rPr>
              <a:t> </a:t>
            </a:r>
            <a:r>
              <a:rPr lang="en-US" sz="2400" b="1" dirty="0">
                <a:solidFill>
                  <a:schemeClr val="bg1"/>
                </a:solidFill>
                <a:latin typeface="Arial Black" pitchFamily="34" charset="0"/>
              </a:rPr>
              <a:t>It Takes A Whole New Set of Skills!!!</a:t>
            </a:r>
          </a:p>
          <a:p>
            <a:pPr algn="ctr">
              <a:defRPr/>
            </a:pPr>
            <a:r>
              <a:rPr lang="en-US" sz="2400" b="1" dirty="0">
                <a:solidFill>
                  <a:schemeClr val="bg1"/>
                </a:solidFill>
                <a:latin typeface="Arial Black" pitchFamily="34" charset="0"/>
              </a:rPr>
              <a:t> </a:t>
            </a:r>
            <a:endParaRPr lang="en-US" sz="1000" b="1" dirty="0">
              <a:solidFill>
                <a:schemeClr val="bg1"/>
              </a:solidFill>
              <a:latin typeface="Arial Black" pitchFamily="34" charset="0"/>
            </a:endParaRPr>
          </a:p>
        </p:txBody>
      </p:sp>
      <p:sp>
        <p:nvSpPr>
          <p:cNvPr id="2054" name="Rectangle 5"/>
          <p:cNvSpPr>
            <a:spLocks noChangeArrowheads="1"/>
          </p:cNvSpPr>
          <p:nvPr/>
        </p:nvSpPr>
        <p:spPr bwMode="auto">
          <a:xfrm>
            <a:off x="3657602" y="5334000"/>
            <a:ext cx="5168402" cy="1015663"/>
          </a:xfrm>
          <a:prstGeom prst="rect">
            <a:avLst/>
          </a:prstGeom>
          <a:noFill/>
          <a:ln w="9525">
            <a:noFill/>
            <a:miter lim="800000"/>
            <a:headEnd/>
            <a:tailEnd/>
          </a:ln>
        </p:spPr>
        <p:txBody>
          <a:bodyPr wrap="none">
            <a:spAutoFit/>
          </a:bodyPr>
          <a:lstStyle/>
          <a:p>
            <a:r>
              <a:rPr lang="en-US" sz="2000" b="1" dirty="0">
                <a:solidFill>
                  <a:srgbClr val="002060"/>
                </a:solidFill>
              </a:rPr>
              <a:t>Presenter -- Martha N. Bryan</a:t>
            </a:r>
          </a:p>
          <a:p>
            <a:r>
              <a:rPr lang="en-US" sz="2000" b="1" dirty="0">
                <a:solidFill>
                  <a:srgbClr val="002060"/>
                </a:solidFill>
              </a:rPr>
              <a:t>Bryan &amp; Bryan Associates</a:t>
            </a:r>
          </a:p>
          <a:p>
            <a:r>
              <a:rPr lang="en-US" sz="2000" b="1" dirty="0">
                <a:solidFill>
                  <a:srgbClr val="002060"/>
                </a:solidFill>
              </a:rPr>
              <a:t>marthabryan@bryanandbryanassoc.com</a:t>
            </a:r>
          </a:p>
        </p:txBody>
      </p:sp>
    </p:spTree>
    <p:extLst>
      <p:ext uri="{BB962C8B-B14F-4D97-AF65-F5344CB8AC3E}">
        <p14:creationId xmlns:p14="http://schemas.microsoft.com/office/powerpoint/2010/main" val="3381200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68326"/>
            <a:ext cx="8610600" cy="5029005"/>
          </a:xfrm>
          <a:prstGeom prst="rect">
            <a:avLst/>
          </a:prstGeom>
        </p:spPr>
        <p:txBody>
          <a:bodyPr>
            <a:spAutoFit/>
          </a:bodyPr>
          <a:lstStyle/>
          <a:p>
            <a:pPr algn="l">
              <a:defRPr/>
            </a:pPr>
            <a:r>
              <a:rPr lang="en-US" sz="2400" b="1" dirty="0">
                <a:solidFill>
                  <a:srgbClr val="002060"/>
                </a:solidFill>
              </a:rPr>
              <a:t>In the Next Cubicle</a:t>
            </a:r>
          </a:p>
          <a:p>
            <a:pPr algn="l">
              <a:defRPr/>
            </a:pPr>
            <a:endParaRPr lang="en-US" sz="2000" b="1" dirty="0">
              <a:solidFill>
                <a:srgbClr val="006600"/>
              </a:solidFill>
            </a:endParaRPr>
          </a:p>
          <a:p>
            <a:pPr algn="l">
              <a:lnSpc>
                <a:spcPct val="150000"/>
              </a:lnSpc>
              <a:defRPr/>
            </a:pPr>
            <a:endParaRPr lang="en-US" sz="700" b="1" dirty="0">
              <a:solidFill>
                <a:srgbClr val="006600"/>
              </a:solidFill>
            </a:endParaRP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It’s 9:00 o’clock. Where is he?</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Did you see what she had on today?</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I don’t understand all the initials in this email!</a:t>
            </a:r>
          </a:p>
          <a:p>
            <a:pPr marL="914400" indent="-508000">
              <a:lnSpc>
                <a:spcPct val="150000"/>
              </a:lnSpc>
              <a:buClr>
                <a:srgbClr val="800000"/>
              </a:buClr>
              <a:buSzPct val="130000"/>
              <a:buFont typeface="Wingdings" pitchFamily="2" charset="2"/>
              <a:buChar char="§"/>
              <a:defRPr/>
            </a:pPr>
            <a:r>
              <a:rPr lang="en-US" sz="2000" b="1" dirty="0">
                <a:solidFill>
                  <a:srgbClr val="006600"/>
                </a:solidFill>
              </a:rPr>
              <a:t>Kids these days . . . </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Why do I have to meet in person? Can’t I just send an </a:t>
            </a:r>
          </a:p>
          <a:p>
            <a:pPr marL="406400" algn="l">
              <a:lnSpc>
                <a:spcPct val="150000"/>
              </a:lnSpc>
              <a:buClr>
                <a:srgbClr val="800000"/>
              </a:buClr>
              <a:buSzPct val="130000"/>
              <a:defRPr/>
            </a:pPr>
            <a:r>
              <a:rPr lang="en-US" sz="2000" b="1" dirty="0">
                <a:solidFill>
                  <a:srgbClr val="006600"/>
                </a:solidFill>
              </a:rPr>
              <a:t>		e-mail, text, or instant message?</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These rules are driving me crazy!</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I have finished my work so I’m going home.</a:t>
            </a:r>
          </a:p>
          <a:p>
            <a:pPr marL="914400" indent="-508000" algn="l">
              <a:lnSpc>
                <a:spcPct val="150000"/>
              </a:lnSpc>
              <a:buClr>
                <a:srgbClr val="800000"/>
              </a:buClr>
              <a:buSzPct val="130000"/>
              <a:buFont typeface="Wingdings" pitchFamily="2" charset="2"/>
              <a:buChar char="§"/>
              <a:defRPr/>
            </a:pPr>
            <a:r>
              <a:rPr lang="en-US" sz="2000" b="1" dirty="0">
                <a:solidFill>
                  <a:srgbClr val="006600"/>
                </a:solidFill>
              </a:rPr>
              <a:t>They’re set in their ways!</a:t>
            </a:r>
          </a:p>
        </p:txBody>
      </p:sp>
      <p:sp>
        <p:nvSpPr>
          <p:cNvPr id="52227" name="Line 9"/>
          <p:cNvSpPr>
            <a:spLocks noChangeShapeType="1"/>
          </p:cNvSpPr>
          <p:nvPr/>
        </p:nvSpPr>
        <p:spPr bwMode="auto">
          <a:xfrm>
            <a:off x="304800" y="5943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rot="2362483">
            <a:off x="6252508" y="825044"/>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303397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81000" y="762000"/>
            <a:ext cx="8229600" cy="533400"/>
          </a:xfrm>
        </p:spPr>
        <p:txBody>
          <a:bodyPr/>
          <a:lstStyle/>
          <a:p>
            <a:pPr eaLnBrk="1" hangingPunct="1"/>
            <a:r>
              <a:rPr lang="en-US" sz="2400" b="1">
                <a:solidFill>
                  <a:srgbClr val="002060"/>
                </a:solidFill>
                <a:latin typeface="Arial" pitchFamily="34" charset="0"/>
                <a:cs typeface="Arial" pitchFamily="34" charset="0"/>
              </a:rPr>
              <a:t>Differences We Hear In The Workplace</a:t>
            </a:r>
          </a:p>
        </p:txBody>
      </p:sp>
      <p:sp>
        <p:nvSpPr>
          <p:cNvPr id="53251" name="Rectangle 3"/>
          <p:cNvSpPr>
            <a:spLocks noGrp="1" noChangeArrowheads="1"/>
          </p:cNvSpPr>
          <p:nvPr>
            <p:ph idx="1"/>
          </p:nvPr>
        </p:nvSpPr>
        <p:spPr>
          <a:xfrm>
            <a:off x="457200" y="1676400"/>
            <a:ext cx="8305800" cy="3657600"/>
          </a:xfrm>
        </p:spPr>
        <p:txBody>
          <a:bodyPr/>
          <a:lstStyle/>
          <a:p>
            <a:pPr eaLnBrk="1" hangingPunct="1">
              <a:lnSpc>
                <a:spcPct val="150000"/>
              </a:lnSpc>
              <a:buClr>
                <a:srgbClr val="800000"/>
              </a:buClr>
              <a:buSzPct val="130000"/>
              <a:buFont typeface="Wingdings" pitchFamily="2" charset="2"/>
              <a:buNone/>
            </a:pPr>
            <a:r>
              <a:rPr lang="en-US" sz="2000" b="1" dirty="0">
                <a:solidFill>
                  <a:srgbClr val="006600"/>
                </a:solidFill>
                <a:latin typeface="Arial" pitchFamily="34" charset="0"/>
                <a:cs typeface="Arial" pitchFamily="34" charset="0"/>
              </a:rPr>
              <a:t>Conflicts frequently have generational issues as their cause</a:t>
            </a:r>
          </a:p>
          <a:p>
            <a:pPr lvl="1" eaLnBrk="1" hangingPunct="1">
              <a:lnSpc>
                <a:spcPct val="150000"/>
              </a:lnSpc>
              <a:buFont typeface="Wingdings" pitchFamily="2" charset="2"/>
              <a:buNone/>
            </a:pPr>
            <a:r>
              <a:rPr lang="en-US" sz="2000" b="1" dirty="0">
                <a:solidFill>
                  <a:srgbClr val="006600"/>
                </a:solidFill>
                <a:latin typeface="Arial" pitchFamily="34" charset="0"/>
                <a:cs typeface="Arial" pitchFamily="34" charset="0"/>
              </a:rPr>
              <a:t>	“He is not committed to his job.”</a:t>
            </a:r>
          </a:p>
          <a:p>
            <a:pPr lvl="1" eaLnBrk="1" hangingPunct="1">
              <a:lnSpc>
                <a:spcPct val="150000"/>
              </a:lnSpc>
              <a:buFont typeface="Wingdings" pitchFamily="2" charset="2"/>
              <a:buNone/>
            </a:pPr>
            <a:r>
              <a:rPr lang="en-US" sz="2000" b="1" dirty="0">
                <a:solidFill>
                  <a:srgbClr val="006600"/>
                </a:solidFill>
                <a:latin typeface="Arial" pitchFamily="34" charset="0"/>
                <a:cs typeface="Arial" pitchFamily="34" charset="0"/>
              </a:rPr>
              <a:t>	“She has a poor work ethic.”</a:t>
            </a:r>
          </a:p>
          <a:p>
            <a:pPr lvl="1" eaLnBrk="1" hangingPunct="1">
              <a:lnSpc>
                <a:spcPct val="150000"/>
              </a:lnSpc>
              <a:buFont typeface="Wingdings" pitchFamily="2" charset="2"/>
              <a:buNone/>
            </a:pPr>
            <a:r>
              <a:rPr lang="en-US" sz="2000" b="1" dirty="0">
                <a:solidFill>
                  <a:srgbClr val="006600"/>
                </a:solidFill>
                <a:latin typeface="Arial" pitchFamily="34" charset="0"/>
                <a:cs typeface="Arial" pitchFamily="34" charset="0"/>
              </a:rPr>
              <a:t>	“He does not follow direction.”</a:t>
            </a:r>
          </a:p>
          <a:p>
            <a:pPr lvl="1" eaLnBrk="1" hangingPunct="1">
              <a:lnSpc>
                <a:spcPct val="150000"/>
              </a:lnSpc>
              <a:buFont typeface="Wingdings" pitchFamily="2" charset="2"/>
              <a:buNone/>
            </a:pPr>
            <a:r>
              <a:rPr lang="en-US" sz="2000" b="1" dirty="0">
                <a:solidFill>
                  <a:srgbClr val="006600"/>
                </a:solidFill>
                <a:latin typeface="Arial" pitchFamily="34" charset="0"/>
                <a:cs typeface="Arial" pitchFamily="34" charset="0"/>
              </a:rPr>
              <a:t>	“I can’t believe the way he / she dresses.”</a:t>
            </a:r>
          </a:p>
          <a:p>
            <a:pPr lvl="1" eaLnBrk="1" hangingPunct="1">
              <a:lnSpc>
                <a:spcPct val="150000"/>
              </a:lnSpc>
              <a:buFont typeface="Wingdings" pitchFamily="2" charset="2"/>
              <a:buNone/>
            </a:pPr>
            <a:r>
              <a:rPr lang="en-US" sz="2000" b="1" dirty="0">
                <a:solidFill>
                  <a:srgbClr val="006600"/>
                </a:solidFill>
                <a:latin typeface="Arial" pitchFamily="34" charset="0"/>
                <a:cs typeface="Arial" pitchFamily="34" charset="0"/>
              </a:rPr>
              <a:t>	“What do you mean I can’t work from home on Friday’s?”</a:t>
            </a:r>
          </a:p>
        </p:txBody>
      </p:sp>
      <p:sp>
        <p:nvSpPr>
          <p:cNvPr id="53252" name="Line 9"/>
          <p:cNvSpPr>
            <a:spLocks noChangeShapeType="1"/>
          </p:cNvSpPr>
          <p:nvPr/>
        </p:nvSpPr>
        <p:spPr bwMode="auto">
          <a:xfrm>
            <a:off x="304800" y="5486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4"/>
          <p:cNvSpPr/>
          <p:nvPr/>
        </p:nvSpPr>
        <p:spPr>
          <a:xfrm rot="2362483">
            <a:off x="6680620" y="2958644"/>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344698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457200" y="457201"/>
            <a:ext cx="82296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b="1" dirty="0">
                <a:solidFill>
                  <a:srgbClr val="002060"/>
                </a:solidFill>
              </a:rPr>
              <a:t>Sounds Of Conflict . . . </a:t>
            </a:r>
          </a:p>
          <a:p>
            <a:pPr algn="r"/>
            <a:r>
              <a:rPr lang="en-US" sz="2000" b="1" dirty="0">
                <a:solidFill>
                  <a:srgbClr val="002060"/>
                </a:solidFill>
              </a:rPr>
              <a:t>Heard Around The Water Cooler</a:t>
            </a:r>
            <a:endParaRPr lang="en-US" sz="2000" b="1" dirty="0"/>
          </a:p>
          <a:p>
            <a:endParaRPr lang="en-US" dirty="0"/>
          </a:p>
          <a:p>
            <a:pPr algn="l"/>
            <a:r>
              <a:rPr lang="en-US" b="1" dirty="0">
                <a:solidFill>
                  <a:srgbClr val="006600"/>
                </a:solidFill>
              </a:rPr>
              <a:t>"They are just a bunch of slackers."</a:t>
            </a:r>
          </a:p>
          <a:p>
            <a:pPr algn="l"/>
            <a:endParaRPr lang="en-US" sz="1000" b="1" dirty="0">
              <a:solidFill>
                <a:srgbClr val="006600"/>
              </a:solidFill>
            </a:endParaRPr>
          </a:p>
          <a:p>
            <a:pPr algn="l"/>
            <a:r>
              <a:rPr lang="en-US" b="1" dirty="0">
                <a:solidFill>
                  <a:srgbClr val="006600"/>
                </a:solidFill>
              </a:rPr>
              <a:t>"So I told my boss, ‘If you are looking for loyalty, buy a dog’."</a:t>
            </a:r>
          </a:p>
          <a:p>
            <a:pPr algn="l"/>
            <a:endParaRPr lang="en-US" sz="1000" b="1" dirty="0">
              <a:solidFill>
                <a:srgbClr val="006600"/>
              </a:solidFill>
            </a:endParaRPr>
          </a:p>
          <a:p>
            <a:pPr algn="l"/>
            <a:r>
              <a:rPr lang="en-US" b="1" dirty="0">
                <a:solidFill>
                  <a:srgbClr val="006600"/>
                </a:solidFill>
              </a:rPr>
              <a:t>"A hiring bonus? Wet behind the ears and he wants a hiring bonus?  </a:t>
            </a:r>
          </a:p>
          <a:p>
            <a:pPr algn="l"/>
            <a:r>
              <a:rPr lang="en-US" b="1" dirty="0">
                <a:solidFill>
                  <a:srgbClr val="006600"/>
                </a:solidFill>
              </a:rPr>
              <a:t>	At his age, I was just grateful I had a job!"</a:t>
            </a:r>
          </a:p>
          <a:p>
            <a:pPr algn="l"/>
            <a:endParaRPr lang="en-US" sz="1000" b="1" dirty="0">
              <a:solidFill>
                <a:srgbClr val="006600"/>
              </a:solidFill>
            </a:endParaRPr>
          </a:p>
          <a:p>
            <a:pPr algn="l"/>
            <a:r>
              <a:rPr lang="en-US" b="1" dirty="0">
                <a:solidFill>
                  <a:srgbClr val="006600"/>
                </a:solidFill>
              </a:rPr>
              <a:t>"I have a new rule: I will not attend meetings that start after 5:00 p.m. </a:t>
            </a:r>
          </a:p>
          <a:p>
            <a:pPr algn="l"/>
            <a:r>
              <a:rPr lang="en-US" b="1" dirty="0">
                <a:solidFill>
                  <a:srgbClr val="006600"/>
                </a:solidFill>
              </a:rPr>
              <a:t>	 I have a life."</a:t>
            </a:r>
          </a:p>
          <a:p>
            <a:pPr algn="l"/>
            <a:endParaRPr lang="en-US" sz="1000" b="1" dirty="0">
              <a:solidFill>
                <a:srgbClr val="006600"/>
              </a:solidFill>
            </a:endParaRPr>
          </a:p>
          <a:p>
            <a:pPr algn="l"/>
            <a:r>
              <a:rPr lang="en-US" b="1" dirty="0">
                <a:solidFill>
                  <a:srgbClr val="006600"/>
                </a:solidFill>
              </a:rPr>
              <a:t>"He's been out of training and in the field for six months, and he wants a </a:t>
            </a:r>
          </a:p>
          <a:p>
            <a:pPr algn="l"/>
            <a:r>
              <a:rPr lang="en-US" b="1" dirty="0">
                <a:solidFill>
                  <a:srgbClr val="006600"/>
                </a:solidFill>
              </a:rPr>
              <a:t>	promotion! A promotion!"</a:t>
            </a:r>
          </a:p>
          <a:p>
            <a:pPr algn="l"/>
            <a:r>
              <a:rPr lang="en-US" sz="1000" b="1" dirty="0">
                <a:solidFill>
                  <a:srgbClr val="006600"/>
                </a:solidFill>
              </a:rPr>
              <a:t>,</a:t>
            </a:r>
          </a:p>
          <a:p>
            <a:pPr algn="l"/>
            <a:r>
              <a:rPr lang="en-US" b="1" dirty="0">
                <a:solidFill>
                  <a:srgbClr val="006600"/>
                </a:solidFill>
              </a:rPr>
              <a:t>"She wants a 'career map'? Wow! I don't even know if there will be a </a:t>
            </a:r>
          </a:p>
          <a:p>
            <a:pPr algn="l"/>
            <a:r>
              <a:rPr lang="en-US" b="1" dirty="0">
                <a:solidFill>
                  <a:srgbClr val="006600"/>
                </a:solidFill>
              </a:rPr>
              <a:t>	customer relations department this time next year."</a:t>
            </a:r>
          </a:p>
          <a:p>
            <a:pPr algn="l"/>
            <a:endParaRPr lang="en-US" sz="1000" b="1" dirty="0">
              <a:solidFill>
                <a:srgbClr val="006600"/>
              </a:solidFill>
            </a:endParaRPr>
          </a:p>
          <a:p>
            <a:pPr algn="l"/>
            <a:r>
              <a:rPr lang="en-US" b="1" dirty="0">
                <a:solidFill>
                  <a:srgbClr val="006600"/>
                </a:solidFill>
              </a:rPr>
              <a:t>"He asks me, 'Do you have an e-mail address?'  </a:t>
            </a:r>
          </a:p>
          <a:p>
            <a:pPr algn="l"/>
            <a:r>
              <a:rPr lang="en-US" b="1" dirty="0">
                <a:solidFill>
                  <a:srgbClr val="006600"/>
                </a:solidFill>
              </a:rPr>
              <a:t>	I felt like telling him, ‘Since you were in diapers, buddy'!"</a:t>
            </a:r>
          </a:p>
          <a:p>
            <a:pPr algn="l"/>
            <a:endParaRPr lang="en-US" sz="1000" b="1" dirty="0">
              <a:solidFill>
                <a:srgbClr val="006600"/>
              </a:solidFill>
            </a:endParaRPr>
          </a:p>
          <a:p>
            <a:pPr algn="l"/>
            <a:r>
              <a:rPr lang="en-US" b="1" dirty="0">
                <a:solidFill>
                  <a:srgbClr val="006600"/>
                </a:solidFill>
              </a:rPr>
              <a:t>"If I hear 'We tried that in '87' one more time, I'll throw up."</a:t>
            </a:r>
          </a:p>
          <a:p>
            <a:pPr algn="l"/>
            <a:endParaRPr lang="en-US" b="1" dirty="0">
              <a:solidFill>
                <a:srgbClr val="339933"/>
              </a:solidFill>
            </a:endParaRPr>
          </a:p>
        </p:txBody>
      </p:sp>
      <p:sp>
        <p:nvSpPr>
          <p:cNvPr id="54275" name="Line 9"/>
          <p:cNvSpPr>
            <a:spLocks noChangeShapeType="1"/>
          </p:cNvSpPr>
          <p:nvPr/>
        </p:nvSpPr>
        <p:spPr bwMode="auto">
          <a:xfrm>
            <a:off x="304800" y="64008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Rectangle 3"/>
          <p:cNvSpPr/>
          <p:nvPr/>
        </p:nvSpPr>
        <p:spPr>
          <a:xfrm rot="2362483">
            <a:off x="7471708" y="5244644"/>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3653077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324385"/>
            <a:ext cx="3810000" cy="4862870"/>
          </a:xfrm>
          <a:prstGeom prst="rect">
            <a:avLst/>
          </a:prstGeom>
          <a:noFill/>
          <a:ln w="9525">
            <a:noFill/>
            <a:miter lim="800000"/>
            <a:headEnd/>
            <a:tailEnd/>
          </a:ln>
        </p:spPr>
        <p:txBody>
          <a:bodyPr wrap="square">
            <a:spAutoFit/>
          </a:bodyPr>
          <a:lstStyle/>
          <a:p>
            <a:pPr>
              <a:buClr>
                <a:srgbClr val="800000"/>
              </a:buClr>
              <a:buSzPct val="130000"/>
              <a:defRPr/>
            </a:pPr>
            <a:r>
              <a:rPr lang="en-US" sz="2800" b="1" dirty="0">
                <a:solidFill>
                  <a:srgbClr val="800000"/>
                </a:solidFill>
              </a:rPr>
              <a:t>“Old Story” </a:t>
            </a:r>
            <a:r>
              <a:rPr lang="en-US" sz="2400" b="1" dirty="0">
                <a:solidFill>
                  <a:srgbClr val="000048"/>
                </a:solidFill>
              </a:rPr>
              <a:t>Managers</a:t>
            </a:r>
          </a:p>
          <a:p>
            <a:pPr>
              <a:buClr>
                <a:srgbClr val="800000"/>
              </a:buClr>
              <a:buSzPct val="130000"/>
              <a:defRPr/>
            </a:pPr>
            <a:endParaRPr lang="en-US" sz="2400" b="1" dirty="0">
              <a:solidFill>
                <a:srgbClr val="000048"/>
              </a:solidFill>
            </a:endParaRPr>
          </a:p>
          <a:p>
            <a:pPr algn="l">
              <a:buClr>
                <a:srgbClr val="800000"/>
              </a:buClr>
              <a:buSzPct val="130000"/>
              <a:defRPr/>
            </a:pPr>
            <a:r>
              <a:rPr lang="en-US" sz="2400" b="1" dirty="0">
                <a:solidFill>
                  <a:srgbClr val="006600"/>
                </a:solidFill>
              </a:rPr>
              <a:t>Their style of leading . . .</a:t>
            </a: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p:txBody>
      </p:sp>
      <p:sp>
        <p:nvSpPr>
          <p:cNvPr id="21507" name="Line 9"/>
          <p:cNvSpPr>
            <a:spLocks noChangeShapeType="1"/>
          </p:cNvSpPr>
          <p:nvPr/>
        </p:nvSpPr>
        <p:spPr bwMode="auto">
          <a:xfrm>
            <a:off x="304800" y="4953000"/>
            <a:ext cx="8534400" cy="0"/>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Rectangle 2"/>
          <p:cNvSpPr>
            <a:spLocks noChangeArrowheads="1"/>
          </p:cNvSpPr>
          <p:nvPr/>
        </p:nvSpPr>
        <p:spPr bwMode="auto">
          <a:xfrm>
            <a:off x="609600" y="539890"/>
            <a:ext cx="3810000" cy="1200329"/>
          </a:xfrm>
          <a:prstGeom prst="rect">
            <a:avLst/>
          </a:prstGeom>
          <a:noFill/>
          <a:ln w="9525">
            <a:noFill/>
            <a:miter lim="800000"/>
            <a:headEnd/>
            <a:tailEnd/>
          </a:ln>
        </p:spPr>
        <p:txBody>
          <a:bodyPr wrap="square">
            <a:spAutoFit/>
          </a:bodyPr>
          <a:lstStyle/>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a:p>
            <a:pPr marL="465138" algn="l">
              <a:buClr>
                <a:srgbClr val="800000"/>
              </a:buClr>
              <a:buSzPct val="130000"/>
              <a:defRPr/>
            </a:pPr>
            <a:endParaRPr lang="en-US" sz="2400" b="1" dirty="0">
              <a:solidFill>
                <a:srgbClr val="006600"/>
              </a:solidFill>
            </a:endParaRPr>
          </a:p>
        </p:txBody>
      </p:sp>
      <p:sp>
        <p:nvSpPr>
          <p:cNvPr id="5" name="Rectangle 2"/>
          <p:cNvSpPr>
            <a:spLocks noChangeArrowheads="1"/>
          </p:cNvSpPr>
          <p:nvPr/>
        </p:nvSpPr>
        <p:spPr bwMode="auto">
          <a:xfrm>
            <a:off x="4800600" y="304800"/>
            <a:ext cx="3810000" cy="5262979"/>
          </a:xfrm>
          <a:prstGeom prst="rect">
            <a:avLst/>
          </a:prstGeom>
          <a:noFill/>
          <a:ln w="9525">
            <a:noFill/>
            <a:miter lim="800000"/>
            <a:headEnd/>
            <a:tailEnd/>
          </a:ln>
        </p:spPr>
        <p:txBody>
          <a:bodyPr wrap="square">
            <a:spAutoFit/>
          </a:bodyPr>
          <a:lstStyle/>
          <a:p>
            <a:pPr marL="1588">
              <a:buClr>
                <a:srgbClr val="800000"/>
              </a:buClr>
              <a:buSzPct val="130000"/>
              <a:defRPr/>
            </a:pPr>
            <a:r>
              <a:rPr lang="en-US" sz="2800" b="1" dirty="0">
                <a:solidFill>
                  <a:srgbClr val="800000"/>
                </a:solidFill>
              </a:rPr>
              <a:t>“New Story” </a:t>
            </a:r>
            <a:r>
              <a:rPr lang="en-US" sz="2400" b="1" dirty="0">
                <a:solidFill>
                  <a:srgbClr val="000048"/>
                </a:solidFill>
              </a:rPr>
              <a:t>Managers </a:t>
            </a:r>
          </a:p>
          <a:p>
            <a:pPr marL="1588">
              <a:buClr>
                <a:srgbClr val="800000"/>
              </a:buClr>
              <a:buSzPct val="130000"/>
              <a:defRPr/>
            </a:pPr>
            <a:endParaRPr lang="en-US" sz="2400" b="1" dirty="0">
              <a:solidFill>
                <a:srgbClr val="000048"/>
              </a:solidFill>
            </a:endParaRPr>
          </a:p>
          <a:p>
            <a:pPr marL="1588">
              <a:buClr>
                <a:srgbClr val="800000"/>
              </a:buClr>
              <a:buSzPct val="130000"/>
              <a:defRPr/>
            </a:pPr>
            <a:r>
              <a:rPr lang="en-US" sz="2400" b="1" dirty="0">
                <a:solidFill>
                  <a:srgbClr val="006600"/>
                </a:solidFill>
              </a:rPr>
              <a:t>How they will need to      </a:t>
            </a:r>
          </a:p>
          <a:p>
            <a:pPr marL="1588">
              <a:buClr>
                <a:srgbClr val="800000"/>
              </a:buClr>
              <a:buSzPct val="130000"/>
              <a:defRPr/>
            </a:pPr>
            <a:r>
              <a:rPr lang="en-US" sz="2400" b="1" dirty="0">
                <a:solidFill>
                  <a:srgbClr val="006600"/>
                </a:solidFill>
              </a:rPr>
              <a:t>                    change . . . </a:t>
            </a: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400" b="1" dirty="0">
              <a:solidFill>
                <a:srgbClr val="006600"/>
              </a:solidFill>
              <a:latin typeface="Boton Regular" charset="0"/>
            </a:endParaRPr>
          </a:p>
          <a:p>
            <a:pPr marL="465138" algn="l">
              <a:defRPr/>
            </a:pPr>
            <a:endParaRPr lang="en-US" sz="2000" b="1" dirty="0">
              <a:solidFill>
                <a:srgbClr val="006600"/>
              </a:solidFill>
              <a:latin typeface="Boton Regular" charset="0"/>
            </a:endParaRPr>
          </a:p>
        </p:txBody>
      </p:sp>
      <p:sp>
        <p:nvSpPr>
          <p:cNvPr id="6" name="Line 9"/>
          <p:cNvSpPr>
            <a:spLocks noChangeShapeType="1"/>
          </p:cNvSpPr>
          <p:nvPr/>
        </p:nvSpPr>
        <p:spPr bwMode="auto">
          <a:xfrm>
            <a:off x="304800" y="951844"/>
            <a:ext cx="8534400" cy="0"/>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p:nvSpPr>
        <p:spPr bwMode="auto">
          <a:xfrm flipH="1">
            <a:off x="3581400" y="951844"/>
            <a:ext cx="1066800" cy="4001156"/>
          </a:xfrm>
          <a:prstGeom prst="line">
            <a:avLst/>
          </a:prstGeom>
          <a:noFill/>
          <a:ln w="76200">
            <a:solidFill>
              <a:srgbClr val="0066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9" name="Rectangle 18"/>
          <p:cNvSpPr/>
          <p:nvPr/>
        </p:nvSpPr>
        <p:spPr>
          <a:xfrm>
            <a:off x="444774" y="5385137"/>
            <a:ext cx="7327626" cy="1015663"/>
          </a:xfrm>
          <a:prstGeom prst="rect">
            <a:avLst/>
          </a:prstGeom>
          <a:solidFill>
            <a:srgbClr val="800000"/>
          </a:solidFill>
          <a:ln w="57150">
            <a:solidFill>
              <a:srgbClr val="006600"/>
            </a:solidFill>
          </a:ln>
        </p:spPr>
        <p:txBody>
          <a:bodyPr wrap="square">
            <a:spAutoFit/>
          </a:bodyPr>
          <a:lstStyle/>
          <a:p>
            <a:pPr algn="just"/>
            <a:r>
              <a:rPr lang="en-US" sz="2000" b="1" dirty="0">
                <a:solidFill>
                  <a:schemeClr val="bg1"/>
                </a:solidFill>
                <a:latin typeface="Arial" charset="0"/>
                <a:cs typeface="Arial" charset="0"/>
              </a:rPr>
              <a:t>	“We need the wisdom and experience of the older workers, the fresh ideas and the fearlessness of the younger workers, and the reflection of the market place.”</a:t>
            </a:r>
            <a:endParaRPr lang="en-US" sz="2000" dirty="0">
              <a:solidFill>
                <a:schemeClr val="bg1"/>
              </a:solidFill>
            </a:endParaRPr>
          </a:p>
        </p:txBody>
      </p:sp>
    </p:spTree>
    <p:extLst>
      <p:ext uri="{BB962C8B-B14F-4D97-AF65-F5344CB8AC3E}">
        <p14:creationId xmlns:p14="http://schemas.microsoft.com/office/powerpoint/2010/main" val="259528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413802"/>
            <a:ext cx="8458200" cy="6063198"/>
          </a:xfrm>
          <a:prstGeom prst="rect">
            <a:avLst/>
          </a:prstGeom>
          <a:noFill/>
          <a:ln w="9525">
            <a:noFill/>
            <a:miter lim="800000"/>
            <a:headEnd/>
            <a:tailEnd/>
          </a:ln>
        </p:spPr>
        <p:txBody>
          <a:bodyPr>
            <a:spAutoFit/>
          </a:bodyPr>
          <a:lstStyle/>
          <a:p>
            <a:pPr algn="r">
              <a:buClr>
                <a:srgbClr val="800000"/>
              </a:buClr>
              <a:buSzPct val="130000"/>
              <a:defRPr/>
            </a:pPr>
            <a:r>
              <a:rPr lang="en-US" sz="2400" b="1" dirty="0">
                <a:solidFill>
                  <a:srgbClr val="000048"/>
                </a:solidFill>
              </a:rPr>
              <a:t>Leadership Style</a:t>
            </a:r>
          </a:p>
          <a:p>
            <a:pPr algn="l">
              <a:buClr>
                <a:srgbClr val="800000"/>
              </a:buClr>
              <a:buSzPct val="130000"/>
              <a:defRPr/>
            </a:pPr>
            <a:endParaRPr lang="en-US" sz="1600" b="1" dirty="0">
              <a:solidFill>
                <a:srgbClr val="800000"/>
              </a:solidFill>
            </a:endParaRPr>
          </a:p>
          <a:p>
            <a:pPr algn="l">
              <a:buClr>
                <a:srgbClr val="800000"/>
              </a:buClr>
              <a:buSzPct val="130000"/>
              <a:defRPr/>
            </a:pPr>
            <a:r>
              <a:rPr lang="en-US" sz="2200" b="1" dirty="0">
                <a:solidFill>
                  <a:srgbClr val="800000"/>
                </a:solidFill>
              </a:rPr>
              <a:t>     “Old Story" Managers </a:t>
            </a:r>
            <a:r>
              <a:rPr lang="en-US" sz="2200" b="1" dirty="0">
                <a:solidFill>
                  <a:srgbClr val="006600"/>
                </a:solidFill>
              </a:rPr>
              <a:t>. . . Their style of leading</a:t>
            </a:r>
          </a:p>
          <a:p>
            <a:pPr algn="l">
              <a:buClr>
                <a:srgbClr val="800000"/>
              </a:buClr>
              <a:buSzPct val="130000"/>
              <a:defRPr/>
            </a:pPr>
            <a:endParaRPr lang="en-US" sz="1200" b="1" dirty="0">
              <a:solidFill>
                <a:srgbClr val="006600"/>
              </a:solidFill>
            </a:endParaRPr>
          </a:p>
          <a:p>
            <a:pPr algn="l">
              <a:defRPr/>
            </a:pPr>
            <a:r>
              <a:rPr lang="en-US" sz="2000" b="1" dirty="0">
                <a:solidFill>
                  <a:srgbClr val="006600"/>
                </a:solidFill>
              </a:rPr>
              <a:t>	They Were Typically , , ,  </a:t>
            </a:r>
          </a:p>
          <a:p>
            <a:pPr algn="l">
              <a:defRPr/>
            </a:pPr>
            <a:r>
              <a:rPr lang="en-US" sz="2000" b="1" dirty="0">
                <a:solidFill>
                  <a:srgbClr val="006600"/>
                </a:solidFill>
              </a:rPr>
              <a:t>		Direct &amp; Dictatorial</a:t>
            </a:r>
          </a:p>
          <a:p>
            <a:pPr algn="l">
              <a:defRPr/>
            </a:pPr>
            <a:r>
              <a:rPr lang="en-US" sz="2000" b="1" dirty="0">
                <a:solidFill>
                  <a:srgbClr val="006600"/>
                </a:solidFill>
              </a:rPr>
              <a:t>		Decisions Made At Top						Command &amp; Control Leadership Style </a:t>
            </a:r>
          </a:p>
          <a:p>
            <a:pPr algn="l">
              <a:defRPr/>
            </a:pPr>
            <a:r>
              <a:rPr lang="en-US" sz="2000" b="1" dirty="0">
                <a:solidFill>
                  <a:srgbClr val="006600"/>
                </a:solidFill>
              </a:rPr>
              <a:t>		Clear, Not Complex (Knew Where They Stood) </a:t>
            </a:r>
          </a:p>
          <a:p>
            <a:pPr algn="l">
              <a:defRPr/>
            </a:pPr>
            <a:r>
              <a:rPr lang="en-US" sz="2000" b="1" dirty="0">
                <a:solidFill>
                  <a:srgbClr val="006600"/>
                </a:solidFill>
              </a:rPr>
              <a:t>	</a:t>
            </a:r>
            <a:endParaRPr lang="en-US" sz="1050" b="1" dirty="0">
              <a:solidFill>
                <a:srgbClr val="800000"/>
              </a:solidFill>
            </a:endParaRPr>
          </a:p>
          <a:p>
            <a:pPr algn="l">
              <a:buClr>
                <a:srgbClr val="800000"/>
              </a:buClr>
              <a:buSzPct val="130000"/>
              <a:defRPr/>
            </a:pPr>
            <a:r>
              <a:rPr lang="en-US" sz="2200" b="1" dirty="0">
                <a:solidFill>
                  <a:srgbClr val="800000"/>
                </a:solidFill>
              </a:rPr>
              <a:t>     “New Story“ Managers </a:t>
            </a:r>
            <a:r>
              <a:rPr lang="en-US" sz="2200" b="1" dirty="0">
                <a:solidFill>
                  <a:srgbClr val="006600"/>
                </a:solidFill>
              </a:rPr>
              <a:t>. . . How they will need to change</a:t>
            </a:r>
          </a:p>
          <a:p>
            <a:pPr algn="l">
              <a:buClr>
                <a:srgbClr val="800000"/>
              </a:buClr>
              <a:buSzPct val="130000"/>
              <a:defRPr/>
            </a:pPr>
            <a:endParaRPr lang="en-US" sz="1200" b="1" dirty="0">
              <a:solidFill>
                <a:srgbClr val="006600"/>
              </a:solidFill>
            </a:endParaRPr>
          </a:p>
          <a:p>
            <a:pPr algn="l">
              <a:defRPr/>
            </a:pPr>
            <a:r>
              <a:rPr lang="en-US" sz="2000" dirty="0"/>
              <a:t>              </a:t>
            </a:r>
            <a:r>
              <a:rPr lang="en-US" sz="2000" b="1" dirty="0">
                <a:solidFill>
                  <a:srgbClr val="006600"/>
                </a:solidFill>
              </a:rPr>
              <a:t>They Will Need To Be . . .</a:t>
            </a:r>
          </a:p>
          <a:p>
            <a:pPr algn="l">
              <a:defRPr/>
            </a:pPr>
            <a:r>
              <a:rPr lang="en-US" sz="2000" b="1" dirty="0">
                <a:solidFill>
                  <a:srgbClr val="006600"/>
                </a:solidFill>
              </a:rPr>
              <a:t>		Less Controlling</a:t>
            </a:r>
          </a:p>
          <a:p>
            <a:pPr algn="l">
              <a:defRPr/>
            </a:pPr>
            <a:r>
              <a:rPr lang="en-US" sz="2000" b="1" dirty="0">
                <a:solidFill>
                  <a:srgbClr val="006600"/>
                </a:solidFill>
              </a:rPr>
              <a:t>		More Collaborative</a:t>
            </a:r>
          </a:p>
          <a:p>
            <a:pPr algn="l">
              <a:defRPr/>
            </a:pPr>
            <a:r>
              <a:rPr lang="en-US" sz="2000" b="1" dirty="0">
                <a:solidFill>
                  <a:srgbClr val="006600"/>
                </a:solidFill>
              </a:rPr>
              <a:t>		More Strategic</a:t>
            </a:r>
          </a:p>
          <a:p>
            <a:pPr algn="l">
              <a:defRPr/>
            </a:pPr>
            <a:r>
              <a:rPr lang="en-US" sz="2000" b="1" dirty="0">
                <a:solidFill>
                  <a:srgbClr val="006600"/>
                </a:solidFill>
              </a:rPr>
              <a:t>		More Flexible </a:t>
            </a:r>
          </a:p>
          <a:p>
            <a:pPr algn="l">
              <a:defRPr/>
            </a:pPr>
            <a:r>
              <a:rPr lang="en-US" sz="2000" b="1" dirty="0">
                <a:solidFill>
                  <a:srgbClr val="006600"/>
                </a:solidFill>
              </a:rPr>
              <a:t>		More Tolerant</a:t>
            </a:r>
          </a:p>
          <a:p>
            <a:pPr algn="l">
              <a:defRPr/>
            </a:pPr>
            <a:r>
              <a:rPr lang="en-US" sz="2000" b="1" dirty="0">
                <a:solidFill>
                  <a:srgbClr val="006600"/>
                </a:solidFill>
              </a:rPr>
              <a:t>		More Focused On Outcomes</a:t>
            </a:r>
          </a:p>
          <a:p>
            <a:pPr marL="465138" algn="l">
              <a:defRPr/>
            </a:pPr>
            <a:endParaRPr lang="en-US" sz="2000" b="1" dirty="0">
              <a:solidFill>
                <a:srgbClr val="006600"/>
              </a:solidFill>
              <a:latin typeface="Boton Regular" charset="0"/>
            </a:endParaRPr>
          </a:p>
        </p:txBody>
      </p:sp>
      <p:sp>
        <p:nvSpPr>
          <p:cNvPr id="22531" name="Line 9"/>
          <p:cNvSpPr>
            <a:spLocks noChangeShapeType="1"/>
          </p:cNvSpPr>
          <p:nvPr/>
        </p:nvSpPr>
        <p:spPr bwMode="auto">
          <a:xfrm>
            <a:off x="304800" y="64008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4" name="Group 3"/>
          <p:cNvGrpSpPr>
            <a:grpSpLocks noChangeAspect="1"/>
          </p:cNvGrpSpPr>
          <p:nvPr/>
        </p:nvGrpSpPr>
        <p:grpSpPr bwMode="auto">
          <a:xfrm>
            <a:off x="7182511" y="4628885"/>
            <a:ext cx="1428089" cy="1848115"/>
            <a:chOff x="3231" y="1422"/>
            <a:chExt cx="2754" cy="3564"/>
          </a:xfrm>
        </p:grpSpPr>
        <p:sp>
          <p:nvSpPr>
            <p:cNvPr id="5" name="AutoShape 5"/>
            <p:cNvSpPr>
              <a:spLocks noChangeAspect="1" noChangeArrowheads="1" noTextEdit="1"/>
            </p:cNvSpPr>
            <p:nvPr/>
          </p:nvSpPr>
          <p:spPr bwMode="auto">
            <a:xfrm>
              <a:off x="3744" y="2520"/>
              <a:ext cx="1728"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6" name="Rectangle 5"/>
            <p:cNvSpPr>
              <a:spLocks noChangeArrowheads="1"/>
            </p:cNvSpPr>
            <p:nvPr/>
          </p:nvSpPr>
          <p:spPr bwMode="auto">
            <a:xfrm>
              <a:off x="3231" y="1422"/>
              <a:ext cx="2754" cy="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7" name="Freeform 6"/>
            <p:cNvSpPr>
              <a:spLocks/>
            </p:cNvSpPr>
            <p:nvPr/>
          </p:nvSpPr>
          <p:spPr bwMode="auto">
            <a:xfrm>
              <a:off x="4474" y="2626"/>
              <a:ext cx="661" cy="863"/>
            </a:xfrm>
            <a:custGeom>
              <a:avLst/>
              <a:gdLst>
                <a:gd name="T0" fmla="*/ 144 w 661"/>
                <a:gd name="T1" fmla="*/ 21 h 863"/>
                <a:gd name="T2" fmla="*/ 167 w 661"/>
                <a:gd name="T3" fmla="*/ 62 h 863"/>
                <a:gd name="T4" fmla="*/ 195 w 661"/>
                <a:gd name="T5" fmla="*/ 115 h 863"/>
                <a:gd name="T6" fmla="*/ 227 w 661"/>
                <a:gd name="T7" fmla="*/ 176 h 863"/>
                <a:gd name="T8" fmla="*/ 259 w 661"/>
                <a:gd name="T9" fmla="*/ 242 h 863"/>
                <a:gd name="T10" fmla="*/ 284 w 661"/>
                <a:gd name="T11" fmla="*/ 307 h 863"/>
                <a:gd name="T12" fmla="*/ 298 w 661"/>
                <a:gd name="T13" fmla="*/ 368 h 863"/>
                <a:gd name="T14" fmla="*/ 299 w 661"/>
                <a:gd name="T15" fmla="*/ 419 h 863"/>
                <a:gd name="T16" fmla="*/ 280 w 661"/>
                <a:gd name="T17" fmla="*/ 470 h 863"/>
                <a:gd name="T18" fmla="*/ 245 w 661"/>
                <a:gd name="T19" fmla="*/ 531 h 863"/>
                <a:gd name="T20" fmla="*/ 199 w 661"/>
                <a:gd name="T21" fmla="*/ 596 h 863"/>
                <a:gd name="T22" fmla="*/ 149 w 661"/>
                <a:gd name="T23" fmla="*/ 664 h 863"/>
                <a:gd name="T24" fmla="*/ 97 w 661"/>
                <a:gd name="T25" fmla="*/ 729 h 863"/>
                <a:gd name="T26" fmla="*/ 50 w 661"/>
                <a:gd name="T27" fmla="*/ 790 h 863"/>
                <a:gd name="T28" fmla="*/ 14 w 661"/>
                <a:gd name="T29" fmla="*/ 841 h 863"/>
                <a:gd name="T30" fmla="*/ 15 w 661"/>
                <a:gd name="T31" fmla="*/ 851 h 863"/>
                <a:gd name="T32" fmla="*/ 51 w 661"/>
                <a:gd name="T33" fmla="*/ 819 h 863"/>
                <a:gd name="T34" fmla="*/ 96 w 661"/>
                <a:gd name="T35" fmla="*/ 775 h 863"/>
                <a:gd name="T36" fmla="*/ 146 w 661"/>
                <a:gd name="T37" fmla="*/ 724 h 863"/>
                <a:gd name="T38" fmla="*/ 199 w 661"/>
                <a:gd name="T39" fmla="*/ 671 h 863"/>
                <a:gd name="T40" fmla="*/ 251 w 661"/>
                <a:gd name="T41" fmla="*/ 622 h 863"/>
                <a:gd name="T42" fmla="*/ 297 w 661"/>
                <a:gd name="T43" fmla="*/ 579 h 863"/>
                <a:gd name="T44" fmla="*/ 335 w 661"/>
                <a:gd name="T45" fmla="*/ 548 h 863"/>
                <a:gd name="T46" fmla="*/ 362 w 661"/>
                <a:gd name="T47" fmla="*/ 533 h 863"/>
                <a:gd name="T48" fmla="*/ 388 w 661"/>
                <a:gd name="T49" fmla="*/ 539 h 863"/>
                <a:gd name="T50" fmla="*/ 419 w 661"/>
                <a:gd name="T51" fmla="*/ 566 h 863"/>
                <a:gd name="T52" fmla="*/ 457 w 661"/>
                <a:gd name="T53" fmla="*/ 613 h 863"/>
                <a:gd name="T54" fmla="*/ 509 w 661"/>
                <a:gd name="T55" fmla="*/ 678 h 863"/>
                <a:gd name="T56" fmla="*/ 575 w 661"/>
                <a:gd name="T57" fmla="*/ 757 h 863"/>
                <a:gd name="T58" fmla="*/ 661 w 661"/>
                <a:gd name="T59" fmla="*/ 847 h 863"/>
                <a:gd name="T60" fmla="*/ 618 w 661"/>
                <a:gd name="T61" fmla="*/ 749 h 863"/>
                <a:gd name="T62" fmla="*/ 567 w 661"/>
                <a:gd name="T63" fmla="*/ 658 h 863"/>
                <a:gd name="T64" fmla="*/ 518 w 661"/>
                <a:gd name="T65" fmla="*/ 572 h 863"/>
                <a:gd name="T66" fmla="*/ 478 w 661"/>
                <a:gd name="T67" fmla="*/ 495 h 863"/>
                <a:gd name="T68" fmla="*/ 457 w 661"/>
                <a:gd name="T69" fmla="*/ 422 h 863"/>
                <a:gd name="T70" fmla="*/ 459 w 661"/>
                <a:gd name="T71" fmla="*/ 338 h 863"/>
                <a:gd name="T72" fmla="*/ 481 w 661"/>
                <a:gd name="T73" fmla="*/ 259 h 863"/>
                <a:gd name="T74" fmla="*/ 514 w 661"/>
                <a:gd name="T75" fmla="*/ 184 h 863"/>
                <a:gd name="T76" fmla="*/ 550 w 661"/>
                <a:gd name="T77" fmla="*/ 116 h 863"/>
                <a:gd name="T78" fmla="*/ 581 w 661"/>
                <a:gd name="T79" fmla="*/ 54 h 863"/>
                <a:gd name="T80" fmla="*/ 598 w 661"/>
                <a:gd name="T81" fmla="*/ 0 h 863"/>
                <a:gd name="T82" fmla="*/ 565 w 661"/>
                <a:gd name="T83" fmla="*/ 35 h 863"/>
                <a:gd name="T84" fmla="*/ 531 w 661"/>
                <a:gd name="T85" fmla="*/ 82 h 863"/>
                <a:gd name="T86" fmla="*/ 497 w 661"/>
                <a:gd name="T87" fmla="*/ 137 h 863"/>
                <a:gd name="T88" fmla="*/ 465 w 661"/>
                <a:gd name="T89" fmla="*/ 191 h 863"/>
                <a:gd name="T90" fmla="*/ 434 w 661"/>
                <a:gd name="T91" fmla="*/ 239 h 863"/>
                <a:gd name="T92" fmla="*/ 409 w 661"/>
                <a:gd name="T93" fmla="*/ 274 h 863"/>
                <a:gd name="T94" fmla="*/ 388 w 661"/>
                <a:gd name="T95" fmla="*/ 290 h 863"/>
                <a:gd name="T96" fmla="*/ 355 w 661"/>
                <a:gd name="T97" fmla="*/ 283 h 863"/>
                <a:gd name="T98" fmla="*/ 319 w 661"/>
                <a:gd name="T99" fmla="*/ 252 h 863"/>
                <a:gd name="T100" fmla="*/ 281 w 661"/>
                <a:gd name="T101" fmla="*/ 205 h 863"/>
                <a:gd name="T102" fmla="*/ 243 w 661"/>
                <a:gd name="T103" fmla="*/ 146 h 863"/>
                <a:gd name="T104" fmla="*/ 203 w 661"/>
                <a:gd name="T105" fmla="*/ 86 h 863"/>
                <a:gd name="T106" fmla="*/ 160 w 661"/>
                <a:gd name="T107" fmla="*/ 3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1" h="863">
                  <a:moveTo>
                    <a:pt x="137" y="8"/>
                  </a:moveTo>
                  <a:lnTo>
                    <a:pt x="144" y="21"/>
                  </a:lnTo>
                  <a:lnTo>
                    <a:pt x="154" y="39"/>
                  </a:lnTo>
                  <a:lnTo>
                    <a:pt x="167" y="62"/>
                  </a:lnTo>
                  <a:lnTo>
                    <a:pt x="180" y="86"/>
                  </a:lnTo>
                  <a:lnTo>
                    <a:pt x="195" y="115"/>
                  </a:lnTo>
                  <a:lnTo>
                    <a:pt x="212" y="145"/>
                  </a:lnTo>
                  <a:lnTo>
                    <a:pt x="227" y="176"/>
                  </a:lnTo>
                  <a:lnTo>
                    <a:pt x="243" y="209"/>
                  </a:lnTo>
                  <a:lnTo>
                    <a:pt x="259" y="242"/>
                  </a:lnTo>
                  <a:lnTo>
                    <a:pt x="272" y="275"/>
                  </a:lnTo>
                  <a:lnTo>
                    <a:pt x="284" y="307"/>
                  </a:lnTo>
                  <a:lnTo>
                    <a:pt x="293" y="338"/>
                  </a:lnTo>
                  <a:lnTo>
                    <a:pt x="298" y="368"/>
                  </a:lnTo>
                  <a:lnTo>
                    <a:pt x="301" y="395"/>
                  </a:lnTo>
                  <a:lnTo>
                    <a:pt x="299" y="419"/>
                  </a:lnTo>
                  <a:lnTo>
                    <a:pt x="292" y="443"/>
                  </a:lnTo>
                  <a:lnTo>
                    <a:pt x="280" y="470"/>
                  </a:lnTo>
                  <a:lnTo>
                    <a:pt x="265" y="499"/>
                  </a:lnTo>
                  <a:lnTo>
                    <a:pt x="245" y="531"/>
                  </a:lnTo>
                  <a:lnTo>
                    <a:pt x="224" y="563"/>
                  </a:lnTo>
                  <a:lnTo>
                    <a:pt x="199" y="596"/>
                  </a:lnTo>
                  <a:lnTo>
                    <a:pt x="175" y="630"/>
                  </a:lnTo>
                  <a:lnTo>
                    <a:pt x="149" y="664"/>
                  </a:lnTo>
                  <a:lnTo>
                    <a:pt x="122" y="697"/>
                  </a:lnTo>
                  <a:lnTo>
                    <a:pt x="97" y="729"/>
                  </a:lnTo>
                  <a:lnTo>
                    <a:pt x="72" y="760"/>
                  </a:lnTo>
                  <a:lnTo>
                    <a:pt x="50" y="790"/>
                  </a:lnTo>
                  <a:lnTo>
                    <a:pt x="29" y="817"/>
                  </a:lnTo>
                  <a:lnTo>
                    <a:pt x="14" y="841"/>
                  </a:lnTo>
                  <a:lnTo>
                    <a:pt x="0" y="863"/>
                  </a:lnTo>
                  <a:lnTo>
                    <a:pt x="15" y="851"/>
                  </a:lnTo>
                  <a:lnTo>
                    <a:pt x="31" y="837"/>
                  </a:lnTo>
                  <a:lnTo>
                    <a:pt x="51" y="819"/>
                  </a:lnTo>
                  <a:lnTo>
                    <a:pt x="72" y="799"/>
                  </a:lnTo>
                  <a:lnTo>
                    <a:pt x="96" y="775"/>
                  </a:lnTo>
                  <a:lnTo>
                    <a:pt x="121" y="750"/>
                  </a:lnTo>
                  <a:lnTo>
                    <a:pt x="146" y="724"/>
                  </a:lnTo>
                  <a:lnTo>
                    <a:pt x="172" y="698"/>
                  </a:lnTo>
                  <a:lnTo>
                    <a:pt x="199" y="671"/>
                  </a:lnTo>
                  <a:lnTo>
                    <a:pt x="225" y="647"/>
                  </a:lnTo>
                  <a:lnTo>
                    <a:pt x="251" y="622"/>
                  </a:lnTo>
                  <a:lnTo>
                    <a:pt x="275" y="599"/>
                  </a:lnTo>
                  <a:lnTo>
                    <a:pt x="297" y="579"/>
                  </a:lnTo>
                  <a:lnTo>
                    <a:pt x="317" y="561"/>
                  </a:lnTo>
                  <a:lnTo>
                    <a:pt x="335" y="548"/>
                  </a:lnTo>
                  <a:lnTo>
                    <a:pt x="351" y="538"/>
                  </a:lnTo>
                  <a:lnTo>
                    <a:pt x="362" y="533"/>
                  </a:lnTo>
                  <a:lnTo>
                    <a:pt x="375" y="532"/>
                  </a:lnTo>
                  <a:lnTo>
                    <a:pt x="388" y="539"/>
                  </a:lnTo>
                  <a:lnTo>
                    <a:pt x="402" y="550"/>
                  </a:lnTo>
                  <a:lnTo>
                    <a:pt x="419" y="566"/>
                  </a:lnTo>
                  <a:lnTo>
                    <a:pt x="437" y="587"/>
                  </a:lnTo>
                  <a:lnTo>
                    <a:pt x="457" y="613"/>
                  </a:lnTo>
                  <a:lnTo>
                    <a:pt x="482" y="643"/>
                  </a:lnTo>
                  <a:lnTo>
                    <a:pt x="509" y="678"/>
                  </a:lnTo>
                  <a:lnTo>
                    <a:pt x="539" y="715"/>
                  </a:lnTo>
                  <a:lnTo>
                    <a:pt x="575" y="757"/>
                  </a:lnTo>
                  <a:lnTo>
                    <a:pt x="616" y="801"/>
                  </a:lnTo>
                  <a:lnTo>
                    <a:pt x="661" y="847"/>
                  </a:lnTo>
                  <a:lnTo>
                    <a:pt x="640" y="797"/>
                  </a:lnTo>
                  <a:lnTo>
                    <a:pt x="618" y="749"/>
                  </a:lnTo>
                  <a:lnTo>
                    <a:pt x="593" y="703"/>
                  </a:lnTo>
                  <a:lnTo>
                    <a:pt x="567" y="658"/>
                  </a:lnTo>
                  <a:lnTo>
                    <a:pt x="542" y="614"/>
                  </a:lnTo>
                  <a:lnTo>
                    <a:pt x="518" y="572"/>
                  </a:lnTo>
                  <a:lnTo>
                    <a:pt x="496" y="533"/>
                  </a:lnTo>
                  <a:lnTo>
                    <a:pt x="478" y="495"/>
                  </a:lnTo>
                  <a:lnTo>
                    <a:pt x="465" y="458"/>
                  </a:lnTo>
                  <a:lnTo>
                    <a:pt x="457" y="422"/>
                  </a:lnTo>
                  <a:lnTo>
                    <a:pt x="455" y="380"/>
                  </a:lnTo>
                  <a:lnTo>
                    <a:pt x="459" y="338"/>
                  </a:lnTo>
                  <a:lnTo>
                    <a:pt x="467" y="298"/>
                  </a:lnTo>
                  <a:lnTo>
                    <a:pt x="481" y="259"/>
                  </a:lnTo>
                  <a:lnTo>
                    <a:pt x="496" y="221"/>
                  </a:lnTo>
                  <a:lnTo>
                    <a:pt x="514" y="184"/>
                  </a:lnTo>
                  <a:lnTo>
                    <a:pt x="532" y="149"/>
                  </a:lnTo>
                  <a:lnTo>
                    <a:pt x="550" y="116"/>
                  </a:lnTo>
                  <a:lnTo>
                    <a:pt x="567" y="84"/>
                  </a:lnTo>
                  <a:lnTo>
                    <a:pt x="581" y="54"/>
                  </a:lnTo>
                  <a:lnTo>
                    <a:pt x="592" y="26"/>
                  </a:lnTo>
                  <a:lnTo>
                    <a:pt x="598" y="0"/>
                  </a:lnTo>
                  <a:lnTo>
                    <a:pt x="582" y="14"/>
                  </a:lnTo>
                  <a:lnTo>
                    <a:pt x="565" y="35"/>
                  </a:lnTo>
                  <a:lnTo>
                    <a:pt x="549" y="57"/>
                  </a:lnTo>
                  <a:lnTo>
                    <a:pt x="531" y="82"/>
                  </a:lnTo>
                  <a:lnTo>
                    <a:pt x="514" y="109"/>
                  </a:lnTo>
                  <a:lnTo>
                    <a:pt x="497" y="137"/>
                  </a:lnTo>
                  <a:lnTo>
                    <a:pt x="481" y="164"/>
                  </a:lnTo>
                  <a:lnTo>
                    <a:pt x="465" y="191"/>
                  </a:lnTo>
                  <a:lnTo>
                    <a:pt x="449" y="217"/>
                  </a:lnTo>
                  <a:lnTo>
                    <a:pt x="434" y="239"/>
                  </a:lnTo>
                  <a:lnTo>
                    <a:pt x="421" y="259"/>
                  </a:lnTo>
                  <a:lnTo>
                    <a:pt x="409" y="274"/>
                  </a:lnTo>
                  <a:lnTo>
                    <a:pt x="397" y="284"/>
                  </a:lnTo>
                  <a:lnTo>
                    <a:pt x="388" y="290"/>
                  </a:lnTo>
                  <a:lnTo>
                    <a:pt x="371" y="290"/>
                  </a:lnTo>
                  <a:lnTo>
                    <a:pt x="355" y="283"/>
                  </a:lnTo>
                  <a:lnTo>
                    <a:pt x="337" y="270"/>
                  </a:lnTo>
                  <a:lnTo>
                    <a:pt x="319" y="252"/>
                  </a:lnTo>
                  <a:lnTo>
                    <a:pt x="301" y="229"/>
                  </a:lnTo>
                  <a:lnTo>
                    <a:pt x="281" y="205"/>
                  </a:lnTo>
                  <a:lnTo>
                    <a:pt x="263" y="176"/>
                  </a:lnTo>
                  <a:lnTo>
                    <a:pt x="243" y="146"/>
                  </a:lnTo>
                  <a:lnTo>
                    <a:pt x="223" y="117"/>
                  </a:lnTo>
                  <a:lnTo>
                    <a:pt x="203" y="86"/>
                  </a:lnTo>
                  <a:lnTo>
                    <a:pt x="182" y="58"/>
                  </a:lnTo>
                  <a:lnTo>
                    <a:pt x="160" y="31"/>
                  </a:lnTo>
                  <a:lnTo>
                    <a:pt x="137" y="8"/>
                  </a:lnTo>
                  <a:close/>
                </a:path>
              </a:pathLst>
            </a:custGeom>
            <a:solidFill>
              <a:srgbClr val="B0D141"/>
            </a:solidFill>
            <a:ln>
              <a:noFill/>
            </a:ln>
            <a:extLst>
              <a:ext uri="{91240B29-F687-4F45-9708-019B960494DF}">
                <a14:hiddenLine xmlns:a14="http://schemas.microsoft.com/office/drawing/2010/main" w="0">
                  <a:solidFill>
                    <a:srgbClr val="B0D141"/>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8" name="Freeform 7"/>
            <p:cNvSpPr>
              <a:spLocks/>
            </p:cNvSpPr>
            <p:nvPr/>
          </p:nvSpPr>
          <p:spPr bwMode="auto">
            <a:xfrm>
              <a:off x="4784" y="2661"/>
              <a:ext cx="115" cy="193"/>
            </a:xfrm>
            <a:custGeom>
              <a:avLst/>
              <a:gdLst>
                <a:gd name="T0" fmla="*/ 115 w 115"/>
                <a:gd name="T1" fmla="*/ 96 h 193"/>
                <a:gd name="T2" fmla="*/ 113 w 115"/>
                <a:gd name="T3" fmla="*/ 122 h 193"/>
                <a:gd name="T4" fmla="*/ 108 w 115"/>
                <a:gd name="T5" fmla="*/ 145 h 193"/>
                <a:gd name="T6" fmla="*/ 99 w 115"/>
                <a:gd name="T7" fmla="*/ 165 h 193"/>
                <a:gd name="T8" fmla="*/ 87 w 115"/>
                <a:gd name="T9" fmla="*/ 180 h 193"/>
                <a:gd name="T10" fmla="*/ 73 w 115"/>
                <a:gd name="T11" fmla="*/ 190 h 193"/>
                <a:gd name="T12" fmla="*/ 58 w 115"/>
                <a:gd name="T13" fmla="*/ 193 h 193"/>
                <a:gd name="T14" fmla="*/ 42 w 115"/>
                <a:gd name="T15" fmla="*/ 190 h 193"/>
                <a:gd name="T16" fmla="*/ 28 w 115"/>
                <a:gd name="T17" fmla="*/ 180 h 193"/>
                <a:gd name="T18" fmla="*/ 16 w 115"/>
                <a:gd name="T19" fmla="*/ 165 h 193"/>
                <a:gd name="T20" fmla="*/ 7 w 115"/>
                <a:gd name="T21" fmla="*/ 145 h 193"/>
                <a:gd name="T22" fmla="*/ 2 w 115"/>
                <a:gd name="T23" fmla="*/ 122 h 193"/>
                <a:gd name="T24" fmla="*/ 0 w 115"/>
                <a:gd name="T25" fmla="*/ 96 h 193"/>
                <a:gd name="T26" fmla="*/ 2 w 115"/>
                <a:gd name="T27" fmla="*/ 71 h 193"/>
                <a:gd name="T28" fmla="*/ 7 w 115"/>
                <a:gd name="T29" fmla="*/ 48 h 193"/>
                <a:gd name="T30" fmla="*/ 16 w 115"/>
                <a:gd name="T31" fmla="*/ 28 h 193"/>
                <a:gd name="T32" fmla="*/ 28 w 115"/>
                <a:gd name="T33" fmla="*/ 13 h 193"/>
                <a:gd name="T34" fmla="*/ 42 w 115"/>
                <a:gd name="T35" fmla="*/ 3 h 193"/>
                <a:gd name="T36" fmla="*/ 58 w 115"/>
                <a:gd name="T37" fmla="*/ 0 h 193"/>
                <a:gd name="T38" fmla="*/ 73 w 115"/>
                <a:gd name="T39" fmla="*/ 3 h 193"/>
                <a:gd name="T40" fmla="*/ 87 w 115"/>
                <a:gd name="T41" fmla="*/ 13 h 193"/>
                <a:gd name="T42" fmla="*/ 99 w 115"/>
                <a:gd name="T43" fmla="*/ 28 h 193"/>
                <a:gd name="T44" fmla="*/ 108 w 115"/>
                <a:gd name="T45" fmla="*/ 48 h 193"/>
                <a:gd name="T46" fmla="*/ 113 w 115"/>
                <a:gd name="T47" fmla="*/ 71 h 193"/>
                <a:gd name="T48" fmla="*/ 115 w 115"/>
                <a:gd name="T4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93">
                  <a:moveTo>
                    <a:pt x="115" y="96"/>
                  </a:moveTo>
                  <a:lnTo>
                    <a:pt x="113" y="122"/>
                  </a:lnTo>
                  <a:lnTo>
                    <a:pt x="108" y="145"/>
                  </a:lnTo>
                  <a:lnTo>
                    <a:pt x="99" y="165"/>
                  </a:lnTo>
                  <a:lnTo>
                    <a:pt x="87" y="180"/>
                  </a:lnTo>
                  <a:lnTo>
                    <a:pt x="73" y="190"/>
                  </a:lnTo>
                  <a:lnTo>
                    <a:pt x="58" y="193"/>
                  </a:lnTo>
                  <a:lnTo>
                    <a:pt x="42" y="190"/>
                  </a:lnTo>
                  <a:lnTo>
                    <a:pt x="28" y="180"/>
                  </a:lnTo>
                  <a:lnTo>
                    <a:pt x="16" y="165"/>
                  </a:lnTo>
                  <a:lnTo>
                    <a:pt x="7" y="145"/>
                  </a:lnTo>
                  <a:lnTo>
                    <a:pt x="2" y="122"/>
                  </a:lnTo>
                  <a:lnTo>
                    <a:pt x="0" y="96"/>
                  </a:lnTo>
                  <a:lnTo>
                    <a:pt x="2" y="71"/>
                  </a:lnTo>
                  <a:lnTo>
                    <a:pt x="7" y="48"/>
                  </a:lnTo>
                  <a:lnTo>
                    <a:pt x="16" y="28"/>
                  </a:lnTo>
                  <a:lnTo>
                    <a:pt x="28" y="13"/>
                  </a:lnTo>
                  <a:lnTo>
                    <a:pt x="42" y="3"/>
                  </a:lnTo>
                  <a:lnTo>
                    <a:pt x="58" y="0"/>
                  </a:lnTo>
                  <a:lnTo>
                    <a:pt x="73" y="3"/>
                  </a:lnTo>
                  <a:lnTo>
                    <a:pt x="87" y="13"/>
                  </a:lnTo>
                  <a:lnTo>
                    <a:pt x="99" y="28"/>
                  </a:lnTo>
                  <a:lnTo>
                    <a:pt x="108" y="48"/>
                  </a:lnTo>
                  <a:lnTo>
                    <a:pt x="113" y="71"/>
                  </a:lnTo>
                  <a:lnTo>
                    <a:pt x="115" y="96"/>
                  </a:lnTo>
                  <a:close/>
                </a:path>
              </a:pathLst>
            </a:custGeom>
            <a:solidFill>
              <a:srgbClr val="B0D141"/>
            </a:solidFill>
            <a:ln>
              <a:noFill/>
            </a:ln>
            <a:extLst>
              <a:ext uri="{91240B29-F687-4F45-9708-019B960494DF}">
                <a14:hiddenLine xmlns:a14="http://schemas.microsoft.com/office/drawing/2010/main" w="0">
                  <a:solidFill>
                    <a:srgbClr val="B0D141"/>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9" name="Freeform 8"/>
            <p:cNvSpPr>
              <a:spLocks/>
            </p:cNvSpPr>
            <p:nvPr/>
          </p:nvSpPr>
          <p:spPr bwMode="auto">
            <a:xfrm>
              <a:off x="4125" y="2787"/>
              <a:ext cx="661" cy="864"/>
            </a:xfrm>
            <a:custGeom>
              <a:avLst/>
              <a:gdLst>
                <a:gd name="T0" fmla="*/ 144 w 661"/>
                <a:gd name="T1" fmla="*/ 22 h 864"/>
                <a:gd name="T2" fmla="*/ 166 w 661"/>
                <a:gd name="T3" fmla="*/ 63 h 864"/>
                <a:gd name="T4" fmla="*/ 195 w 661"/>
                <a:gd name="T5" fmla="*/ 116 h 864"/>
                <a:gd name="T6" fmla="*/ 228 w 661"/>
                <a:gd name="T7" fmla="*/ 177 h 864"/>
                <a:gd name="T8" fmla="*/ 259 w 661"/>
                <a:gd name="T9" fmla="*/ 243 h 864"/>
                <a:gd name="T10" fmla="*/ 284 w 661"/>
                <a:gd name="T11" fmla="*/ 308 h 864"/>
                <a:gd name="T12" fmla="*/ 299 w 661"/>
                <a:gd name="T13" fmla="*/ 369 h 864"/>
                <a:gd name="T14" fmla="*/ 299 w 661"/>
                <a:gd name="T15" fmla="*/ 419 h 864"/>
                <a:gd name="T16" fmla="*/ 281 w 661"/>
                <a:gd name="T17" fmla="*/ 471 h 864"/>
                <a:gd name="T18" fmla="*/ 246 w 661"/>
                <a:gd name="T19" fmla="*/ 531 h 864"/>
                <a:gd name="T20" fmla="*/ 200 w 661"/>
                <a:gd name="T21" fmla="*/ 597 h 864"/>
                <a:gd name="T22" fmla="*/ 148 w 661"/>
                <a:gd name="T23" fmla="*/ 665 h 864"/>
                <a:gd name="T24" fmla="*/ 96 w 661"/>
                <a:gd name="T25" fmla="*/ 730 h 864"/>
                <a:gd name="T26" fmla="*/ 50 w 661"/>
                <a:gd name="T27" fmla="*/ 791 h 864"/>
                <a:gd name="T28" fmla="*/ 14 w 661"/>
                <a:gd name="T29" fmla="*/ 842 h 864"/>
                <a:gd name="T30" fmla="*/ 14 w 661"/>
                <a:gd name="T31" fmla="*/ 852 h 864"/>
                <a:gd name="T32" fmla="*/ 51 w 661"/>
                <a:gd name="T33" fmla="*/ 820 h 864"/>
                <a:gd name="T34" fmla="*/ 96 w 661"/>
                <a:gd name="T35" fmla="*/ 776 h 864"/>
                <a:gd name="T36" fmla="*/ 147 w 661"/>
                <a:gd name="T37" fmla="*/ 725 h 864"/>
                <a:gd name="T38" fmla="*/ 200 w 661"/>
                <a:gd name="T39" fmla="*/ 672 h 864"/>
                <a:gd name="T40" fmla="*/ 251 w 661"/>
                <a:gd name="T41" fmla="*/ 623 h 864"/>
                <a:gd name="T42" fmla="*/ 297 w 661"/>
                <a:gd name="T43" fmla="*/ 580 h 864"/>
                <a:gd name="T44" fmla="*/ 336 w 661"/>
                <a:gd name="T45" fmla="*/ 549 h 864"/>
                <a:gd name="T46" fmla="*/ 363 w 661"/>
                <a:gd name="T47" fmla="*/ 533 h 864"/>
                <a:gd name="T48" fmla="*/ 389 w 661"/>
                <a:gd name="T49" fmla="*/ 539 h 864"/>
                <a:gd name="T50" fmla="*/ 419 w 661"/>
                <a:gd name="T51" fmla="*/ 567 h 864"/>
                <a:gd name="T52" fmla="*/ 457 w 661"/>
                <a:gd name="T53" fmla="*/ 614 h 864"/>
                <a:gd name="T54" fmla="*/ 509 w 661"/>
                <a:gd name="T55" fmla="*/ 678 h 864"/>
                <a:gd name="T56" fmla="*/ 575 w 661"/>
                <a:gd name="T57" fmla="*/ 757 h 864"/>
                <a:gd name="T58" fmla="*/ 661 w 661"/>
                <a:gd name="T59" fmla="*/ 848 h 864"/>
                <a:gd name="T60" fmla="*/ 618 w 661"/>
                <a:gd name="T61" fmla="*/ 750 h 864"/>
                <a:gd name="T62" fmla="*/ 567 w 661"/>
                <a:gd name="T63" fmla="*/ 658 h 864"/>
                <a:gd name="T64" fmla="*/ 518 w 661"/>
                <a:gd name="T65" fmla="*/ 573 h 864"/>
                <a:gd name="T66" fmla="*/ 479 w 661"/>
                <a:gd name="T67" fmla="*/ 495 h 864"/>
                <a:gd name="T68" fmla="*/ 457 w 661"/>
                <a:gd name="T69" fmla="*/ 423 h 864"/>
                <a:gd name="T70" fmla="*/ 459 w 661"/>
                <a:gd name="T71" fmla="*/ 339 h 864"/>
                <a:gd name="T72" fmla="*/ 481 w 661"/>
                <a:gd name="T73" fmla="*/ 260 h 864"/>
                <a:gd name="T74" fmla="*/ 515 w 661"/>
                <a:gd name="T75" fmla="*/ 185 h 864"/>
                <a:gd name="T76" fmla="*/ 551 w 661"/>
                <a:gd name="T77" fmla="*/ 117 h 864"/>
                <a:gd name="T78" fmla="*/ 581 w 661"/>
                <a:gd name="T79" fmla="*/ 55 h 864"/>
                <a:gd name="T80" fmla="*/ 598 w 661"/>
                <a:gd name="T81" fmla="*/ 0 h 864"/>
                <a:gd name="T82" fmla="*/ 565 w 661"/>
                <a:gd name="T83" fmla="*/ 36 h 864"/>
                <a:gd name="T84" fmla="*/ 531 w 661"/>
                <a:gd name="T85" fmla="*/ 83 h 864"/>
                <a:gd name="T86" fmla="*/ 498 w 661"/>
                <a:gd name="T87" fmla="*/ 138 h 864"/>
                <a:gd name="T88" fmla="*/ 465 w 661"/>
                <a:gd name="T89" fmla="*/ 192 h 864"/>
                <a:gd name="T90" fmla="*/ 435 w 661"/>
                <a:gd name="T91" fmla="*/ 240 h 864"/>
                <a:gd name="T92" fmla="*/ 409 w 661"/>
                <a:gd name="T93" fmla="*/ 275 h 864"/>
                <a:gd name="T94" fmla="*/ 389 w 661"/>
                <a:gd name="T95" fmla="*/ 290 h 864"/>
                <a:gd name="T96" fmla="*/ 355 w 661"/>
                <a:gd name="T97" fmla="*/ 283 h 864"/>
                <a:gd name="T98" fmla="*/ 319 w 661"/>
                <a:gd name="T99" fmla="*/ 253 h 864"/>
                <a:gd name="T100" fmla="*/ 282 w 661"/>
                <a:gd name="T101" fmla="*/ 204 h 864"/>
                <a:gd name="T102" fmla="*/ 243 w 661"/>
                <a:gd name="T103" fmla="*/ 147 h 864"/>
                <a:gd name="T104" fmla="*/ 203 w 661"/>
                <a:gd name="T105" fmla="*/ 87 h 864"/>
                <a:gd name="T106" fmla="*/ 160 w 661"/>
                <a:gd name="T107" fmla="*/ 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1" h="864">
                  <a:moveTo>
                    <a:pt x="138" y="8"/>
                  </a:moveTo>
                  <a:lnTo>
                    <a:pt x="144" y="22"/>
                  </a:lnTo>
                  <a:lnTo>
                    <a:pt x="155" y="40"/>
                  </a:lnTo>
                  <a:lnTo>
                    <a:pt x="166" y="63"/>
                  </a:lnTo>
                  <a:lnTo>
                    <a:pt x="180" y="87"/>
                  </a:lnTo>
                  <a:lnTo>
                    <a:pt x="195" y="116"/>
                  </a:lnTo>
                  <a:lnTo>
                    <a:pt x="212" y="146"/>
                  </a:lnTo>
                  <a:lnTo>
                    <a:pt x="228" y="177"/>
                  </a:lnTo>
                  <a:lnTo>
                    <a:pt x="243" y="210"/>
                  </a:lnTo>
                  <a:lnTo>
                    <a:pt x="259" y="243"/>
                  </a:lnTo>
                  <a:lnTo>
                    <a:pt x="273" y="275"/>
                  </a:lnTo>
                  <a:lnTo>
                    <a:pt x="284" y="308"/>
                  </a:lnTo>
                  <a:lnTo>
                    <a:pt x="293" y="339"/>
                  </a:lnTo>
                  <a:lnTo>
                    <a:pt x="299" y="369"/>
                  </a:lnTo>
                  <a:lnTo>
                    <a:pt x="301" y="396"/>
                  </a:lnTo>
                  <a:lnTo>
                    <a:pt x="299" y="419"/>
                  </a:lnTo>
                  <a:lnTo>
                    <a:pt x="292" y="444"/>
                  </a:lnTo>
                  <a:lnTo>
                    <a:pt x="281" y="471"/>
                  </a:lnTo>
                  <a:lnTo>
                    <a:pt x="265" y="500"/>
                  </a:lnTo>
                  <a:lnTo>
                    <a:pt x="246" y="531"/>
                  </a:lnTo>
                  <a:lnTo>
                    <a:pt x="224" y="563"/>
                  </a:lnTo>
                  <a:lnTo>
                    <a:pt x="200" y="597"/>
                  </a:lnTo>
                  <a:lnTo>
                    <a:pt x="175" y="631"/>
                  </a:lnTo>
                  <a:lnTo>
                    <a:pt x="148" y="665"/>
                  </a:lnTo>
                  <a:lnTo>
                    <a:pt x="122" y="697"/>
                  </a:lnTo>
                  <a:lnTo>
                    <a:pt x="96" y="730"/>
                  </a:lnTo>
                  <a:lnTo>
                    <a:pt x="72" y="761"/>
                  </a:lnTo>
                  <a:lnTo>
                    <a:pt x="50" y="791"/>
                  </a:lnTo>
                  <a:lnTo>
                    <a:pt x="30" y="818"/>
                  </a:lnTo>
                  <a:lnTo>
                    <a:pt x="14" y="842"/>
                  </a:lnTo>
                  <a:lnTo>
                    <a:pt x="0" y="864"/>
                  </a:lnTo>
                  <a:lnTo>
                    <a:pt x="14" y="852"/>
                  </a:lnTo>
                  <a:lnTo>
                    <a:pt x="31" y="838"/>
                  </a:lnTo>
                  <a:lnTo>
                    <a:pt x="51" y="820"/>
                  </a:lnTo>
                  <a:lnTo>
                    <a:pt x="72" y="798"/>
                  </a:lnTo>
                  <a:lnTo>
                    <a:pt x="96" y="776"/>
                  </a:lnTo>
                  <a:lnTo>
                    <a:pt x="121" y="751"/>
                  </a:lnTo>
                  <a:lnTo>
                    <a:pt x="147" y="725"/>
                  </a:lnTo>
                  <a:lnTo>
                    <a:pt x="173" y="698"/>
                  </a:lnTo>
                  <a:lnTo>
                    <a:pt x="200" y="672"/>
                  </a:lnTo>
                  <a:lnTo>
                    <a:pt x="225" y="647"/>
                  </a:lnTo>
                  <a:lnTo>
                    <a:pt x="251" y="623"/>
                  </a:lnTo>
                  <a:lnTo>
                    <a:pt x="275" y="600"/>
                  </a:lnTo>
                  <a:lnTo>
                    <a:pt x="297" y="580"/>
                  </a:lnTo>
                  <a:lnTo>
                    <a:pt x="318" y="562"/>
                  </a:lnTo>
                  <a:lnTo>
                    <a:pt x="336" y="549"/>
                  </a:lnTo>
                  <a:lnTo>
                    <a:pt x="350" y="539"/>
                  </a:lnTo>
                  <a:lnTo>
                    <a:pt x="363" y="533"/>
                  </a:lnTo>
                  <a:lnTo>
                    <a:pt x="375" y="533"/>
                  </a:lnTo>
                  <a:lnTo>
                    <a:pt x="389" y="539"/>
                  </a:lnTo>
                  <a:lnTo>
                    <a:pt x="402" y="550"/>
                  </a:lnTo>
                  <a:lnTo>
                    <a:pt x="419" y="567"/>
                  </a:lnTo>
                  <a:lnTo>
                    <a:pt x="437" y="588"/>
                  </a:lnTo>
                  <a:lnTo>
                    <a:pt x="457" y="614"/>
                  </a:lnTo>
                  <a:lnTo>
                    <a:pt x="481" y="644"/>
                  </a:lnTo>
                  <a:lnTo>
                    <a:pt x="509" y="678"/>
                  </a:lnTo>
                  <a:lnTo>
                    <a:pt x="539" y="716"/>
                  </a:lnTo>
                  <a:lnTo>
                    <a:pt x="575" y="757"/>
                  </a:lnTo>
                  <a:lnTo>
                    <a:pt x="616" y="801"/>
                  </a:lnTo>
                  <a:lnTo>
                    <a:pt x="661" y="848"/>
                  </a:lnTo>
                  <a:lnTo>
                    <a:pt x="641" y="797"/>
                  </a:lnTo>
                  <a:lnTo>
                    <a:pt x="618" y="750"/>
                  </a:lnTo>
                  <a:lnTo>
                    <a:pt x="593" y="703"/>
                  </a:lnTo>
                  <a:lnTo>
                    <a:pt x="567" y="658"/>
                  </a:lnTo>
                  <a:lnTo>
                    <a:pt x="543" y="615"/>
                  </a:lnTo>
                  <a:lnTo>
                    <a:pt x="518" y="573"/>
                  </a:lnTo>
                  <a:lnTo>
                    <a:pt x="497" y="534"/>
                  </a:lnTo>
                  <a:lnTo>
                    <a:pt x="479" y="495"/>
                  </a:lnTo>
                  <a:lnTo>
                    <a:pt x="465" y="458"/>
                  </a:lnTo>
                  <a:lnTo>
                    <a:pt x="457" y="423"/>
                  </a:lnTo>
                  <a:lnTo>
                    <a:pt x="455" y="380"/>
                  </a:lnTo>
                  <a:lnTo>
                    <a:pt x="459" y="339"/>
                  </a:lnTo>
                  <a:lnTo>
                    <a:pt x="467" y="299"/>
                  </a:lnTo>
                  <a:lnTo>
                    <a:pt x="481" y="260"/>
                  </a:lnTo>
                  <a:lnTo>
                    <a:pt x="497" y="221"/>
                  </a:lnTo>
                  <a:lnTo>
                    <a:pt x="515" y="185"/>
                  </a:lnTo>
                  <a:lnTo>
                    <a:pt x="533" y="150"/>
                  </a:lnTo>
                  <a:lnTo>
                    <a:pt x="551" y="117"/>
                  </a:lnTo>
                  <a:lnTo>
                    <a:pt x="567" y="85"/>
                  </a:lnTo>
                  <a:lnTo>
                    <a:pt x="581" y="55"/>
                  </a:lnTo>
                  <a:lnTo>
                    <a:pt x="591" y="27"/>
                  </a:lnTo>
                  <a:lnTo>
                    <a:pt x="598" y="0"/>
                  </a:lnTo>
                  <a:lnTo>
                    <a:pt x="582" y="15"/>
                  </a:lnTo>
                  <a:lnTo>
                    <a:pt x="565" y="36"/>
                  </a:lnTo>
                  <a:lnTo>
                    <a:pt x="549" y="58"/>
                  </a:lnTo>
                  <a:lnTo>
                    <a:pt x="531" y="83"/>
                  </a:lnTo>
                  <a:lnTo>
                    <a:pt x="515" y="110"/>
                  </a:lnTo>
                  <a:lnTo>
                    <a:pt x="498" y="138"/>
                  </a:lnTo>
                  <a:lnTo>
                    <a:pt x="481" y="165"/>
                  </a:lnTo>
                  <a:lnTo>
                    <a:pt x="465" y="192"/>
                  </a:lnTo>
                  <a:lnTo>
                    <a:pt x="449" y="217"/>
                  </a:lnTo>
                  <a:lnTo>
                    <a:pt x="435" y="240"/>
                  </a:lnTo>
                  <a:lnTo>
                    <a:pt x="421" y="260"/>
                  </a:lnTo>
                  <a:lnTo>
                    <a:pt x="409" y="275"/>
                  </a:lnTo>
                  <a:lnTo>
                    <a:pt x="398" y="285"/>
                  </a:lnTo>
                  <a:lnTo>
                    <a:pt x="389" y="290"/>
                  </a:lnTo>
                  <a:lnTo>
                    <a:pt x="372" y="290"/>
                  </a:lnTo>
                  <a:lnTo>
                    <a:pt x="355" y="283"/>
                  </a:lnTo>
                  <a:lnTo>
                    <a:pt x="337" y="271"/>
                  </a:lnTo>
                  <a:lnTo>
                    <a:pt x="319" y="253"/>
                  </a:lnTo>
                  <a:lnTo>
                    <a:pt x="301" y="230"/>
                  </a:lnTo>
                  <a:lnTo>
                    <a:pt x="282" y="204"/>
                  </a:lnTo>
                  <a:lnTo>
                    <a:pt x="263" y="176"/>
                  </a:lnTo>
                  <a:lnTo>
                    <a:pt x="243" y="147"/>
                  </a:lnTo>
                  <a:lnTo>
                    <a:pt x="223" y="117"/>
                  </a:lnTo>
                  <a:lnTo>
                    <a:pt x="203" y="87"/>
                  </a:lnTo>
                  <a:lnTo>
                    <a:pt x="182" y="58"/>
                  </a:lnTo>
                  <a:lnTo>
                    <a:pt x="160" y="32"/>
                  </a:lnTo>
                  <a:lnTo>
                    <a:pt x="138" y="8"/>
                  </a:lnTo>
                  <a:close/>
                </a:path>
              </a:pathLst>
            </a:custGeom>
            <a:solidFill>
              <a:srgbClr val="003366"/>
            </a:solidFill>
            <a:ln>
              <a:noFill/>
            </a:ln>
            <a:extLst>
              <a:ext uri="{91240B29-F687-4F45-9708-019B960494DF}">
                <a14:hiddenLine xmlns:a14="http://schemas.microsoft.com/office/drawing/2010/main" w="0">
                  <a:solidFill>
                    <a:srgbClr val="595A9F"/>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10" name="Freeform 9"/>
            <p:cNvSpPr>
              <a:spLocks/>
            </p:cNvSpPr>
            <p:nvPr/>
          </p:nvSpPr>
          <p:spPr bwMode="auto">
            <a:xfrm>
              <a:off x="4435" y="2823"/>
              <a:ext cx="116" cy="192"/>
            </a:xfrm>
            <a:custGeom>
              <a:avLst/>
              <a:gdLst>
                <a:gd name="T0" fmla="*/ 116 w 116"/>
                <a:gd name="T1" fmla="*/ 96 h 192"/>
                <a:gd name="T2" fmla="*/ 113 w 116"/>
                <a:gd name="T3" fmla="*/ 121 h 192"/>
                <a:gd name="T4" fmla="*/ 108 w 116"/>
                <a:gd name="T5" fmla="*/ 145 h 192"/>
                <a:gd name="T6" fmla="*/ 99 w 116"/>
                <a:gd name="T7" fmla="*/ 164 h 192"/>
                <a:gd name="T8" fmla="*/ 88 w 116"/>
                <a:gd name="T9" fmla="*/ 180 h 192"/>
                <a:gd name="T10" fmla="*/ 73 w 116"/>
                <a:gd name="T11" fmla="*/ 189 h 192"/>
                <a:gd name="T12" fmla="*/ 57 w 116"/>
                <a:gd name="T13" fmla="*/ 192 h 192"/>
                <a:gd name="T14" fmla="*/ 43 w 116"/>
                <a:gd name="T15" fmla="*/ 189 h 192"/>
                <a:gd name="T16" fmla="*/ 28 w 116"/>
                <a:gd name="T17" fmla="*/ 180 h 192"/>
                <a:gd name="T18" fmla="*/ 17 w 116"/>
                <a:gd name="T19" fmla="*/ 164 h 192"/>
                <a:gd name="T20" fmla="*/ 8 w 116"/>
                <a:gd name="T21" fmla="*/ 145 h 192"/>
                <a:gd name="T22" fmla="*/ 2 w 116"/>
                <a:gd name="T23" fmla="*/ 121 h 192"/>
                <a:gd name="T24" fmla="*/ 0 w 116"/>
                <a:gd name="T25" fmla="*/ 96 h 192"/>
                <a:gd name="T26" fmla="*/ 2 w 116"/>
                <a:gd name="T27" fmla="*/ 71 h 192"/>
                <a:gd name="T28" fmla="*/ 8 w 116"/>
                <a:gd name="T29" fmla="*/ 47 h 192"/>
                <a:gd name="T30" fmla="*/ 17 w 116"/>
                <a:gd name="T31" fmla="*/ 28 h 192"/>
                <a:gd name="T32" fmla="*/ 28 w 116"/>
                <a:gd name="T33" fmla="*/ 13 h 192"/>
                <a:gd name="T34" fmla="*/ 43 w 116"/>
                <a:gd name="T35" fmla="*/ 3 h 192"/>
                <a:gd name="T36" fmla="*/ 57 w 116"/>
                <a:gd name="T37" fmla="*/ 0 h 192"/>
                <a:gd name="T38" fmla="*/ 73 w 116"/>
                <a:gd name="T39" fmla="*/ 3 h 192"/>
                <a:gd name="T40" fmla="*/ 88 w 116"/>
                <a:gd name="T41" fmla="*/ 13 h 192"/>
                <a:gd name="T42" fmla="*/ 99 w 116"/>
                <a:gd name="T43" fmla="*/ 28 h 192"/>
                <a:gd name="T44" fmla="*/ 108 w 116"/>
                <a:gd name="T45" fmla="*/ 47 h 192"/>
                <a:gd name="T46" fmla="*/ 113 w 116"/>
                <a:gd name="T47" fmla="*/ 71 h 192"/>
                <a:gd name="T48" fmla="*/ 116 w 116"/>
                <a:gd name="T49"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2">
                  <a:moveTo>
                    <a:pt x="116" y="96"/>
                  </a:moveTo>
                  <a:lnTo>
                    <a:pt x="113" y="121"/>
                  </a:lnTo>
                  <a:lnTo>
                    <a:pt x="108" y="145"/>
                  </a:lnTo>
                  <a:lnTo>
                    <a:pt x="99" y="164"/>
                  </a:lnTo>
                  <a:lnTo>
                    <a:pt x="88" y="180"/>
                  </a:lnTo>
                  <a:lnTo>
                    <a:pt x="73" y="189"/>
                  </a:lnTo>
                  <a:lnTo>
                    <a:pt x="57" y="192"/>
                  </a:lnTo>
                  <a:lnTo>
                    <a:pt x="43" y="189"/>
                  </a:lnTo>
                  <a:lnTo>
                    <a:pt x="28" y="180"/>
                  </a:lnTo>
                  <a:lnTo>
                    <a:pt x="17" y="164"/>
                  </a:lnTo>
                  <a:lnTo>
                    <a:pt x="8" y="145"/>
                  </a:lnTo>
                  <a:lnTo>
                    <a:pt x="2" y="121"/>
                  </a:lnTo>
                  <a:lnTo>
                    <a:pt x="0" y="96"/>
                  </a:lnTo>
                  <a:lnTo>
                    <a:pt x="2" y="71"/>
                  </a:lnTo>
                  <a:lnTo>
                    <a:pt x="8" y="47"/>
                  </a:lnTo>
                  <a:lnTo>
                    <a:pt x="17" y="28"/>
                  </a:lnTo>
                  <a:lnTo>
                    <a:pt x="28" y="13"/>
                  </a:lnTo>
                  <a:lnTo>
                    <a:pt x="43" y="3"/>
                  </a:lnTo>
                  <a:lnTo>
                    <a:pt x="57" y="0"/>
                  </a:lnTo>
                  <a:lnTo>
                    <a:pt x="73" y="3"/>
                  </a:lnTo>
                  <a:lnTo>
                    <a:pt x="88" y="13"/>
                  </a:lnTo>
                  <a:lnTo>
                    <a:pt x="99" y="28"/>
                  </a:lnTo>
                  <a:lnTo>
                    <a:pt x="108" y="47"/>
                  </a:lnTo>
                  <a:lnTo>
                    <a:pt x="113" y="71"/>
                  </a:lnTo>
                  <a:lnTo>
                    <a:pt x="116" y="96"/>
                  </a:lnTo>
                  <a:close/>
                </a:path>
              </a:pathLst>
            </a:custGeom>
            <a:solidFill>
              <a:srgbClr val="003366"/>
            </a:solidFill>
            <a:ln>
              <a:noFill/>
            </a:ln>
            <a:extLst>
              <a:ext uri="{91240B29-F687-4F45-9708-019B960494DF}">
                <a14:hiddenLine xmlns:a14="http://schemas.microsoft.com/office/drawing/2010/main" w="0">
                  <a:solidFill>
                    <a:schemeClr val="folHlink"/>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11" name="Freeform 10"/>
            <p:cNvSpPr>
              <a:spLocks/>
            </p:cNvSpPr>
            <p:nvPr/>
          </p:nvSpPr>
          <p:spPr bwMode="auto">
            <a:xfrm>
              <a:off x="4790" y="2841"/>
              <a:ext cx="661" cy="863"/>
            </a:xfrm>
            <a:custGeom>
              <a:avLst/>
              <a:gdLst>
                <a:gd name="T0" fmla="*/ 144 w 661"/>
                <a:gd name="T1" fmla="*/ 21 h 863"/>
                <a:gd name="T2" fmla="*/ 166 w 661"/>
                <a:gd name="T3" fmla="*/ 62 h 863"/>
                <a:gd name="T4" fmla="*/ 195 w 661"/>
                <a:gd name="T5" fmla="*/ 114 h 863"/>
                <a:gd name="T6" fmla="*/ 228 w 661"/>
                <a:gd name="T7" fmla="*/ 176 h 863"/>
                <a:gd name="T8" fmla="*/ 258 w 661"/>
                <a:gd name="T9" fmla="*/ 242 h 863"/>
                <a:gd name="T10" fmla="*/ 284 w 661"/>
                <a:gd name="T11" fmla="*/ 307 h 863"/>
                <a:gd name="T12" fmla="*/ 298 w 661"/>
                <a:gd name="T13" fmla="*/ 368 h 863"/>
                <a:gd name="T14" fmla="*/ 298 w 661"/>
                <a:gd name="T15" fmla="*/ 419 h 863"/>
                <a:gd name="T16" fmla="*/ 280 w 661"/>
                <a:gd name="T17" fmla="*/ 470 h 863"/>
                <a:gd name="T18" fmla="*/ 246 w 661"/>
                <a:gd name="T19" fmla="*/ 531 h 863"/>
                <a:gd name="T20" fmla="*/ 199 w 661"/>
                <a:gd name="T21" fmla="*/ 596 h 863"/>
                <a:gd name="T22" fmla="*/ 148 w 661"/>
                <a:gd name="T23" fmla="*/ 663 h 863"/>
                <a:gd name="T24" fmla="*/ 96 w 661"/>
                <a:gd name="T25" fmla="*/ 729 h 863"/>
                <a:gd name="T26" fmla="*/ 50 w 661"/>
                <a:gd name="T27" fmla="*/ 789 h 863"/>
                <a:gd name="T28" fmla="*/ 13 w 661"/>
                <a:gd name="T29" fmla="*/ 841 h 863"/>
                <a:gd name="T30" fmla="*/ 14 w 661"/>
                <a:gd name="T31" fmla="*/ 851 h 863"/>
                <a:gd name="T32" fmla="*/ 50 w 661"/>
                <a:gd name="T33" fmla="*/ 819 h 863"/>
                <a:gd name="T34" fmla="*/ 96 w 661"/>
                <a:gd name="T35" fmla="*/ 775 h 863"/>
                <a:gd name="T36" fmla="*/ 147 w 661"/>
                <a:gd name="T37" fmla="*/ 724 h 863"/>
                <a:gd name="T38" fmla="*/ 199 w 661"/>
                <a:gd name="T39" fmla="*/ 671 h 863"/>
                <a:gd name="T40" fmla="*/ 250 w 661"/>
                <a:gd name="T41" fmla="*/ 622 h 863"/>
                <a:gd name="T42" fmla="*/ 297 w 661"/>
                <a:gd name="T43" fmla="*/ 579 h 863"/>
                <a:gd name="T44" fmla="*/ 336 w 661"/>
                <a:gd name="T45" fmla="*/ 548 h 863"/>
                <a:gd name="T46" fmla="*/ 363 w 661"/>
                <a:gd name="T47" fmla="*/ 533 h 863"/>
                <a:gd name="T48" fmla="*/ 387 w 661"/>
                <a:gd name="T49" fmla="*/ 537 h 863"/>
                <a:gd name="T50" fmla="*/ 418 w 661"/>
                <a:gd name="T51" fmla="*/ 566 h 863"/>
                <a:gd name="T52" fmla="*/ 457 w 661"/>
                <a:gd name="T53" fmla="*/ 613 h 863"/>
                <a:gd name="T54" fmla="*/ 508 w 661"/>
                <a:gd name="T55" fmla="*/ 678 h 863"/>
                <a:gd name="T56" fmla="*/ 575 w 661"/>
                <a:gd name="T57" fmla="*/ 757 h 863"/>
                <a:gd name="T58" fmla="*/ 661 w 661"/>
                <a:gd name="T59" fmla="*/ 847 h 863"/>
                <a:gd name="T60" fmla="*/ 618 w 661"/>
                <a:gd name="T61" fmla="*/ 749 h 863"/>
                <a:gd name="T62" fmla="*/ 567 w 661"/>
                <a:gd name="T63" fmla="*/ 658 h 863"/>
                <a:gd name="T64" fmla="*/ 518 w 661"/>
                <a:gd name="T65" fmla="*/ 572 h 863"/>
                <a:gd name="T66" fmla="*/ 478 w 661"/>
                <a:gd name="T67" fmla="*/ 495 h 863"/>
                <a:gd name="T68" fmla="*/ 457 w 661"/>
                <a:gd name="T69" fmla="*/ 422 h 863"/>
                <a:gd name="T70" fmla="*/ 458 w 661"/>
                <a:gd name="T71" fmla="*/ 338 h 863"/>
                <a:gd name="T72" fmla="*/ 481 w 661"/>
                <a:gd name="T73" fmla="*/ 258 h 863"/>
                <a:gd name="T74" fmla="*/ 513 w 661"/>
                <a:gd name="T75" fmla="*/ 184 h 863"/>
                <a:gd name="T76" fmla="*/ 550 w 661"/>
                <a:gd name="T77" fmla="*/ 116 h 863"/>
                <a:gd name="T78" fmla="*/ 581 w 661"/>
                <a:gd name="T79" fmla="*/ 54 h 863"/>
                <a:gd name="T80" fmla="*/ 597 w 661"/>
                <a:gd name="T81" fmla="*/ 0 h 863"/>
                <a:gd name="T82" fmla="*/ 565 w 661"/>
                <a:gd name="T83" fmla="*/ 35 h 863"/>
                <a:gd name="T84" fmla="*/ 531 w 661"/>
                <a:gd name="T85" fmla="*/ 82 h 863"/>
                <a:gd name="T86" fmla="*/ 498 w 661"/>
                <a:gd name="T87" fmla="*/ 137 h 863"/>
                <a:gd name="T88" fmla="*/ 465 w 661"/>
                <a:gd name="T89" fmla="*/ 191 h 863"/>
                <a:gd name="T90" fmla="*/ 435 w 661"/>
                <a:gd name="T91" fmla="*/ 239 h 863"/>
                <a:gd name="T92" fmla="*/ 409 w 661"/>
                <a:gd name="T93" fmla="*/ 274 h 863"/>
                <a:gd name="T94" fmla="*/ 388 w 661"/>
                <a:gd name="T95" fmla="*/ 290 h 863"/>
                <a:gd name="T96" fmla="*/ 354 w 661"/>
                <a:gd name="T97" fmla="*/ 283 h 863"/>
                <a:gd name="T98" fmla="*/ 319 w 661"/>
                <a:gd name="T99" fmla="*/ 252 h 863"/>
                <a:gd name="T100" fmla="*/ 282 w 661"/>
                <a:gd name="T101" fmla="*/ 204 h 863"/>
                <a:gd name="T102" fmla="*/ 243 w 661"/>
                <a:gd name="T103" fmla="*/ 146 h 863"/>
                <a:gd name="T104" fmla="*/ 203 w 661"/>
                <a:gd name="T105" fmla="*/ 86 h 863"/>
                <a:gd name="T106" fmla="*/ 160 w 661"/>
                <a:gd name="T107" fmla="*/ 3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1" h="863">
                  <a:moveTo>
                    <a:pt x="138" y="8"/>
                  </a:moveTo>
                  <a:lnTo>
                    <a:pt x="144" y="21"/>
                  </a:lnTo>
                  <a:lnTo>
                    <a:pt x="154" y="39"/>
                  </a:lnTo>
                  <a:lnTo>
                    <a:pt x="166" y="62"/>
                  </a:lnTo>
                  <a:lnTo>
                    <a:pt x="180" y="86"/>
                  </a:lnTo>
                  <a:lnTo>
                    <a:pt x="195" y="114"/>
                  </a:lnTo>
                  <a:lnTo>
                    <a:pt x="211" y="145"/>
                  </a:lnTo>
                  <a:lnTo>
                    <a:pt x="228" y="176"/>
                  </a:lnTo>
                  <a:lnTo>
                    <a:pt x="243" y="209"/>
                  </a:lnTo>
                  <a:lnTo>
                    <a:pt x="258" y="242"/>
                  </a:lnTo>
                  <a:lnTo>
                    <a:pt x="273" y="274"/>
                  </a:lnTo>
                  <a:lnTo>
                    <a:pt x="284" y="307"/>
                  </a:lnTo>
                  <a:lnTo>
                    <a:pt x="293" y="338"/>
                  </a:lnTo>
                  <a:lnTo>
                    <a:pt x="298" y="368"/>
                  </a:lnTo>
                  <a:lnTo>
                    <a:pt x="301" y="395"/>
                  </a:lnTo>
                  <a:lnTo>
                    <a:pt x="298" y="419"/>
                  </a:lnTo>
                  <a:lnTo>
                    <a:pt x="292" y="443"/>
                  </a:lnTo>
                  <a:lnTo>
                    <a:pt x="280" y="470"/>
                  </a:lnTo>
                  <a:lnTo>
                    <a:pt x="265" y="499"/>
                  </a:lnTo>
                  <a:lnTo>
                    <a:pt x="246" y="531"/>
                  </a:lnTo>
                  <a:lnTo>
                    <a:pt x="223" y="562"/>
                  </a:lnTo>
                  <a:lnTo>
                    <a:pt x="199" y="596"/>
                  </a:lnTo>
                  <a:lnTo>
                    <a:pt x="175" y="630"/>
                  </a:lnTo>
                  <a:lnTo>
                    <a:pt x="148" y="663"/>
                  </a:lnTo>
                  <a:lnTo>
                    <a:pt x="122" y="697"/>
                  </a:lnTo>
                  <a:lnTo>
                    <a:pt x="96" y="729"/>
                  </a:lnTo>
                  <a:lnTo>
                    <a:pt x="72" y="760"/>
                  </a:lnTo>
                  <a:lnTo>
                    <a:pt x="50" y="789"/>
                  </a:lnTo>
                  <a:lnTo>
                    <a:pt x="30" y="816"/>
                  </a:lnTo>
                  <a:lnTo>
                    <a:pt x="13" y="841"/>
                  </a:lnTo>
                  <a:lnTo>
                    <a:pt x="0" y="863"/>
                  </a:lnTo>
                  <a:lnTo>
                    <a:pt x="14" y="851"/>
                  </a:lnTo>
                  <a:lnTo>
                    <a:pt x="31" y="837"/>
                  </a:lnTo>
                  <a:lnTo>
                    <a:pt x="50" y="819"/>
                  </a:lnTo>
                  <a:lnTo>
                    <a:pt x="72" y="798"/>
                  </a:lnTo>
                  <a:lnTo>
                    <a:pt x="96" y="775"/>
                  </a:lnTo>
                  <a:lnTo>
                    <a:pt x="121" y="750"/>
                  </a:lnTo>
                  <a:lnTo>
                    <a:pt x="147" y="724"/>
                  </a:lnTo>
                  <a:lnTo>
                    <a:pt x="172" y="698"/>
                  </a:lnTo>
                  <a:lnTo>
                    <a:pt x="199" y="671"/>
                  </a:lnTo>
                  <a:lnTo>
                    <a:pt x="225" y="647"/>
                  </a:lnTo>
                  <a:lnTo>
                    <a:pt x="250" y="622"/>
                  </a:lnTo>
                  <a:lnTo>
                    <a:pt x="275" y="599"/>
                  </a:lnTo>
                  <a:lnTo>
                    <a:pt x="297" y="579"/>
                  </a:lnTo>
                  <a:lnTo>
                    <a:pt x="318" y="561"/>
                  </a:lnTo>
                  <a:lnTo>
                    <a:pt x="336" y="548"/>
                  </a:lnTo>
                  <a:lnTo>
                    <a:pt x="350" y="537"/>
                  </a:lnTo>
                  <a:lnTo>
                    <a:pt x="363" y="533"/>
                  </a:lnTo>
                  <a:lnTo>
                    <a:pt x="375" y="532"/>
                  </a:lnTo>
                  <a:lnTo>
                    <a:pt x="387" y="537"/>
                  </a:lnTo>
                  <a:lnTo>
                    <a:pt x="402" y="549"/>
                  </a:lnTo>
                  <a:lnTo>
                    <a:pt x="418" y="566"/>
                  </a:lnTo>
                  <a:lnTo>
                    <a:pt x="437" y="587"/>
                  </a:lnTo>
                  <a:lnTo>
                    <a:pt x="457" y="613"/>
                  </a:lnTo>
                  <a:lnTo>
                    <a:pt x="481" y="643"/>
                  </a:lnTo>
                  <a:lnTo>
                    <a:pt x="508" y="678"/>
                  </a:lnTo>
                  <a:lnTo>
                    <a:pt x="539" y="715"/>
                  </a:lnTo>
                  <a:lnTo>
                    <a:pt x="575" y="757"/>
                  </a:lnTo>
                  <a:lnTo>
                    <a:pt x="615" y="801"/>
                  </a:lnTo>
                  <a:lnTo>
                    <a:pt x="661" y="847"/>
                  </a:lnTo>
                  <a:lnTo>
                    <a:pt x="640" y="797"/>
                  </a:lnTo>
                  <a:lnTo>
                    <a:pt x="618" y="749"/>
                  </a:lnTo>
                  <a:lnTo>
                    <a:pt x="593" y="703"/>
                  </a:lnTo>
                  <a:lnTo>
                    <a:pt x="567" y="658"/>
                  </a:lnTo>
                  <a:lnTo>
                    <a:pt x="541" y="614"/>
                  </a:lnTo>
                  <a:lnTo>
                    <a:pt x="518" y="572"/>
                  </a:lnTo>
                  <a:lnTo>
                    <a:pt x="496" y="533"/>
                  </a:lnTo>
                  <a:lnTo>
                    <a:pt x="478" y="495"/>
                  </a:lnTo>
                  <a:lnTo>
                    <a:pt x="465" y="458"/>
                  </a:lnTo>
                  <a:lnTo>
                    <a:pt x="457" y="422"/>
                  </a:lnTo>
                  <a:lnTo>
                    <a:pt x="455" y="380"/>
                  </a:lnTo>
                  <a:lnTo>
                    <a:pt x="458" y="338"/>
                  </a:lnTo>
                  <a:lnTo>
                    <a:pt x="467" y="298"/>
                  </a:lnTo>
                  <a:lnTo>
                    <a:pt x="481" y="258"/>
                  </a:lnTo>
                  <a:lnTo>
                    <a:pt x="496" y="221"/>
                  </a:lnTo>
                  <a:lnTo>
                    <a:pt x="513" y="184"/>
                  </a:lnTo>
                  <a:lnTo>
                    <a:pt x="532" y="149"/>
                  </a:lnTo>
                  <a:lnTo>
                    <a:pt x="550" y="116"/>
                  </a:lnTo>
                  <a:lnTo>
                    <a:pt x="566" y="84"/>
                  </a:lnTo>
                  <a:lnTo>
                    <a:pt x="581" y="54"/>
                  </a:lnTo>
                  <a:lnTo>
                    <a:pt x="591" y="26"/>
                  </a:lnTo>
                  <a:lnTo>
                    <a:pt x="597" y="0"/>
                  </a:lnTo>
                  <a:lnTo>
                    <a:pt x="582" y="14"/>
                  </a:lnTo>
                  <a:lnTo>
                    <a:pt x="565" y="35"/>
                  </a:lnTo>
                  <a:lnTo>
                    <a:pt x="548" y="57"/>
                  </a:lnTo>
                  <a:lnTo>
                    <a:pt x="531" y="82"/>
                  </a:lnTo>
                  <a:lnTo>
                    <a:pt x="514" y="109"/>
                  </a:lnTo>
                  <a:lnTo>
                    <a:pt x="498" y="137"/>
                  </a:lnTo>
                  <a:lnTo>
                    <a:pt x="481" y="164"/>
                  </a:lnTo>
                  <a:lnTo>
                    <a:pt x="465" y="191"/>
                  </a:lnTo>
                  <a:lnTo>
                    <a:pt x="449" y="217"/>
                  </a:lnTo>
                  <a:lnTo>
                    <a:pt x="435" y="239"/>
                  </a:lnTo>
                  <a:lnTo>
                    <a:pt x="421" y="258"/>
                  </a:lnTo>
                  <a:lnTo>
                    <a:pt x="409" y="274"/>
                  </a:lnTo>
                  <a:lnTo>
                    <a:pt x="397" y="284"/>
                  </a:lnTo>
                  <a:lnTo>
                    <a:pt x="388" y="290"/>
                  </a:lnTo>
                  <a:lnTo>
                    <a:pt x="372" y="290"/>
                  </a:lnTo>
                  <a:lnTo>
                    <a:pt x="354" y="283"/>
                  </a:lnTo>
                  <a:lnTo>
                    <a:pt x="337" y="270"/>
                  </a:lnTo>
                  <a:lnTo>
                    <a:pt x="319" y="252"/>
                  </a:lnTo>
                  <a:lnTo>
                    <a:pt x="301" y="229"/>
                  </a:lnTo>
                  <a:lnTo>
                    <a:pt x="282" y="204"/>
                  </a:lnTo>
                  <a:lnTo>
                    <a:pt x="262" y="176"/>
                  </a:lnTo>
                  <a:lnTo>
                    <a:pt x="243" y="146"/>
                  </a:lnTo>
                  <a:lnTo>
                    <a:pt x="223" y="117"/>
                  </a:lnTo>
                  <a:lnTo>
                    <a:pt x="203" y="86"/>
                  </a:lnTo>
                  <a:lnTo>
                    <a:pt x="181" y="58"/>
                  </a:lnTo>
                  <a:lnTo>
                    <a:pt x="160" y="31"/>
                  </a:lnTo>
                  <a:lnTo>
                    <a:pt x="138" y="8"/>
                  </a:lnTo>
                  <a:close/>
                </a:path>
              </a:pathLst>
            </a:custGeom>
            <a:solidFill>
              <a:srgbClr val="FFFF99"/>
            </a:solidFill>
            <a:ln>
              <a:noFill/>
            </a:ln>
            <a:extLst>
              <a:ext uri="{91240B29-F687-4F45-9708-019B960494DF}">
                <a14:hiddenLine xmlns:a14="http://schemas.microsoft.com/office/drawing/2010/main" w="0">
                  <a:solidFill>
                    <a:schemeClr val="folHlink"/>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12" name="Freeform 11"/>
            <p:cNvSpPr>
              <a:spLocks/>
            </p:cNvSpPr>
            <p:nvPr/>
          </p:nvSpPr>
          <p:spPr bwMode="auto">
            <a:xfrm>
              <a:off x="5100" y="2876"/>
              <a:ext cx="116" cy="193"/>
            </a:xfrm>
            <a:custGeom>
              <a:avLst/>
              <a:gdLst>
                <a:gd name="T0" fmla="*/ 116 w 116"/>
                <a:gd name="T1" fmla="*/ 96 h 193"/>
                <a:gd name="T2" fmla="*/ 113 w 116"/>
                <a:gd name="T3" fmla="*/ 122 h 193"/>
                <a:gd name="T4" fmla="*/ 108 w 116"/>
                <a:gd name="T5" fmla="*/ 145 h 193"/>
                <a:gd name="T6" fmla="*/ 99 w 116"/>
                <a:gd name="T7" fmla="*/ 165 h 193"/>
                <a:gd name="T8" fmla="*/ 86 w 116"/>
                <a:gd name="T9" fmla="*/ 180 h 193"/>
                <a:gd name="T10" fmla="*/ 73 w 116"/>
                <a:gd name="T11" fmla="*/ 190 h 193"/>
                <a:gd name="T12" fmla="*/ 57 w 116"/>
                <a:gd name="T13" fmla="*/ 193 h 193"/>
                <a:gd name="T14" fmla="*/ 42 w 116"/>
                <a:gd name="T15" fmla="*/ 190 h 193"/>
                <a:gd name="T16" fmla="*/ 28 w 116"/>
                <a:gd name="T17" fmla="*/ 180 h 193"/>
                <a:gd name="T18" fmla="*/ 17 w 116"/>
                <a:gd name="T19" fmla="*/ 165 h 193"/>
                <a:gd name="T20" fmla="*/ 8 w 116"/>
                <a:gd name="T21" fmla="*/ 145 h 193"/>
                <a:gd name="T22" fmla="*/ 2 w 116"/>
                <a:gd name="T23" fmla="*/ 122 h 193"/>
                <a:gd name="T24" fmla="*/ 0 w 116"/>
                <a:gd name="T25" fmla="*/ 96 h 193"/>
                <a:gd name="T26" fmla="*/ 2 w 116"/>
                <a:gd name="T27" fmla="*/ 70 h 193"/>
                <a:gd name="T28" fmla="*/ 8 w 116"/>
                <a:gd name="T29" fmla="*/ 48 h 193"/>
                <a:gd name="T30" fmla="*/ 17 w 116"/>
                <a:gd name="T31" fmla="*/ 28 h 193"/>
                <a:gd name="T32" fmla="*/ 28 w 116"/>
                <a:gd name="T33" fmla="*/ 13 h 193"/>
                <a:gd name="T34" fmla="*/ 42 w 116"/>
                <a:gd name="T35" fmla="*/ 3 h 193"/>
                <a:gd name="T36" fmla="*/ 57 w 116"/>
                <a:gd name="T37" fmla="*/ 0 h 193"/>
                <a:gd name="T38" fmla="*/ 73 w 116"/>
                <a:gd name="T39" fmla="*/ 3 h 193"/>
                <a:gd name="T40" fmla="*/ 86 w 116"/>
                <a:gd name="T41" fmla="*/ 13 h 193"/>
                <a:gd name="T42" fmla="*/ 99 w 116"/>
                <a:gd name="T43" fmla="*/ 28 h 193"/>
                <a:gd name="T44" fmla="*/ 108 w 116"/>
                <a:gd name="T45" fmla="*/ 48 h 193"/>
                <a:gd name="T46" fmla="*/ 113 w 116"/>
                <a:gd name="T47" fmla="*/ 70 h 193"/>
                <a:gd name="T48" fmla="*/ 116 w 116"/>
                <a:gd name="T4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3">
                  <a:moveTo>
                    <a:pt x="116" y="96"/>
                  </a:moveTo>
                  <a:lnTo>
                    <a:pt x="113" y="122"/>
                  </a:lnTo>
                  <a:lnTo>
                    <a:pt x="108" y="145"/>
                  </a:lnTo>
                  <a:lnTo>
                    <a:pt x="99" y="165"/>
                  </a:lnTo>
                  <a:lnTo>
                    <a:pt x="86" y="180"/>
                  </a:lnTo>
                  <a:lnTo>
                    <a:pt x="73" y="190"/>
                  </a:lnTo>
                  <a:lnTo>
                    <a:pt x="57" y="193"/>
                  </a:lnTo>
                  <a:lnTo>
                    <a:pt x="42" y="190"/>
                  </a:lnTo>
                  <a:lnTo>
                    <a:pt x="28" y="180"/>
                  </a:lnTo>
                  <a:lnTo>
                    <a:pt x="17" y="165"/>
                  </a:lnTo>
                  <a:lnTo>
                    <a:pt x="8" y="145"/>
                  </a:lnTo>
                  <a:lnTo>
                    <a:pt x="2" y="122"/>
                  </a:lnTo>
                  <a:lnTo>
                    <a:pt x="0" y="96"/>
                  </a:lnTo>
                  <a:lnTo>
                    <a:pt x="2" y="70"/>
                  </a:lnTo>
                  <a:lnTo>
                    <a:pt x="8" y="48"/>
                  </a:lnTo>
                  <a:lnTo>
                    <a:pt x="17" y="28"/>
                  </a:lnTo>
                  <a:lnTo>
                    <a:pt x="28" y="13"/>
                  </a:lnTo>
                  <a:lnTo>
                    <a:pt x="42" y="3"/>
                  </a:lnTo>
                  <a:lnTo>
                    <a:pt x="57" y="0"/>
                  </a:lnTo>
                  <a:lnTo>
                    <a:pt x="73" y="3"/>
                  </a:lnTo>
                  <a:lnTo>
                    <a:pt x="86" y="13"/>
                  </a:lnTo>
                  <a:lnTo>
                    <a:pt x="99" y="28"/>
                  </a:lnTo>
                  <a:lnTo>
                    <a:pt x="108" y="48"/>
                  </a:lnTo>
                  <a:lnTo>
                    <a:pt x="113" y="70"/>
                  </a:lnTo>
                  <a:lnTo>
                    <a:pt x="116" y="96"/>
                  </a:lnTo>
                  <a:close/>
                </a:path>
              </a:pathLst>
            </a:custGeom>
            <a:solidFill>
              <a:srgbClr val="FFFF99"/>
            </a:solidFill>
            <a:ln>
              <a:noFill/>
            </a:ln>
            <a:extLst>
              <a:ext uri="{91240B29-F687-4F45-9708-019B960494DF}">
                <a14:hiddenLine xmlns:a14="http://schemas.microsoft.com/office/drawing/2010/main" w="0">
                  <a:solidFill>
                    <a:srgbClr val="595A9F"/>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13" name="Freeform 12"/>
            <p:cNvSpPr>
              <a:spLocks/>
            </p:cNvSpPr>
            <p:nvPr/>
          </p:nvSpPr>
          <p:spPr bwMode="auto">
            <a:xfrm>
              <a:off x="3771" y="2923"/>
              <a:ext cx="660" cy="864"/>
            </a:xfrm>
            <a:custGeom>
              <a:avLst/>
              <a:gdLst>
                <a:gd name="T0" fmla="*/ 144 w 660"/>
                <a:gd name="T1" fmla="*/ 22 h 864"/>
                <a:gd name="T2" fmla="*/ 167 w 660"/>
                <a:gd name="T3" fmla="*/ 63 h 864"/>
                <a:gd name="T4" fmla="*/ 196 w 660"/>
                <a:gd name="T5" fmla="*/ 116 h 864"/>
                <a:gd name="T6" fmla="*/ 227 w 660"/>
                <a:gd name="T7" fmla="*/ 178 h 864"/>
                <a:gd name="T8" fmla="*/ 259 w 660"/>
                <a:gd name="T9" fmla="*/ 243 h 864"/>
                <a:gd name="T10" fmla="*/ 284 w 660"/>
                <a:gd name="T11" fmla="*/ 308 h 864"/>
                <a:gd name="T12" fmla="*/ 298 w 660"/>
                <a:gd name="T13" fmla="*/ 369 h 864"/>
                <a:gd name="T14" fmla="*/ 299 w 660"/>
                <a:gd name="T15" fmla="*/ 421 h 864"/>
                <a:gd name="T16" fmla="*/ 280 w 660"/>
                <a:gd name="T17" fmla="*/ 471 h 864"/>
                <a:gd name="T18" fmla="*/ 245 w 660"/>
                <a:gd name="T19" fmla="*/ 531 h 864"/>
                <a:gd name="T20" fmla="*/ 199 w 660"/>
                <a:gd name="T21" fmla="*/ 597 h 864"/>
                <a:gd name="T22" fmla="*/ 149 w 660"/>
                <a:gd name="T23" fmla="*/ 665 h 864"/>
                <a:gd name="T24" fmla="*/ 97 w 660"/>
                <a:gd name="T25" fmla="*/ 730 h 864"/>
                <a:gd name="T26" fmla="*/ 50 w 660"/>
                <a:gd name="T27" fmla="*/ 791 h 864"/>
                <a:gd name="T28" fmla="*/ 14 w 660"/>
                <a:gd name="T29" fmla="*/ 842 h 864"/>
                <a:gd name="T30" fmla="*/ 15 w 660"/>
                <a:gd name="T31" fmla="*/ 853 h 864"/>
                <a:gd name="T32" fmla="*/ 51 w 660"/>
                <a:gd name="T33" fmla="*/ 820 h 864"/>
                <a:gd name="T34" fmla="*/ 96 w 660"/>
                <a:gd name="T35" fmla="*/ 776 h 864"/>
                <a:gd name="T36" fmla="*/ 146 w 660"/>
                <a:gd name="T37" fmla="*/ 725 h 864"/>
                <a:gd name="T38" fmla="*/ 199 w 660"/>
                <a:gd name="T39" fmla="*/ 673 h 864"/>
                <a:gd name="T40" fmla="*/ 251 w 660"/>
                <a:gd name="T41" fmla="*/ 623 h 864"/>
                <a:gd name="T42" fmla="*/ 297 w 660"/>
                <a:gd name="T43" fmla="*/ 580 h 864"/>
                <a:gd name="T44" fmla="*/ 335 w 660"/>
                <a:gd name="T45" fmla="*/ 549 h 864"/>
                <a:gd name="T46" fmla="*/ 362 w 660"/>
                <a:gd name="T47" fmla="*/ 533 h 864"/>
                <a:gd name="T48" fmla="*/ 388 w 660"/>
                <a:gd name="T49" fmla="*/ 539 h 864"/>
                <a:gd name="T50" fmla="*/ 419 w 660"/>
                <a:gd name="T51" fmla="*/ 567 h 864"/>
                <a:gd name="T52" fmla="*/ 457 w 660"/>
                <a:gd name="T53" fmla="*/ 614 h 864"/>
                <a:gd name="T54" fmla="*/ 509 w 660"/>
                <a:gd name="T55" fmla="*/ 679 h 864"/>
                <a:gd name="T56" fmla="*/ 575 w 660"/>
                <a:gd name="T57" fmla="*/ 757 h 864"/>
                <a:gd name="T58" fmla="*/ 660 w 660"/>
                <a:gd name="T59" fmla="*/ 848 h 864"/>
                <a:gd name="T60" fmla="*/ 618 w 660"/>
                <a:gd name="T61" fmla="*/ 750 h 864"/>
                <a:gd name="T62" fmla="*/ 567 w 660"/>
                <a:gd name="T63" fmla="*/ 659 h 864"/>
                <a:gd name="T64" fmla="*/ 519 w 660"/>
                <a:gd name="T65" fmla="*/ 574 h 864"/>
                <a:gd name="T66" fmla="*/ 478 w 660"/>
                <a:gd name="T67" fmla="*/ 495 h 864"/>
                <a:gd name="T68" fmla="*/ 457 w 660"/>
                <a:gd name="T69" fmla="*/ 423 h 864"/>
                <a:gd name="T70" fmla="*/ 459 w 660"/>
                <a:gd name="T71" fmla="*/ 340 h 864"/>
                <a:gd name="T72" fmla="*/ 480 w 660"/>
                <a:gd name="T73" fmla="*/ 260 h 864"/>
                <a:gd name="T74" fmla="*/ 514 w 660"/>
                <a:gd name="T75" fmla="*/ 185 h 864"/>
                <a:gd name="T76" fmla="*/ 550 w 660"/>
                <a:gd name="T77" fmla="*/ 117 h 864"/>
                <a:gd name="T78" fmla="*/ 581 w 660"/>
                <a:gd name="T79" fmla="*/ 55 h 864"/>
                <a:gd name="T80" fmla="*/ 597 w 660"/>
                <a:gd name="T81" fmla="*/ 0 h 864"/>
                <a:gd name="T82" fmla="*/ 566 w 660"/>
                <a:gd name="T83" fmla="*/ 36 h 864"/>
                <a:gd name="T84" fmla="*/ 532 w 660"/>
                <a:gd name="T85" fmla="*/ 83 h 864"/>
                <a:gd name="T86" fmla="*/ 497 w 660"/>
                <a:gd name="T87" fmla="*/ 138 h 864"/>
                <a:gd name="T88" fmla="*/ 465 w 660"/>
                <a:gd name="T89" fmla="*/ 192 h 864"/>
                <a:gd name="T90" fmla="*/ 434 w 660"/>
                <a:gd name="T91" fmla="*/ 241 h 864"/>
                <a:gd name="T92" fmla="*/ 408 w 660"/>
                <a:gd name="T93" fmla="*/ 275 h 864"/>
                <a:gd name="T94" fmla="*/ 388 w 660"/>
                <a:gd name="T95" fmla="*/ 291 h 864"/>
                <a:gd name="T96" fmla="*/ 354 w 660"/>
                <a:gd name="T97" fmla="*/ 283 h 864"/>
                <a:gd name="T98" fmla="*/ 318 w 660"/>
                <a:gd name="T99" fmla="*/ 253 h 864"/>
                <a:gd name="T100" fmla="*/ 281 w 660"/>
                <a:gd name="T101" fmla="*/ 205 h 864"/>
                <a:gd name="T102" fmla="*/ 243 w 660"/>
                <a:gd name="T103" fmla="*/ 147 h 864"/>
                <a:gd name="T104" fmla="*/ 203 w 660"/>
                <a:gd name="T105" fmla="*/ 88 h 864"/>
                <a:gd name="T106" fmla="*/ 160 w 660"/>
                <a:gd name="T107" fmla="*/ 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0" h="864">
                  <a:moveTo>
                    <a:pt x="137" y="8"/>
                  </a:moveTo>
                  <a:lnTo>
                    <a:pt x="144" y="22"/>
                  </a:lnTo>
                  <a:lnTo>
                    <a:pt x="154" y="40"/>
                  </a:lnTo>
                  <a:lnTo>
                    <a:pt x="167" y="63"/>
                  </a:lnTo>
                  <a:lnTo>
                    <a:pt x="180" y="88"/>
                  </a:lnTo>
                  <a:lnTo>
                    <a:pt x="196" y="116"/>
                  </a:lnTo>
                  <a:lnTo>
                    <a:pt x="212" y="146"/>
                  </a:lnTo>
                  <a:lnTo>
                    <a:pt x="227" y="178"/>
                  </a:lnTo>
                  <a:lnTo>
                    <a:pt x="243" y="210"/>
                  </a:lnTo>
                  <a:lnTo>
                    <a:pt x="259" y="243"/>
                  </a:lnTo>
                  <a:lnTo>
                    <a:pt x="272" y="275"/>
                  </a:lnTo>
                  <a:lnTo>
                    <a:pt x="284" y="308"/>
                  </a:lnTo>
                  <a:lnTo>
                    <a:pt x="293" y="340"/>
                  </a:lnTo>
                  <a:lnTo>
                    <a:pt x="298" y="369"/>
                  </a:lnTo>
                  <a:lnTo>
                    <a:pt x="300" y="396"/>
                  </a:lnTo>
                  <a:lnTo>
                    <a:pt x="299" y="421"/>
                  </a:lnTo>
                  <a:lnTo>
                    <a:pt x="291" y="444"/>
                  </a:lnTo>
                  <a:lnTo>
                    <a:pt x="280" y="471"/>
                  </a:lnTo>
                  <a:lnTo>
                    <a:pt x="264" y="500"/>
                  </a:lnTo>
                  <a:lnTo>
                    <a:pt x="245" y="531"/>
                  </a:lnTo>
                  <a:lnTo>
                    <a:pt x="224" y="563"/>
                  </a:lnTo>
                  <a:lnTo>
                    <a:pt x="199" y="597"/>
                  </a:lnTo>
                  <a:lnTo>
                    <a:pt x="174" y="631"/>
                  </a:lnTo>
                  <a:lnTo>
                    <a:pt x="149" y="665"/>
                  </a:lnTo>
                  <a:lnTo>
                    <a:pt x="122" y="697"/>
                  </a:lnTo>
                  <a:lnTo>
                    <a:pt x="97" y="730"/>
                  </a:lnTo>
                  <a:lnTo>
                    <a:pt x="72" y="761"/>
                  </a:lnTo>
                  <a:lnTo>
                    <a:pt x="50" y="791"/>
                  </a:lnTo>
                  <a:lnTo>
                    <a:pt x="29" y="818"/>
                  </a:lnTo>
                  <a:lnTo>
                    <a:pt x="14" y="842"/>
                  </a:lnTo>
                  <a:lnTo>
                    <a:pt x="0" y="864"/>
                  </a:lnTo>
                  <a:lnTo>
                    <a:pt x="15" y="853"/>
                  </a:lnTo>
                  <a:lnTo>
                    <a:pt x="30" y="838"/>
                  </a:lnTo>
                  <a:lnTo>
                    <a:pt x="51" y="820"/>
                  </a:lnTo>
                  <a:lnTo>
                    <a:pt x="72" y="799"/>
                  </a:lnTo>
                  <a:lnTo>
                    <a:pt x="96" y="776"/>
                  </a:lnTo>
                  <a:lnTo>
                    <a:pt x="120" y="751"/>
                  </a:lnTo>
                  <a:lnTo>
                    <a:pt x="146" y="725"/>
                  </a:lnTo>
                  <a:lnTo>
                    <a:pt x="172" y="700"/>
                  </a:lnTo>
                  <a:lnTo>
                    <a:pt x="199" y="673"/>
                  </a:lnTo>
                  <a:lnTo>
                    <a:pt x="225" y="647"/>
                  </a:lnTo>
                  <a:lnTo>
                    <a:pt x="251" y="623"/>
                  </a:lnTo>
                  <a:lnTo>
                    <a:pt x="275" y="601"/>
                  </a:lnTo>
                  <a:lnTo>
                    <a:pt x="297" y="580"/>
                  </a:lnTo>
                  <a:lnTo>
                    <a:pt x="317" y="562"/>
                  </a:lnTo>
                  <a:lnTo>
                    <a:pt x="335" y="549"/>
                  </a:lnTo>
                  <a:lnTo>
                    <a:pt x="351" y="539"/>
                  </a:lnTo>
                  <a:lnTo>
                    <a:pt x="362" y="533"/>
                  </a:lnTo>
                  <a:lnTo>
                    <a:pt x="375" y="533"/>
                  </a:lnTo>
                  <a:lnTo>
                    <a:pt x="388" y="539"/>
                  </a:lnTo>
                  <a:lnTo>
                    <a:pt x="402" y="550"/>
                  </a:lnTo>
                  <a:lnTo>
                    <a:pt x="419" y="567"/>
                  </a:lnTo>
                  <a:lnTo>
                    <a:pt x="437" y="588"/>
                  </a:lnTo>
                  <a:lnTo>
                    <a:pt x="457" y="614"/>
                  </a:lnTo>
                  <a:lnTo>
                    <a:pt x="482" y="644"/>
                  </a:lnTo>
                  <a:lnTo>
                    <a:pt x="509" y="679"/>
                  </a:lnTo>
                  <a:lnTo>
                    <a:pt x="539" y="716"/>
                  </a:lnTo>
                  <a:lnTo>
                    <a:pt x="575" y="757"/>
                  </a:lnTo>
                  <a:lnTo>
                    <a:pt x="615" y="801"/>
                  </a:lnTo>
                  <a:lnTo>
                    <a:pt x="660" y="848"/>
                  </a:lnTo>
                  <a:lnTo>
                    <a:pt x="640" y="797"/>
                  </a:lnTo>
                  <a:lnTo>
                    <a:pt x="618" y="750"/>
                  </a:lnTo>
                  <a:lnTo>
                    <a:pt x="593" y="703"/>
                  </a:lnTo>
                  <a:lnTo>
                    <a:pt x="567" y="659"/>
                  </a:lnTo>
                  <a:lnTo>
                    <a:pt x="542" y="615"/>
                  </a:lnTo>
                  <a:lnTo>
                    <a:pt x="519" y="574"/>
                  </a:lnTo>
                  <a:lnTo>
                    <a:pt x="496" y="534"/>
                  </a:lnTo>
                  <a:lnTo>
                    <a:pt x="478" y="495"/>
                  </a:lnTo>
                  <a:lnTo>
                    <a:pt x="465" y="458"/>
                  </a:lnTo>
                  <a:lnTo>
                    <a:pt x="457" y="423"/>
                  </a:lnTo>
                  <a:lnTo>
                    <a:pt x="455" y="380"/>
                  </a:lnTo>
                  <a:lnTo>
                    <a:pt x="459" y="340"/>
                  </a:lnTo>
                  <a:lnTo>
                    <a:pt x="468" y="299"/>
                  </a:lnTo>
                  <a:lnTo>
                    <a:pt x="480" y="260"/>
                  </a:lnTo>
                  <a:lnTo>
                    <a:pt x="496" y="223"/>
                  </a:lnTo>
                  <a:lnTo>
                    <a:pt x="514" y="185"/>
                  </a:lnTo>
                  <a:lnTo>
                    <a:pt x="532" y="151"/>
                  </a:lnTo>
                  <a:lnTo>
                    <a:pt x="550" y="117"/>
                  </a:lnTo>
                  <a:lnTo>
                    <a:pt x="567" y="85"/>
                  </a:lnTo>
                  <a:lnTo>
                    <a:pt x="581" y="55"/>
                  </a:lnTo>
                  <a:lnTo>
                    <a:pt x="592" y="27"/>
                  </a:lnTo>
                  <a:lnTo>
                    <a:pt x="597" y="0"/>
                  </a:lnTo>
                  <a:lnTo>
                    <a:pt x="582" y="16"/>
                  </a:lnTo>
                  <a:lnTo>
                    <a:pt x="566" y="36"/>
                  </a:lnTo>
                  <a:lnTo>
                    <a:pt x="549" y="58"/>
                  </a:lnTo>
                  <a:lnTo>
                    <a:pt x="532" y="83"/>
                  </a:lnTo>
                  <a:lnTo>
                    <a:pt x="514" y="110"/>
                  </a:lnTo>
                  <a:lnTo>
                    <a:pt x="497" y="138"/>
                  </a:lnTo>
                  <a:lnTo>
                    <a:pt x="480" y="165"/>
                  </a:lnTo>
                  <a:lnTo>
                    <a:pt x="465" y="192"/>
                  </a:lnTo>
                  <a:lnTo>
                    <a:pt x="449" y="217"/>
                  </a:lnTo>
                  <a:lnTo>
                    <a:pt x="434" y="241"/>
                  </a:lnTo>
                  <a:lnTo>
                    <a:pt x="421" y="260"/>
                  </a:lnTo>
                  <a:lnTo>
                    <a:pt x="408" y="275"/>
                  </a:lnTo>
                  <a:lnTo>
                    <a:pt x="398" y="286"/>
                  </a:lnTo>
                  <a:lnTo>
                    <a:pt x="388" y="291"/>
                  </a:lnTo>
                  <a:lnTo>
                    <a:pt x="371" y="290"/>
                  </a:lnTo>
                  <a:lnTo>
                    <a:pt x="354" y="283"/>
                  </a:lnTo>
                  <a:lnTo>
                    <a:pt x="336" y="271"/>
                  </a:lnTo>
                  <a:lnTo>
                    <a:pt x="318" y="253"/>
                  </a:lnTo>
                  <a:lnTo>
                    <a:pt x="300" y="230"/>
                  </a:lnTo>
                  <a:lnTo>
                    <a:pt x="281" y="205"/>
                  </a:lnTo>
                  <a:lnTo>
                    <a:pt x="263" y="176"/>
                  </a:lnTo>
                  <a:lnTo>
                    <a:pt x="243" y="147"/>
                  </a:lnTo>
                  <a:lnTo>
                    <a:pt x="224" y="117"/>
                  </a:lnTo>
                  <a:lnTo>
                    <a:pt x="203" y="88"/>
                  </a:lnTo>
                  <a:lnTo>
                    <a:pt x="182" y="58"/>
                  </a:lnTo>
                  <a:lnTo>
                    <a:pt x="160" y="32"/>
                  </a:lnTo>
                  <a:lnTo>
                    <a:pt x="137" y="8"/>
                  </a:lnTo>
                  <a:close/>
                </a:path>
              </a:pathLst>
            </a:custGeom>
            <a:solidFill>
              <a:srgbClr val="FF0000"/>
            </a:solidFill>
            <a:ln>
              <a:noFill/>
            </a:ln>
            <a:extLst>
              <a:ext uri="{91240B29-F687-4F45-9708-019B960494DF}">
                <a14:hiddenLine xmlns:a14="http://schemas.microsoft.com/office/drawing/2010/main" w="0">
                  <a:solidFill>
                    <a:srgbClr val="B0D141"/>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sp>
          <p:nvSpPr>
            <p:cNvPr id="14" name="Freeform 13"/>
            <p:cNvSpPr>
              <a:spLocks/>
            </p:cNvSpPr>
            <p:nvPr/>
          </p:nvSpPr>
          <p:spPr bwMode="auto">
            <a:xfrm>
              <a:off x="4080" y="2959"/>
              <a:ext cx="116" cy="192"/>
            </a:xfrm>
            <a:custGeom>
              <a:avLst/>
              <a:gdLst>
                <a:gd name="T0" fmla="*/ 116 w 116"/>
                <a:gd name="T1" fmla="*/ 97 h 192"/>
                <a:gd name="T2" fmla="*/ 114 w 116"/>
                <a:gd name="T3" fmla="*/ 122 h 192"/>
                <a:gd name="T4" fmla="*/ 108 w 116"/>
                <a:gd name="T5" fmla="*/ 145 h 192"/>
                <a:gd name="T6" fmla="*/ 99 w 116"/>
                <a:gd name="T7" fmla="*/ 164 h 192"/>
                <a:gd name="T8" fmla="*/ 88 w 116"/>
                <a:gd name="T9" fmla="*/ 180 h 192"/>
                <a:gd name="T10" fmla="*/ 74 w 116"/>
                <a:gd name="T11" fmla="*/ 189 h 192"/>
                <a:gd name="T12" fmla="*/ 59 w 116"/>
                <a:gd name="T13" fmla="*/ 192 h 192"/>
                <a:gd name="T14" fmla="*/ 43 w 116"/>
                <a:gd name="T15" fmla="*/ 189 h 192"/>
                <a:gd name="T16" fmla="*/ 30 w 116"/>
                <a:gd name="T17" fmla="*/ 180 h 192"/>
                <a:gd name="T18" fmla="*/ 17 w 116"/>
                <a:gd name="T19" fmla="*/ 164 h 192"/>
                <a:gd name="T20" fmla="*/ 8 w 116"/>
                <a:gd name="T21" fmla="*/ 145 h 192"/>
                <a:gd name="T22" fmla="*/ 3 w 116"/>
                <a:gd name="T23" fmla="*/ 122 h 192"/>
                <a:gd name="T24" fmla="*/ 0 w 116"/>
                <a:gd name="T25" fmla="*/ 97 h 192"/>
                <a:gd name="T26" fmla="*/ 3 w 116"/>
                <a:gd name="T27" fmla="*/ 71 h 192"/>
                <a:gd name="T28" fmla="*/ 8 w 116"/>
                <a:gd name="T29" fmla="*/ 48 h 192"/>
                <a:gd name="T30" fmla="*/ 17 w 116"/>
                <a:gd name="T31" fmla="*/ 28 h 192"/>
                <a:gd name="T32" fmla="*/ 30 w 116"/>
                <a:gd name="T33" fmla="*/ 13 h 192"/>
                <a:gd name="T34" fmla="*/ 43 w 116"/>
                <a:gd name="T35" fmla="*/ 3 h 192"/>
                <a:gd name="T36" fmla="*/ 59 w 116"/>
                <a:gd name="T37" fmla="*/ 0 h 192"/>
                <a:gd name="T38" fmla="*/ 74 w 116"/>
                <a:gd name="T39" fmla="*/ 3 h 192"/>
                <a:gd name="T40" fmla="*/ 88 w 116"/>
                <a:gd name="T41" fmla="*/ 13 h 192"/>
                <a:gd name="T42" fmla="*/ 99 w 116"/>
                <a:gd name="T43" fmla="*/ 28 h 192"/>
                <a:gd name="T44" fmla="*/ 108 w 116"/>
                <a:gd name="T45" fmla="*/ 48 h 192"/>
                <a:gd name="T46" fmla="*/ 114 w 116"/>
                <a:gd name="T47" fmla="*/ 71 h 192"/>
                <a:gd name="T48" fmla="*/ 116 w 116"/>
                <a:gd name="T49" fmla="*/ 9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6" h="192">
                  <a:moveTo>
                    <a:pt x="116" y="97"/>
                  </a:moveTo>
                  <a:lnTo>
                    <a:pt x="114" y="122"/>
                  </a:lnTo>
                  <a:lnTo>
                    <a:pt x="108" y="145"/>
                  </a:lnTo>
                  <a:lnTo>
                    <a:pt x="99" y="164"/>
                  </a:lnTo>
                  <a:lnTo>
                    <a:pt x="88" y="180"/>
                  </a:lnTo>
                  <a:lnTo>
                    <a:pt x="74" y="189"/>
                  </a:lnTo>
                  <a:lnTo>
                    <a:pt x="59" y="192"/>
                  </a:lnTo>
                  <a:lnTo>
                    <a:pt x="43" y="189"/>
                  </a:lnTo>
                  <a:lnTo>
                    <a:pt x="30" y="180"/>
                  </a:lnTo>
                  <a:lnTo>
                    <a:pt x="17" y="164"/>
                  </a:lnTo>
                  <a:lnTo>
                    <a:pt x="8" y="145"/>
                  </a:lnTo>
                  <a:lnTo>
                    <a:pt x="3" y="122"/>
                  </a:lnTo>
                  <a:lnTo>
                    <a:pt x="0" y="97"/>
                  </a:lnTo>
                  <a:lnTo>
                    <a:pt x="3" y="71"/>
                  </a:lnTo>
                  <a:lnTo>
                    <a:pt x="8" y="48"/>
                  </a:lnTo>
                  <a:lnTo>
                    <a:pt x="17" y="28"/>
                  </a:lnTo>
                  <a:lnTo>
                    <a:pt x="30" y="13"/>
                  </a:lnTo>
                  <a:lnTo>
                    <a:pt x="43" y="3"/>
                  </a:lnTo>
                  <a:lnTo>
                    <a:pt x="59" y="0"/>
                  </a:lnTo>
                  <a:lnTo>
                    <a:pt x="74" y="3"/>
                  </a:lnTo>
                  <a:lnTo>
                    <a:pt x="88" y="13"/>
                  </a:lnTo>
                  <a:lnTo>
                    <a:pt x="99" y="28"/>
                  </a:lnTo>
                  <a:lnTo>
                    <a:pt x="108" y="48"/>
                  </a:lnTo>
                  <a:lnTo>
                    <a:pt x="114" y="71"/>
                  </a:lnTo>
                  <a:lnTo>
                    <a:pt x="116" y="97"/>
                  </a:lnTo>
                  <a:close/>
                </a:path>
              </a:pathLst>
            </a:custGeom>
            <a:solidFill>
              <a:srgbClr val="FF0000"/>
            </a:solidFill>
            <a:ln>
              <a:noFill/>
            </a:ln>
            <a:extLst>
              <a:ext uri="{91240B29-F687-4F45-9708-019B960494DF}">
                <a14:hiddenLine xmlns:a14="http://schemas.microsoft.com/office/drawing/2010/main" w="0">
                  <a:solidFill>
                    <a:srgbClr val="B0D141"/>
                  </a:solidFill>
                  <a:prstDash val="solid"/>
                  <a:round/>
                  <a:headEnd/>
                  <a:tailEnd/>
                </a14:hiddenLine>
              </a:ext>
            </a:extLst>
          </p:spPr>
          <p:txBody>
            <a:bodyPr/>
            <a:lstStyle>
              <a:defPPr>
                <a:defRPr lang="en-US"/>
              </a:defPPr>
              <a:lvl1pPr algn="l" rtl="0" fontAlgn="base">
                <a:spcBef>
                  <a:spcPct val="0"/>
                </a:spcBef>
                <a:spcAft>
                  <a:spcPct val="0"/>
                </a:spcAft>
                <a:defRPr sz="4000" kern="1200">
                  <a:solidFill>
                    <a:schemeClr val="tx1"/>
                  </a:solidFill>
                  <a:latin typeface="Tahoma" pitchFamily="34" charset="0"/>
                  <a:ea typeface="+mn-ea"/>
                  <a:cs typeface="+mn-cs"/>
                </a:defRPr>
              </a:lvl1pPr>
              <a:lvl2pPr marL="457200" algn="l" rtl="0" fontAlgn="base">
                <a:spcBef>
                  <a:spcPct val="0"/>
                </a:spcBef>
                <a:spcAft>
                  <a:spcPct val="0"/>
                </a:spcAft>
                <a:defRPr sz="4000" kern="1200">
                  <a:solidFill>
                    <a:schemeClr val="tx1"/>
                  </a:solidFill>
                  <a:latin typeface="Tahoma" pitchFamily="34" charset="0"/>
                  <a:ea typeface="+mn-ea"/>
                  <a:cs typeface="+mn-cs"/>
                </a:defRPr>
              </a:lvl2pPr>
              <a:lvl3pPr marL="914400" algn="l" rtl="0" fontAlgn="base">
                <a:spcBef>
                  <a:spcPct val="0"/>
                </a:spcBef>
                <a:spcAft>
                  <a:spcPct val="0"/>
                </a:spcAft>
                <a:defRPr sz="4000" kern="1200">
                  <a:solidFill>
                    <a:schemeClr val="tx1"/>
                  </a:solidFill>
                  <a:latin typeface="Tahoma" pitchFamily="34" charset="0"/>
                  <a:ea typeface="+mn-ea"/>
                  <a:cs typeface="+mn-cs"/>
                </a:defRPr>
              </a:lvl3pPr>
              <a:lvl4pPr marL="1371600" algn="l" rtl="0" fontAlgn="base">
                <a:spcBef>
                  <a:spcPct val="0"/>
                </a:spcBef>
                <a:spcAft>
                  <a:spcPct val="0"/>
                </a:spcAft>
                <a:defRPr sz="4000" kern="1200">
                  <a:solidFill>
                    <a:schemeClr val="tx1"/>
                  </a:solidFill>
                  <a:latin typeface="Tahoma" pitchFamily="34" charset="0"/>
                  <a:ea typeface="+mn-ea"/>
                  <a:cs typeface="+mn-cs"/>
                </a:defRPr>
              </a:lvl4pPr>
              <a:lvl5pPr marL="1828800" algn="l" rtl="0" fontAlgn="base">
                <a:spcBef>
                  <a:spcPct val="0"/>
                </a:spcBef>
                <a:spcAft>
                  <a:spcPct val="0"/>
                </a:spcAft>
                <a:defRPr sz="4000" kern="1200">
                  <a:solidFill>
                    <a:schemeClr val="tx1"/>
                  </a:solidFill>
                  <a:latin typeface="Tahoma" pitchFamily="34" charset="0"/>
                  <a:ea typeface="+mn-ea"/>
                  <a:cs typeface="+mn-cs"/>
                </a:defRPr>
              </a:lvl5pPr>
              <a:lvl6pPr marL="2286000" algn="l" defTabSz="914400" rtl="0" eaLnBrk="1" latinLnBrk="0" hangingPunct="1">
                <a:defRPr sz="4000" kern="1200">
                  <a:solidFill>
                    <a:schemeClr val="tx1"/>
                  </a:solidFill>
                  <a:latin typeface="Tahoma" pitchFamily="34" charset="0"/>
                  <a:ea typeface="+mn-ea"/>
                  <a:cs typeface="+mn-cs"/>
                </a:defRPr>
              </a:lvl6pPr>
              <a:lvl7pPr marL="2743200" algn="l" defTabSz="914400" rtl="0" eaLnBrk="1" latinLnBrk="0" hangingPunct="1">
                <a:defRPr sz="4000" kern="1200">
                  <a:solidFill>
                    <a:schemeClr val="tx1"/>
                  </a:solidFill>
                  <a:latin typeface="Tahoma" pitchFamily="34" charset="0"/>
                  <a:ea typeface="+mn-ea"/>
                  <a:cs typeface="+mn-cs"/>
                </a:defRPr>
              </a:lvl7pPr>
              <a:lvl8pPr marL="3200400" algn="l" defTabSz="914400" rtl="0" eaLnBrk="1" latinLnBrk="0" hangingPunct="1">
                <a:defRPr sz="4000" kern="1200">
                  <a:solidFill>
                    <a:schemeClr val="tx1"/>
                  </a:solidFill>
                  <a:latin typeface="Tahoma" pitchFamily="34" charset="0"/>
                  <a:ea typeface="+mn-ea"/>
                  <a:cs typeface="+mn-cs"/>
                </a:defRPr>
              </a:lvl8pPr>
              <a:lvl9pPr marL="3657600" algn="l" defTabSz="914400" rtl="0" eaLnBrk="1" latinLnBrk="0" hangingPunct="1">
                <a:defRPr sz="4000" kern="1200">
                  <a:solidFill>
                    <a:schemeClr val="tx1"/>
                  </a:solidFill>
                  <a:latin typeface="Tahoma" pitchFamily="34" charset="0"/>
                  <a:ea typeface="+mn-ea"/>
                  <a:cs typeface="+mn-cs"/>
                </a:defRPr>
              </a:lvl9pPr>
            </a:lstStyle>
            <a:p>
              <a:endParaRPr lang="en-US"/>
            </a:p>
          </p:txBody>
        </p:sp>
      </p:grpSp>
      <p:sp>
        <p:nvSpPr>
          <p:cNvPr id="15" name="Rectangle 14"/>
          <p:cNvSpPr/>
          <p:nvPr/>
        </p:nvSpPr>
        <p:spPr>
          <a:xfrm rot="2362483">
            <a:off x="5566708" y="4635044"/>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102037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42926" y="831850"/>
            <a:ext cx="8216900" cy="692150"/>
          </a:xfrm>
        </p:spPr>
        <p:txBody>
          <a:bodyPr/>
          <a:lstStyle/>
          <a:p>
            <a:pPr eaLnBrk="1" hangingPunct="1"/>
            <a:r>
              <a:rPr lang="en-US" sz="2800" b="1" dirty="0">
                <a:solidFill>
                  <a:srgbClr val="002060"/>
                </a:solidFill>
                <a:latin typeface="Arial" pitchFamily="34" charset="0"/>
                <a:cs typeface="Arial" pitchFamily="34" charset="0"/>
              </a:rPr>
              <a:t>The Evils of Youth</a:t>
            </a:r>
          </a:p>
        </p:txBody>
      </p:sp>
      <p:sp>
        <p:nvSpPr>
          <p:cNvPr id="374788" name="Rectangle 4"/>
          <p:cNvSpPr>
            <a:spLocks noChangeArrowheads="1"/>
          </p:cNvSpPr>
          <p:nvPr/>
        </p:nvSpPr>
        <p:spPr bwMode="auto">
          <a:xfrm>
            <a:off x="4191000" y="5410200"/>
            <a:ext cx="4343400" cy="584200"/>
          </a:xfrm>
          <a:prstGeom prst="rect">
            <a:avLst/>
          </a:prstGeom>
          <a:gradFill rotWithShape="1">
            <a:gsLst>
              <a:gs pos="0">
                <a:schemeClr val="bg1">
                  <a:alpha val="21999"/>
                </a:schemeClr>
              </a:gs>
              <a:gs pos="100000">
                <a:schemeClr val="bg1">
                  <a:alpha val="82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342900" indent="-342900" algn="r">
              <a:lnSpc>
                <a:spcPct val="90000"/>
              </a:lnSpc>
              <a:spcBef>
                <a:spcPct val="20000"/>
              </a:spcBef>
              <a:buClr>
                <a:schemeClr val="bg1"/>
              </a:buClr>
            </a:pPr>
            <a:r>
              <a:rPr lang="en-US" sz="2000" b="1" dirty="0">
                <a:solidFill>
                  <a:srgbClr val="005A74"/>
                </a:solidFill>
              </a:rPr>
              <a:t>Socrates, Greek philosopher</a:t>
            </a:r>
            <a:br>
              <a:rPr lang="en-US" sz="2000" b="1" dirty="0">
                <a:solidFill>
                  <a:srgbClr val="005A74"/>
                </a:solidFill>
              </a:rPr>
            </a:br>
            <a:r>
              <a:rPr lang="en-US" sz="2000" b="1" dirty="0">
                <a:solidFill>
                  <a:srgbClr val="005A74"/>
                </a:solidFill>
              </a:rPr>
              <a:t>500 BC</a:t>
            </a:r>
            <a:endParaRPr lang="en-US" sz="2000" dirty="0">
              <a:solidFill>
                <a:srgbClr val="005A74"/>
              </a:solidFill>
            </a:endParaRPr>
          </a:p>
        </p:txBody>
      </p:sp>
      <p:sp>
        <p:nvSpPr>
          <p:cNvPr id="5" name="Rectangle 4"/>
          <p:cNvSpPr/>
          <p:nvPr/>
        </p:nvSpPr>
        <p:spPr>
          <a:xfrm>
            <a:off x="914400" y="2514600"/>
            <a:ext cx="7620000" cy="1828800"/>
          </a:xfrm>
          <a:prstGeom prst="rect">
            <a:avLst/>
          </a:prstGeom>
          <a:solidFill>
            <a:srgbClr val="000099"/>
          </a:solidFill>
          <a:ln w="76200">
            <a:solidFill>
              <a:srgbClr val="8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CA" sz="2800" b="1" dirty="0">
                <a:solidFill>
                  <a:schemeClr val="bg1"/>
                </a:solidFill>
                <a:latin typeface="Arial" pitchFamily="34" charset="0"/>
                <a:cs typeface="Arial" pitchFamily="34" charset="0"/>
              </a:rPr>
              <a:t>      “</a:t>
            </a:r>
            <a:r>
              <a:rPr lang="en-US" sz="2800" b="1" dirty="0">
                <a:solidFill>
                  <a:schemeClr val="bg1"/>
                </a:solidFill>
                <a:latin typeface="Arial" pitchFamily="34" charset="0"/>
                <a:cs typeface="Arial" pitchFamily="34" charset="0"/>
              </a:rPr>
              <a:t>Our youth now love luxury. They have </a:t>
            </a:r>
          </a:p>
          <a:p>
            <a:pPr algn="just" eaLnBrk="1" hangingPunct="1">
              <a:defRPr/>
            </a:pPr>
            <a:r>
              <a:rPr lang="en-US" sz="2800" b="1" dirty="0">
                <a:solidFill>
                  <a:schemeClr val="bg1"/>
                </a:solidFill>
                <a:latin typeface="Arial" pitchFamily="34" charset="0"/>
                <a:cs typeface="Arial" pitchFamily="34" charset="0"/>
              </a:rPr>
              <a:t>  bad manners and contempt for authority</a:t>
            </a:r>
            <a:r>
              <a:rPr lang="en-CA" sz="2800" b="1" dirty="0">
                <a:solidFill>
                  <a:schemeClr val="bg1"/>
                </a:solidFill>
                <a:latin typeface="Arial" pitchFamily="34" charset="0"/>
                <a:cs typeface="Arial" pitchFamily="34" charset="0"/>
              </a:rPr>
              <a:t>. </a:t>
            </a:r>
          </a:p>
          <a:p>
            <a:pPr algn="just" eaLnBrk="1" hangingPunct="1">
              <a:defRPr/>
            </a:pPr>
            <a:r>
              <a:rPr lang="en-CA" sz="2800" b="1" dirty="0">
                <a:solidFill>
                  <a:schemeClr val="bg1"/>
                </a:solidFill>
                <a:latin typeface="Arial" pitchFamily="34" charset="0"/>
                <a:cs typeface="Arial" pitchFamily="34" charset="0"/>
              </a:rPr>
              <a:t>  Children are now tyrants.”</a:t>
            </a:r>
          </a:p>
        </p:txBody>
      </p:sp>
      <p:sp>
        <p:nvSpPr>
          <p:cNvPr id="6" name="Rectangle 5">
            <a:extLst>
              <a:ext uri="{FF2B5EF4-FFF2-40B4-BE49-F238E27FC236}">
                <a16:creationId xmlns:a16="http://schemas.microsoft.com/office/drawing/2014/main" id="{8DD7F9E7-22EA-4A54-A193-3136E9F62163}"/>
              </a:ext>
            </a:extLst>
          </p:cNvPr>
          <p:cNvSpPr/>
          <p:nvPr/>
        </p:nvSpPr>
        <p:spPr>
          <a:xfrm rot="2362483">
            <a:off x="1147108" y="5254281"/>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28450664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iterate type="lt">
                                    <p:tmPct val="0"/>
                                  </p:iterate>
                                  <p:childTnLst>
                                    <p:set>
                                      <p:cBhvr>
                                        <p:cTn id="6" dur="1" fill="hold">
                                          <p:stCondLst>
                                            <p:cond delay="0"/>
                                          </p:stCondLst>
                                        </p:cTn>
                                        <p:tgtEl>
                                          <p:spTgt spid="374788"/>
                                        </p:tgtEl>
                                        <p:attrNameLst>
                                          <p:attrName>style.visibility</p:attrName>
                                        </p:attrNameLst>
                                      </p:cBhvr>
                                      <p:to>
                                        <p:strVal val="visible"/>
                                      </p:to>
                                    </p:set>
                                    <p:anim calcmode="lin" valueType="num">
                                      <p:cBhvr>
                                        <p:cTn id="7" dur="1000" fill="hold"/>
                                        <p:tgtEl>
                                          <p:spTgt spid="374788"/>
                                        </p:tgtEl>
                                        <p:attrNameLst>
                                          <p:attrName>ppt_w</p:attrName>
                                        </p:attrNameLst>
                                      </p:cBhvr>
                                      <p:tavLst>
                                        <p:tav tm="0">
                                          <p:val>
                                            <p:strVal val="#ppt_w*0.05"/>
                                          </p:val>
                                        </p:tav>
                                        <p:tav tm="100000">
                                          <p:val>
                                            <p:strVal val="#ppt_w"/>
                                          </p:val>
                                        </p:tav>
                                      </p:tavLst>
                                    </p:anim>
                                    <p:anim calcmode="lin" valueType="num">
                                      <p:cBhvr>
                                        <p:cTn id="8" dur="1000" fill="hold"/>
                                        <p:tgtEl>
                                          <p:spTgt spid="374788"/>
                                        </p:tgtEl>
                                        <p:attrNameLst>
                                          <p:attrName>ppt_h</p:attrName>
                                        </p:attrNameLst>
                                      </p:cBhvr>
                                      <p:tavLst>
                                        <p:tav tm="0">
                                          <p:val>
                                            <p:strVal val="#ppt_h"/>
                                          </p:val>
                                        </p:tav>
                                        <p:tav tm="100000">
                                          <p:val>
                                            <p:strVal val="#ppt_h"/>
                                          </p:val>
                                        </p:tav>
                                      </p:tavLst>
                                    </p:anim>
                                    <p:anim calcmode="lin" valueType="num">
                                      <p:cBhvr>
                                        <p:cTn id="9" dur="1000" fill="hold"/>
                                        <p:tgtEl>
                                          <p:spTgt spid="374788"/>
                                        </p:tgtEl>
                                        <p:attrNameLst>
                                          <p:attrName>ppt_x</p:attrName>
                                        </p:attrNameLst>
                                      </p:cBhvr>
                                      <p:tavLst>
                                        <p:tav tm="0">
                                          <p:val>
                                            <p:strVal val="#ppt_x-.2"/>
                                          </p:val>
                                        </p:tav>
                                        <p:tav tm="100000">
                                          <p:val>
                                            <p:strVal val="#ppt_x"/>
                                          </p:val>
                                        </p:tav>
                                      </p:tavLst>
                                    </p:anim>
                                    <p:anim calcmode="lin" valueType="num">
                                      <p:cBhvr>
                                        <p:cTn id="10" dur="1000" fill="hold"/>
                                        <p:tgtEl>
                                          <p:spTgt spid="374788"/>
                                        </p:tgtEl>
                                        <p:attrNameLst>
                                          <p:attrName>ppt_y</p:attrName>
                                        </p:attrNameLst>
                                      </p:cBhvr>
                                      <p:tavLst>
                                        <p:tav tm="0">
                                          <p:val>
                                            <p:strVal val="#ppt_y"/>
                                          </p:val>
                                        </p:tav>
                                        <p:tav tm="100000">
                                          <p:val>
                                            <p:strVal val="#ppt_y"/>
                                          </p:val>
                                        </p:tav>
                                      </p:tavLst>
                                    </p:anim>
                                    <p:animEffect transition="in" filter="fade">
                                      <p:cBhvr>
                                        <p:cTn id="11" dur="10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457200"/>
            <a:ext cx="8229600" cy="1420091"/>
          </a:xfrm>
        </p:spPr>
        <p:txBody>
          <a:bodyPr/>
          <a:lstStyle/>
          <a:p>
            <a:pPr algn="l"/>
            <a:r>
              <a:rPr lang="en-US" sz="2800" b="1" dirty="0">
                <a:solidFill>
                  <a:srgbClr val="002060"/>
                </a:solidFill>
                <a:latin typeface="Arial" pitchFamily="34" charset="0"/>
                <a:cs typeface="Arial" pitchFamily="34" charset="0"/>
              </a:rPr>
              <a:t>                          Generational Profiling</a:t>
            </a:r>
            <a:br>
              <a:rPr lang="en-US" sz="4000" b="1" dirty="0">
                <a:solidFill>
                  <a:srgbClr val="002060"/>
                </a:solidFill>
                <a:latin typeface="Arial" pitchFamily="34" charset="0"/>
                <a:cs typeface="Arial" pitchFamily="34" charset="0"/>
              </a:rPr>
            </a:br>
            <a:br>
              <a:rPr lang="en-US" sz="3200" b="1" dirty="0">
                <a:solidFill>
                  <a:srgbClr val="002060"/>
                </a:solidFill>
                <a:latin typeface="Arial" pitchFamily="34" charset="0"/>
                <a:cs typeface="Arial" pitchFamily="34" charset="0"/>
              </a:rPr>
            </a:br>
            <a:r>
              <a:rPr lang="en-US" sz="2400" b="1" dirty="0">
                <a:solidFill>
                  <a:srgbClr val="002060"/>
                </a:solidFill>
                <a:latin typeface="Arial" pitchFamily="34" charset="0"/>
                <a:cs typeface="Arial" pitchFamily="34" charset="0"/>
              </a:rPr>
              <a:t>Is It A </a:t>
            </a:r>
            <a:r>
              <a:rPr lang="en-US" sz="2400" b="1" u="sng" dirty="0">
                <a:solidFill>
                  <a:srgbClr val="002060"/>
                </a:solidFill>
                <a:latin typeface="Arial" pitchFamily="34" charset="0"/>
                <a:cs typeface="Arial" pitchFamily="34" charset="0"/>
              </a:rPr>
              <a:t>New</a:t>
            </a:r>
            <a:r>
              <a:rPr lang="en-US" sz="2400" b="1" dirty="0">
                <a:solidFill>
                  <a:srgbClr val="002060"/>
                </a:solidFill>
                <a:latin typeface="Arial" pitchFamily="34" charset="0"/>
                <a:cs typeface="Arial" pitchFamily="34" charset="0"/>
              </a:rPr>
              <a:t> Phenomena?</a:t>
            </a:r>
            <a:endParaRPr lang="en-US" sz="4000" b="1" dirty="0">
              <a:solidFill>
                <a:srgbClr val="002060"/>
              </a:solidFill>
              <a:latin typeface="Arial" pitchFamily="34" charset="0"/>
              <a:cs typeface="Arial" pitchFamily="34" charset="0"/>
            </a:endParaRPr>
          </a:p>
        </p:txBody>
      </p:sp>
      <p:sp>
        <p:nvSpPr>
          <p:cNvPr id="5" name="Rectangle 4"/>
          <p:cNvSpPr>
            <a:spLocks noChangeArrowheads="1"/>
          </p:cNvSpPr>
          <p:nvPr/>
        </p:nvSpPr>
        <p:spPr bwMode="auto">
          <a:xfrm>
            <a:off x="4191000" y="5486400"/>
            <a:ext cx="4343400" cy="725824"/>
          </a:xfrm>
          <a:prstGeom prst="rect">
            <a:avLst/>
          </a:prstGeom>
          <a:gradFill rotWithShape="1">
            <a:gsLst>
              <a:gs pos="0">
                <a:schemeClr val="bg1">
                  <a:alpha val="21999"/>
                </a:schemeClr>
              </a:gs>
              <a:gs pos="100000">
                <a:schemeClr val="bg1">
                  <a:alpha val="82999"/>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p>
            <a:pPr marL="342900" indent="-342900" algn="r">
              <a:lnSpc>
                <a:spcPct val="90000"/>
              </a:lnSpc>
              <a:spcBef>
                <a:spcPct val="20000"/>
              </a:spcBef>
              <a:buClr>
                <a:schemeClr val="bg1"/>
              </a:buClr>
            </a:pPr>
            <a:r>
              <a:rPr lang="en-US" sz="2000" b="1" dirty="0">
                <a:solidFill>
                  <a:srgbClr val="005A74"/>
                </a:solidFill>
              </a:rPr>
              <a:t>Socrates, Greek philosopher</a:t>
            </a:r>
            <a:br>
              <a:rPr lang="en-US" sz="2000" b="1" dirty="0">
                <a:solidFill>
                  <a:srgbClr val="005A74"/>
                </a:solidFill>
              </a:rPr>
            </a:br>
            <a:r>
              <a:rPr lang="en-US" sz="2000" b="1" dirty="0">
                <a:solidFill>
                  <a:srgbClr val="005A74"/>
                </a:solidFill>
              </a:rPr>
              <a:t>500 BC</a:t>
            </a:r>
            <a:endParaRPr lang="en-US" sz="2000" dirty="0">
              <a:solidFill>
                <a:srgbClr val="005A74"/>
              </a:solidFill>
            </a:endParaRPr>
          </a:p>
        </p:txBody>
      </p:sp>
      <p:sp>
        <p:nvSpPr>
          <p:cNvPr id="8" name="Rectangle 7"/>
          <p:cNvSpPr/>
          <p:nvPr/>
        </p:nvSpPr>
        <p:spPr>
          <a:xfrm>
            <a:off x="457200" y="2209800"/>
            <a:ext cx="8382000" cy="2947011"/>
          </a:xfrm>
          <a:prstGeom prst="rect">
            <a:avLst/>
          </a:prstGeom>
          <a:noFill/>
          <a:ln w="76200">
            <a:solidFill>
              <a:srgbClr val="CC009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Rectangle 2"/>
          <p:cNvSpPr/>
          <p:nvPr/>
        </p:nvSpPr>
        <p:spPr>
          <a:xfrm>
            <a:off x="685800" y="2351544"/>
            <a:ext cx="7772400" cy="2677656"/>
          </a:xfrm>
          <a:prstGeom prst="rect">
            <a:avLst/>
          </a:prstGeom>
          <a:noFill/>
        </p:spPr>
        <p:txBody>
          <a:bodyPr wrap="square">
            <a:spAutoFit/>
          </a:bodyPr>
          <a:lstStyle/>
          <a:p>
            <a:pPr algn="just"/>
            <a:r>
              <a:rPr lang="en-US" sz="2000" b="1" dirty="0">
                <a:solidFill>
                  <a:srgbClr val="7030A0"/>
                </a:solidFill>
                <a:cs typeface="Arial" pitchFamily="34" charset="0"/>
              </a:rPr>
              <a:t> </a:t>
            </a:r>
            <a:r>
              <a:rPr lang="en-US" sz="2400" b="1" dirty="0">
                <a:solidFill>
                  <a:srgbClr val="002060"/>
                </a:solidFill>
                <a:cs typeface="Arial" pitchFamily="34" charset="0"/>
              </a:rPr>
              <a:t>“</a:t>
            </a:r>
            <a:r>
              <a:rPr lang="en-US" sz="2400" b="1" i="1" dirty="0">
                <a:solidFill>
                  <a:srgbClr val="002060"/>
                </a:solidFill>
                <a:cs typeface="Arial" pitchFamily="34" charset="0"/>
              </a:rPr>
              <a:t>The young people of today think of nothing but themselves. They have no reverence for parents or old age. They are impatient of all restraint. They talk as if they alone knew everything and what passes for wisdom with us is foolishness with them. As for girls, they are forward, immodest and unwomanly in speech, behavior and dress.“</a:t>
            </a:r>
            <a:endParaRPr lang="en-US" dirty="0">
              <a:solidFill>
                <a:srgbClr val="002060"/>
              </a:solidFill>
            </a:endParaRPr>
          </a:p>
        </p:txBody>
      </p:sp>
      <p:sp>
        <p:nvSpPr>
          <p:cNvPr id="7" name="Rectangle 6">
            <a:extLst>
              <a:ext uri="{FF2B5EF4-FFF2-40B4-BE49-F238E27FC236}">
                <a16:creationId xmlns:a16="http://schemas.microsoft.com/office/drawing/2014/main" id="{D3EE211B-C8AA-449B-846B-24B6565AFB34}"/>
              </a:ext>
            </a:extLst>
          </p:cNvPr>
          <p:cNvSpPr/>
          <p:nvPr/>
        </p:nvSpPr>
        <p:spPr>
          <a:xfrm rot="2362483">
            <a:off x="1811008" y="5613747"/>
            <a:ext cx="1463791" cy="707886"/>
          </a:xfrm>
          <a:prstGeom prst="rect">
            <a:avLst/>
          </a:prstGeom>
        </p:spPr>
        <p:txBody>
          <a:bodyPr wrap="squar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32462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71600" y="1676400"/>
            <a:ext cx="7162800" cy="3046988"/>
          </a:xfrm>
          <a:prstGeom prst="rect">
            <a:avLst/>
          </a:prstGeom>
        </p:spPr>
        <p:txBody>
          <a:bodyPr wrap="square">
            <a:spAutoFit/>
          </a:bodyPr>
          <a:lstStyle/>
          <a:p>
            <a:pPr algn="just"/>
            <a:r>
              <a:rPr lang="en-US" sz="2400" b="1" i="1" dirty="0">
                <a:solidFill>
                  <a:srgbClr val="002060"/>
                </a:solidFill>
                <a:cs typeface="Arial" panose="020B0604020202020204" pitchFamily="34" charset="0"/>
              </a:rPr>
              <a:t>	“I see no hope for the future of our people if they are dependent on the frivolous youth of today, for certainly all youth are reckless beyond words.  When I was a boy, we were taught to be discreet and respectful of elders, but the present youth are exceedingly wise and impatient of restraint.”</a:t>
            </a:r>
          </a:p>
          <a:p>
            <a:pPr algn="just"/>
            <a:r>
              <a:rPr lang="en-US" sz="2400" b="1" i="1" dirty="0">
                <a:solidFill>
                  <a:srgbClr val="002060"/>
                </a:solidFill>
                <a:cs typeface="Arial" panose="020B0604020202020204" pitchFamily="34" charset="0"/>
              </a:rPr>
              <a:t>			~      Author Unknown</a:t>
            </a:r>
          </a:p>
        </p:txBody>
      </p:sp>
      <p:sp>
        <p:nvSpPr>
          <p:cNvPr id="7" name="Line 9"/>
          <p:cNvSpPr>
            <a:spLocks noChangeShapeType="1"/>
          </p:cNvSpPr>
          <p:nvPr/>
        </p:nvSpPr>
        <p:spPr bwMode="auto">
          <a:xfrm>
            <a:off x="492550" y="5029200"/>
            <a:ext cx="8270449" cy="0"/>
          </a:xfrm>
          <a:prstGeom prst="line">
            <a:avLst/>
          </a:prstGeom>
          <a:noFill/>
          <a:ln w="76200">
            <a:solidFill>
              <a:srgbClr val="33993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9"/>
          <p:cNvSpPr>
            <a:spLocks noChangeShapeType="1"/>
          </p:cNvSpPr>
          <p:nvPr/>
        </p:nvSpPr>
        <p:spPr bwMode="auto">
          <a:xfrm flipV="1">
            <a:off x="914400" y="1295400"/>
            <a:ext cx="0" cy="4343400"/>
          </a:xfrm>
          <a:prstGeom prst="line">
            <a:avLst/>
          </a:prstGeom>
          <a:noFill/>
          <a:ln w="76200">
            <a:solidFill>
              <a:srgbClr val="339933"/>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 name="Rectangle 5">
            <a:extLst>
              <a:ext uri="{FF2B5EF4-FFF2-40B4-BE49-F238E27FC236}">
                <a16:creationId xmlns:a16="http://schemas.microsoft.com/office/drawing/2014/main" id="{6D4D68A5-09D7-4191-B8E4-3C45C235F64E}"/>
              </a:ext>
            </a:extLst>
          </p:cNvPr>
          <p:cNvSpPr/>
          <p:nvPr/>
        </p:nvSpPr>
        <p:spPr>
          <a:xfrm rot="2362483">
            <a:off x="2061508" y="5549444"/>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Tree>
    <p:extLst>
      <p:ext uri="{BB962C8B-B14F-4D97-AF65-F5344CB8AC3E}">
        <p14:creationId xmlns:p14="http://schemas.microsoft.com/office/powerpoint/2010/main" val="28880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381000"/>
            <a:ext cx="8305800" cy="4408899"/>
          </a:xfrm>
          <a:prstGeom prst="rect">
            <a:avLst/>
          </a:prstGeom>
          <a:noFill/>
          <a:ln w="9525">
            <a:noFill/>
            <a:miter lim="800000"/>
            <a:headEnd/>
            <a:tailEnd/>
          </a:ln>
        </p:spPr>
        <p:txBody>
          <a:bodyPr>
            <a:spAutoFit/>
          </a:bodyPr>
          <a:lstStyle/>
          <a:p>
            <a:pPr algn="l">
              <a:defRPr/>
            </a:pPr>
            <a:r>
              <a:rPr lang="en-US" sz="2400" b="1" dirty="0">
                <a:solidFill>
                  <a:srgbClr val="000048"/>
                </a:solidFill>
              </a:rPr>
              <a:t>Why Shift Our Leadership Approach?</a:t>
            </a:r>
          </a:p>
          <a:p>
            <a:pPr marL="469900" indent="444500" algn="l">
              <a:lnSpc>
                <a:spcPct val="150000"/>
              </a:lnSpc>
              <a:defRPr/>
            </a:pPr>
            <a:endParaRPr lang="en-US" sz="1100" b="1" dirty="0">
              <a:solidFill>
                <a:srgbClr val="000099"/>
              </a:solidFill>
            </a:endParaRPr>
          </a:p>
          <a:p>
            <a:pPr marL="469900" indent="444500" algn="l">
              <a:lnSpc>
                <a:spcPct val="150000"/>
              </a:lnSpc>
              <a:buClr>
                <a:srgbClr val="800000"/>
              </a:buClr>
              <a:buFont typeface="Wingdings" pitchFamily="2" charset="2"/>
              <a:buChar char="§"/>
              <a:defRPr/>
            </a:pPr>
            <a:r>
              <a:rPr lang="en-US" sz="2000" b="1" dirty="0">
                <a:solidFill>
                  <a:srgbClr val="006600"/>
                </a:solidFill>
              </a:rPr>
              <a:t>Today Four Generations In Workplace</a:t>
            </a:r>
          </a:p>
          <a:p>
            <a:pPr marL="469900" indent="444500" algn="l">
              <a:lnSpc>
                <a:spcPct val="150000"/>
              </a:lnSpc>
              <a:buClr>
                <a:srgbClr val="800000"/>
              </a:buClr>
              <a:buFont typeface="Wingdings" pitchFamily="2" charset="2"/>
              <a:buChar char="§"/>
              <a:defRPr/>
            </a:pPr>
            <a:r>
              <a:rPr lang="en-US" sz="2000" b="1" dirty="0">
                <a:solidFill>
                  <a:srgbClr val="006600"/>
                </a:solidFill>
              </a:rPr>
              <a:t>Today Technology Links People </a:t>
            </a:r>
          </a:p>
          <a:p>
            <a:pPr marL="469900" indent="444500" algn="l">
              <a:lnSpc>
                <a:spcPct val="150000"/>
              </a:lnSpc>
              <a:buClr>
                <a:srgbClr val="800000"/>
              </a:buClr>
              <a:buFont typeface="Wingdings" pitchFamily="2" charset="2"/>
              <a:buChar char="§"/>
              <a:defRPr/>
            </a:pPr>
            <a:r>
              <a:rPr lang="en-US" sz="2000" b="1" dirty="0">
                <a:solidFill>
                  <a:srgbClr val="006600"/>
                </a:solidFill>
              </a:rPr>
              <a:t>Business Complexity (Need Collective Resources Of All)</a:t>
            </a:r>
          </a:p>
          <a:p>
            <a:pPr marL="469900" indent="444500" algn="l">
              <a:lnSpc>
                <a:spcPct val="150000"/>
              </a:lnSpc>
              <a:buClr>
                <a:srgbClr val="800000"/>
              </a:buClr>
              <a:buFont typeface="Wingdings" pitchFamily="2" charset="2"/>
              <a:buChar char="§"/>
              <a:defRPr/>
            </a:pPr>
            <a:r>
              <a:rPr lang="en-US" sz="2000" b="1" dirty="0">
                <a:solidFill>
                  <a:srgbClr val="006600"/>
                </a:solidFill>
              </a:rPr>
              <a:t>Failure To Satisfy Customers </a:t>
            </a:r>
          </a:p>
          <a:p>
            <a:pPr marL="469900" indent="444500" algn="l">
              <a:lnSpc>
                <a:spcPct val="150000"/>
              </a:lnSpc>
              <a:buClr>
                <a:srgbClr val="800000"/>
              </a:buClr>
              <a:buFont typeface="Wingdings" pitchFamily="2" charset="2"/>
              <a:buChar char="§"/>
              <a:defRPr/>
            </a:pPr>
            <a:r>
              <a:rPr lang="en-US" sz="2000" b="1" dirty="0">
                <a:solidFill>
                  <a:srgbClr val="006600"/>
                </a:solidFill>
              </a:rPr>
              <a:t>Employees Want To Know Why</a:t>
            </a:r>
          </a:p>
          <a:p>
            <a:pPr marL="469900" indent="444500" algn="l">
              <a:lnSpc>
                <a:spcPct val="150000"/>
              </a:lnSpc>
              <a:buClr>
                <a:srgbClr val="800000"/>
              </a:buClr>
              <a:buFont typeface="Wingdings" pitchFamily="2" charset="2"/>
              <a:buChar char="§"/>
              <a:defRPr/>
            </a:pPr>
            <a:r>
              <a:rPr lang="en-US" sz="2000" b="1" dirty="0">
                <a:solidFill>
                  <a:srgbClr val="006600"/>
                </a:solidFill>
              </a:rPr>
              <a:t>Employees Want Ownership In Their Work</a:t>
            </a:r>
          </a:p>
          <a:p>
            <a:pPr marL="469900" indent="444500" algn="l">
              <a:lnSpc>
                <a:spcPct val="150000"/>
              </a:lnSpc>
              <a:buClr>
                <a:srgbClr val="800000"/>
              </a:buClr>
              <a:buFont typeface="Wingdings" pitchFamily="2" charset="2"/>
              <a:buChar char="§"/>
              <a:defRPr/>
            </a:pPr>
            <a:r>
              <a:rPr lang="en-US" sz="2000" b="1" dirty="0">
                <a:solidFill>
                  <a:srgbClr val="006600"/>
                </a:solidFill>
              </a:rPr>
              <a:t>People Closest To The Work Know Best How To Improve It</a:t>
            </a:r>
          </a:p>
          <a:p>
            <a:pPr marL="346075" indent="-61913" algn="l">
              <a:lnSpc>
                <a:spcPct val="150000"/>
              </a:lnSpc>
              <a:buClr>
                <a:srgbClr val="800000"/>
              </a:buClr>
              <a:buFont typeface="Wingdings" pitchFamily="2" charset="2"/>
              <a:buChar char="§"/>
              <a:defRPr/>
            </a:pPr>
            <a:endParaRPr lang="en-US" sz="2000" b="1" dirty="0">
              <a:solidFill>
                <a:srgbClr val="006600"/>
              </a:solidFill>
            </a:endParaRPr>
          </a:p>
        </p:txBody>
      </p:sp>
      <p:sp>
        <p:nvSpPr>
          <p:cNvPr id="5" name="Flowchart: Document 4"/>
          <p:cNvSpPr/>
          <p:nvPr/>
        </p:nvSpPr>
        <p:spPr>
          <a:xfrm>
            <a:off x="1066800" y="4724400"/>
            <a:ext cx="7086600" cy="1676400"/>
          </a:xfrm>
          <a:prstGeom prst="flowChartDocument">
            <a:avLst/>
          </a:prstGeom>
          <a:solidFill>
            <a:schemeClr val="accent2"/>
          </a:solidFill>
          <a:ln w="76200">
            <a:solidFill>
              <a:srgbClr val="8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3"/>
          <p:cNvSpPr>
            <a:spLocks noChangeArrowheads="1"/>
          </p:cNvSpPr>
          <p:nvPr/>
        </p:nvSpPr>
        <p:spPr bwMode="auto">
          <a:xfrm>
            <a:off x="1143000" y="4848761"/>
            <a:ext cx="685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i="1" dirty="0">
                <a:solidFill>
                  <a:schemeClr val="bg1"/>
                </a:solidFill>
              </a:rPr>
              <a:t>     "I have been in this business 36 years.    I've learned    </a:t>
            </a:r>
          </a:p>
          <a:p>
            <a:r>
              <a:rPr lang="en-US" sz="2000" b="1" i="1" dirty="0">
                <a:solidFill>
                  <a:schemeClr val="bg1"/>
                </a:solidFill>
              </a:rPr>
              <a:t>     a lot . . . and most of it doesn't apply anymore.“</a:t>
            </a:r>
          </a:p>
          <a:p>
            <a:r>
              <a:rPr lang="fr-FR" sz="2000" b="1" i="1" dirty="0">
                <a:solidFill>
                  <a:schemeClr val="bg1"/>
                </a:solidFill>
              </a:rPr>
              <a:t>	       ~	Charles Exley, Chief Executive </a:t>
            </a:r>
            <a:r>
              <a:rPr lang="fr-FR" sz="2000" b="1" i="1" dirty="0" err="1">
                <a:solidFill>
                  <a:schemeClr val="bg1"/>
                </a:solidFill>
              </a:rPr>
              <a:t>Officer</a:t>
            </a:r>
            <a:endParaRPr lang="fr-FR" sz="2000" b="1" i="1" dirty="0">
              <a:solidFill>
                <a:schemeClr val="bg1"/>
              </a:solidFill>
            </a:endParaRPr>
          </a:p>
          <a:p>
            <a:r>
              <a:rPr lang="fr-FR" sz="2000" b="1" i="1" dirty="0">
                <a:solidFill>
                  <a:schemeClr val="bg1"/>
                </a:solidFill>
              </a:rPr>
              <a:t>		NCR Corporation</a:t>
            </a:r>
            <a:r>
              <a:rPr lang="en-US" sz="2000" b="1" i="1" dirty="0">
                <a:solidFill>
                  <a:schemeClr val="bg1"/>
                </a:solidFill>
              </a:rPr>
              <a:t>	</a:t>
            </a:r>
          </a:p>
        </p:txBody>
      </p:sp>
    </p:spTree>
    <p:extLst>
      <p:ext uri="{BB962C8B-B14F-4D97-AF65-F5344CB8AC3E}">
        <p14:creationId xmlns:p14="http://schemas.microsoft.com/office/powerpoint/2010/main" val="2501453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03872"/>
            <a:ext cx="8305800" cy="5047536"/>
          </a:xfrm>
          <a:prstGeom prst="rect">
            <a:avLst/>
          </a:prstGeom>
        </p:spPr>
        <p:txBody>
          <a:bodyPr wrap="square">
            <a:spAutoFit/>
          </a:bodyPr>
          <a:lstStyle/>
          <a:p>
            <a:pPr marL="401638" algn="just"/>
            <a:r>
              <a:rPr lang="en-US" sz="2400" b="1" dirty="0">
                <a:solidFill>
                  <a:srgbClr val="002060"/>
                </a:solidFill>
              </a:rPr>
              <a:t>All Employees Want To . . .   </a:t>
            </a:r>
          </a:p>
          <a:p>
            <a:pPr algn="just"/>
            <a:endParaRPr lang="en-US" b="1" dirty="0">
              <a:solidFill>
                <a:srgbClr val="002060"/>
              </a:solidFill>
            </a:endParaRPr>
          </a:p>
          <a:p>
            <a:pPr marL="1374775" indent="-460375" algn="just" defTabSz="1379538">
              <a:lnSpc>
                <a:spcPct val="150000"/>
              </a:lnSpc>
              <a:buClr>
                <a:srgbClr val="660033"/>
              </a:buClr>
              <a:buFont typeface="Wingdings" panose="05000000000000000000" pitchFamily="2" charset="2"/>
              <a:buChar char="§"/>
            </a:pPr>
            <a:r>
              <a:rPr lang="en-US" sz="2000" b="1" dirty="0">
                <a:solidFill>
                  <a:srgbClr val="006600"/>
                </a:solidFill>
              </a:rPr>
              <a:t> benefit society,</a:t>
            </a:r>
            <a:endParaRPr lang="en-US" sz="2400" b="1" dirty="0"/>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engage in satisfying leisure,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exercise leadership,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have friendly and congenial associates,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have a high salary, high prestige, and status,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make contributions to important decisions,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have a stable and secure future,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variety in work assignments, and </a:t>
            </a:r>
          </a:p>
          <a:p>
            <a:pPr marL="1417638" indent="-503238" algn="just">
              <a:lnSpc>
                <a:spcPct val="150000"/>
              </a:lnSpc>
              <a:buClr>
                <a:srgbClr val="660033"/>
              </a:buClr>
              <a:buFont typeface="Wingdings" panose="05000000000000000000" pitchFamily="2" charset="2"/>
              <a:buChar char="§"/>
            </a:pPr>
            <a:r>
              <a:rPr lang="en-US" sz="2000" b="1" dirty="0">
                <a:solidFill>
                  <a:srgbClr val="006600"/>
                </a:solidFill>
              </a:rPr>
              <a:t>work as part of a team. </a:t>
            </a:r>
          </a:p>
        </p:txBody>
      </p:sp>
      <p:sp>
        <p:nvSpPr>
          <p:cNvPr id="5" name="Line 9"/>
          <p:cNvSpPr>
            <a:spLocks noChangeShapeType="1"/>
          </p:cNvSpPr>
          <p:nvPr/>
        </p:nvSpPr>
        <p:spPr bwMode="auto">
          <a:xfrm>
            <a:off x="304800" y="5867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5" descr="http://news.minnesota.publicradio.org/features/200211/21_horwichj_missing/images/students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82964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6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57200" y="381001"/>
            <a:ext cx="8229600"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2060"/>
                </a:solidFill>
              </a:rPr>
              <a:t>Today’s Workforce </a:t>
            </a:r>
            <a:r>
              <a:rPr lang="en-US" sz="2400" b="1" dirty="0">
                <a:solidFill>
                  <a:srgbClr val="006600"/>
                </a:solidFill>
              </a:rPr>
              <a:t>. . . It’s Changing </a:t>
            </a:r>
            <a:endParaRPr lang="en-US" sz="2400" b="1" i="1" dirty="0">
              <a:solidFill>
                <a:srgbClr val="006600"/>
              </a:solidFill>
            </a:endParaRPr>
          </a:p>
          <a:p>
            <a:endParaRPr lang="en-US" sz="1050" i="1" dirty="0">
              <a:solidFill>
                <a:srgbClr val="006600"/>
              </a:solidFill>
            </a:endParaRPr>
          </a:p>
          <a:p>
            <a:endParaRPr lang="en-US" sz="1050" i="1" dirty="0">
              <a:solidFill>
                <a:srgbClr val="006600"/>
              </a:solidFill>
            </a:endParaRPr>
          </a:p>
          <a:p>
            <a:r>
              <a:rPr lang="en-US" sz="2400" b="1" dirty="0">
                <a:solidFill>
                  <a:srgbClr val="006600"/>
                </a:solidFill>
              </a:rPr>
              <a:t>             Old		         Versus		       New</a:t>
            </a:r>
          </a:p>
          <a:p>
            <a:endParaRPr lang="en-US" sz="2000" b="1" dirty="0">
              <a:solidFill>
                <a:srgbClr val="006600"/>
              </a:solidFill>
            </a:endParaRPr>
          </a:p>
          <a:p>
            <a:endParaRPr lang="en-US" b="1" dirty="0"/>
          </a:p>
        </p:txBody>
      </p:sp>
      <p:sp>
        <p:nvSpPr>
          <p:cNvPr id="8195" name="Line 9"/>
          <p:cNvSpPr>
            <a:spLocks noChangeShapeType="1"/>
          </p:cNvSpPr>
          <p:nvPr/>
        </p:nvSpPr>
        <p:spPr bwMode="auto">
          <a:xfrm>
            <a:off x="304800" y="1676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6" name="Line 9"/>
          <p:cNvSpPr>
            <a:spLocks noChangeShapeType="1"/>
          </p:cNvSpPr>
          <p:nvPr/>
        </p:nvSpPr>
        <p:spPr bwMode="auto">
          <a:xfrm flipV="1">
            <a:off x="228600" y="5791199"/>
            <a:ext cx="86868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6"/>
          <p:cNvSpPr>
            <a:spLocks noChangeShapeType="1"/>
          </p:cNvSpPr>
          <p:nvPr/>
        </p:nvSpPr>
        <p:spPr bwMode="auto">
          <a:xfrm>
            <a:off x="4572000" y="1676400"/>
            <a:ext cx="0" cy="381000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Rectangle 7"/>
          <p:cNvSpPr/>
          <p:nvPr/>
        </p:nvSpPr>
        <p:spPr>
          <a:xfrm>
            <a:off x="914400" y="5537537"/>
            <a:ext cx="7391400" cy="1015663"/>
          </a:xfrm>
          <a:prstGeom prst="rect">
            <a:avLst/>
          </a:prstGeom>
          <a:solidFill>
            <a:srgbClr val="800000"/>
          </a:solidFill>
          <a:ln w="57150">
            <a:solidFill>
              <a:srgbClr val="002060"/>
            </a:solidFill>
          </a:ln>
        </p:spPr>
        <p:txBody>
          <a:bodyPr wrap="square">
            <a:spAutoFit/>
          </a:bodyPr>
          <a:lstStyle/>
          <a:p>
            <a:r>
              <a:rPr lang="en-US" sz="2000" b="1" dirty="0">
                <a:solidFill>
                  <a:schemeClr val="bg1"/>
                </a:solidFill>
              </a:rPr>
              <a:t>“The single most significant future trend facing our society is the increasing life expectancy.  People are not only living longer, but are staying more active and wanting to work.”</a:t>
            </a:r>
            <a:endParaRPr lang="en-US" sz="2000" dirty="0">
              <a:solidFill>
                <a:schemeClr val="bg1"/>
              </a:solidFill>
            </a:endParaRPr>
          </a:p>
        </p:txBody>
      </p:sp>
      <p:pic>
        <p:nvPicPr>
          <p:cNvPr id="9" name="Picture 8" descr="workforce">
            <a:extLst>
              <a:ext uri="{FF2B5EF4-FFF2-40B4-BE49-F238E27FC236}">
                <a16:creationId xmlns:a16="http://schemas.microsoft.com/office/drawing/2014/main" id="{BE526CB9-60B9-474C-8F45-1DD595C6E3F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581400"/>
            <a:ext cx="1666875" cy="1419225"/>
          </a:xfrm>
          <a:prstGeom prst="rect">
            <a:avLst/>
          </a:prstGeom>
          <a:noFill/>
          <a:ln>
            <a:noFill/>
          </a:ln>
        </p:spPr>
      </p:pic>
    </p:spTree>
    <p:extLst>
      <p:ext uri="{BB962C8B-B14F-4D97-AF65-F5344CB8AC3E}">
        <p14:creationId xmlns:p14="http://schemas.microsoft.com/office/powerpoint/2010/main" val="364878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533400" y="457200"/>
            <a:ext cx="8077200" cy="4648200"/>
          </a:xfrm>
        </p:spPr>
        <p:txBody>
          <a:bodyPr/>
          <a:lstStyle/>
          <a:p>
            <a:pPr marL="0" indent="0" eaLnBrk="1" hangingPunct="1">
              <a:lnSpc>
                <a:spcPct val="90000"/>
              </a:lnSpc>
              <a:buSzPct val="130000"/>
              <a:buNone/>
            </a:pPr>
            <a:r>
              <a:rPr lang="en-US" sz="2400" b="1" dirty="0">
                <a:solidFill>
                  <a:srgbClr val="002060"/>
                </a:solidFill>
                <a:latin typeface="Arial" pitchFamily="34" charset="0"/>
                <a:cs typeface="Arial" pitchFamily="34" charset="0"/>
              </a:rPr>
              <a:t>     Keep In Mind</a:t>
            </a:r>
          </a:p>
          <a:p>
            <a:pPr marL="0" indent="0" eaLnBrk="1" hangingPunct="1">
              <a:lnSpc>
                <a:spcPct val="90000"/>
              </a:lnSpc>
              <a:buSzPct val="130000"/>
              <a:buNone/>
            </a:pPr>
            <a:endParaRPr lang="en-US" sz="2400" b="1" dirty="0">
              <a:solidFill>
                <a:srgbClr val="006600"/>
              </a:solidFill>
              <a:latin typeface="Arial" pitchFamily="34" charset="0"/>
              <a:cs typeface="Arial" pitchFamily="34" charset="0"/>
            </a:endParaRPr>
          </a:p>
          <a:p>
            <a:pPr marL="852488" eaLnBrk="1" hangingPunct="1">
              <a:lnSpc>
                <a:spcPct val="9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There is more diversity than just generational diversity.</a:t>
            </a:r>
          </a:p>
          <a:p>
            <a:pPr marL="852488" eaLnBrk="1" hangingPunct="1">
              <a:lnSpc>
                <a:spcPct val="90000"/>
              </a:lnSpc>
              <a:buClr>
                <a:srgbClr val="800000"/>
              </a:buClr>
              <a:buSzPct val="130000"/>
              <a:buFont typeface="Wingdings" pitchFamily="2" charset="2"/>
              <a:buChar char="§"/>
            </a:pPr>
            <a:endParaRPr lang="en-US" sz="2000" b="1" dirty="0">
              <a:solidFill>
                <a:srgbClr val="006600"/>
              </a:solidFill>
              <a:latin typeface="Arial" pitchFamily="34" charset="0"/>
              <a:cs typeface="Arial" pitchFamily="34" charset="0"/>
            </a:endParaRPr>
          </a:p>
          <a:p>
            <a:pPr marL="852488" eaLnBrk="1" hangingPunct="1">
              <a:lnSpc>
                <a:spcPct val="9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We are all more similar than different.</a:t>
            </a:r>
          </a:p>
          <a:p>
            <a:pPr marL="852488" eaLnBrk="1" hangingPunct="1">
              <a:lnSpc>
                <a:spcPct val="90000"/>
              </a:lnSpc>
              <a:buClr>
                <a:srgbClr val="800000"/>
              </a:buClr>
              <a:buSzPct val="130000"/>
              <a:buFont typeface="Wingdings" pitchFamily="2" charset="2"/>
              <a:buChar char="§"/>
            </a:pPr>
            <a:endParaRPr lang="en-US" sz="2000" b="1" dirty="0">
              <a:solidFill>
                <a:srgbClr val="006600"/>
              </a:solidFill>
              <a:latin typeface="Arial" pitchFamily="34" charset="0"/>
              <a:cs typeface="Arial" pitchFamily="34" charset="0"/>
            </a:endParaRPr>
          </a:p>
          <a:p>
            <a:pPr marL="852488" eaLnBrk="1" hangingPunct="1">
              <a:lnSpc>
                <a:spcPct val="9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We can learn from each other.</a:t>
            </a:r>
          </a:p>
          <a:p>
            <a:pPr marL="852488" eaLnBrk="1" hangingPunct="1">
              <a:lnSpc>
                <a:spcPct val="90000"/>
              </a:lnSpc>
              <a:buClr>
                <a:srgbClr val="800000"/>
              </a:buClr>
              <a:buSzPct val="130000"/>
              <a:buFont typeface="Wingdings" pitchFamily="2" charset="2"/>
              <a:buChar char="§"/>
            </a:pPr>
            <a:endParaRPr lang="en-US" sz="2000" b="1" dirty="0">
              <a:solidFill>
                <a:srgbClr val="006600"/>
              </a:solidFill>
              <a:latin typeface="Arial" pitchFamily="34" charset="0"/>
              <a:cs typeface="Arial" pitchFamily="34" charset="0"/>
            </a:endParaRPr>
          </a:p>
          <a:p>
            <a:pPr marL="852488" eaLnBrk="1" hangingPunct="1">
              <a:lnSpc>
                <a:spcPct val="9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Everyone brings something to the table.</a:t>
            </a:r>
          </a:p>
          <a:p>
            <a:pPr marL="852488" eaLnBrk="1" hangingPunct="1">
              <a:lnSpc>
                <a:spcPct val="90000"/>
              </a:lnSpc>
              <a:buClr>
                <a:srgbClr val="800000"/>
              </a:buClr>
              <a:buSzPct val="130000"/>
              <a:buFont typeface="Wingdings" pitchFamily="2" charset="2"/>
              <a:buChar char="§"/>
            </a:pPr>
            <a:endParaRPr lang="en-US" sz="2000" b="1" dirty="0">
              <a:solidFill>
                <a:srgbClr val="006600"/>
              </a:solidFill>
              <a:latin typeface="Arial" pitchFamily="34" charset="0"/>
              <a:cs typeface="Arial" pitchFamily="34" charset="0"/>
            </a:endParaRPr>
          </a:p>
          <a:p>
            <a:pPr marL="852488" eaLnBrk="1" hangingPunct="1">
              <a:lnSpc>
                <a:spcPct val="9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Everyone wants to succeed.</a:t>
            </a:r>
          </a:p>
        </p:txBody>
      </p:sp>
      <p:sp>
        <p:nvSpPr>
          <p:cNvPr id="57348" name="Line 9"/>
          <p:cNvSpPr>
            <a:spLocks noChangeShapeType="1"/>
          </p:cNvSpPr>
          <p:nvPr/>
        </p:nvSpPr>
        <p:spPr bwMode="auto">
          <a:xfrm>
            <a:off x="304800" y="5105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7349" name="Picture 5" descr="http://www.mrneal.com/b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67200"/>
            <a:ext cx="196373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399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Oval 6"/>
          <p:cNvSpPr>
            <a:spLocks noChangeArrowheads="1"/>
          </p:cNvSpPr>
          <p:nvPr/>
        </p:nvSpPr>
        <p:spPr bwMode="auto">
          <a:xfrm>
            <a:off x="4876800" y="1371600"/>
            <a:ext cx="3505200" cy="762000"/>
          </a:xfrm>
          <a:prstGeom prst="ellipse">
            <a:avLst/>
          </a:prstGeom>
          <a:solidFill>
            <a:srgbClr val="002060"/>
          </a:solidFill>
          <a:ln w="57150" algn="ctr">
            <a:solidFill>
              <a:srgbClr val="800000"/>
            </a:solidFill>
            <a:round/>
            <a:headEnd/>
            <a:tailEnd/>
          </a:ln>
          <a:extLst/>
        </p:spPr>
        <p:txBody>
          <a:bodyPr/>
          <a:lstStyle/>
          <a:p>
            <a:endParaRPr lang="en-US"/>
          </a:p>
        </p:txBody>
      </p:sp>
      <p:sp>
        <p:nvSpPr>
          <p:cNvPr id="71682" name="Oval 5"/>
          <p:cNvSpPr>
            <a:spLocks noChangeArrowheads="1"/>
          </p:cNvSpPr>
          <p:nvPr/>
        </p:nvSpPr>
        <p:spPr bwMode="auto">
          <a:xfrm>
            <a:off x="762000" y="1371600"/>
            <a:ext cx="3505200" cy="762000"/>
          </a:xfrm>
          <a:prstGeom prst="ellipse">
            <a:avLst/>
          </a:prstGeom>
          <a:solidFill>
            <a:srgbClr val="002060"/>
          </a:solidFill>
          <a:ln w="57150" algn="ctr">
            <a:solidFill>
              <a:srgbClr val="800000"/>
            </a:solidFill>
            <a:round/>
            <a:headEnd/>
            <a:tailEnd/>
          </a:ln>
          <a:extLst/>
        </p:spPr>
        <p:txBody>
          <a:bodyPr/>
          <a:lstStyle/>
          <a:p>
            <a:endParaRPr lang="en-US"/>
          </a:p>
        </p:txBody>
      </p:sp>
      <p:sp>
        <p:nvSpPr>
          <p:cNvPr id="71683" name="Rectangle 2"/>
          <p:cNvSpPr>
            <a:spLocks noGrp="1" noChangeArrowheads="1"/>
          </p:cNvSpPr>
          <p:nvPr>
            <p:ph type="title"/>
          </p:nvPr>
        </p:nvSpPr>
        <p:spPr>
          <a:xfrm>
            <a:off x="533400" y="381000"/>
            <a:ext cx="8229600" cy="685800"/>
          </a:xfrm>
        </p:spPr>
        <p:txBody>
          <a:bodyPr/>
          <a:lstStyle/>
          <a:p>
            <a:pPr algn="l" eaLnBrk="1" hangingPunct="1"/>
            <a:r>
              <a:rPr lang="en-US" sz="2400" b="1" dirty="0">
                <a:solidFill>
                  <a:srgbClr val="002060"/>
                </a:solidFill>
                <a:latin typeface="Arial" pitchFamily="34" charset="0"/>
                <a:cs typeface="Arial" pitchFamily="34" charset="0"/>
              </a:rPr>
              <a:t>Embracing Diversity</a:t>
            </a:r>
          </a:p>
        </p:txBody>
      </p:sp>
      <p:sp>
        <p:nvSpPr>
          <p:cNvPr id="78851" name="Rectangle 3"/>
          <p:cNvSpPr>
            <a:spLocks noGrp="1" noChangeArrowheads="1"/>
          </p:cNvSpPr>
          <p:nvPr>
            <p:ph sz="half" idx="1"/>
          </p:nvPr>
        </p:nvSpPr>
        <p:spPr>
          <a:xfrm>
            <a:off x="504031" y="1524000"/>
            <a:ext cx="4021139" cy="3657600"/>
          </a:xfrm>
        </p:spPr>
        <p:txBody>
          <a:bodyPr/>
          <a:lstStyle/>
          <a:p>
            <a:pPr algn="ctr" eaLnBrk="1" hangingPunct="1">
              <a:lnSpc>
                <a:spcPct val="90000"/>
              </a:lnSpc>
              <a:buFont typeface="Wingdings" pitchFamily="2" charset="2"/>
              <a:buNone/>
              <a:defRPr/>
            </a:pPr>
            <a:r>
              <a:rPr lang="en-US" b="1" u="sng" dirty="0">
                <a:solidFill>
                  <a:schemeClr val="bg1"/>
                </a:solidFill>
                <a:latin typeface="Arial" pitchFamily="34" charset="0"/>
                <a:cs typeface="Arial" pitchFamily="34" charset="0"/>
              </a:rPr>
              <a:t>Golden Rule</a:t>
            </a:r>
            <a:endParaRPr lang="en-US" b="1" dirty="0">
              <a:solidFill>
                <a:schemeClr val="bg1"/>
              </a:solidFill>
              <a:latin typeface="Arial" pitchFamily="34" charset="0"/>
              <a:cs typeface="Arial" pitchFamily="34" charset="0"/>
            </a:endParaRPr>
          </a:p>
          <a:p>
            <a:pPr eaLnBrk="1" hangingPunct="1">
              <a:lnSpc>
                <a:spcPct val="90000"/>
              </a:lnSpc>
              <a:buFont typeface="Wingdings" pitchFamily="2" charset="2"/>
              <a:buNone/>
              <a:defRPr/>
            </a:pPr>
            <a:endParaRPr lang="en-US" b="1" dirty="0">
              <a:latin typeface="Arial" pitchFamily="34" charset="0"/>
              <a:cs typeface="Arial" pitchFamily="34" charset="0"/>
            </a:endParaRPr>
          </a:p>
          <a:p>
            <a:pPr marL="0" indent="0" eaLnBrk="1" hangingPunct="1">
              <a:lnSpc>
                <a:spcPct val="90000"/>
              </a:lnSpc>
              <a:buFont typeface="Wingdings" pitchFamily="2" charset="2"/>
              <a:buNone/>
              <a:defRPr/>
            </a:pPr>
            <a:r>
              <a:rPr lang="en-US" sz="2400" b="1" dirty="0">
                <a:solidFill>
                  <a:srgbClr val="006600"/>
                </a:solidFill>
                <a:latin typeface="Arial" pitchFamily="34" charset="0"/>
                <a:cs typeface="Arial" pitchFamily="34" charset="0"/>
              </a:rPr>
              <a:t>Treat others the way you would like to be treated.</a:t>
            </a:r>
          </a:p>
          <a:p>
            <a:pPr eaLnBrk="1" hangingPunct="1">
              <a:lnSpc>
                <a:spcPct val="90000"/>
              </a:lnSpc>
              <a:buFont typeface="Wingdings" pitchFamily="2" charset="2"/>
              <a:buNone/>
              <a:defRPr/>
            </a:pPr>
            <a:endParaRPr lang="en-US" sz="2400" b="1" dirty="0">
              <a:latin typeface="Arial" pitchFamily="34" charset="0"/>
              <a:cs typeface="Arial" pitchFamily="34" charset="0"/>
            </a:endParaRPr>
          </a:p>
          <a:p>
            <a:pPr algn="ctr" eaLnBrk="1" hangingPunct="1">
              <a:lnSpc>
                <a:spcPct val="90000"/>
              </a:lnSpc>
              <a:buFont typeface="Wingdings" pitchFamily="2" charset="2"/>
              <a:buNone/>
              <a:defRPr/>
            </a:pPr>
            <a:r>
              <a:rPr lang="en-US" sz="2400" b="1" dirty="0">
                <a:solidFill>
                  <a:srgbClr val="002060"/>
                </a:solidFill>
                <a:latin typeface="Arial" pitchFamily="34" charset="0"/>
                <a:cs typeface="Arial" pitchFamily="34" charset="0"/>
              </a:rPr>
              <a:t>(assumes similarities)</a:t>
            </a:r>
          </a:p>
        </p:txBody>
      </p:sp>
      <p:sp>
        <p:nvSpPr>
          <p:cNvPr id="78852" name="Rectangle 4"/>
          <p:cNvSpPr>
            <a:spLocks noGrp="1" noChangeArrowheads="1"/>
          </p:cNvSpPr>
          <p:nvPr>
            <p:ph sz="half" idx="2"/>
          </p:nvPr>
        </p:nvSpPr>
        <p:spPr>
          <a:xfrm>
            <a:off x="4648200" y="1524000"/>
            <a:ext cx="4114800" cy="3657600"/>
          </a:xfrm>
        </p:spPr>
        <p:txBody>
          <a:bodyPr/>
          <a:lstStyle/>
          <a:p>
            <a:pPr algn="ctr" eaLnBrk="1" hangingPunct="1">
              <a:lnSpc>
                <a:spcPct val="90000"/>
              </a:lnSpc>
              <a:buFont typeface="Wingdings" pitchFamily="2" charset="2"/>
              <a:buNone/>
              <a:defRPr/>
            </a:pPr>
            <a:r>
              <a:rPr lang="en-US" b="1" u="sng" dirty="0">
                <a:solidFill>
                  <a:schemeClr val="bg1"/>
                </a:solidFill>
                <a:latin typeface="Arial" pitchFamily="34" charset="0"/>
                <a:cs typeface="Arial" pitchFamily="34" charset="0"/>
              </a:rPr>
              <a:t>Platinum Rule</a:t>
            </a:r>
            <a:endParaRPr lang="en-US" b="1" dirty="0">
              <a:solidFill>
                <a:schemeClr val="bg1"/>
              </a:solidFill>
              <a:latin typeface="Arial" pitchFamily="34" charset="0"/>
              <a:cs typeface="Arial" pitchFamily="34" charset="0"/>
            </a:endParaRPr>
          </a:p>
          <a:p>
            <a:pPr eaLnBrk="1" hangingPunct="1">
              <a:lnSpc>
                <a:spcPct val="90000"/>
              </a:lnSpc>
              <a:buFont typeface="Wingdings" pitchFamily="2" charset="2"/>
              <a:buNone/>
              <a:defRPr/>
            </a:pPr>
            <a:endParaRPr lang="en-US" b="1" dirty="0">
              <a:latin typeface="Arial" pitchFamily="34" charset="0"/>
              <a:cs typeface="Arial" pitchFamily="34" charset="0"/>
            </a:endParaRPr>
          </a:p>
          <a:p>
            <a:pPr marL="0" indent="0" eaLnBrk="1" hangingPunct="1">
              <a:lnSpc>
                <a:spcPct val="90000"/>
              </a:lnSpc>
              <a:buFont typeface="Wingdings" pitchFamily="2" charset="2"/>
              <a:buNone/>
              <a:defRPr/>
            </a:pPr>
            <a:r>
              <a:rPr lang="en-US" sz="2400" b="1" dirty="0">
                <a:solidFill>
                  <a:srgbClr val="006600"/>
                </a:solidFill>
                <a:latin typeface="Arial" pitchFamily="34" charset="0"/>
                <a:cs typeface="Arial" pitchFamily="34" charset="0"/>
              </a:rPr>
              <a:t>Treat others the way they would like to be treated.</a:t>
            </a:r>
          </a:p>
          <a:p>
            <a:pPr eaLnBrk="1" hangingPunct="1">
              <a:lnSpc>
                <a:spcPct val="90000"/>
              </a:lnSpc>
              <a:buFont typeface="Wingdings" pitchFamily="2" charset="2"/>
              <a:buNone/>
              <a:defRPr/>
            </a:pPr>
            <a:endParaRPr lang="en-US" sz="2400" b="1" dirty="0">
              <a:latin typeface="Arial" pitchFamily="34" charset="0"/>
              <a:cs typeface="Arial" pitchFamily="34" charset="0"/>
            </a:endParaRPr>
          </a:p>
          <a:p>
            <a:pPr algn="ctr" eaLnBrk="1" hangingPunct="1">
              <a:lnSpc>
                <a:spcPct val="90000"/>
              </a:lnSpc>
              <a:buFont typeface="Wingdings" pitchFamily="2" charset="2"/>
              <a:buNone/>
              <a:defRPr/>
            </a:pPr>
            <a:r>
              <a:rPr lang="en-US" sz="2400" b="1" dirty="0">
                <a:solidFill>
                  <a:srgbClr val="002060"/>
                </a:solidFill>
                <a:latin typeface="Arial" pitchFamily="34" charset="0"/>
                <a:cs typeface="Arial" pitchFamily="34" charset="0"/>
              </a:rPr>
              <a:t>(accepts diversity)</a:t>
            </a:r>
          </a:p>
          <a:p>
            <a:pPr eaLnBrk="1" hangingPunct="1">
              <a:lnSpc>
                <a:spcPct val="90000"/>
              </a:lnSpc>
              <a:buFont typeface="Wingdings" pitchFamily="2" charset="2"/>
              <a:buNone/>
              <a:defRPr/>
            </a:pPr>
            <a:endParaRPr lang="en-US" sz="2400" dirty="0">
              <a:latin typeface="Lucida Sans Unicode" pitchFamily="34" charset="0"/>
            </a:endParaRPr>
          </a:p>
        </p:txBody>
      </p:sp>
      <p:sp>
        <p:nvSpPr>
          <p:cNvPr id="71686" name="Line 9"/>
          <p:cNvSpPr>
            <a:spLocks noChangeShapeType="1"/>
          </p:cNvSpPr>
          <p:nvPr/>
        </p:nvSpPr>
        <p:spPr bwMode="auto">
          <a:xfrm>
            <a:off x="381000" y="42672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2"/>
          <p:cNvSpPr>
            <a:spLocks noChangeArrowheads="1"/>
          </p:cNvSpPr>
          <p:nvPr/>
        </p:nvSpPr>
        <p:spPr bwMode="auto">
          <a:xfrm>
            <a:off x="2286001" y="4648200"/>
            <a:ext cx="6324601" cy="14773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5000"/>
              </a:lnSpc>
            </a:pPr>
            <a:r>
              <a:rPr lang="en-US" sz="2400" b="1" dirty="0">
                <a:solidFill>
                  <a:srgbClr val="800000"/>
                </a:solidFill>
              </a:rPr>
              <a:t> “Let the refinement and improving of        your own life keep you so busy that you don’t have time to criticize others.”</a:t>
            </a:r>
          </a:p>
        </p:txBody>
      </p:sp>
      <p:pic>
        <p:nvPicPr>
          <p:cNvPr id="11" name="Picture 7" descr="http://www.onthepage.org/work/oakley/C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830128"/>
            <a:ext cx="86226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11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9"/>
          <p:cNvSpPr>
            <a:spLocks noChangeShapeType="1"/>
          </p:cNvSpPr>
          <p:nvPr/>
        </p:nvSpPr>
        <p:spPr bwMode="auto">
          <a:xfrm>
            <a:off x="304800" y="6096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691" name="Rectangle 3"/>
          <p:cNvSpPr>
            <a:spLocks noGrp="1" noChangeArrowheads="1"/>
          </p:cNvSpPr>
          <p:nvPr>
            <p:ph idx="1"/>
          </p:nvPr>
        </p:nvSpPr>
        <p:spPr>
          <a:xfrm>
            <a:off x="457200" y="381000"/>
            <a:ext cx="8229600" cy="5867400"/>
          </a:xfrm>
        </p:spPr>
        <p:txBody>
          <a:bodyPr/>
          <a:lstStyle/>
          <a:p>
            <a:pPr marL="465138" indent="0">
              <a:buSzPct val="130000"/>
              <a:buNone/>
              <a:defRPr/>
            </a:pPr>
            <a:r>
              <a:rPr lang="en-US" sz="2400" b="1" dirty="0">
                <a:solidFill>
                  <a:srgbClr val="002060"/>
                </a:solidFill>
                <a:latin typeface="Arial" pitchFamily="34" charset="0"/>
                <a:cs typeface="Arial" pitchFamily="34" charset="0"/>
              </a:rPr>
              <a:t>Working with all Employees</a:t>
            </a:r>
          </a:p>
          <a:p>
            <a:pPr marL="465138" indent="0">
              <a:buSzPct val="130000"/>
              <a:buNone/>
              <a:defRPr/>
            </a:pPr>
            <a:endParaRPr lang="en-US" sz="800" b="1" dirty="0">
              <a:solidFill>
                <a:srgbClr val="002060"/>
              </a:solidFill>
              <a:latin typeface="Arial" pitchFamily="34" charset="0"/>
              <a:cs typeface="Arial" pitchFamily="34" charset="0"/>
            </a:endParaRPr>
          </a:p>
          <a:p>
            <a:pPr marL="914400" indent="674688">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Accommodate individual differences.</a:t>
            </a:r>
          </a:p>
          <a:p>
            <a:pPr marL="914400" indent="674688" eaLnBrk="1" hangingPunct="1">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Create workplace choices for all employees.</a:t>
            </a:r>
          </a:p>
          <a:p>
            <a:pPr marL="914400" indent="674688" eaLnBrk="1" hangingPunct="1">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Use a situational / flexible management style. </a:t>
            </a:r>
          </a:p>
          <a:p>
            <a:pPr marL="914400" indent="674688" eaLnBrk="1" hangingPunct="1">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Respect competence and initiative.</a:t>
            </a:r>
          </a:p>
          <a:p>
            <a:pPr marL="914400" indent="674688" eaLnBrk="1" hangingPunct="1">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Nourish retention and mentor.</a:t>
            </a:r>
          </a:p>
          <a:p>
            <a:pPr marL="914400" indent="674688" eaLnBrk="1" hangingPunct="1">
              <a:buClr>
                <a:srgbClr val="800000"/>
              </a:buClr>
              <a:buSzPct val="100000"/>
              <a:buFont typeface="Wingdings" pitchFamily="2" charset="2"/>
              <a:buChar char="§"/>
              <a:defRPr/>
            </a:pPr>
            <a:r>
              <a:rPr lang="en-US" sz="2000" b="1" dirty="0">
                <a:solidFill>
                  <a:srgbClr val="006600"/>
                </a:solidFill>
                <a:latin typeface="Arial" pitchFamily="34" charset="0"/>
                <a:cs typeface="Arial" pitchFamily="34" charset="0"/>
              </a:rPr>
              <a:t>Focus on outcomes.</a:t>
            </a:r>
          </a:p>
          <a:p>
            <a:pPr marL="465138" indent="674688" eaLnBrk="1" hangingPunct="1">
              <a:buClr>
                <a:srgbClr val="800000"/>
              </a:buClr>
              <a:buSzPct val="100000"/>
              <a:buFont typeface="Wingdings" pitchFamily="2" charset="2"/>
              <a:buChar char="§"/>
              <a:defRPr/>
            </a:pPr>
            <a:endParaRPr lang="en-US" sz="1100" b="1" dirty="0">
              <a:solidFill>
                <a:srgbClr val="006600"/>
              </a:solidFill>
              <a:latin typeface="Arial" pitchFamily="34" charset="0"/>
              <a:cs typeface="Arial" pitchFamily="34" charset="0"/>
            </a:endParaRPr>
          </a:p>
          <a:p>
            <a:pPr marL="2520950" indent="0">
              <a:lnSpc>
                <a:spcPct val="150000"/>
              </a:lnSpc>
              <a:buSzPct val="130000"/>
              <a:buNone/>
              <a:tabLst>
                <a:tab pos="1149350" algn="l"/>
              </a:tabLst>
              <a:defRPr/>
            </a:pPr>
            <a:r>
              <a:rPr lang="en-US" sz="2400" b="1" dirty="0">
                <a:solidFill>
                  <a:srgbClr val="002060"/>
                </a:solidFill>
                <a:latin typeface="Arial" pitchFamily="34" charset="0"/>
              </a:rPr>
              <a:t>Assess Team Dynamics</a:t>
            </a:r>
          </a:p>
          <a:p>
            <a:pPr marL="3713163" indent="-512763">
              <a:buClr>
                <a:srgbClr val="800000"/>
              </a:buClr>
              <a:buSzPct val="100000"/>
              <a:buFont typeface="Wingdings" pitchFamily="2" charset="2"/>
              <a:buChar char="§"/>
            </a:pPr>
            <a:r>
              <a:rPr lang="en-US" sz="2000" b="1" dirty="0">
                <a:solidFill>
                  <a:srgbClr val="006600"/>
                </a:solidFill>
                <a:latin typeface="Arial" pitchFamily="34" charset="0"/>
              </a:rPr>
              <a:t>Identify Employee Differences.</a:t>
            </a:r>
          </a:p>
          <a:p>
            <a:pPr marL="3713163" indent="-512763">
              <a:buClr>
                <a:srgbClr val="800000"/>
              </a:buClr>
              <a:buSzPct val="100000"/>
              <a:buFont typeface="Wingdings" pitchFamily="2" charset="2"/>
              <a:buChar char="§"/>
            </a:pPr>
            <a:endParaRPr lang="en-US" sz="600" b="1" dirty="0">
              <a:solidFill>
                <a:srgbClr val="006600"/>
              </a:solidFill>
              <a:latin typeface="Arial" pitchFamily="34" charset="0"/>
            </a:endParaRPr>
          </a:p>
          <a:p>
            <a:pPr marL="3713163" indent="-512763">
              <a:buClr>
                <a:srgbClr val="800000"/>
              </a:buClr>
              <a:buSzPct val="100000"/>
              <a:buFont typeface="Wingdings" pitchFamily="2" charset="2"/>
              <a:buChar char="§"/>
            </a:pPr>
            <a:r>
              <a:rPr lang="en-US" sz="2000" b="1" dirty="0">
                <a:solidFill>
                  <a:srgbClr val="006600"/>
                </a:solidFill>
                <a:latin typeface="Arial" pitchFamily="34" charset="0"/>
              </a:rPr>
              <a:t>Identify Values And Motivators.</a:t>
            </a:r>
          </a:p>
          <a:p>
            <a:pPr marL="3713163" indent="-512763">
              <a:buClr>
                <a:srgbClr val="800000"/>
              </a:buClr>
              <a:buSzPct val="100000"/>
              <a:buFont typeface="Wingdings" pitchFamily="2" charset="2"/>
              <a:buChar char="§"/>
            </a:pPr>
            <a:endParaRPr lang="en-US" sz="600" b="1" dirty="0">
              <a:solidFill>
                <a:srgbClr val="006600"/>
              </a:solidFill>
              <a:latin typeface="Arial" pitchFamily="34" charset="0"/>
            </a:endParaRPr>
          </a:p>
          <a:p>
            <a:pPr marL="3713163" indent="-512763">
              <a:buClr>
                <a:srgbClr val="800000"/>
              </a:buClr>
              <a:buSzPct val="100000"/>
              <a:buFont typeface="Wingdings" pitchFamily="2" charset="2"/>
              <a:buChar char="§"/>
            </a:pPr>
            <a:r>
              <a:rPr lang="en-US" sz="2000" b="1" dirty="0">
                <a:solidFill>
                  <a:srgbClr val="006600"/>
                </a:solidFill>
                <a:latin typeface="Arial" pitchFamily="34" charset="0"/>
              </a:rPr>
              <a:t>Identify Potential Team Issues.</a:t>
            </a:r>
          </a:p>
          <a:p>
            <a:pPr marL="3713163" indent="-512763">
              <a:buClr>
                <a:srgbClr val="800000"/>
              </a:buClr>
              <a:buSzPct val="100000"/>
              <a:buFont typeface="Wingdings" pitchFamily="2" charset="2"/>
              <a:buChar char="§"/>
            </a:pPr>
            <a:endParaRPr lang="en-US" sz="600" b="1" dirty="0">
              <a:solidFill>
                <a:srgbClr val="006600"/>
              </a:solidFill>
              <a:latin typeface="Arial" pitchFamily="34" charset="0"/>
            </a:endParaRPr>
          </a:p>
          <a:p>
            <a:pPr marL="3713163" indent="-512763">
              <a:buClr>
                <a:srgbClr val="800000"/>
              </a:buClr>
              <a:buSzPct val="100000"/>
              <a:buFont typeface="Wingdings" pitchFamily="2" charset="2"/>
              <a:buChar char="§"/>
            </a:pPr>
            <a:r>
              <a:rPr lang="en-US" sz="2000" b="1" dirty="0">
                <a:solidFill>
                  <a:srgbClr val="006600"/>
                </a:solidFill>
                <a:latin typeface="Arial" pitchFamily="34" charset="0"/>
              </a:rPr>
              <a:t>Develop Solutions.</a:t>
            </a:r>
          </a:p>
          <a:p>
            <a:pPr marL="808038">
              <a:lnSpc>
                <a:spcPct val="150000"/>
              </a:lnSpc>
              <a:buClr>
                <a:srgbClr val="800000"/>
              </a:buClr>
              <a:buSzPct val="130000"/>
              <a:buFont typeface="Wingdings" pitchFamily="2" charset="2"/>
              <a:buChar char="§"/>
              <a:defRPr/>
            </a:pPr>
            <a:endParaRPr lang="en-US" sz="2000" b="1" dirty="0">
              <a:solidFill>
                <a:srgbClr val="006600"/>
              </a:solidFill>
              <a:latin typeface="Arial" pitchFamily="34" charset="0"/>
              <a:cs typeface="Arial" pitchFamily="34" charset="0"/>
            </a:endParaRPr>
          </a:p>
        </p:txBody>
      </p:sp>
      <p:sp>
        <p:nvSpPr>
          <p:cNvPr id="87044" name="Line 9"/>
          <p:cNvSpPr>
            <a:spLocks noChangeShapeType="1"/>
          </p:cNvSpPr>
          <p:nvPr/>
        </p:nvSpPr>
        <p:spPr bwMode="auto">
          <a:xfrm>
            <a:off x="304800" y="33528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7045" name="Picture 6" descr="diversity in the workplace">
            <a:hlinkClick r:id="rId2" tooltip="http://careers.ch2mhill.com/na/ca/en/why-ch2m-hill/diversity-jobs.as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4419600"/>
            <a:ext cx="26050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35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52400" y="457200"/>
            <a:ext cx="89154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0048"/>
                </a:solidFill>
              </a:rPr>
              <a:t>Guiding Values &amp; Principles . . . Keep Them Simple</a:t>
            </a:r>
          </a:p>
          <a:p>
            <a:endParaRPr lang="en-US" sz="3200" b="1" dirty="0">
              <a:solidFill>
                <a:srgbClr val="000066"/>
              </a:solidFill>
            </a:endParaRPr>
          </a:p>
          <a:p>
            <a:pPr algn="ctr"/>
            <a:r>
              <a:rPr lang="en-US" sz="2400" b="1" u="sng" dirty="0">
                <a:solidFill>
                  <a:srgbClr val="570092"/>
                </a:solidFill>
              </a:rPr>
              <a:t>Quality Comes First</a:t>
            </a:r>
          </a:p>
          <a:p>
            <a:pPr algn="ctr"/>
            <a:endParaRPr lang="en-US" sz="2800" b="1" u="sng" dirty="0">
              <a:solidFill>
                <a:srgbClr val="570092"/>
              </a:solidFill>
            </a:endParaRPr>
          </a:p>
          <a:p>
            <a:pPr algn="ctr"/>
            <a:r>
              <a:rPr lang="en-US" sz="2400" b="1" u="sng" dirty="0">
                <a:solidFill>
                  <a:srgbClr val="990099"/>
                </a:solidFill>
              </a:rPr>
              <a:t>Customer Focus</a:t>
            </a:r>
          </a:p>
          <a:p>
            <a:pPr algn="ctr"/>
            <a:endParaRPr lang="en-US" sz="2800" b="1" u="sng" dirty="0">
              <a:solidFill>
                <a:srgbClr val="990099"/>
              </a:solidFill>
            </a:endParaRPr>
          </a:p>
          <a:p>
            <a:pPr algn="ctr"/>
            <a:r>
              <a:rPr lang="en-US" sz="2400" b="1" u="sng" dirty="0">
                <a:solidFill>
                  <a:srgbClr val="2B8156"/>
                </a:solidFill>
              </a:rPr>
              <a:t>Continuous Improvement</a:t>
            </a:r>
          </a:p>
          <a:p>
            <a:pPr algn="ctr"/>
            <a:endParaRPr lang="en-US" sz="2800" b="1" u="sng" dirty="0">
              <a:solidFill>
                <a:srgbClr val="2B8156"/>
              </a:solidFill>
            </a:endParaRPr>
          </a:p>
          <a:p>
            <a:pPr algn="ctr"/>
            <a:r>
              <a:rPr lang="en-US" sz="2400" b="1" u="sng" dirty="0">
                <a:solidFill>
                  <a:srgbClr val="CC0066"/>
                </a:solidFill>
              </a:rPr>
              <a:t>Employee Involvement</a:t>
            </a:r>
          </a:p>
          <a:p>
            <a:pPr algn="ctr"/>
            <a:endParaRPr lang="en-US" sz="2800" b="1" u="sng" dirty="0">
              <a:solidFill>
                <a:srgbClr val="CC0066"/>
              </a:solidFill>
            </a:endParaRPr>
          </a:p>
          <a:p>
            <a:pPr algn="ctr"/>
            <a:r>
              <a:rPr lang="en-US" sz="2400" b="1" u="sng" dirty="0">
                <a:solidFill>
                  <a:srgbClr val="003399"/>
                </a:solidFill>
              </a:rPr>
              <a:t>Integrity Never Compromised</a:t>
            </a:r>
          </a:p>
        </p:txBody>
      </p:sp>
      <p:sp>
        <p:nvSpPr>
          <p:cNvPr id="29699" name="Line 9"/>
          <p:cNvSpPr>
            <a:spLocks noChangeShapeType="1"/>
          </p:cNvSpPr>
          <p:nvPr/>
        </p:nvSpPr>
        <p:spPr bwMode="auto">
          <a:xfrm>
            <a:off x="304800" y="56388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569" y="533400"/>
            <a:ext cx="8457631" cy="5509200"/>
          </a:xfrm>
          <a:prstGeom prst="rect">
            <a:avLst/>
          </a:prstGeom>
          <a:noFill/>
          <a:ln w="9525">
            <a:noFill/>
            <a:miter lim="800000"/>
            <a:headEnd/>
            <a:tailEnd/>
          </a:ln>
          <a:effectLst/>
        </p:spPr>
        <p:txBody>
          <a:bodyPr wrap="square">
            <a:spAutoFit/>
          </a:bodyPr>
          <a:lstStyle/>
          <a:p>
            <a:pPr>
              <a:defRPr/>
            </a:pPr>
            <a:r>
              <a:rPr lang="en-US" sz="2400" b="1" dirty="0">
                <a:solidFill>
                  <a:srgbClr val="160054"/>
                </a:solidFill>
              </a:rPr>
              <a:t>Managing The New Workforce Takes a New Philosophy</a:t>
            </a:r>
          </a:p>
          <a:p>
            <a:pPr marL="1257300" lvl="2" indent="-342900">
              <a:defRPr/>
            </a:pPr>
            <a:endParaRPr lang="en-US" sz="3200" b="1" dirty="0"/>
          </a:p>
          <a:p>
            <a:pPr marL="1035050" lvl="3" indent="-569913">
              <a:buClr>
                <a:srgbClr val="800000"/>
              </a:buClr>
              <a:buSzPct val="130000"/>
              <a:buFont typeface="Wingdings" pitchFamily="2" charset="2"/>
              <a:buChar char="§"/>
              <a:defRPr/>
            </a:pPr>
            <a:r>
              <a:rPr lang="en-US" sz="2000" b="1" dirty="0">
                <a:solidFill>
                  <a:srgbClr val="006600"/>
                </a:solidFill>
              </a:rPr>
              <a:t>An uncompromising belief that people are the most 	valuable resource.</a:t>
            </a:r>
          </a:p>
          <a:p>
            <a:pPr marL="1035050" lvl="2" indent="-569913">
              <a:buClr>
                <a:srgbClr val="800000"/>
              </a:buClr>
              <a:buSzPct val="130000"/>
              <a:defRPr/>
            </a:pPr>
            <a:endParaRPr lang="en-US" sz="2000" b="1" dirty="0">
              <a:solidFill>
                <a:srgbClr val="006600"/>
              </a:solidFill>
            </a:endParaRPr>
          </a:p>
          <a:p>
            <a:pPr marL="1035050" lvl="2" indent="-569913">
              <a:buClr>
                <a:srgbClr val="800000"/>
              </a:buClr>
              <a:buSzPct val="130000"/>
              <a:buFont typeface="Wingdings" pitchFamily="2" charset="2"/>
              <a:buChar char="§"/>
              <a:defRPr/>
            </a:pPr>
            <a:r>
              <a:rPr lang="en-US" sz="2000" b="1" dirty="0">
                <a:solidFill>
                  <a:srgbClr val="006600"/>
                </a:solidFill>
              </a:rPr>
              <a:t>Commitment by management and employees to 	organization's mission and goals.</a:t>
            </a:r>
          </a:p>
          <a:p>
            <a:pPr marL="1035050" lvl="1" indent="-569913">
              <a:buClr>
                <a:srgbClr val="800000"/>
              </a:buClr>
              <a:buSzPct val="130000"/>
              <a:defRPr/>
            </a:pPr>
            <a:endParaRPr lang="en-US" sz="2000" b="1" dirty="0">
              <a:solidFill>
                <a:srgbClr val="006600"/>
              </a:solidFill>
            </a:endParaRPr>
          </a:p>
          <a:p>
            <a:pPr marL="1035050" lvl="2" indent="-569913">
              <a:buClr>
                <a:srgbClr val="800000"/>
              </a:buClr>
              <a:buSzPct val="130000"/>
              <a:buFont typeface="Wingdings" pitchFamily="2" charset="2"/>
              <a:buChar char="§"/>
              <a:defRPr/>
            </a:pPr>
            <a:r>
              <a:rPr lang="en-US" sz="2000" b="1" dirty="0">
                <a:solidFill>
                  <a:srgbClr val="006600"/>
                </a:solidFill>
              </a:rPr>
              <a:t>Controls based on loyalty and support.</a:t>
            </a:r>
          </a:p>
          <a:p>
            <a:pPr marL="1035050" lvl="1" indent="-569913">
              <a:buClr>
                <a:srgbClr val="800000"/>
              </a:buClr>
              <a:buSzPct val="130000"/>
              <a:defRPr/>
            </a:pPr>
            <a:endParaRPr lang="en-US" sz="2000" b="1" dirty="0">
              <a:solidFill>
                <a:srgbClr val="006600"/>
              </a:solidFill>
            </a:endParaRPr>
          </a:p>
          <a:p>
            <a:pPr marL="1035050" lvl="2" indent="-569913">
              <a:buClr>
                <a:srgbClr val="800000"/>
              </a:buClr>
              <a:buSzPct val="130000"/>
              <a:buFont typeface="Wingdings" pitchFamily="2" charset="2"/>
              <a:buChar char="§"/>
              <a:defRPr/>
            </a:pPr>
            <a:r>
              <a:rPr lang="en-US" sz="2000" b="1" dirty="0">
                <a:solidFill>
                  <a:srgbClr val="006600"/>
                </a:solidFill>
              </a:rPr>
              <a:t>Commitment to producing goods and services that have 	distinctive value.</a:t>
            </a:r>
          </a:p>
          <a:p>
            <a:pPr marL="1035050" lvl="1" indent="-569913">
              <a:buClr>
                <a:srgbClr val="800000"/>
              </a:buClr>
              <a:buSzPct val="130000"/>
              <a:defRPr/>
            </a:pPr>
            <a:endParaRPr lang="en-US" sz="2000" b="1" dirty="0">
              <a:solidFill>
                <a:srgbClr val="006600"/>
              </a:solidFill>
            </a:endParaRPr>
          </a:p>
          <a:p>
            <a:pPr marL="1035050" lvl="2" indent="-569913">
              <a:buClr>
                <a:srgbClr val="800000"/>
              </a:buClr>
              <a:buSzPct val="130000"/>
              <a:buFont typeface="Wingdings" pitchFamily="2" charset="2"/>
              <a:buChar char="§"/>
              <a:defRPr/>
            </a:pPr>
            <a:r>
              <a:rPr lang="en-US" sz="2000" b="1" dirty="0">
                <a:solidFill>
                  <a:srgbClr val="006600"/>
                </a:solidFill>
              </a:rPr>
              <a:t>Seeks information -- both bad and good.</a:t>
            </a:r>
          </a:p>
          <a:p>
            <a:pPr marL="465137" lvl="2">
              <a:buClr>
                <a:srgbClr val="800000"/>
              </a:buClr>
              <a:buSzPct val="130000"/>
              <a:defRPr/>
            </a:pPr>
            <a:endParaRPr lang="en-US" sz="3600" b="1" dirty="0">
              <a:solidFill>
                <a:srgbClr val="006600"/>
              </a:solidFill>
            </a:endParaRPr>
          </a:p>
          <a:p>
            <a:pPr marL="0" lvl="1">
              <a:defRPr/>
            </a:pPr>
            <a:r>
              <a:rPr lang="en-US" sz="2000" dirty="0">
                <a:solidFill>
                  <a:srgbClr val="CC0000"/>
                </a:solidFill>
                <a:latin typeface="Boton Regular" charset="0"/>
              </a:rPr>
              <a:t>							  </a:t>
            </a:r>
            <a:r>
              <a:rPr lang="en-US" sz="2000" b="1" dirty="0">
                <a:solidFill>
                  <a:srgbClr val="000048"/>
                </a:solidFill>
              </a:rPr>
              <a:t>(continued)</a:t>
            </a:r>
            <a:endParaRPr lang="en-US" b="1" dirty="0">
              <a:solidFill>
                <a:srgbClr val="000048"/>
              </a:solidFill>
            </a:endParaRPr>
          </a:p>
        </p:txBody>
      </p:sp>
      <p:sp>
        <p:nvSpPr>
          <p:cNvPr id="30723" name="Line 9"/>
          <p:cNvSpPr>
            <a:spLocks noChangeShapeType="1"/>
          </p:cNvSpPr>
          <p:nvPr/>
        </p:nvSpPr>
        <p:spPr bwMode="auto">
          <a:xfrm>
            <a:off x="381569" y="5410200"/>
            <a:ext cx="838835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457200"/>
            <a:ext cx="8458200" cy="4524315"/>
          </a:xfrm>
          <a:prstGeom prst="rect">
            <a:avLst/>
          </a:prstGeom>
          <a:noFill/>
          <a:ln w="9525">
            <a:noFill/>
            <a:miter lim="800000"/>
            <a:headEnd/>
            <a:tailEnd/>
          </a:ln>
          <a:effectLst/>
        </p:spPr>
        <p:txBody>
          <a:bodyPr>
            <a:spAutoFit/>
          </a:bodyPr>
          <a:lstStyle/>
          <a:p>
            <a:pPr>
              <a:defRPr/>
            </a:pPr>
            <a:r>
              <a:rPr lang="en-US" sz="2400" b="1" dirty="0">
                <a:solidFill>
                  <a:srgbClr val="160054"/>
                </a:solidFill>
              </a:rPr>
              <a:t>Managing The New Workforce Takes a New Philosophy</a:t>
            </a:r>
          </a:p>
          <a:p>
            <a:pPr marL="800100" lvl="1" indent="-342900">
              <a:defRPr/>
            </a:pPr>
            <a:r>
              <a:rPr lang="en-US" b="1" dirty="0">
                <a:solidFill>
                  <a:srgbClr val="160054"/>
                </a:solidFill>
              </a:rPr>
              <a:t>							</a:t>
            </a:r>
            <a:r>
              <a:rPr lang="en-US" sz="2000" b="1" dirty="0">
                <a:solidFill>
                  <a:srgbClr val="160054"/>
                </a:solidFill>
              </a:rPr>
              <a:t>                   (continued)</a:t>
            </a:r>
            <a:endParaRPr lang="en-US" b="1" dirty="0">
              <a:solidFill>
                <a:srgbClr val="160054"/>
              </a:solidFill>
            </a:endParaRPr>
          </a:p>
          <a:p>
            <a:pPr marL="800100" lvl="1" indent="-342900">
              <a:defRPr/>
            </a:pPr>
            <a:endParaRPr lang="en-US" sz="2000" b="1" dirty="0"/>
          </a:p>
          <a:p>
            <a:pPr marL="914400" lvl="1" indent="-569913">
              <a:buClr>
                <a:srgbClr val="800000"/>
              </a:buClr>
              <a:buSzPct val="130000"/>
              <a:buFont typeface="Wingdings" pitchFamily="2" charset="2"/>
              <a:buChar char="§"/>
              <a:defRPr/>
            </a:pPr>
            <a:r>
              <a:rPr lang="en-US" sz="2000" b="1" dirty="0">
                <a:solidFill>
                  <a:srgbClr val="006600"/>
                </a:solidFill>
              </a:rPr>
              <a:t>Open lines of communication.</a:t>
            </a:r>
          </a:p>
          <a:p>
            <a:pPr marL="344487" lvl="1">
              <a:buClr>
                <a:srgbClr val="800000"/>
              </a:buClr>
              <a:buSzPct val="130000"/>
              <a:defRPr/>
            </a:pPr>
            <a:endParaRPr lang="en-US" sz="2000" b="1" dirty="0">
              <a:solidFill>
                <a:srgbClr val="006600"/>
              </a:solidFill>
            </a:endParaRPr>
          </a:p>
          <a:p>
            <a:pPr marL="914400" indent="-569913">
              <a:buClr>
                <a:srgbClr val="800000"/>
              </a:buClr>
              <a:buSzPct val="130000"/>
              <a:buFont typeface="Wingdings" pitchFamily="2" charset="2"/>
              <a:buChar char="§"/>
              <a:defRPr/>
            </a:pPr>
            <a:r>
              <a:rPr lang="en-US" sz="2000" b="1" dirty="0">
                <a:solidFill>
                  <a:srgbClr val="006600"/>
                </a:solidFill>
              </a:rPr>
              <a:t>An obsession with continual learning.</a:t>
            </a:r>
          </a:p>
          <a:p>
            <a:pPr marL="914400" indent="-569913">
              <a:buClr>
                <a:srgbClr val="800000"/>
              </a:buClr>
              <a:buSzPct val="130000"/>
              <a:buFont typeface="Wingdings" pitchFamily="2" charset="2"/>
              <a:buChar char="§"/>
              <a:defRPr/>
            </a:pPr>
            <a:endParaRPr lang="en-US" sz="2000" b="1" dirty="0">
              <a:solidFill>
                <a:srgbClr val="006600"/>
              </a:solidFill>
            </a:endParaRPr>
          </a:p>
          <a:p>
            <a:pPr marL="914400" indent="-569913">
              <a:buClr>
                <a:srgbClr val="800000"/>
              </a:buClr>
              <a:buSzPct val="130000"/>
              <a:buFont typeface="Wingdings" pitchFamily="2" charset="2"/>
              <a:buChar char="§"/>
              <a:defRPr/>
            </a:pPr>
            <a:r>
              <a:rPr lang="en-US" sz="2000" b="1" dirty="0">
                <a:solidFill>
                  <a:srgbClr val="006600"/>
                </a:solidFill>
              </a:rPr>
              <a:t>Rewards people who help achieve the mission.</a:t>
            </a:r>
          </a:p>
          <a:p>
            <a:pPr marL="914400" indent="-569913">
              <a:buClr>
                <a:srgbClr val="800000"/>
              </a:buClr>
              <a:buSzPct val="130000"/>
              <a:buFont typeface="Wingdings" pitchFamily="2" charset="2"/>
              <a:buChar char="§"/>
              <a:defRPr/>
            </a:pPr>
            <a:endParaRPr lang="en-US" sz="2000" b="1" dirty="0">
              <a:solidFill>
                <a:srgbClr val="006600"/>
              </a:solidFill>
            </a:endParaRPr>
          </a:p>
          <a:p>
            <a:pPr marL="914400" indent="-569913">
              <a:buClr>
                <a:srgbClr val="800000"/>
              </a:buClr>
              <a:buSzPct val="130000"/>
              <a:buFont typeface="Wingdings" pitchFamily="2" charset="2"/>
              <a:buChar char="§"/>
              <a:defRPr/>
            </a:pPr>
            <a:r>
              <a:rPr lang="en-US" sz="2000" b="1" dirty="0">
                <a:solidFill>
                  <a:srgbClr val="006600"/>
                </a:solidFill>
              </a:rPr>
              <a:t>A top management commitment to respecting / instilling 	pride in all employees.</a:t>
            </a:r>
          </a:p>
          <a:p>
            <a:pPr marL="914400" indent="-569913">
              <a:buClr>
                <a:srgbClr val="800000"/>
              </a:buClr>
              <a:buSzPct val="130000"/>
              <a:buFont typeface="Wingdings" pitchFamily="2" charset="2"/>
              <a:buChar char="§"/>
              <a:defRPr/>
            </a:pPr>
            <a:endParaRPr lang="en-US" sz="2000" b="1" dirty="0">
              <a:solidFill>
                <a:srgbClr val="006600"/>
              </a:solidFill>
            </a:endParaRPr>
          </a:p>
          <a:p>
            <a:pPr marL="914400" indent="-569913">
              <a:buClr>
                <a:srgbClr val="800000"/>
              </a:buClr>
              <a:buSzPct val="130000"/>
              <a:buFont typeface="Wingdings" pitchFamily="2" charset="2"/>
              <a:buChar char="§"/>
              <a:defRPr/>
            </a:pPr>
            <a:r>
              <a:rPr lang="en-US" sz="2000" b="1" dirty="0">
                <a:solidFill>
                  <a:srgbClr val="006600"/>
                </a:solidFill>
              </a:rPr>
              <a:t>An environment that rewards calculated risk 	taking.</a:t>
            </a:r>
          </a:p>
          <a:p>
            <a:pPr>
              <a:defRPr/>
            </a:pPr>
            <a:endParaRPr lang="en-US" sz="2400" dirty="0">
              <a:solidFill>
                <a:srgbClr val="CC0000"/>
              </a:solidFill>
              <a:latin typeface="Boton Regular" charset="0"/>
            </a:endParaRPr>
          </a:p>
        </p:txBody>
      </p:sp>
      <p:sp>
        <p:nvSpPr>
          <p:cNvPr id="31747" name="Line 9"/>
          <p:cNvSpPr>
            <a:spLocks noChangeShapeType="1"/>
          </p:cNvSpPr>
          <p:nvPr/>
        </p:nvSpPr>
        <p:spPr bwMode="auto">
          <a:xfrm>
            <a:off x="455613" y="5029200"/>
            <a:ext cx="8383587"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05800" cy="5632311"/>
          </a:xfrm>
          <a:prstGeom prst="rect">
            <a:avLst/>
          </a:prstGeom>
        </p:spPr>
        <p:txBody>
          <a:bodyPr wrap="square">
            <a:spAutoFit/>
          </a:bodyPr>
          <a:lstStyle/>
          <a:p>
            <a:pPr algn="just"/>
            <a:r>
              <a:rPr lang="en-US" sz="2000" b="1" dirty="0">
                <a:solidFill>
                  <a:srgbClr val="006600"/>
                </a:solidFill>
                <a:effectLst/>
                <a:latin typeface="Arial" panose="020B0604020202020204" pitchFamily="34" charset="0"/>
                <a:cs typeface="Arial" panose="020B0604020202020204" pitchFamily="34" charset="0"/>
              </a:rPr>
              <a:t>Dear Annie:</a:t>
            </a:r>
          </a:p>
          <a:p>
            <a:pPr algn="just"/>
            <a:r>
              <a:rPr lang="en-US" sz="1000" b="1" dirty="0">
                <a:solidFill>
                  <a:srgbClr val="006600"/>
                </a:solidFill>
                <a:effectLst/>
                <a:latin typeface="Arial" panose="020B0604020202020204" pitchFamily="34" charset="0"/>
                <a:cs typeface="Arial" panose="020B0604020202020204" pitchFamily="34" charset="0"/>
              </a:rPr>
              <a:t> </a:t>
            </a:r>
          </a:p>
          <a:p>
            <a:pPr algn="just"/>
            <a:r>
              <a:rPr lang="en-US" sz="2000" b="1" dirty="0">
                <a:solidFill>
                  <a:srgbClr val="006600"/>
                </a:solidFill>
                <a:latin typeface="Arial" panose="020B0604020202020204" pitchFamily="34" charset="0"/>
                <a:cs typeface="Arial" panose="020B0604020202020204" pitchFamily="34" charset="0"/>
              </a:rPr>
              <a:t>	</a:t>
            </a:r>
            <a:r>
              <a:rPr lang="en-US" sz="2000" b="1" dirty="0">
                <a:solidFill>
                  <a:srgbClr val="006600"/>
                </a:solidFill>
                <a:effectLst/>
                <a:latin typeface="Arial" panose="020B0604020202020204" pitchFamily="34" charset="0"/>
                <a:cs typeface="Arial" panose="020B0604020202020204" pitchFamily="34" charset="0"/>
              </a:rPr>
              <a:t>A couple of months ago, my boss abruptly left the company, and I was promoted to his job as leader of a 16-person product-development team. This was somewhat surprising, since I am the youngest team member (I'm 27) and have been here for the shortest period of time (two and a half years).</a:t>
            </a:r>
          </a:p>
          <a:p>
            <a:pPr algn="just"/>
            <a:r>
              <a:rPr lang="en-US" sz="2000" b="1" dirty="0">
                <a:solidFill>
                  <a:srgbClr val="006600"/>
                </a:solidFill>
                <a:effectLst/>
                <a:latin typeface="Arial" panose="020B0604020202020204" pitchFamily="34" charset="0"/>
                <a:cs typeface="Arial" panose="020B0604020202020204" pitchFamily="34" charset="0"/>
              </a:rPr>
              <a:t>	It's a great job and I'm delighted to have it, but several of my direct reports, who are twice my age or older, are not so thrilled. I'm trying not to let their wisecracks about my age get to me, but I am having a hard time getting them to take me seriously as their boss. So far, we've managed to get the work done despite the friction, but it's tough. Do you (and your readers) have any suggestions for me on how to win them over? </a:t>
            </a:r>
          </a:p>
          <a:p>
            <a:pPr algn="just"/>
            <a:endParaRPr lang="en-US" sz="1000" b="1" dirty="0">
              <a:solidFill>
                <a:srgbClr val="006600"/>
              </a:solidFill>
              <a:effectLst/>
              <a:latin typeface="Arial" panose="020B0604020202020204" pitchFamily="34" charset="0"/>
              <a:cs typeface="Arial" panose="020B0604020202020204" pitchFamily="34" charset="0"/>
            </a:endParaRPr>
          </a:p>
          <a:p>
            <a:pPr algn="just"/>
            <a:r>
              <a:rPr lang="en-US" sz="2000" b="1" i="1" dirty="0">
                <a:solidFill>
                  <a:srgbClr val="006600"/>
                </a:solidFill>
                <a:latin typeface="Arial" panose="020B0604020202020204" pitchFamily="34" charset="0"/>
                <a:cs typeface="Arial" panose="020B0604020202020204" pitchFamily="34" charset="0"/>
              </a:rPr>
              <a:t>				~    </a:t>
            </a:r>
            <a:r>
              <a:rPr lang="en-US" sz="2000" b="1" i="1" dirty="0">
                <a:solidFill>
                  <a:srgbClr val="006600"/>
                </a:solidFill>
                <a:effectLst/>
                <a:latin typeface="Arial" panose="020B0604020202020204" pitchFamily="34" charset="0"/>
                <a:cs typeface="Arial" panose="020B0604020202020204" pitchFamily="34" charset="0"/>
              </a:rPr>
              <a:t> Nobody's Baby</a:t>
            </a:r>
          </a:p>
          <a:p>
            <a:pPr algn="just"/>
            <a:endParaRPr lang="en-US" b="1" dirty="0">
              <a:solidFill>
                <a:srgbClr val="002060"/>
              </a:solidFill>
              <a:latin typeface="Arial" panose="020B0604020202020204" pitchFamily="34" charset="0"/>
              <a:cs typeface="Arial" panose="020B0604020202020204" pitchFamily="34" charset="0"/>
            </a:endParaRPr>
          </a:p>
          <a:p>
            <a:pPr algn="just"/>
            <a:endParaRPr lang="en-US" sz="400" b="1" dirty="0">
              <a:solidFill>
                <a:srgbClr val="002060"/>
              </a:solidFill>
              <a:latin typeface="Arial" panose="020B0604020202020204" pitchFamily="34" charset="0"/>
              <a:cs typeface="Arial" panose="020B0604020202020204" pitchFamily="34" charset="0"/>
            </a:endParaRPr>
          </a:p>
          <a:p>
            <a:pPr algn="just"/>
            <a:r>
              <a:rPr lang="en-US" b="1" dirty="0">
                <a:solidFill>
                  <a:srgbClr val="002060"/>
                </a:solidFill>
                <a:latin typeface="Arial" panose="020B0604020202020204" pitchFamily="34" charset="0"/>
                <a:cs typeface="Arial" panose="020B0604020202020204" pitchFamily="34" charset="0"/>
              </a:rPr>
              <a:t>Fortune Magazine </a:t>
            </a:r>
          </a:p>
          <a:p>
            <a:pPr algn="just"/>
            <a:endParaRPr lang="en-US" sz="2000" b="1" dirty="0">
              <a:solidFill>
                <a:srgbClr val="7030A0"/>
              </a:solidFill>
              <a:effectLst/>
              <a:latin typeface="Arial" panose="020B0604020202020204" pitchFamily="34" charset="0"/>
              <a:cs typeface="Arial" panose="020B0604020202020204" pitchFamily="34" charset="0"/>
            </a:endParaRPr>
          </a:p>
        </p:txBody>
      </p:sp>
      <p:sp>
        <p:nvSpPr>
          <p:cNvPr id="3" name="Line 9"/>
          <p:cNvSpPr>
            <a:spLocks noChangeShapeType="1"/>
          </p:cNvSpPr>
          <p:nvPr/>
        </p:nvSpPr>
        <p:spPr bwMode="auto">
          <a:xfrm>
            <a:off x="381000" y="54102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Rectangle 3">
            <a:extLst>
              <a:ext uri="{FF2B5EF4-FFF2-40B4-BE49-F238E27FC236}">
                <a16:creationId xmlns:a16="http://schemas.microsoft.com/office/drawing/2014/main" id="{9607DB74-2593-480D-8334-58B64ED0EAFD}"/>
              </a:ext>
            </a:extLst>
          </p:cNvPr>
          <p:cNvSpPr/>
          <p:nvPr/>
        </p:nvSpPr>
        <p:spPr>
          <a:xfrm>
            <a:off x="6505845" y="5382161"/>
            <a:ext cx="1608133" cy="1323439"/>
          </a:xfrm>
          <a:prstGeom prst="rect">
            <a:avLst/>
          </a:prstGeom>
        </p:spPr>
        <p:txBody>
          <a:bodyPr wrap="none">
            <a:spAutoFit/>
          </a:bodyPr>
          <a:lstStyle/>
          <a:p>
            <a:pPr algn="ctr"/>
            <a:r>
              <a:rPr lang="en-US" sz="4000" b="1" dirty="0">
                <a:solidFill>
                  <a:srgbClr val="6600CC"/>
                </a:solidFill>
              </a:rPr>
              <a:t>Case</a:t>
            </a:r>
          </a:p>
          <a:p>
            <a:pPr algn="ctr"/>
            <a:r>
              <a:rPr lang="en-US" sz="4000" b="1" dirty="0">
                <a:solidFill>
                  <a:srgbClr val="6600CC"/>
                </a:solidFill>
              </a:rPr>
              <a:t>Study</a:t>
            </a:r>
            <a:endParaRPr lang="en-US" sz="4000" dirty="0">
              <a:solidFill>
                <a:srgbClr val="6600CC"/>
              </a:solidFill>
            </a:endParaRPr>
          </a:p>
        </p:txBody>
      </p:sp>
    </p:spTree>
    <p:extLst>
      <p:ext uri="{BB962C8B-B14F-4D97-AF65-F5344CB8AC3E}">
        <p14:creationId xmlns:p14="http://schemas.microsoft.com/office/powerpoint/2010/main" val="37289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2057400" y="841363"/>
            <a:ext cx="5486400" cy="4745037"/>
          </a:xfrm>
          <a:prstGeom prst="triangle">
            <a:avLst>
              <a:gd name="adj" fmla="val 50000"/>
            </a:avLst>
          </a:prstGeom>
          <a:solidFill>
            <a:srgbClr val="FFD1D1"/>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60419" name="Rectangle 3"/>
          <p:cNvSpPr>
            <a:spLocks noChangeArrowheads="1"/>
          </p:cNvSpPr>
          <p:nvPr/>
        </p:nvSpPr>
        <p:spPr bwMode="auto">
          <a:xfrm>
            <a:off x="2514600" y="1984363"/>
            <a:ext cx="4572000" cy="3378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a:spAutoFit/>
          </a:bodyPr>
          <a:lstStyle/>
          <a:p>
            <a:pPr algn="ctr"/>
            <a:r>
              <a:rPr lang="en-US" sz="2400" b="1" dirty="0">
                <a:solidFill>
                  <a:srgbClr val="006600"/>
                </a:solidFill>
              </a:rPr>
              <a:t>control</a:t>
            </a:r>
          </a:p>
          <a:p>
            <a:pPr algn="ctr"/>
            <a:r>
              <a:rPr lang="en-US" sz="2400" b="1" dirty="0">
                <a:solidFill>
                  <a:srgbClr val="006600"/>
                </a:solidFill>
              </a:rPr>
              <a:t>win / lose</a:t>
            </a:r>
          </a:p>
          <a:p>
            <a:pPr algn="ctr"/>
            <a:r>
              <a:rPr lang="en-US" sz="2400" b="1" dirty="0">
                <a:solidFill>
                  <a:srgbClr val="006600"/>
                </a:solidFill>
              </a:rPr>
              <a:t>command </a:t>
            </a:r>
          </a:p>
          <a:p>
            <a:pPr algn="ctr"/>
            <a:r>
              <a:rPr lang="en-US" sz="2400" b="1" dirty="0">
                <a:solidFill>
                  <a:srgbClr val="006600"/>
                </a:solidFill>
              </a:rPr>
              <a:t>competition</a:t>
            </a:r>
          </a:p>
          <a:p>
            <a:pPr algn="ctr"/>
            <a:r>
              <a:rPr lang="en-US" sz="2400" b="1" dirty="0">
                <a:solidFill>
                  <a:srgbClr val="006600"/>
                </a:solidFill>
              </a:rPr>
              <a:t>hierarchical</a:t>
            </a:r>
          </a:p>
          <a:p>
            <a:pPr algn="ctr"/>
            <a:r>
              <a:rPr lang="en-US" sz="2400" b="1" dirty="0">
                <a:solidFill>
                  <a:srgbClr val="006600"/>
                </a:solidFill>
              </a:rPr>
              <a:t>authority, rules</a:t>
            </a:r>
          </a:p>
          <a:p>
            <a:pPr algn="ctr"/>
            <a:r>
              <a:rPr lang="en-US" sz="2400" b="1" dirty="0">
                <a:solidFill>
                  <a:srgbClr val="006600"/>
                </a:solidFill>
              </a:rPr>
              <a:t>results focused</a:t>
            </a:r>
          </a:p>
          <a:p>
            <a:pPr algn="ctr"/>
            <a:r>
              <a:rPr lang="en-US" sz="2400" b="1" dirty="0">
                <a:solidFill>
                  <a:srgbClr val="006600"/>
                </a:solidFill>
              </a:rPr>
              <a:t>centralized decision</a:t>
            </a:r>
          </a:p>
          <a:p>
            <a:pPr algn="ctr"/>
            <a:r>
              <a:rPr lang="en-US" sz="2400" b="1" dirty="0">
                <a:solidFill>
                  <a:srgbClr val="006600"/>
                </a:solidFill>
              </a:rPr>
              <a:t>information hoarding</a:t>
            </a:r>
          </a:p>
        </p:txBody>
      </p:sp>
      <p:sp>
        <p:nvSpPr>
          <p:cNvPr id="60420" name="Rectangle 4"/>
          <p:cNvSpPr>
            <a:spLocks noChangeArrowheads="1"/>
          </p:cNvSpPr>
          <p:nvPr/>
        </p:nvSpPr>
        <p:spPr bwMode="auto">
          <a:xfrm>
            <a:off x="847725" y="798513"/>
            <a:ext cx="2581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dirty="0">
                <a:solidFill>
                  <a:srgbClr val="000066"/>
                </a:solidFill>
              </a:rPr>
              <a:t>Traditional </a:t>
            </a:r>
          </a:p>
          <a:p>
            <a:r>
              <a:rPr lang="en-US" sz="2800" b="1" dirty="0">
                <a:solidFill>
                  <a:srgbClr val="000066"/>
                </a:solidFill>
              </a:rPr>
              <a:t>Organizations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flipV="1">
            <a:off x="1447800" y="969963"/>
            <a:ext cx="5486400" cy="4745037"/>
          </a:xfrm>
          <a:prstGeom prst="triangle">
            <a:avLst>
              <a:gd name="adj" fmla="val 50000"/>
            </a:avLst>
          </a:prstGeom>
          <a:solidFill>
            <a:srgbClr val="FFD1D1"/>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wrap="none" anchor="ctr"/>
          <a:lstStyle/>
          <a:p>
            <a:pPr algn="ctr"/>
            <a:endParaRPr lang="en-US" sz="2400" dirty="0"/>
          </a:p>
        </p:txBody>
      </p:sp>
      <p:sp>
        <p:nvSpPr>
          <p:cNvPr id="61443" name="Rectangle 3"/>
          <p:cNvSpPr>
            <a:spLocks noChangeArrowheads="1"/>
          </p:cNvSpPr>
          <p:nvPr/>
        </p:nvSpPr>
        <p:spPr bwMode="auto">
          <a:xfrm>
            <a:off x="1905000" y="1198563"/>
            <a:ext cx="4572000" cy="3378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006600"/>
                </a:solidFill>
              </a:rPr>
              <a:t>information sharing</a:t>
            </a:r>
          </a:p>
          <a:p>
            <a:pPr algn="ctr"/>
            <a:r>
              <a:rPr lang="en-US" sz="2400" b="1" dirty="0">
                <a:solidFill>
                  <a:srgbClr val="006600"/>
                </a:solidFill>
              </a:rPr>
              <a:t>relationship focused</a:t>
            </a:r>
          </a:p>
          <a:p>
            <a:pPr algn="ctr"/>
            <a:r>
              <a:rPr lang="en-US" sz="2400" b="1" dirty="0">
                <a:solidFill>
                  <a:srgbClr val="006600"/>
                </a:solidFill>
              </a:rPr>
              <a:t>values based</a:t>
            </a:r>
          </a:p>
          <a:p>
            <a:pPr algn="ctr"/>
            <a:r>
              <a:rPr lang="en-US" sz="2400" b="1" dirty="0">
                <a:solidFill>
                  <a:srgbClr val="006600"/>
                </a:solidFill>
              </a:rPr>
              <a:t>collaboration</a:t>
            </a:r>
          </a:p>
          <a:p>
            <a:pPr algn="ctr"/>
            <a:r>
              <a:rPr lang="en-US" sz="2400" b="1" dirty="0">
                <a:solidFill>
                  <a:srgbClr val="006600"/>
                </a:solidFill>
              </a:rPr>
              <a:t>partnerships</a:t>
            </a:r>
          </a:p>
          <a:p>
            <a:pPr algn="ctr"/>
            <a:r>
              <a:rPr lang="en-US" sz="2400" b="1" dirty="0">
                <a:solidFill>
                  <a:srgbClr val="006600"/>
                </a:solidFill>
              </a:rPr>
              <a:t>consensus</a:t>
            </a:r>
          </a:p>
          <a:p>
            <a:pPr algn="ctr"/>
            <a:r>
              <a:rPr lang="en-US" sz="2400" b="1" dirty="0">
                <a:solidFill>
                  <a:srgbClr val="006600"/>
                </a:solidFill>
              </a:rPr>
              <a:t>inclusion</a:t>
            </a:r>
          </a:p>
          <a:p>
            <a:pPr algn="ctr"/>
            <a:r>
              <a:rPr lang="en-US" sz="2400" b="1" dirty="0">
                <a:solidFill>
                  <a:srgbClr val="006600"/>
                </a:solidFill>
              </a:rPr>
              <a:t>win-win</a:t>
            </a:r>
          </a:p>
          <a:p>
            <a:pPr algn="ctr"/>
            <a:r>
              <a:rPr lang="en-US" sz="2400" b="1" dirty="0">
                <a:solidFill>
                  <a:srgbClr val="006600"/>
                </a:solidFill>
              </a:rPr>
              <a:t>teams</a:t>
            </a:r>
          </a:p>
        </p:txBody>
      </p:sp>
      <p:sp>
        <p:nvSpPr>
          <p:cNvPr id="61444" name="Rectangle 4"/>
          <p:cNvSpPr>
            <a:spLocks noChangeArrowheads="1"/>
          </p:cNvSpPr>
          <p:nvPr/>
        </p:nvSpPr>
        <p:spPr bwMode="auto">
          <a:xfrm>
            <a:off x="5425784" y="4724400"/>
            <a:ext cx="288001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000066"/>
                </a:solidFill>
              </a:rPr>
              <a:t>New Workforce</a:t>
            </a:r>
          </a:p>
          <a:p>
            <a:pPr algn="ctr"/>
            <a:r>
              <a:rPr lang="en-US" sz="2800" b="1" dirty="0">
                <a:solidFill>
                  <a:srgbClr val="000066"/>
                </a:solidFill>
              </a:rPr>
              <a:t>Organizations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342B5-6482-4D80-AE41-12C1A5F57B69}"/>
              </a:ext>
            </a:extLst>
          </p:cNvPr>
          <p:cNvSpPr/>
          <p:nvPr/>
        </p:nvSpPr>
        <p:spPr>
          <a:xfrm>
            <a:off x="533400" y="591705"/>
            <a:ext cx="8153400" cy="5503045"/>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Most Organizations’ Work Environments</a:t>
            </a:r>
          </a:p>
          <a:p>
            <a:pPr marL="0" marR="0">
              <a:lnSpc>
                <a:spcPct val="150000"/>
              </a:lnSpc>
              <a:spcBef>
                <a:spcPts val="0"/>
              </a:spcBef>
              <a:spcAft>
                <a:spcPts val="0"/>
              </a:spcAft>
            </a:pPr>
            <a:endPar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Tenured Leaders</a:t>
            </a:r>
            <a:endParaRPr lang="en-US" sz="2000" b="1" dirty="0">
              <a:solidFill>
                <a:srgbClr val="008000"/>
              </a:solidFill>
              <a:ea typeface="Calibri" panose="020F0502020204030204" pitchFamily="34" charset="0"/>
              <a:cs typeface="Arial" panose="020B0604020202020204" pitchFamily="34" charset="0"/>
            </a:endParaRP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Straight Lines Structure</a:t>
            </a:r>
            <a:endParaRPr lang="en-US" sz="2000" b="1" dirty="0">
              <a:solidFill>
                <a:srgbClr val="008000"/>
              </a:solidFill>
              <a:ea typeface="Calibri" panose="020F0502020204030204" pitchFamily="34" charset="0"/>
              <a:cs typeface="Arial" panose="020B0604020202020204" pitchFamily="34" charset="0"/>
            </a:endParaRP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Policies, Rules &amp; Regulations </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Answers From Top</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Hoards Information</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Risk Avoiders – Consistency Important</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Yearly Reviews – Manage By Exception</a:t>
            </a:r>
            <a:endParaRPr lang="en-US" sz="2000" b="1" dirty="0">
              <a:solidFill>
                <a:srgbClr val="008000"/>
              </a:solidFill>
              <a:ea typeface="Calibri" panose="020F0502020204030204" pitchFamily="34" charset="0"/>
              <a:cs typeface="Arial" panose="020B0604020202020204" pitchFamily="34" charset="0"/>
            </a:endParaRP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One Size Fits All</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Loyalty Very Important</a:t>
            </a:r>
          </a:p>
          <a:p>
            <a:pPr marL="1316038" marR="0" indent="-69215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Privacy &amp; Security</a:t>
            </a:r>
            <a:endParaRPr lang="en-US" sz="2000" b="1" dirty="0">
              <a:solidFill>
                <a:srgbClr val="008000"/>
              </a:solidFill>
              <a:effectLst/>
              <a:ea typeface="Calibri" panose="020F0502020204030204" pitchFamily="34" charset="0"/>
              <a:cs typeface="Arial" panose="020B0604020202020204" pitchFamily="34" charset="0"/>
            </a:endParaRPr>
          </a:p>
        </p:txBody>
      </p:sp>
      <p:sp>
        <p:nvSpPr>
          <p:cNvPr id="3" name="Line 9">
            <a:extLst>
              <a:ext uri="{FF2B5EF4-FFF2-40B4-BE49-F238E27FC236}">
                <a16:creationId xmlns:a16="http://schemas.microsoft.com/office/drawing/2014/main" id="{2F37A4A0-BEBD-454C-B68A-61AA31BA2775}"/>
              </a:ext>
            </a:extLst>
          </p:cNvPr>
          <p:cNvSpPr>
            <a:spLocks noChangeShapeType="1"/>
          </p:cNvSpPr>
          <p:nvPr/>
        </p:nvSpPr>
        <p:spPr bwMode="auto">
          <a:xfrm flipV="1">
            <a:off x="666750" y="6323350"/>
            <a:ext cx="7886700" cy="3478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AutoShape 2">
            <a:extLst>
              <a:ext uri="{FF2B5EF4-FFF2-40B4-BE49-F238E27FC236}">
                <a16:creationId xmlns:a16="http://schemas.microsoft.com/office/drawing/2014/main" id="{57CF89D0-88BC-4DE7-8EE5-890EFC266C31}"/>
              </a:ext>
            </a:extLst>
          </p:cNvPr>
          <p:cNvSpPr>
            <a:spLocks noChangeArrowheads="1"/>
          </p:cNvSpPr>
          <p:nvPr/>
        </p:nvSpPr>
        <p:spPr bwMode="auto">
          <a:xfrm>
            <a:off x="6629400" y="2514600"/>
            <a:ext cx="1622698" cy="2971800"/>
          </a:xfrm>
          <a:prstGeom prst="triangle">
            <a:avLst>
              <a:gd name="adj" fmla="val 50000"/>
            </a:avLst>
          </a:prstGeom>
          <a:solidFill>
            <a:schemeClr val="accent6">
              <a:lumMod val="20000"/>
              <a:lumOff val="80000"/>
            </a:schemeClr>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5" name="AutoShape 2">
            <a:extLst>
              <a:ext uri="{FF2B5EF4-FFF2-40B4-BE49-F238E27FC236}">
                <a16:creationId xmlns:a16="http://schemas.microsoft.com/office/drawing/2014/main" id="{F671A9C7-64CA-4802-8362-7E5CCE0C02E6}"/>
              </a:ext>
            </a:extLst>
          </p:cNvPr>
          <p:cNvSpPr>
            <a:spLocks noChangeArrowheads="1"/>
          </p:cNvSpPr>
          <p:nvPr/>
        </p:nvSpPr>
        <p:spPr bwMode="auto">
          <a:xfrm>
            <a:off x="6858000" y="2819400"/>
            <a:ext cx="1622698" cy="2971800"/>
          </a:xfrm>
          <a:prstGeom prst="triangle">
            <a:avLst>
              <a:gd name="adj" fmla="val 50000"/>
            </a:avLst>
          </a:prstGeom>
          <a:solidFill>
            <a:srgbClr val="CC0099"/>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6" name="AutoShape 2">
            <a:extLst>
              <a:ext uri="{FF2B5EF4-FFF2-40B4-BE49-F238E27FC236}">
                <a16:creationId xmlns:a16="http://schemas.microsoft.com/office/drawing/2014/main" id="{BC539A3F-EE9C-4D28-BF3C-DF682B8DEBE7}"/>
              </a:ext>
            </a:extLst>
          </p:cNvPr>
          <p:cNvSpPr>
            <a:spLocks noChangeArrowheads="1"/>
          </p:cNvSpPr>
          <p:nvPr/>
        </p:nvSpPr>
        <p:spPr bwMode="auto">
          <a:xfrm>
            <a:off x="7086600" y="3124200"/>
            <a:ext cx="1622698" cy="2971800"/>
          </a:xfrm>
          <a:prstGeom prst="triangle">
            <a:avLst>
              <a:gd name="adj" fmla="val 50000"/>
            </a:avLst>
          </a:prstGeom>
          <a:solidFill>
            <a:srgbClr val="00B050"/>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7" name="AutoShape 2">
            <a:extLst>
              <a:ext uri="{FF2B5EF4-FFF2-40B4-BE49-F238E27FC236}">
                <a16:creationId xmlns:a16="http://schemas.microsoft.com/office/drawing/2014/main" id="{BE834CD4-4BC5-4B97-8A7F-777052AD2217}"/>
              </a:ext>
            </a:extLst>
          </p:cNvPr>
          <p:cNvSpPr>
            <a:spLocks noChangeArrowheads="1"/>
          </p:cNvSpPr>
          <p:nvPr/>
        </p:nvSpPr>
        <p:spPr bwMode="auto">
          <a:xfrm>
            <a:off x="7353300" y="3352800"/>
            <a:ext cx="1622698" cy="2971800"/>
          </a:xfrm>
          <a:prstGeom prst="triangle">
            <a:avLst>
              <a:gd name="adj" fmla="val 50000"/>
            </a:avLst>
          </a:prstGeom>
          <a:solidFill>
            <a:schemeClr val="accent6">
              <a:lumMod val="60000"/>
              <a:lumOff val="40000"/>
            </a:schemeClr>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Tree>
    <p:extLst>
      <p:ext uri="{BB962C8B-B14F-4D97-AF65-F5344CB8AC3E}">
        <p14:creationId xmlns:p14="http://schemas.microsoft.com/office/powerpoint/2010/main" val="245052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57200" y="381001"/>
            <a:ext cx="822960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002060"/>
                </a:solidFill>
              </a:rPr>
              <a:t>The New Workforce – It’s Changing . . . Labels Include  </a:t>
            </a:r>
            <a:r>
              <a:rPr lang="en-US" sz="1600" b="1" dirty="0"/>
              <a:t>	</a:t>
            </a:r>
            <a:r>
              <a:rPr lang="en-US" sz="1100" b="1" dirty="0"/>
              <a:t>	</a:t>
            </a:r>
            <a:r>
              <a:rPr lang="en-US" sz="1100" b="1" i="1" dirty="0"/>
              <a:t>	</a:t>
            </a:r>
            <a:endParaRPr lang="en-US" sz="2400" b="1" i="1" dirty="0">
              <a:solidFill>
                <a:srgbClr val="006600"/>
              </a:solidFill>
            </a:endParaRPr>
          </a:p>
          <a:p>
            <a:endParaRPr lang="en-US" sz="100" i="1" dirty="0">
              <a:solidFill>
                <a:srgbClr val="006600"/>
              </a:solidFill>
            </a:endParaRPr>
          </a:p>
          <a:p>
            <a:r>
              <a:rPr lang="en-US" sz="2400" b="1" dirty="0">
                <a:solidFill>
                  <a:srgbClr val="006600"/>
                </a:solidFill>
              </a:rPr>
              <a:t>       Older Workers	          Versus	New Workers</a:t>
            </a:r>
          </a:p>
          <a:p>
            <a:endParaRPr lang="en-US" sz="2000" b="1" dirty="0">
              <a:solidFill>
                <a:srgbClr val="006600"/>
              </a:solidFill>
            </a:endParaRPr>
          </a:p>
          <a:p>
            <a:endParaRPr lang="en-US" b="1" dirty="0"/>
          </a:p>
        </p:txBody>
      </p:sp>
      <p:sp>
        <p:nvSpPr>
          <p:cNvPr id="8195" name="Line 9"/>
          <p:cNvSpPr>
            <a:spLocks noChangeShapeType="1"/>
          </p:cNvSpPr>
          <p:nvPr/>
        </p:nvSpPr>
        <p:spPr bwMode="auto">
          <a:xfrm>
            <a:off x="304800" y="1600200"/>
            <a:ext cx="86868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7" name="Line 6"/>
          <p:cNvSpPr>
            <a:spLocks noChangeShapeType="1"/>
          </p:cNvSpPr>
          <p:nvPr/>
        </p:nvSpPr>
        <p:spPr bwMode="auto">
          <a:xfrm>
            <a:off x="4570751" y="1600199"/>
            <a:ext cx="1249" cy="4876789"/>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5384071"/>
            <a:ext cx="1171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1600200"/>
            <a:ext cx="4267200" cy="4493538"/>
          </a:xfrm>
          <a:prstGeom prst="rect">
            <a:avLst/>
          </a:prstGeom>
        </p:spPr>
        <p:txBody>
          <a:bodyPr wrap="square">
            <a:spAutoFit/>
          </a:bodyPr>
          <a:lstStyle/>
          <a:p>
            <a:endParaRPr lang="en-US" sz="1400" b="1" u="sng" dirty="0">
              <a:solidFill>
                <a:srgbClr val="006600"/>
              </a:solidFill>
            </a:endParaRPr>
          </a:p>
          <a:p>
            <a:r>
              <a:rPr lang="en-US" sz="2000" b="1" u="sng" dirty="0">
                <a:solidFill>
                  <a:srgbClr val="006600"/>
                </a:solidFill>
              </a:rPr>
              <a:t>Positive</a:t>
            </a:r>
            <a:r>
              <a:rPr lang="en-US" sz="2000" dirty="0"/>
              <a:t>	</a:t>
            </a:r>
          </a:p>
          <a:p>
            <a:pPr algn="l"/>
            <a:r>
              <a:rPr lang="en-US" sz="2000" dirty="0"/>
              <a:t>Consistent, uniformity, conformers Disciplined, past oriented </a:t>
            </a:r>
          </a:p>
          <a:p>
            <a:pPr algn="l"/>
            <a:r>
              <a:rPr lang="en-US" sz="2000" dirty="0"/>
              <a:t>History absorbed, high work ethic </a:t>
            </a:r>
          </a:p>
          <a:p>
            <a:pPr algn="l"/>
            <a:r>
              <a:rPr lang="en-US" sz="2000" dirty="0"/>
              <a:t>Believe in logic</a:t>
            </a:r>
          </a:p>
          <a:p>
            <a:pPr algn="l"/>
            <a:r>
              <a:rPr lang="en-US" sz="2000" dirty="0"/>
              <a:t>Clear – not complex </a:t>
            </a:r>
          </a:p>
          <a:p>
            <a:pPr algn="l"/>
            <a:endParaRPr lang="en-US" sz="600" u="sng" dirty="0"/>
          </a:p>
          <a:p>
            <a:r>
              <a:rPr lang="en-US" sz="2000" b="1" u="sng" dirty="0">
                <a:solidFill>
                  <a:srgbClr val="006600"/>
                </a:solidFill>
              </a:rPr>
              <a:t>Down Side</a:t>
            </a:r>
            <a:r>
              <a:rPr lang="en-US" sz="2000" b="1" dirty="0">
                <a:solidFill>
                  <a:srgbClr val="006600"/>
                </a:solidFill>
              </a:rPr>
              <a:t> 	</a:t>
            </a:r>
          </a:p>
          <a:p>
            <a:pPr algn="l"/>
            <a:r>
              <a:rPr lang="en-US" sz="2000" dirty="0"/>
              <a:t>Decisions made at top </a:t>
            </a:r>
          </a:p>
          <a:p>
            <a:pPr algn="l"/>
            <a:r>
              <a:rPr lang="en-US" sz="2000" dirty="0"/>
              <a:t>Dictator, rigid, command &amp; control</a:t>
            </a:r>
          </a:p>
          <a:p>
            <a:pPr algn="l"/>
            <a:r>
              <a:rPr lang="en-US" sz="2000" dirty="0"/>
              <a:t>Inhibited, inflexible</a:t>
            </a:r>
          </a:p>
          <a:p>
            <a:pPr algn="l"/>
            <a:r>
              <a:rPr lang="en-US" sz="2000" dirty="0"/>
              <a:t>Set in old ways</a:t>
            </a:r>
          </a:p>
          <a:p>
            <a:pPr algn="l"/>
            <a:r>
              <a:rPr lang="en-US" sz="2000" dirty="0"/>
              <a:t>Technologically slower</a:t>
            </a:r>
          </a:p>
          <a:p>
            <a:pPr algn="l"/>
            <a:r>
              <a:rPr lang="en-US" sz="2000" dirty="0"/>
              <a:t>Too serious</a:t>
            </a:r>
          </a:p>
        </p:txBody>
      </p:sp>
      <p:sp>
        <p:nvSpPr>
          <p:cNvPr id="3" name="Rectangle 2"/>
          <p:cNvSpPr/>
          <p:nvPr/>
        </p:nvSpPr>
        <p:spPr>
          <a:xfrm>
            <a:off x="4800600" y="1600201"/>
            <a:ext cx="4191000" cy="4401205"/>
          </a:xfrm>
          <a:prstGeom prst="rect">
            <a:avLst/>
          </a:prstGeom>
        </p:spPr>
        <p:txBody>
          <a:bodyPr wrap="square">
            <a:spAutoFit/>
          </a:bodyPr>
          <a:lstStyle/>
          <a:p>
            <a:pPr algn="l"/>
            <a:endParaRPr lang="en-US" sz="600" dirty="0"/>
          </a:p>
          <a:p>
            <a:pPr algn="l"/>
            <a:endParaRPr lang="en-US" sz="600" dirty="0"/>
          </a:p>
          <a:p>
            <a:r>
              <a:rPr lang="en-US" sz="2000" b="1" u="sng" dirty="0">
                <a:solidFill>
                  <a:srgbClr val="006600"/>
                </a:solidFill>
              </a:rPr>
              <a:t>Positive</a:t>
            </a:r>
            <a:r>
              <a:rPr lang="en-US" sz="2000" u="sng" dirty="0"/>
              <a:t> </a:t>
            </a:r>
            <a:r>
              <a:rPr lang="en-US" sz="2000" dirty="0"/>
              <a:t>	</a:t>
            </a:r>
          </a:p>
          <a:p>
            <a:pPr algn="l"/>
            <a:r>
              <a:rPr lang="en-US" sz="2000" dirty="0"/>
              <a:t>Self-reliant, want balance</a:t>
            </a:r>
          </a:p>
          <a:p>
            <a:pPr algn="l"/>
            <a:r>
              <a:rPr lang="en-US" sz="2000" dirty="0"/>
              <a:t>Attracted to the edge</a:t>
            </a:r>
          </a:p>
          <a:p>
            <a:pPr algn="l"/>
            <a:r>
              <a:rPr lang="en-US" sz="2000" dirty="0"/>
              <a:t>Approach to authority is casual Computer literate </a:t>
            </a:r>
          </a:p>
          <a:p>
            <a:pPr algn="l"/>
            <a:endParaRPr lang="en-US" sz="2800" dirty="0"/>
          </a:p>
          <a:p>
            <a:r>
              <a:rPr lang="en-US" sz="2000" b="1" u="sng" dirty="0">
                <a:solidFill>
                  <a:srgbClr val="006600"/>
                </a:solidFill>
              </a:rPr>
              <a:t>Down Side</a:t>
            </a:r>
            <a:r>
              <a:rPr lang="en-US" sz="2000" dirty="0"/>
              <a:t>	</a:t>
            </a:r>
          </a:p>
          <a:p>
            <a:pPr algn="l"/>
            <a:r>
              <a:rPr lang="en-US" sz="2000" dirty="0"/>
              <a:t>Talks too much about private stuff</a:t>
            </a:r>
          </a:p>
          <a:p>
            <a:pPr algn="l"/>
            <a:r>
              <a:rPr lang="en-US" sz="2000" dirty="0"/>
              <a:t>No street smarts, can be slackers </a:t>
            </a:r>
          </a:p>
          <a:p>
            <a:pPr algn="l"/>
            <a:r>
              <a:rPr lang="en-US" sz="2000" dirty="0"/>
              <a:t>Rude, lack social skills</a:t>
            </a:r>
          </a:p>
          <a:p>
            <a:pPr algn="l"/>
            <a:r>
              <a:rPr lang="en-US" sz="2000" dirty="0"/>
              <a:t>Won’t wait their turn</a:t>
            </a:r>
          </a:p>
          <a:p>
            <a:pPr algn="l"/>
            <a:r>
              <a:rPr lang="en-US" sz="2000" dirty="0"/>
              <a:t>Self-absorbed</a:t>
            </a:r>
          </a:p>
          <a:p>
            <a:pPr algn="l"/>
            <a:r>
              <a:rPr lang="en-US" sz="2000" dirty="0"/>
              <a:t>Loyalty not important</a:t>
            </a:r>
          </a:p>
        </p:txBody>
      </p:sp>
      <p:sp>
        <p:nvSpPr>
          <p:cNvPr id="9" name="Rectangle 8"/>
          <p:cNvSpPr/>
          <p:nvPr/>
        </p:nvSpPr>
        <p:spPr>
          <a:xfrm rot="2258504">
            <a:off x="7438006" y="5396633"/>
            <a:ext cx="1468672" cy="778675"/>
          </a:xfrm>
          <a:prstGeom prst="rect">
            <a:avLst/>
          </a:prstGeom>
        </p:spPr>
        <p:txBody>
          <a:bodyPr wrap="none">
            <a:spAutoFit/>
          </a:bodyPr>
          <a:lstStyle/>
          <a:p>
            <a:r>
              <a:rPr lang="en-US" sz="4000" b="1" dirty="0">
                <a:solidFill>
                  <a:srgbClr val="800000"/>
                </a:solidFill>
              </a:rPr>
              <a:t>Extra</a:t>
            </a:r>
            <a:endParaRPr lang="en-US" sz="4000" dirty="0">
              <a:solidFill>
                <a:srgbClr val="800000"/>
              </a:solidFill>
            </a:endParaRPr>
          </a:p>
        </p:txBody>
      </p:sp>
      <p:sp>
        <p:nvSpPr>
          <p:cNvPr id="4" name="Rectangle 3">
            <a:extLst>
              <a:ext uri="{FF2B5EF4-FFF2-40B4-BE49-F238E27FC236}">
                <a16:creationId xmlns:a16="http://schemas.microsoft.com/office/drawing/2014/main" id="{77B1B7A5-3C4F-4B03-9A9A-351FC2A74E3D}"/>
              </a:ext>
            </a:extLst>
          </p:cNvPr>
          <p:cNvSpPr/>
          <p:nvPr/>
        </p:nvSpPr>
        <p:spPr>
          <a:xfrm>
            <a:off x="3352800" y="6110767"/>
            <a:ext cx="1828800" cy="671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Line 9"/>
          <p:cNvSpPr>
            <a:spLocks noChangeShapeType="1"/>
          </p:cNvSpPr>
          <p:nvPr/>
        </p:nvSpPr>
        <p:spPr bwMode="auto">
          <a:xfrm>
            <a:off x="228600" y="6477000"/>
            <a:ext cx="87630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61977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342B5-6482-4D80-AE41-12C1A5F57B69}"/>
              </a:ext>
            </a:extLst>
          </p:cNvPr>
          <p:cNvSpPr/>
          <p:nvPr/>
        </p:nvSpPr>
        <p:spPr>
          <a:xfrm>
            <a:off x="533400" y="591705"/>
            <a:ext cx="8153400" cy="5878532"/>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Desirable Work Environments For Millennials</a:t>
            </a:r>
          </a:p>
          <a:p>
            <a:pPr marL="0" marR="0">
              <a:lnSpc>
                <a:spcPct val="115000"/>
              </a:lnSpc>
              <a:spcBef>
                <a:spcPts val="0"/>
              </a:spcBef>
              <a:spcAft>
                <a:spcPts val="0"/>
              </a:spcAft>
            </a:pPr>
            <a:endParaRPr lang="en-US" sz="16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Trustworthy Leaders</a:t>
            </a:r>
            <a:endParaRPr lang="en-US" sz="2000" b="1" dirty="0">
              <a:solidFill>
                <a:srgbClr val="008000"/>
              </a:solidFill>
              <a:ea typeface="Calibri" panose="020F0502020204030204" pitchFamily="34" charset="0"/>
              <a:cs typeface="Arial" panose="020B0604020202020204" pitchFamily="34" charset="0"/>
            </a:endParaRP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Competent &amp; Responsive Leaders</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Reasonable Structure</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Open Flow Of Information</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Embraces Technology</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Work Customization</a:t>
            </a:r>
            <a:endParaRPr lang="en-US" sz="2000" b="1" dirty="0">
              <a:solidFill>
                <a:srgbClr val="008000"/>
              </a:solidFill>
              <a:ea typeface="Calibri" panose="020F0502020204030204" pitchFamily="34" charset="0"/>
              <a:cs typeface="Arial" panose="020B0604020202020204" pitchFamily="34" charset="0"/>
            </a:endParaRP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Ease &amp; Speed</a:t>
            </a:r>
            <a:endParaRPr lang="en-US" sz="2000" b="1" dirty="0">
              <a:solidFill>
                <a:srgbClr val="008000"/>
              </a:solidFill>
              <a:ea typeface="Calibri" panose="020F0502020204030204" pitchFamily="34" charset="0"/>
              <a:cs typeface="Arial" panose="020B0604020202020204" pitchFamily="34" charset="0"/>
            </a:endParaRP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Times New Roman" panose="02020603050405020304" pitchFamily="18" charset="0"/>
                <a:cs typeface="Arial" panose="020B0604020202020204" pitchFamily="34" charset="0"/>
              </a:rPr>
              <a:t>Trusts Them To Get The Work Done</a:t>
            </a:r>
            <a:endParaRPr lang="en-US" sz="2000" b="1" dirty="0">
              <a:solidFill>
                <a:srgbClr val="008000"/>
              </a:solidFill>
              <a:ea typeface="Calibri" panose="020F0502020204030204" pitchFamily="34" charset="0"/>
              <a:cs typeface="Arial" panose="020B0604020202020204" pitchFamily="34" charset="0"/>
            </a:endParaRP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ffectLst/>
                <a:ea typeface="Calibri" panose="020F0502020204030204" pitchFamily="34" charset="0"/>
                <a:cs typeface="Arial" panose="020B0604020202020204" pitchFamily="34" charset="0"/>
              </a:rPr>
              <a:t>Organized &amp; Flexible</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a typeface="Calibri" panose="020F0502020204030204" pitchFamily="34" charset="0"/>
                <a:cs typeface="Arial" panose="020B0604020202020204" pitchFamily="34" charset="0"/>
              </a:rPr>
              <a:t>Encourages Them / Lots Of Feedback</a:t>
            </a:r>
          </a:p>
          <a:p>
            <a:pPr marL="1081088" marR="0" indent="-457200">
              <a:lnSpc>
                <a:spcPct val="150000"/>
              </a:lnSpc>
              <a:spcBef>
                <a:spcPts val="0"/>
              </a:spcBef>
              <a:spcAft>
                <a:spcPts val="0"/>
              </a:spcAft>
              <a:buClr>
                <a:srgbClr val="800000"/>
              </a:buClr>
              <a:buFont typeface="Wingdings" panose="05000000000000000000" pitchFamily="2" charset="2"/>
              <a:buChar char="§"/>
            </a:pPr>
            <a:r>
              <a:rPr lang="en-US" sz="2000" b="1" dirty="0">
                <a:solidFill>
                  <a:srgbClr val="008000"/>
                </a:solidFill>
                <a:effectLst/>
                <a:ea typeface="Calibri" panose="020F0502020204030204" pitchFamily="34" charset="0"/>
                <a:cs typeface="Arial" panose="020B0604020202020204" pitchFamily="34" charset="0"/>
              </a:rPr>
              <a:t>Instills A Sense Of </a:t>
            </a:r>
            <a:r>
              <a:rPr lang="en-US" sz="2000" b="1" dirty="0">
                <a:solidFill>
                  <a:srgbClr val="008000"/>
                </a:solidFill>
                <a:ea typeface="Calibri" panose="020F0502020204030204" pitchFamily="34" charset="0"/>
                <a:cs typeface="Arial" panose="020B0604020202020204" pitchFamily="34" charset="0"/>
              </a:rPr>
              <a:t>Fun And Play</a:t>
            </a:r>
            <a:endParaRPr lang="en-US" sz="2000" b="1" dirty="0">
              <a:solidFill>
                <a:srgbClr val="008000"/>
              </a:solidFill>
              <a:effectLst/>
              <a:ea typeface="Calibri" panose="020F0502020204030204" pitchFamily="34" charset="0"/>
              <a:cs typeface="Arial" panose="020B0604020202020204" pitchFamily="34" charset="0"/>
            </a:endParaRPr>
          </a:p>
        </p:txBody>
      </p:sp>
      <p:sp>
        <p:nvSpPr>
          <p:cNvPr id="3" name="Line 9">
            <a:extLst>
              <a:ext uri="{FF2B5EF4-FFF2-40B4-BE49-F238E27FC236}">
                <a16:creationId xmlns:a16="http://schemas.microsoft.com/office/drawing/2014/main" id="{2F37A4A0-BEBD-454C-B68A-61AA31BA2775}"/>
              </a:ext>
            </a:extLst>
          </p:cNvPr>
          <p:cNvSpPr>
            <a:spLocks noChangeShapeType="1"/>
          </p:cNvSpPr>
          <p:nvPr/>
        </p:nvSpPr>
        <p:spPr bwMode="auto">
          <a:xfrm flipV="1">
            <a:off x="457200" y="6592772"/>
            <a:ext cx="8305800" cy="36628"/>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AutoShape 2">
            <a:extLst>
              <a:ext uri="{FF2B5EF4-FFF2-40B4-BE49-F238E27FC236}">
                <a16:creationId xmlns:a16="http://schemas.microsoft.com/office/drawing/2014/main" id="{57CF89D0-88BC-4DE7-8EE5-890EFC266C31}"/>
              </a:ext>
            </a:extLst>
          </p:cNvPr>
          <p:cNvSpPr>
            <a:spLocks noChangeArrowheads="1"/>
          </p:cNvSpPr>
          <p:nvPr/>
        </p:nvSpPr>
        <p:spPr bwMode="auto">
          <a:xfrm rot="10800000">
            <a:off x="6096001" y="1752600"/>
            <a:ext cx="1562099" cy="2937020"/>
          </a:xfrm>
          <a:prstGeom prst="triangle">
            <a:avLst>
              <a:gd name="adj" fmla="val 50000"/>
            </a:avLst>
          </a:prstGeom>
          <a:solidFill>
            <a:schemeClr val="accent6">
              <a:lumMod val="20000"/>
              <a:lumOff val="80000"/>
            </a:schemeClr>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5" name="AutoShape 2">
            <a:extLst>
              <a:ext uri="{FF2B5EF4-FFF2-40B4-BE49-F238E27FC236}">
                <a16:creationId xmlns:a16="http://schemas.microsoft.com/office/drawing/2014/main" id="{F671A9C7-64CA-4802-8362-7E5CCE0C02E6}"/>
              </a:ext>
            </a:extLst>
          </p:cNvPr>
          <p:cNvSpPr>
            <a:spLocks noChangeArrowheads="1"/>
          </p:cNvSpPr>
          <p:nvPr/>
        </p:nvSpPr>
        <p:spPr bwMode="auto">
          <a:xfrm rot="10800000">
            <a:off x="6324601" y="2057400"/>
            <a:ext cx="1562099" cy="2937020"/>
          </a:xfrm>
          <a:prstGeom prst="triangle">
            <a:avLst>
              <a:gd name="adj" fmla="val 50000"/>
            </a:avLst>
          </a:prstGeom>
          <a:solidFill>
            <a:schemeClr val="bg1"/>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6" name="AutoShape 2">
            <a:extLst>
              <a:ext uri="{FF2B5EF4-FFF2-40B4-BE49-F238E27FC236}">
                <a16:creationId xmlns:a16="http://schemas.microsoft.com/office/drawing/2014/main" id="{BC539A3F-EE9C-4D28-BF3C-DF682B8DEBE7}"/>
              </a:ext>
            </a:extLst>
          </p:cNvPr>
          <p:cNvSpPr>
            <a:spLocks noChangeArrowheads="1"/>
          </p:cNvSpPr>
          <p:nvPr/>
        </p:nvSpPr>
        <p:spPr bwMode="auto">
          <a:xfrm rot="10800000">
            <a:off x="6553201" y="2362200"/>
            <a:ext cx="1562099" cy="2937020"/>
          </a:xfrm>
          <a:prstGeom prst="triangle">
            <a:avLst>
              <a:gd name="adj" fmla="val 50000"/>
            </a:avLst>
          </a:prstGeom>
          <a:solidFill>
            <a:schemeClr val="accent6">
              <a:lumMod val="20000"/>
              <a:lumOff val="80000"/>
            </a:schemeClr>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
        <p:nvSpPr>
          <p:cNvPr id="7" name="AutoShape 2">
            <a:extLst>
              <a:ext uri="{FF2B5EF4-FFF2-40B4-BE49-F238E27FC236}">
                <a16:creationId xmlns:a16="http://schemas.microsoft.com/office/drawing/2014/main" id="{BE834CD4-4BC5-4B97-8A7F-777052AD2217}"/>
              </a:ext>
            </a:extLst>
          </p:cNvPr>
          <p:cNvSpPr>
            <a:spLocks noChangeArrowheads="1"/>
          </p:cNvSpPr>
          <p:nvPr/>
        </p:nvSpPr>
        <p:spPr bwMode="auto">
          <a:xfrm rot="10800000">
            <a:off x="6896101" y="2625579"/>
            <a:ext cx="1562099" cy="2937020"/>
          </a:xfrm>
          <a:prstGeom prst="triangle">
            <a:avLst>
              <a:gd name="adj" fmla="val 50000"/>
            </a:avLst>
          </a:prstGeom>
          <a:solidFill>
            <a:schemeClr val="bg1"/>
          </a:solidFill>
          <a:ln w="76200">
            <a:solidFill>
              <a:srgbClr val="80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endParaRPr lang="en-US" sz="2400" dirty="0"/>
          </a:p>
        </p:txBody>
      </p:sp>
    </p:spTree>
    <p:extLst>
      <p:ext uri="{BB962C8B-B14F-4D97-AF65-F5344CB8AC3E}">
        <p14:creationId xmlns:p14="http://schemas.microsoft.com/office/powerpoint/2010/main" val="2071931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0"/>
            <a:ext cx="8229600" cy="457200"/>
          </a:xfrm>
        </p:spPr>
        <p:txBody>
          <a:bodyPr/>
          <a:lstStyle/>
          <a:p>
            <a:pPr eaLnBrk="1" hangingPunct="1"/>
            <a:r>
              <a:rPr lang="en-US" sz="2400" b="1" dirty="0">
                <a:solidFill>
                  <a:srgbClr val="002060"/>
                </a:solidFill>
                <a:latin typeface="Arial" pitchFamily="34" charset="0"/>
                <a:cs typeface="Arial" pitchFamily="34" charset="0"/>
              </a:rPr>
              <a:t>Work Performance Expectations</a:t>
            </a:r>
          </a:p>
        </p:txBody>
      </p:sp>
      <p:sp>
        <p:nvSpPr>
          <p:cNvPr id="58371" name="Rectangle 3"/>
          <p:cNvSpPr>
            <a:spLocks noGrp="1" noChangeArrowheads="1"/>
          </p:cNvSpPr>
          <p:nvPr>
            <p:ph idx="1"/>
          </p:nvPr>
        </p:nvSpPr>
        <p:spPr>
          <a:xfrm>
            <a:off x="457200" y="1676400"/>
            <a:ext cx="8382000" cy="4495800"/>
          </a:xfrm>
        </p:spPr>
        <p:txBody>
          <a:bodyPr/>
          <a:lstStyle/>
          <a:p>
            <a:pPr eaLnBrk="1" hangingPunct="1">
              <a:lnSpc>
                <a:spcPct val="150000"/>
              </a:lnSpc>
              <a:buClr>
                <a:srgbClr val="800000"/>
              </a:buClr>
              <a:buSzPct val="130000"/>
              <a:buFont typeface="Wingdings" pitchFamily="2" charset="2"/>
              <a:buChar char="§"/>
            </a:pPr>
            <a:r>
              <a:rPr lang="en-US" sz="2000" b="1" u="sng" dirty="0">
                <a:solidFill>
                  <a:srgbClr val="006600"/>
                </a:solidFill>
                <a:latin typeface="Arial" pitchFamily="34" charset="0"/>
                <a:cs typeface="Arial" pitchFamily="34" charset="0"/>
              </a:rPr>
              <a:t>Every</a:t>
            </a:r>
            <a:r>
              <a:rPr lang="en-US" sz="2000" b="1" dirty="0">
                <a:solidFill>
                  <a:srgbClr val="006600"/>
                </a:solidFill>
                <a:latin typeface="Arial" pitchFamily="34" charset="0"/>
                <a:cs typeface="Arial" pitchFamily="34" charset="0"/>
              </a:rPr>
              <a:t> employee should be held to the same standard.</a:t>
            </a:r>
          </a:p>
          <a:p>
            <a:pPr eaLnBrk="1" hangingPunct="1">
              <a:lnSpc>
                <a:spcPct val="15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No adaptation should be made that compromises the integrity 	of the job or diminishes the effectiveness of your 	department to carry out its mission.</a:t>
            </a:r>
          </a:p>
          <a:p>
            <a:pPr eaLnBrk="1" hangingPunct="1">
              <a:lnSpc>
                <a:spcPct val="150000"/>
              </a:lnSpc>
              <a:buClr>
                <a:srgbClr val="800000"/>
              </a:buClr>
              <a:buSzPct val="130000"/>
              <a:buFont typeface="Wingdings" pitchFamily="2" charset="2"/>
              <a:buChar char="§"/>
            </a:pPr>
            <a:r>
              <a:rPr lang="en-US" sz="2000" b="1" u="sng" dirty="0">
                <a:solidFill>
                  <a:srgbClr val="006600"/>
                </a:solidFill>
                <a:latin typeface="Arial" pitchFamily="34" charset="0"/>
                <a:cs typeface="Arial" pitchFamily="34" charset="0"/>
              </a:rPr>
              <a:t>All</a:t>
            </a:r>
            <a:r>
              <a:rPr lang="en-US" sz="2000" b="1" dirty="0">
                <a:solidFill>
                  <a:srgbClr val="006600"/>
                </a:solidFill>
                <a:latin typeface="Arial" pitchFamily="34" charset="0"/>
                <a:cs typeface="Arial" pitchFamily="34" charset="0"/>
              </a:rPr>
              <a:t> employees should comply with policies and procedures set 	forth by their organization.</a:t>
            </a:r>
          </a:p>
        </p:txBody>
      </p:sp>
      <p:sp>
        <p:nvSpPr>
          <p:cNvPr id="58372" name="Line 9"/>
          <p:cNvSpPr>
            <a:spLocks noChangeShapeType="1"/>
          </p:cNvSpPr>
          <p:nvPr/>
        </p:nvSpPr>
        <p:spPr bwMode="auto">
          <a:xfrm>
            <a:off x="228600" y="50292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58373" name="Picture 5" descr="http://www.athensohio.com/upload_files/images/Business%20D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49" y="5257800"/>
            <a:ext cx="2076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500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143000"/>
            <a:ext cx="8458200" cy="3581400"/>
          </a:xfrm>
          <a:prstGeom prst="rect">
            <a:avLst/>
          </a:prstGeom>
          <a:noFill/>
          <a:ln w="57150">
            <a:solidFill>
              <a:srgbClr val="3399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754" name="Rectangle 3"/>
          <p:cNvSpPr>
            <a:spLocks noChangeArrowheads="1"/>
          </p:cNvSpPr>
          <p:nvPr/>
        </p:nvSpPr>
        <p:spPr bwMode="auto">
          <a:xfrm>
            <a:off x="381000" y="381001"/>
            <a:ext cx="822960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002060"/>
                </a:solidFill>
              </a:rPr>
              <a:t>Being Successful With The New Workforce</a:t>
            </a:r>
          </a:p>
          <a:p>
            <a:r>
              <a:rPr lang="en-US" sz="2000" b="1" dirty="0">
                <a:solidFill>
                  <a:srgbClr val="006600"/>
                </a:solidFill>
              </a:rPr>
              <a:t> </a:t>
            </a:r>
          </a:p>
          <a:p>
            <a:endParaRPr lang="en-US" sz="800" b="1" dirty="0">
              <a:solidFill>
                <a:srgbClr val="006600"/>
              </a:solidFill>
            </a:endParaRPr>
          </a:p>
          <a:p>
            <a:pPr algn="l"/>
            <a:r>
              <a:rPr lang="en-US" sz="900" b="1" dirty="0">
                <a:solidFill>
                  <a:srgbClr val="006600"/>
                </a:solidFill>
              </a:rPr>
              <a:t>	</a:t>
            </a:r>
            <a:endParaRPr lang="en-US" sz="100" dirty="0">
              <a:solidFill>
                <a:srgbClr val="006600"/>
              </a:solidFill>
            </a:endParaRPr>
          </a:p>
          <a:p>
            <a:pPr algn="l"/>
            <a:r>
              <a:rPr lang="en-US" sz="2800" b="1" dirty="0">
                <a:solidFill>
                  <a:srgbClr val="800000"/>
                </a:solidFill>
              </a:rPr>
              <a:t>            Do’s 		  &amp;                Don'ts</a:t>
            </a:r>
          </a:p>
          <a:p>
            <a:pPr algn="l"/>
            <a:endParaRPr lang="en-US" sz="600" b="1" dirty="0">
              <a:solidFill>
                <a:srgbClr val="002060"/>
              </a:solidFill>
            </a:endParaRPr>
          </a:p>
          <a:p>
            <a:pPr algn="l"/>
            <a:r>
              <a:rPr lang="en-US" sz="2000" b="1" dirty="0">
                <a:solidFill>
                  <a:srgbClr val="006600"/>
                </a:solidFill>
              </a:rPr>
              <a:t>	</a:t>
            </a:r>
          </a:p>
        </p:txBody>
      </p:sp>
      <p:sp>
        <p:nvSpPr>
          <p:cNvPr id="6" name="Line 9"/>
          <p:cNvSpPr>
            <a:spLocks noChangeShapeType="1"/>
          </p:cNvSpPr>
          <p:nvPr/>
        </p:nvSpPr>
        <p:spPr bwMode="auto">
          <a:xfrm>
            <a:off x="266700" y="1905000"/>
            <a:ext cx="8458200" cy="0"/>
          </a:xfrm>
          <a:prstGeom prst="line">
            <a:avLst/>
          </a:prstGeom>
          <a:noFill/>
          <a:ln w="57150">
            <a:solidFill>
              <a:srgbClr val="33993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p:nvSpPr>
        <p:spPr bwMode="auto">
          <a:xfrm>
            <a:off x="4419601" y="1905000"/>
            <a:ext cx="0" cy="2819400"/>
          </a:xfrm>
          <a:prstGeom prst="line">
            <a:avLst/>
          </a:prstGeom>
          <a:noFill/>
          <a:ln w="57150">
            <a:solidFill>
              <a:srgbClr val="339933"/>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29200"/>
            <a:ext cx="1095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798" y="5029200"/>
            <a:ext cx="1143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5029200"/>
            <a:ext cx="10128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598" y="5029200"/>
            <a:ext cx="1143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0"/>
          <p:cNvSpPr>
            <a:spLocks noChangeArrowheads="1"/>
          </p:cNvSpPr>
          <p:nvPr/>
        </p:nvSpPr>
        <p:spPr bwMode="auto">
          <a:xfrm>
            <a:off x="2089205" y="5486401"/>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002060"/>
                </a:solidFill>
                <a:cs typeface="Arial" pitchFamily="34" charset="0"/>
              </a:rPr>
              <a:t>+</a:t>
            </a:r>
            <a:endParaRPr lang="en-US" sz="3600"/>
          </a:p>
        </p:txBody>
      </p:sp>
      <p:sp>
        <p:nvSpPr>
          <p:cNvPr id="13" name="Rectangle 11"/>
          <p:cNvSpPr>
            <a:spLocks noChangeArrowheads="1"/>
          </p:cNvSpPr>
          <p:nvPr/>
        </p:nvSpPr>
        <p:spPr bwMode="auto">
          <a:xfrm>
            <a:off x="4343426" y="5526088"/>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002060"/>
                </a:solidFill>
                <a:cs typeface="Arial" pitchFamily="34" charset="0"/>
              </a:rPr>
              <a:t>+</a:t>
            </a:r>
            <a:endParaRPr lang="en-US" sz="3600"/>
          </a:p>
        </p:txBody>
      </p:sp>
      <p:sp>
        <p:nvSpPr>
          <p:cNvPr id="14" name="Rectangle 12"/>
          <p:cNvSpPr>
            <a:spLocks noChangeArrowheads="1"/>
          </p:cNvSpPr>
          <p:nvPr/>
        </p:nvSpPr>
        <p:spPr bwMode="auto">
          <a:xfrm>
            <a:off x="6400826" y="5562601"/>
            <a:ext cx="453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002060"/>
                </a:solidFill>
                <a:cs typeface="Arial" pitchFamily="34" charset="0"/>
              </a:rPr>
              <a:t>+</a:t>
            </a:r>
            <a:endParaRPr lang="en-US" sz="3600"/>
          </a:p>
        </p:txBody>
      </p:sp>
    </p:spTree>
    <p:extLst>
      <p:ext uri="{BB962C8B-B14F-4D97-AF65-F5344CB8AC3E}">
        <p14:creationId xmlns:p14="http://schemas.microsoft.com/office/powerpoint/2010/main" val="3219993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22495"/>
            <a:ext cx="8382000" cy="5046510"/>
          </a:xfrm>
          <a:prstGeom prst="rect">
            <a:avLst/>
          </a:prstGeom>
        </p:spPr>
        <p:txBody>
          <a:bodyPr wrap="square">
            <a:spAutoFit/>
          </a:bodyPr>
          <a:lstStyle/>
          <a:p>
            <a:pPr algn="ctr">
              <a:lnSpc>
                <a:spcPct val="115000"/>
              </a:lnSpc>
              <a:spcBef>
                <a:spcPts val="0"/>
              </a:spcBef>
              <a:spcAft>
                <a:spcPts val="1000"/>
              </a:spcAft>
            </a:pPr>
            <a:r>
              <a:rPr lang="en-US" sz="2400" b="1" dirty="0">
                <a:solidFill>
                  <a:srgbClr val="002060"/>
                </a:solidFill>
              </a:rPr>
              <a:t>Being Successful With All The Workforce</a:t>
            </a:r>
          </a:p>
          <a:p>
            <a:pPr marL="0" marR="0">
              <a:spcBef>
                <a:spcPts val="0"/>
              </a:spcBef>
              <a:spcAft>
                <a:spcPts val="0"/>
              </a:spcAft>
            </a:pPr>
            <a:r>
              <a:rPr lang="en-US" dirty="0">
                <a:solidFill>
                  <a:srgbClr val="C82622"/>
                </a:solidFill>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solicit feedback on your employees' challenges and frustrations. </a:t>
            </a:r>
          </a:p>
          <a:p>
            <a:pPr marL="457200" marR="0">
              <a:spcBef>
                <a:spcPts val="0"/>
              </a:spcBef>
              <a:spcAft>
                <a:spcPts val="0"/>
              </a:spcAft>
            </a:pPr>
            <a:endParaRPr lang="en-US" sz="8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work harder on understanding culture-based causes of conflict. </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dirty="0">
                <a:solidFill>
                  <a:srgbClr val="006600"/>
                </a:solidFill>
                <a:ea typeface="Times New Roman" panose="02020603050405020304" pitchFamily="18" charset="0"/>
                <a:cs typeface="Times New Roman" panose="02020603050405020304" pitchFamily="18" charset="0"/>
              </a:rPr>
              <a:t> anticipate scenarios in which perspectives may collide.  </a:t>
            </a:r>
          </a:p>
          <a:p>
            <a:pPr marL="457200" marR="0">
              <a:spcBef>
                <a:spcPts val="0"/>
              </a:spcBef>
              <a:spcAft>
                <a:spcPts val="0"/>
              </a:spcAft>
            </a:pPr>
            <a:endParaRPr lang="en-US" sz="800" b="1" dirty="0">
              <a:solidFill>
                <a:srgbClr val="800000"/>
              </a:solidFill>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DON’T </a:t>
            </a:r>
            <a:r>
              <a:rPr lang="en-US" sz="2000" dirty="0">
                <a:solidFill>
                  <a:srgbClr val="006600"/>
                </a:solidFill>
                <a:ea typeface="Times New Roman" panose="02020603050405020304" pitchFamily="18" charset="0"/>
                <a:cs typeface="Times New Roman" panose="02020603050405020304" pitchFamily="18" charset="0"/>
              </a:rPr>
              <a:t>be rigid on how job is to be done.  (Focus on the goal and </a:t>
            </a:r>
          </a:p>
          <a:p>
            <a:pPr marL="457200" marR="0">
              <a:spcBef>
                <a:spcPts val="0"/>
              </a:spcBef>
              <a:spcAft>
                <a:spcPts val="0"/>
              </a:spcAft>
            </a:pPr>
            <a:r>
              <a:rPr lang="en-US" sz="2000" dirty="0">
                <a:solidFill>
                  <a:srgbClr val="006600"/>
                </a:solidFill>
                <a:ea typeface="Times New Roman" panose="02020603050405020304" pitchFamily="18" charset="0"/>
                <a:cs typeface="Times New Roman" panose="02020603050405020304" pitchFamily="18" charset="0"/>
              </a:rPr>
              <a:t>	outcomes – not how the tasks gets done.)</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listen to your team.  (Collaborate on creative solutions.)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DON’T</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overreact to negative feedback.  (It's not always an 	indictment on your management style or personal beliefs.)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remember, the workplace is not one big melting pot. (It is  </a:t>
            </a:r>
          </a:p>
          <a:p>
            <a:pPr marL="457200" marR="0">
              <a:spcBef>
                <a:spcPts val="0"/>
              </a:spcBef>
              <a:spcAft>
                <a:spcPts val="0"/>
              </a:spcAft>
            </a:pPr>
            <a:r>
              <a:rPr lang="en-US" sz="2000" dirty="0">
                <a:solidFill>
                  <a:srgbClr val="006600"/>
                </a:solidFill>
                <a:ea typeface="Times New Roman" panose="02020603050405020304" pitchFamily="18" charset="0"/>
                <a:cs typeface="Times New Roman" panose="02020603050405020304" pitchFamily="18" charset="0"/>
              </a:rPr>
              <a:t>	individuals with varying viewpoints, which can benefit the 	workplace.)</a:t>
            </a:r>
            <a:endParaRPr lang="en-US" sz="2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Line 9"/>
          <p:cNvSpPr>
            <a:spLocks noChangeShapeType="1"/>
          </p:cNvSpPr>
          <p:nvPr/>
        </p:nvSpPr>
        <p:spPr bwMode="auto">
          <a:xfrm>
            <a:off x="304800" y="57912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257800"/>
            <a:ext cx="1981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7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98414"/>
            <a:ext cx="8610600" cy="5262979"/>
          </a:xfrm>
          <a:prstGeom prst="rect">
            <a:avLst/>
          </a:prstGeom>
        </p:spPr>
        <p:txBody>
          <a:bodyPr wrap="square">
            <a:spAutoFit/>
          </a:bodyPr>
          <a:lstStyle/>
          <a:p>
            <a:pPr algn="ctr"/>
            <a:r>
              <a:rPr lang="en-US" sz="2400" b="1" dirty="0">
                <a:solidFill>
                  <a:srgbClr val="002060"/>
                </a:solidFill>
              </a:rPr>
              <a:t>Being Successful With The New Workforce</a:t>
            </a:r>
          </a:p>
          <a:p>
            <a:pPr marL="0" marR="0">
              <a:spcBef>
                <a:spcPts val="0"/>
              </a:spcBef>
              <a:spcAft>
                <a:spcPts val="0"/>
              </a:spcAft>
            </a:pPr>
            <a:endParaRPr lang="en-US" sz="2800" b="1" dirty="0">
              <a:solidFill>
                <a:srgbClr val="006600"/>
              </a:solidFill>
              <a:latin typeface="+mn-lt"/>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a:t>
            </a:r>
            <a:r>
              <a:rPr lang="en-US" sz="2000" dirty="0">
                <a:solidFill>
                  <a:srgbClr val="800000"/>
                </a:solidFill>
                <a:latin typeface="+mn-lt"/>
                <a:ea typeface="Times New Roman" panose="02020603050405020304" pitchFamily="18" charset="0"/>
                <a:cs typeface="Times New Roman" panose="02020603050405020304" pitchFamily="18" charset="0"/>
              </a:rPr>
              <a:t> </a:t>
            </a:r>
            <a:r>
              <a:rPr lang="en-US" sz="2000" dirty="0">
                <a:solidFill>
                  <a:srgbClr val="006600"/>
                </a:solidFill>
                <a:latin typeface="+mn-lt"/>
                <a:ea typeface="Times New Roman" panose="02020603050405020304" pitchFamily="18" charset="0"/>
                <a:cs typeface="Times New Roman" panose="02020603050405020304" pitchFamily="18" charset="0"/>
              </a:rPr>
              <a:t>be aware of your own age biases. </a:t>
            </a:r>
          </a:p>
          <a:p>
            <a:pPr marL="401638" marR="0">
              <a:spcBef>
                <a:spcPts val="0"/>
              </a:spcBef>
              <a:spcAft>
                <a:spcPts val="0"/>
              </a:spcAft>
            </a:pPr>
            <a:endParaRPr lang="en-US" sz="800" dirty="0">
              <a:solidFill>
                <a:srgbClr val="006600"/>
              </a:solidFill>
              <a:latin typeface="+mn-lt"/>
              <a:ea typeface="Calibri" panose="020F0502020204030204" pitchFamily="34" charset="0"/>
              <a:cs typeface="Times New Roman" panose="02020603050405020304" pitchFamily="18" charset="0"/>
            </a:endParaRPr>
          </a:p>
          <a:p>
            <a:pPr marL="401638"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change your world view.</a:t>
            </a:r>
            <a:endParaRPr lang="en-US" sz="2000" dirty="0">
              <a:solidFill>
                <a:srgbClr val="006600"/>
              </a:solidFill>
              <a:ea typeface="Calibri" panose="020F0502020204030204" pitchFamily="34" charset="0"/>
              <a:cs typeface="Times New Roman" panose="02020603050405020304" pitchFamily="18" charset="0"/>
            </a:endParaRPr>
          </a:p>
          <a:p>
            <a:pPr marL="401638"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ea typeface="Times New Roman" panose="02020603050405020304" pitchFamily="18" charset="0"/>
                <a:cs typeface="Times New Roman" panose="02020603050405020304" pitchFamily="18" charset="0"/>
              </a:rPr>
              <a:t>DO</a:t>
            </a:r>
            <a:r>
              <a:rPr lang="en-US" sz="2000" b="1" dirty="0">
                <a:solidFill>
                  <a:srgbClr val="006600"/>
                </a:solidFill>
                <a:ea typeface="Times New Roman" panose="02020603050405020304" pitchFamily="18" charset="0"/>
                <a:cs typeface="Times New Roman" panose="02020603050405020304" pitchFamily="18" charset="0"/>
              </a:rPr>
              <a:t> </a:t>
            </a:r>
            <a:r>
              <a:rPr lang="en-US" sz="2000" dirty="0">
                <a:solidFill>
                  <a:srgbClr val="006600"/>
                </a:solidFill>
                <a:ea typeface="Times New Roman" panose="02020603050405020304" pitchFamily="18" charset="0"/>
                <a:cs typeface="Times New Roman" panose="02020603050405020304" pitchFamily="18" charset="0"/>
              </a:rPr>
              <a:t>take time to learn about all of your employees. </a:t>
            </a:r>
            <a:endParaRPr lang="en-US" sz="2000" dirty="0">
              <a:solidFill>
                <a:srgbClr val="006600"/>
              </a:solidFill>
              <a:ea typeface="Calibri" panose="020F0502020204030204" pitchFamily="34" charset="0"/>
              <a:cs typeface="Times New Roman" panose="02020603050405020304" pitchFamily="18" charset="0"/>
            </a:endParaRPr>
          </a:p>
          <a:p>
            <a:pPr marL="401638" marR="0">
              <a:spcBef>
                <a:spcPts val="0"/>
              </a:spcBef>
              <a:spcAft>
                <a:spcPts val="0"/>
              </a:spcAft>
            </a:pPr>
            <a:endParaRPr lang="en-US" sz="800" b="1" dirty="0">
              <a:solidFill>
                <a:srgbClr val="006600"/>
              </a:solidFill>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DON'T</a:t>
            </a:r>
            <a:r>
              <a:rPr lang="en-US" sz="2000" b="1" dirty="0">
                <a:solidFill>
                  <a:srgbClr val="006600"/>
                </a:solidFill>
                <a:latin typeface="+mn-lt"/>
                <a:ea typeface="Times New Roman" panose="02020603050405020304" pitchFamily="18" charset="0"/>
                <a:cs typeface="Times New Roman" panose="02020603050405020304" pitchFamily="18" charset="0"/>
              </a:rPr>
              <a:t> </a:t>
            </a:r>
            <a:r>
              <a:rPr lang="en-US" sz="2000" dirty="0">
                <a:solidFill>
                  <a:srgbClr val="006600"/>
                </a:solidFill>
                <a:latin typeface="+mn-lt"/>
                <a:ea typeface="Times New Roman" panose="02020603050405020304" pitchFamily="18" charset="0"/>
                <a:cs typeface="Times New Roman" panose="02020603050405020304" pitchFamily="18" charset="0"/>
              </a:rPr>
              <a:t>give in to stereotypes around age.  </a:t>
            </a:r>
            <a:endParaRPr lang="en-US" sz="2000" dirty="0">
              <a:solidFill>
                <a:srgbClr val="006600"/>
              </a:solidFill>
              <a:latin typeface="+mn-lt"/>
              <a:ea typeface="Calibri" panose="020F0502020204030204" pitchFamily="34" charset="0"/>
              <a:cs typeface="Times New Roman" panose="02020603050405020304" pitchFamily="18" charset="0"/>
            </a:endParaRPr>
          </a:p>
          <a:p>
            <a:pPr marL="401638" marR="0">
              <a:spcBef>
                <a:spcPts val="0"/>
              </a:spcBef>
              <a:spcAft>
                <a:spcPts val="0"/>
              </a:spcAft>
            </a:pPr>
            <a:endParaRPr lang="en-US" sz="800" b="1" dirty="0">
              <a:solidFill>
                <a:srgbClr val="800000"/>
              </a:solidFill>
              <a:latin typeface="+mn-lt"/>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 </a:t>
            </a:r>
            <a:r>
              <a:rPr lang="en-US" sz="2000" dirty="0">
                <a:solidFill>
                  <a:srgbClr val="006600"/>
                </a:solidFill>
                <a:latin typeface="+mn-lt"/>
                <a:ea typeface="Times New Roman" panose="02020603050405020304" pitchFamily="18" charset="0"/>
                <a:cs typeface="Times New Roman" panose="02020603050405020304" pitchFamily="18" charset="0"/>
              </a:rPr>
              <a:t>respect your employees, even if you don't understand their way </a:t>
            </a:r>
          </a:p>
          <a:p>
            <a:pPr marL="401638" marR="0">
              <a:spcBef>
                <a:spcPts val="0"/>
              </a:spcBef>
              <a:spcAft>
                <a:spcPts val="0"/>
              </a:spcAft>
            </a:pPr>
            <a:r>
              <a:rPr lang="en-US" sz="2000" dirty="0">
                <a:solidFill>
                  <a:srgbClr val="006600"/>
                </a:solidFill>
                <a:latin typeface="+mn-lt"/>
                <a:ea typeface="Times New Roman" panose="02020603050405020304" pitchFamily="18" charset="0"/>
                <a:cs typeface="Times New Roman" panose="02020603050405020304" pitchFamily="18" charset="0"/>
              </a:rPr>
              <a:t>	of doing things. </a:t>
            </a:r>
            <a:endParaRPr lang="en-US" sz="2000" dirty="0">
              <a:solidFill>
                <a:srgbClr val="006600"/>
              </a:solidFill>
              <a:latin typeface="+mn-lt"/>
              <a:ea typeface="Calibri" panose="020F0502020204030204" pitchFamily="34" charset="0"/>
              <a:cs typeface="Times New Roman" panose="02020603050405020304" pitchFamily="18" charset="0"/>
            </a:endParaRPr>
          </a:p>
          <a:p>
            <a:pPr marL="401638" marR="0">
              <a:spcBef>
                <a:spcPts val="0"/>
              </a:spcBef>
              <a:spcAft>
                <a:spcPts val="0"/>
              </a:spcAft>
            </a:pPr>
            <a:endParaRPr lang="en-US" sz="800" b="1" dirty="0">
              <a:solidFill>
                <a:srgbClr val="006600"/>
              </a:solidFill>
              <a:latin typeface="+mn-lt"/>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a:t>
            </a:r>
            <a:r>
              <a:rPr lang="en-US" sz="2000" dirty="0">
                <a:solidFill>
                  <a:srgbClr val="006600"/>
                </a:solidFill>
                <a:latin typeface="+mn-lt"/>
                <a:ea typeface="Times New Roman" panose="02020603050405020304" pitchFamily="18" charset="0"/>
                <a:cs typeface="Times New Roman" panose="02020603050405020304" pitchFamily="18" charset="0"/>
              </a:rPr>
              <a:t> take the time to understand the "why" behind your employee's </a:t>
            </a:r>
          </a:p>
          <a:p>
            <a:pPr marL="401638" marR="0">
              <a:spcBef>
                <a:spcPts val="0"/>
              </a:spcBef>
              <a:spcAft>
                <a:spcPts val="0"/>
              </a:spcAft>
            </a:pPr>
            <a:r>
              <a:rPr lang="en-US" sz="2000" dirty="0">
                <a:solidFill>
                  <a:srgbClr val="006600"/>
                </a:solidFill>
                <a:latin typeface="+mn-lt"/>
                <a:ea typeface="Times New Roman" panose="02020603050405020304" pitchFamily="18" charset="0"/>
                <a:cs typeface="Times New Roman" panose="02020603050405020304" pitchFamily="18" charset="0"/>
              </a:rPr>
              <a:t>	actions or thought process. </a:t>
            </a:r>
          </a:p>
          <a:p>
            <a:pPr marL="401638" marR="0">
              <a:spcBef>
                <a:spcPts val="0"/>
              </a:spcBef>
              <a:spcAft>
                <a:spcPts val="0"/>
              </a:spcAft>
            </a:pPr>
            <a:endParaRPr lang="en-US" sz="800" dirty="0">
              <a:solidFill>
                <a:srgbClr val="006600"/>
              </a:solidFill>
              <a:latin typeface="+mn-lt"/>
              <a:ea typeface="Calibri" panose="020F0502020204030204" pitchFamily="34"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DON'T</a:t>
            </a:r>
            <a:r>
              <a:rPr lang="en-US" sz="2000" dirty="0">
                <a:solidFill>
                  <a:srgbClr val="006600"/>
                </a:solidFill>
                <a:latin typeface="+mn-lt"/>
                <a:ea typeface="Times New Roman" panose="02020603050405020304" pitchFamily="18" charset="0"/>
                <a:cs typeface="Times New Roman" panose="02020603050405020304" pitchFamily="18" charset="0"/>
              </a:rPr>
              <a:t> shield yourself from people from different cultures. </a:t>
            </a:r>
          </a:p>
          <a:p>
            <a:pPr marL="401638" marR="0">
              <a:spcBef>
                <a:spcPts val="0"/>
              </a:spcBef>
              <a:spcAft>
                <a:spcPts val="0"/>
              </a:spcAft>
            </a:pPr>
            <a:endParaRPr lang="en-US" sz="800" dirty="0">
              <a:solidFill>
                <a:srgbClr val="006600"/>
              </a:solidFill>
              <a:latin typeface="+mn-lt"/>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DON'T</a:t>
            </a:r>
            <a:r>
              <a:rPr lang="en-US" sz="2000" dirty="0">
                <a:solidFill>
                  <a:srgbClr val="006600"/>
                </a:solidFill>
                <a:latin typeface="+mn-lt"/>
                <a:ea typeface="Times New Roman" panose="02020603050405020304" pitchFamily="18" charset="0"/>
                <a:cs typeface="Times New Roman" panose="02020603050405020304" pitchFamily="18" charset="0"/>
              </a:rPr>
              <a:t> condemn different viewpoints as always wrong. </a:t>
            </a:r>
            <a:endParaRPr lang="en-US" sz="2000" dirty="0">
              <a:solidFill>
                <a:srgbClr val="006600"/>
              </a:solidFill>
              <a:latin typeface="+mn-lt"/>
              <a:ea typeface="Calibri" panose="020F0502020204030204" pitchFamily="34" charset="0"/>
              <a:cs typeface="Times New Roman" panose="02020603050405020304" pitchFamily="18" charset="0"/>
            </a:endParaRPr>
          </a:p>
          <a:p>
            <a:pPr marL="401638" marR="0">
              <a:spcBef>
                <a:spcPts val="0"/>
              </a:spcBef>
              <a:spcAft>
                <a:spcPts val="0"/>
              </a:spcAft>
            </a:pPr>
            <a:endParaRPr lang="en-US" sz="800" b="1" dirty="0">
              <a:solidFill>
                <a:srgbClr val="006600"/>
              </a:solidFill>
              <a:latin typeface="+mn-lt"/>
              <a:ea typeface="Times New Roman" panose="02020603050405020304" pitchFamily="18" charset="0"/>
              <a:cs typeface="Times New Roman" panose="02020603050405020304" pitchFamily="18" charset="0"/>
            </a:endParaRPr>
          </a:p>
          <a:p>
            <a:pPr marL="401638" marR="0">
              <a:spcBef>
                <a:spcPts val="0"/>
              </a:spcBef>
              <a:spcAft>
                <a:spcPts val="0"/>
              </a:spcAft>
            </a:pPr>
            <a:r>
              <a:rPr lang="en-US" sz="2000" b="1" dirty="0">
                <a:solidFill>
                  <a:srgbClr val="800000"/>
                </a:solidFill>
                <a:latin typeface="+mn-lt"/>
                <a:ea typeface="Times New Roman" panose="02020603050405020304" pitchFamily="18" charset="0"/>
                <a:cs typeface="Times New Roman" panose="02020603050405020304" pitchFamily="18" charset="0"/>
              </a:rPr>
              <a:t>DON’T</a:t>
            </a:r>
            <a:r>
              <a:rPr lang="en-US" sz="2000" b="1" dirty="0">
                <a:solidFill>
                  <a:srgbClr val="006600"/>
                </a:solidFill>
                <a:latin typeface="+mn-lt"/>
                <a:ea typeface="Times New Roman" panose="02020603050405020304" pitchFamily="18" charset="0"/>
                <a:cs typeface="Times New Roman" panose="02020603050405020304" pitchFamily="18" charset="0"/>
              </a:rPr>
              <a:t> </a:t>
            </a:r>
            <a:r>
              <a:rPr lang="en-US" sz="2000" dirty="0">
                <a:solidFill>
                  <a:srgbClr val="006600"/>
                </a:solidFill>
                <a:latin typeface="+mn-lt"/>
                <a:ea typeface="Times New Roman" panose="02020603050405020304" pitchFamily="18" charset="0"/>
                <a:cs typeface="Times New Roman" panose="02020603050405020304" pitchFamily="18" charset="0"/>
              </a:rPr>
              <a:t>think you can do it alone.  Ask for help.</a:t>
            </a:r>
            <a:endParaRPr lang="en-US" sz="2000" dirty="0">
              <a:solidFill>
                <a:srgbClr val="006600"/>
              </a:solidFill>
              <a:latin typeface="+mn-lt"/>
              <a:ea typeface="Calibri" panose="020F0502020204030204" pitchFamily="34" charset="0"/>
              <a:cs typeface="Times New Roman" panose="02020603050405020304" pitchFamily="18" charset="0"/>
            </a:endParaRPr>
          </a:p>
        </p:txBody>
      </p:sp>
      <p:sp>
        <p:nvSpPr>
          <p:cNvPr id="5" name="Line 9"/>
          <p:cNvSpPr>
            <a:spLocks noChangeShapeType="1"/>
          </p:cNvSpPr>
          <p:nvPr/>
        </p:nvSpPr>
        <p:spPr bwMode="auto">
          <a:xfrm>
            <a:off x="152400" y="5867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6" name="Picture 5" descr="http://www.free-stock-photos.co.uk/watermark.php?i=3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181600"/>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6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8305800" cy="6152838"/>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A Focus On Millennials In The Workplace . . . </a:t>
            </a:r>
          </a:p>
          <a:p>
            <a:pPr marL="0" marR="0" algn="r">
              <a:lnSpc>
                <a:spcPct val="115000"/>
              </a:lnSpc>
              <a:spcBef>
                <a:spcPts val="0"/>
              </a:spcBef>
              <a:spcAft>
                <a:spcPts val="0"/>
              </a:spcAft>
            </a:pPr>
            <a:r>
              <a:rPr lang="en-US" sz="2400" b="1" u="sng" dirty="0">
                <a:solidFill>
                  <a:srgbClr val="800000"/>
                </a:solidFill>
                <a:ea typeface="Times New Roman" panose="02020603050405020304" pitchFamily="18" charset="0"/>
                <a:cs typeface="Times New Roman" panose="02020603050405020304" pitchFamily="18" charset="0"/>
              </a:rPr>
              <a:t>80,000,000 Strong</a:t>
            </a:r>
          </a:p>
          <a:p>
            <a:pPr marL="0" marR="0">
              <a:lnSpc>
                <a:spcPct val="115000"/>
              </a:lnSpc>
              <a:spcBef>
                <a:spcPts val="0"/>
              </a:spcBef>
              <a:spcAft>
                <a:spcPts val="0"/>
              </a:spcAft>
            </a:pPr>
            <a:r>
              <a:rPr lang="en-US" sz="2400" b="1" dirty="0">
                <a:solidFill>
                  <a:srgbClr val="800000"/>
                </a:solidFill>
                <a:ea typeface="Times New Roman" panose="02020603050405020304" pitchFamily="18" charset="0"/>
                <a:cs typeface="Times New Roman" panose="02020603050405020304" pitchFamily="18" charset="0"/>
              </a:rPr>
              <a:t>                  </a:t>
            </a:r>
            <a:r>
              <a:rPr lang="en-US" sz="2400" b="1" dirty="0">
                <a:solidFill>
                  <a:srgbClr val="002060"/>
                </a:solidFill>
                <a:ea typeface="Times New Roman" panose="02020603050405020304" pitchFamily="18" charset="0"/>
                <a:cs typeface="Times New Roman" panose="02020603050405020304" pitchFamily="18" charset="0"/>
              </a:rPr>
              <a:t>Their Strengths . . . </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743200" marR="0" indent="-512763">
              <a:lnSpc>
                <a:spcPct val="115000"/>
              </a:lnSpc>
              <a:spcBef>
                <a:spcPts val="0"/>
              </a:spcBef>
              <a:spcAft>
                <a:spcPts val="0"/>
              </a:spcAft>
            </a:pPr>
            <a:r>
              <a:rPr lang="en-US" sz="2000" b="1" dirty="0">
                <a:ea typeface="Times New Roman" panose="02020603050405020304" pitchFamily="18"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Multi-Taskers</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Technologically Savvy</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Purpose &amp; Achievement-Oriented</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Team Players</a:t>
            </a:r>
            <a:r>
              <a:rPr lang="en-US" sz="2000" b="1" dirty="0">
                <a:solidFill>
                  <a:srgbClr val="006600"/>
                </a:solidFill>
                <a:latin typeface="Calibri" panose="020F0502020204030204" pitchFamily="34" charset="0"/>
                <a:ea typeface="Times New Roman" panose="02020603050405020304" pitchFamily="18" charset="0"/>
                <a:cs typeface="Times New Roman" panose="02020603050405020304" pitchFamily="18" charset="0"/>
              </a:rPr>
              <a:t> &amp; </a:t>
            </a:r>
            <a:r>
              <a:rPr lang="en-US" sz="2000" b="1" dirty="0">
                <a:solidFill>
                  <a:srgbClr val="006600"/>
                </a:solidFill>
                <a:ea typeface="Times New Roman" panose="02020603050405020304" pitchFamily="18" charset="0"/>
                <a:cs typeface="Times New Roman" panose="02020603050405020304" pitchFamily="18" charset="0"/>
              </a:rPr>
              <a:t>Collaborative</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Resourceful</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Innovative / Change Agents</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Embraces Diversity</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Civic-Minded </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2743200" marR="0" lvl="0" indent="-512763">
              <a:lnSpc>
                <a:spcPct val="115000"/>
              </a:lnSpc>
              <a:spcBef>
                <a:spcPts val="0"/>
              </a:spcBef>
              <a:spcAft>
                <a:spcPts val="0"/>
              </a:spcAft>
              <a:buClr>
                <a:srgbClr val="800000"/>
              </a:buClr>
              <a:buSzPct val="100000"/>
              <a:buFont typeface="Wingdings" panose="05000000000000000000" pitchFamily="2" charset="2"/>
              <a:buChar char="§"/>
              <a:tabLst>
                <a:tab pos="742950" algn="l"/>
              </a:tabLst>
            </a:pPr>
            <a:r>
              <a:rPr lang="en-US" sz="2000" b="1" dirty="0">
                <a:solidFill>
                  <a:srgbClr val="006600"/>
                </a:solidFill>
                <a:ea typeface="Times New Roman" panose="02020603050405020304" pitchFamily="18" charset="0"/>
                <a:cs typeface="Times New Roman" panose="02020603050405020304" pitchFamily="18" charset="0"/>
              </a:rPr>
              <a:t>Optimistic</a:t>
            </a:r>
          </a:p>
          <a:p>
            <a:pPr marL="1149350" marR="0" lvl="0">
              <a:lnSpc>
                <a:spcPct val="115000"/>
              </a:lnSpc>
              <a:spcBef>
                <a:spcPts val="0"/>
              </a:spcBef>
              <a:spcAft>
                <a:spcPts val="0"/>
              </a:spcAft>
              <a:buClr>
                <a:srgbClr val="800000"/>
              </a:buClr>
              <a:buSzPct val="100000"/>
              <a:tabLst>
                <a:tab pos="742950" algn="l"/>
              </a:tabLs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401638" algn="r">
              <a:lnSpc>
                <a:spcPct val="115000"/>
              </a:lnSpc>
              <a:spcBef>
                <a:spcPts val="0"/>
              </a:spcBef>
              <a:spcAft>
                <a:spcPts val="0"/>
              </a:spcAft>
              <a:buClr>
                <a:srgbClr val="800000"/>
              </a:buClr>
              <a:buSzPct val="100000"/>
              <a:tabLst>
                <a:tab pos="742950" algn="l"/>
              </a:tabLst>
            </a:pPr>
            <a:endParaRPr lang="en-US" sz="1200" b="1" dirty="0">
              <a:solidFill>
                <a:srgbClr val="002060"/>
              </a:solidFill>
              <a:ea typeface="Times New Roman" panose="02020603050405020304" pitchFamily="18" charset="0"/>
              <a:cs typeface="Times New Roman" panose="02020603050405020304" pitchFamily="18" charset="0"/>
            </a:endParaRPr>
          </a:p>
          <a:p>
            <a:pPr marL="58738">
              <a:lnSpc>
                <a:spcPct val="115000"/>
              </a:lnSpc>
              <a:spcBef>
                <a:spcPts val="0"/>
              </a:spcBef>
              <a:spcAft>
                <a:spcPts val="0"/>
              </a:spcAft>
              <a:buClr>
                <a:srgbClr val="800000"/>
              </a:buClr>
              <a:buSzPct val="100000"/>
              <a:tabLst>
                <a:tab pos="742950" algn="l"/>
              </a:tabLst>
            </a:pPr>
            <a:r>
              <a:rPr lang="en-US" sz="2400" b="1" dirty="0">
                <a:solidFill>
                  <a:srgbClr val="002060"/>
                </a:solidFill>
                <a:ea typeface="Times New Roman" panose="02020603050405020304" pitchFamily="18" charset="0"/>
                <a:cs typeface="Times New Roman" panose="02020603050405020304" pitchFamily="18" charset="0"/>
              </a:rPr>
              <a:t>The Largest Generation In Today’s Workplace</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Line 9"/>
          <p:cNvSpPr>
            <a:spLocks noChangeShapeType="1"/>
          </p:cNvSpPr>
          <p:nvPr/>
        </p:nvSpPr>
        <p:spPr bwMode="auto">
          <a:xfrm>
            <a:off x="304800" y="5562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3" name="Picture 2">
            <a:extLst>
              <a:ext uri="{FF2B5EF4-FFF2-40B4-BE49-F238E27FC236}">
                <a16:creationId xmlns:a16="http://schemas.microsoft.com/office/drawing/2014/main" id="{BF1722EB-4815-404D-93A1-0B84054EF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5873" y="4953000"/>
            <a:ext cx="1530927" cy="990600"/>
          </a:xfrm>
          <a:prstGeom prst="rect">
            <a:avLst/>
          </a:prstGeom>
        </p:spPr>
      </p:pic>
      <p:sp>
        <p:nvSpPr>
          <p:cNvPr id="6" name="Oval 4">
            <a:extLst>
              <a:ext uri="{FF2B5EF4-FFF2-40B4-BE49-F238E27FC236}">
                <a16:creationId xmlns:a16="http://schemas.microsoft.com/office/drawing/2014/main" id="{6B501D84-F076-4B7B-AF27-0686464F77E3}"/>
              </a:ext>
            </a:extLst>
          </p:cNvPr>
          <p:cNvSpPr>
            <a:spLocks noChangeArrowheads="1"/>
          </p:cNvSpPr>
          <p:nvPr/>
        </p:nvSpPr>
        <p:spPr bwMode="auto">
          <a:xfrm>
            <a:off x="457200" y="2688056"/>
            <a:ext cx="1828799" cy="2036342"/>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buSzPct val="130000"/>
              <a:buNone/>
              <a:defRPr/>
            </a:pPr>
            <a:r>
              <a:rPr lang="en-US" sz="2800" b="1" dirty="0">
                <a:solidFill>
                  <a:srgbClr val="800000"/>
                </a:solidFill>
                <a:cs typeface="Arial" pitchFamily="34" charset="0"/>
              </a:rPr>
              <a:t>Younger</a:t>
            </a:r>
          </a:p>
          <a:p>
            <a:pPr algn="ctr" eaLnBrk="1" hangingPunct="1">
              <a:buSzPct val="130000"/>
              <a:buNone/>
              <a:defRPr/>
            </a:pPr>
            <a:endParaRPr lang="en-US" sz="800" b="1" dirty="0">
              <a:solidFill>
                <a:srgbClr val="800000"/>
              </a:solidFill>
              <a:cs typeface="Arial" pitchFamily="34" charset="0"/>
            </a:endParaRPr>
          </a:p>
          <a:p>
            <a:pPr algn="ctr" eaLnBrk="1" hangingPunct="1">
              <a:buSzPct val="130000"/>
              <a:buNone/>
              <a:defRPr/>
            </a:pPr>
            <a:r>
              <a:rPr lang="en-US" sz="2800" b="1" dirty="0">
                <a:solidFill>
                  <a:srgbClr val="800000"/>
                </a:solidFill>
                <a:cs typeface="Arial" pitchFamily="34" charset="0"/>
              </a:rPr>
              <a:t>Workers</a:t>
            </a:r>
            <a:r>
              <a:rPr lang="en-US" sz="2800" dirty="0">
                <a:solidFill>
                  <a:srgbClr val="800000"/>
                </a:solidFill>
              </a:rPr>
              <a:t>	</a:t>
            </a:r>
            <a:endParaRPr lang="en-US" sz="2800" b="1" dirty="0">
              <a:solidFill>
                <a:srgbClr val="800000"/>
              </a:solidFill>
              <a:cs typeface="Arial" pitchFamily="34" charset="0"/>
            </a:endParaRPr>
          </a:p>
        </p:txBody>
      </p:sp>
    </p:spTree>
    <p:extLst>
      <p:ext uri="{BB962C8B-B14F-4D97-AF65-F5344CB8AC3E}">
        <p14:creationId xmlns:p14="http://schemas.microsoft.com/office/powerpoint/2010/main" val="42646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46841"/>
            <a:ext cx="8458200" cy="5171416"/>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Millennials Prefer Workplaces That . . .  </a:t>
            </a:r>
            <a:r>
              <a:rPr lang="en-US" sz="2000" b="1" dirty="0">
                <a:solidFill>
                  <a:srgbClr val="800000"/>
                </a:solidFill>
                <a:ea typeface="Times New Roman" panose="02020603050405020304" pitchFamily="18" charset="0"/>
                <a:cs typeface="Times New Roman" panose="02020603050405020304" pitchFamily="18" charset="0"/>
              </a:rPr>
              <a:t>(1 of 3 slides)</a:t>
            </a:r>
            <a:endParaRPr lang="en-US" sz="2000" dirty="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2000" b="1" dirty="0">
                <a:solidFill>
                  <a:srgbClr val="006600"/>
                </a:solidFill>
                <a:ea typeface="Times New Roman" panose="02020603050405020304" pitchFamily="18" charset="0"/>
                <a:cs typeface="Times New Roman" panose="02020603050405020304" pitchFamily="18" charset="0"/>
              </a:rPr>
              <a:t> </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300" b="1" dirty="0">
                <a:solidFill>
                  <a:srgbClr val="006600"/>
                </a:solidFill>
                <a:ea typeface="Times New Roman" panose="02020603050405020304" pitchFamily="18" charset="0"/>
                <a:cs typeface="Times New Roman" panose="02020603050405020304" pitchFamily="18" charset="0"/>
              </a:rPr>
              <a:t> </a:t>
            </a:r>
            <a:endParaRPr lang="en-US" sz="3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Lets them make it on their own</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Allows them to multitask (it prevents boredom)</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Allows them to collaborate and problem solve with others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Encourages networking</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Doesn’t take away their technology</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Takes advantage of their technology savvy</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Focuses on outcomes</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Challenges them while teaching them new things</a:t>
            </a:r>
            <a:endParaRPr lang="en-US" sz="2000" b="1"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Surrounds them with</a:t>
            </a:r>
            <a:r>
              <a:rPr lang="en-US" sz="2000" b="1" dirty="0">
                <a:solidFill>
                  <a:srgbClr val="006600"/>
                </a:solidFill>
                <a:ea typeface="Calibri" panose="020F0502020204030204" pitchFamily="34" charset="0"/>
                <a:cs typeface="Times New Roman" panose="02020603050405020304" pitchFamily="18" charset="0"/>
              </a:rPr>
              <a:t> impeccably honest, trustworthy, </a:t>
            </a:r>
          </a:p>
          <a:p>
            <a:pPr marL="401637" marR="0" lvl="0">
              <a:lnSpc>
                <a:spcPct val="115000"/>
              </a:lnSpc>
              <a:spcBef>
                <a:spcPts val="0"/>
              </a:spcBef>
              <a:spcAft>
                <a:spcPts val="0"/>
              </a:spcAft>
              <a:buClr>
                <a:srgbClr val="800000"/>
              </a:buClr>
            </a:pPr>
            <a:r>
              <a:rPr lang="en-US" sz="2000" b="1" dirty="0">
                <a:solidFill>
                  <a:srgbClr val="006600"/>
                </a:solidFill>
                <a:ea typeface="Calibri" panose="020F0502020204030204" pitchFamily="34" charset="0"/>
                <a:cs typeface="Times New Roman" panose="02020603050405020304" pitchFamily="18" charset="0"/>
              </a:rPr>
              <a:t>		ethical &amp; open bosses and employees</a:t>
            </a:r>
          </a:p>
          <a:p>
            <a:pPr marL="914400" marR="0" indent="-512763">
              <a:lnSpc>
                <a:spcPct val="115000"/>
              </a:lnSpc>
              <a:spcBef>
                <a:spcPts val="0"/>
              </a:spcBef>
              <a:spcAft>
                <a:spcPts val="0"/>
              </a:spcAft>
              <a:buFont typeface="Wingdings" panose="05000000000000000000" pitchFamily="2" charset="2"/>
              <a:buChar char="§"/>
            </a:pPr>
            <a:r>
              <a:rPr lang="en-US" sz="2000" b="1" dirty="0">
                <a:solidFill>
                  <a:srgbClr val="006600"/>
                </a:solidFill>
                <a:ea typeface="Calibri" panose="020F0502020204030204" pitchFamily="34" charset="0"/>
                <a:cs typeface="Times New Roman" panose="02020603050405020304" pitchFamily="18" charset="0"/>
              </a:rPr>
              <a:t>Under-promises &amp; over-delivers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a:lnSpc>
                <a:spcPct val="115000"/>
              </a:lnSpc>
              <a:spcBef>
                <a:spcPts val="0"/>
              </a:spcBef>
              <a:spcAft>
                <a:spcPts val="0"/>
              </a:spcAft>
            </a:pP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Line 9"/>
          <p:cNvSpPr>
            <a:spLocks noChangeShapeType="1"/>
          </p:cNvSpPr>
          <p:nvPr/>
        </p:nvSpPr>
        <p:spPr bwMode="auto">
          <a:xfrm>
            <a:off x="304800" y="5715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596382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10425"/>
            <a:ext cx="8458200" cy="4799775"/>
          </a:xfrm>
          <a:prstGeom prst="rect">
            <a:avLst/>
          </a:prstGeom>
        </p:spPr>
        <p:txBody>
          <a:bodyPr wrap="square">
            <a:spAutoFit/>
          </a:bodyPr>
          <a:lstStyle/>
          <a:p>
            <a:pPr>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Millennials Prefer Workplaces That . . . </a:t>
            </a:r>
            <a:r>
              <a:rPr lang="en-US" sz="2000" b="1" dirty="0">
                <a:solidFill>
                  <a:srgbClr val="800000"/>
                </a:solidFill>
                <a:ea typeface="Times New Roman" panose="02020603050405020304" pitchFamily="18" charset="0"/>
                <a:cs typeface="Times New Roman" panose="02020603050405020304" pitchFamily="18" charset="0"/>
              </a:rPr>
              <a:t>(2 of 3 slides)</a:t>
            </a:r>
            <a:r>
              <a:rPr lang="en-US" sz="2000" b="1" dirty="0">
                <a:solidFill>
                  <a:srgbClr val="002060"/>
                </a:solidFill>
                <a:ea typeface="Times New Roman" panose="02020603050405020304" pitchFamily="18" charset="0"/>
                <a:cs typeface="Times New Roman" panose="02020603050405020304" pitchFamily="18" charset="0"/>
              </a:rPr>
              <a:t> </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b="1" dirty="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400" b="1" dirty="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Are approachable, responsive &amp; present</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Listen to them &amp; doesn’t ignore their thoughts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Has an open flow of information</a:t>
            </a:r>
            <a:r>
              <a:rPr lang="en-US" sz="2000" b="1" dirty="0">
                <a:solidFill>
                  <a:srgbClr val="006600"/>
                </a:solidFill>
                <a:ea typeface="Calibri" panose="020F0502020204030204" pitchFamily="34" charset="0"/>
                <a:cs typeface="Times New Roman" panose="02020603050405020304" pitchFamily="18" charset="0"/>
              </a:rPr>
              <a:t> </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Builds relationships with them</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Engages with them</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Demonstrates interest in them &amp; their success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Makes them feel like superstars </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Tells them how they are doing</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Times New Roman" panose="02020603050405020304" pitchFamily="18" charset="0"/>
                <a:cs typeface="Times New Roman" panose="02020603050405020304" pitchFamily="18" charset="0"/>
              </a:rPr>
              <a:t>		Focuses on their strengths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Focuses on the positive &amp; frequent reinforcement</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indent="-512763" defTabSz="858838">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Gives them trophies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Line 9"/>
          <p:cNvSpPr>
            <a:spLocks noChangeShapeType="1"/>
          </p:cNvSpPr>
          <p:nvPr/>
        </p:nvSpPr>
        <p:spPr bwMode="auto">
          <a:xfrm>
            <a:off x="304800" y="5715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797751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512421"/>
            <a:ext cx="8686800" cy="5684633"/>
          </a:xfrm>
          <a:prstGeom prst="rect">
            <a:avLst/>
          </a:prstGeom>
        </p:spPr>
        <p:txBody>
          <a:bodyPr wrap="square">
            <a:spAutoFit/>
          </a:bodyPr>
          <a:lstStyle/>
          <a:p>
            <a:pPr>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Millennials Prefer Workplaces That . . . </a:t>
            </a:r>
            <a:r>
              <a:rPr lang="en-US" sz="2000" b="1" dirty="0">
                <a:solidFill>
                  <a:srgbClr val="800000"/>
                </a:solidFill>
                <a:ea typeface="Times New Roman" panose="02020603050405020304" pitchFamily="18" charset="0"/>
                <a:cs typeface="Times New Roman" panose="02020603050405020304" pitchFamily="18" charset="0"/>
              </a:rPr>
              <a:t>(3 of 3 slides)</a:t>
            </a:r>
            <a:endParaRPr lang="en-US" sz="2000" dirty="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400" b="1" dirty="0">
                <a:ea typeface="Times New Roman" panose="02020603050405020304" pitchFamily="18" charset="0"/>
                <a:cs typeface="Times New Roman" panose="02020603050405020304" pitchFamily="18" charset="0"/>
              </a:rPr>
              <a:t> </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Offers flexibility </a:t>
            </a:r>
          </a:p>
          <a:p>
            <a:pPr marL="401637" marR="0" lvl="0" defTabSz="858838">
              <a:lnSpc>
                <a:spcPct val="115000"/>
              </a:lnSpc>
              <a:spcBef>
                <a:spcPts val="0"/>
              </a:spcBef>
              <a:spcAft>
                <a:spcPts val="0"/>
              </a:spcAft>
              <a:buClr>
                <a:srgbClr val="800000"/>
              </a:buClr>
            </a:pPr>
            <a:r>
              <a:rPr lang="en-US" sz="2000" b="1" dirty="0">
                <a:solidFill>
                  <a:srgbClr val="006600"/>
                </a:solidFill>
                <a:ea typeface="Calibri" panose="020F0502020204030204" pitchFamily="34" charset="0"/>
                <a:cs typeface="Times New Roman" panose="02020603050405020304" pitchFamily="18" charset="0"/>
              </a:rPr>
              <a:t>		(i.e., flexible &amp; seasonal hours, work from home)</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Plugs in to their parents (they are part of the package)</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Communicates their way (blogs, text, instant messaging, etc.)</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Limits the long sit-down meetings</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Gets the work done with ease &amp; speed</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Lets employees give back to the community</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Calibri" panose="020F0502020204030204" pitchFamily="34" charset="0"/>
                <a:cs typeface="Times New Roman" panose="02020603050405020304" pitchFamily="18" charset="0"/>
              </a:rPr>
              <a:t>Allows for work-life balance  </a:t>
            </a: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Instills a fun-centered workplace</a:t>
            </a:r>
            <a:endParaRPr lang="en-US" sz="2000" dirty="0">
              <a:solidFill>
                <a:srgbClr val="006600"/>
              </a:solidFill>
              <a:latin typeface="Calibri" panose="020F0502020204030204" pitchFamily="34" charset="0"/>
              <a:ea typeface="Calibri" panose="020F0502020204030204" pitchFamily="34" charset="0"/>
              <a:cs typeface="Times New Roman" panose="02020603050405020304" pitchFamily="18" charset="0"/>
            </a:endParaRPr>
          </a:p>
          <a:p>
            <a:pPr marL="914400" marR="0" lvl="0" indent="-512763" defTabSz="858838">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ea typeface="Times New Roman" panose="02020603050405020304" pitchFamily="18" charset="0"/>
                <a:cs typeface="Times New Roman" panose="02020603050405020304" pitchFamily="18" charset="0"/>
              </a:rPr>
              <a:t>Entertains them </a:t>
            </a:r>
          </a:p>
          <a:p>
            <a:pPr marL="401637" marR="0" lvl="0" defTabSz="858838">
              <a:lnSpc>
                <a:spcPct val="115000"/>
              </a:lnSpc>
              <a:spcBef>
                <a:spcPts val="0"/>
              </a:spcBef>
              <a:spcAft>
                <a:spcPts val="0"/>
              </a:spcAft>
              <a:buClr>
                <a:srgbClr val="800000"/>
              </a:buClr>
            </a:pPr>
            <a:endParaRPr lang="en-US" sz="4000" b="1" dirty="0">
              <a:solidFill>
                <a:srgbClr val="006600"/>
              </a:solidFill>
              <a:ea typeface="Times New Roman" panose="02020603050405020304" pitchFamily="18" charset="0"/>
              <a:cs typeface="Times New Roman" panose="02020603050405020304" pitchFamily="18" charset="0"/>
            </a:endParaRPr>
          </a:p>
          <a:p>
            <a:pPr marL="401637" marR="0" lvl="0" algn="r" defTabSz="858838">
              <a:lnSpc>
                <a:spcPct val="115000"/>
              </a:lnSpc>
              <a:spcBef>
                <a:spcPts val="0"/>
              </a:spcBef>
              <a:spcAft>
                <a:spcPts val="0"/>
              </a:spcAft>
              <a:buClr>
                <a:srgbClr val="800000"/>
              </a:buClr>
            </a:pPr>
            <a:r>
              <a:rPr lang="en-US" sz="3200" b="1" dirty="0">
                <a:solidFill>
                  <a:srgbClr val="002060"/>
                </a:solidFill>
                <a:ea typeface="Times New Roman" panose="02020603050405020304" pitchFamily="18" charset="0"/>
                <a:cs typeface="Times New Roman" panose="02020603050405020304" pitchFamily="18" charset="0"/>
              </a:rPr>
              <a:t>These Millennials are here to stay!!!</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Line 9"/>
          <p:cNvSpPr>
            <a:spLocks noChangeShapeType="1"/>
          </p:cNvSpPr>
          <p:nvPr/>
        </p:nvSpPr>
        <p:spPr bwMode="auto">
          <a:xfrm>
            <a:off x="457200" y="5181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5" name="Picture 4">
            <a:extLst>
              <a:ext uri="{FF2B5EF4-FFF2-40B4-BE49-F238E27FC236}">
                <a16:creationId xmlns:a16="http://schemas.microsoft.com/office/drawing/2014/main" id="{A79591A6-6D40-4C23-B4F5-36B175774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937" y="3816963"/>
            <a:ext cx="1719263" cy="983637"/>
          </a:xfrm>
          <a:prstGeom prst="rect">
            <a:avLst/>
          </a:prstGeom>
        </p:spPr>
      </p:pic>
    </p:spTree>
    <p:extLst>
      <p:ext uri="{BB962C8B-B14F-4D97-AF65-F5344CB8AC3E}">
        <p14:creationId xmlns:p14="http://schemas.microsoft.com/office/powerpoint/2010/main" val="2232249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9"/>
          <p:cNvSpPr>
            <a:spLocks noChangeShapeType="1"/>
          </p:cNvSpPr>
          <p:nvPr/>
        </p:nvSpPr>
        <p:spPr bwMode="auto">
          <a:xfrm>
            <a:off x="304800" y="6096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 name="Rectangle 3"/>
          <p:cNvSpPr/>
          <p:nvPr/>
        </p:nvSpPr>
        <p:spPr>
          <a:xfrm>
            <a:off x="457200" y="457200"/>
            <a:ext cx="8305800" cy="5393721"/>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A Focus On Older Workers</a:t>
            </a:r>
          </a:p>
          <a:p>
            <a:pPr marL="796925" marR="0" indent="-342900">
              <a:lnSpc>
                <a:spcPct val="115000"/>
              </a:lnSpc>
              <a:spcBef>
                <a:spcPts val="0"/>
              </a:spcBef>
              <a:spcAft>
                <a:spcPts val="0"/>
              </a:spcAft>
            </a:pPr>
            <a:endParaRPr lang="en-US" sz="1000" b="1" dirty="0">
              <a:solidFill>
                <a:srgbClr val="002060"/>
              </a:solidFill>
              <a:ea typeface="Times New Roman" panose="02020603050405020304" pitchFamily="18" charset="0"/>
              <a:cs typeface="Times New Roman" panose="02020603050405020304" pitchFamily="18" charset="0"/>
            </a:endParaRPr>
          </a:p>
          <a:p>
            <a:pPr marL="796925" marR="0" indent="-34290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Their Strengths . . . </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796925" marR="0" indent="-342900">
              <a:lnSpc>
                <a:spcPct val="115000"/>
              </a:lnSpc>
              <a:spcBef>
                <a:spcPts val="0"/>
              </a:spcBef>
              <a:spcAft>
                <a:spcPts val="0"/>
              </a:spcAft>
            </a:pPr>
            <a:r>
              <a:rPr lang="en-US" sz="1000" b="1" dirty="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796925" indent="-342900">
              <a:lnSpc>
                <a:spcPct val="150000"/>
              </a:lnSpc>
              <a:buClr>
                <a:srgbClr val="800000"/>
              </a:buClr>
              <a:buFont typeface="Arial" panose="020B0604020202020204" pitchFamily="34" charset="0"/>
              <a:buChar char="•"/>
            </a:pPr>
            <a:r>
              <a:rPr lang="en-US" sz="2000" b="1" dirty="0">
                <a:solidFill>
                  <a:srgbClr val="006600"/>
                </a:solidFill>
              </a:rPr>
              <a:t>Stability, Punctual &amp; Disciplined</a:t>
            </a:r>
          </a:p>
          <a:p>
            <a:pPr marL="796925" indent="-342900">
              <a:lnSpc>
                <a:spcPct val="150000"/>
              </a:lnSpc>
              <a:buClr>
                <a:srgbClr val="800000"/>
              </a:buClr>
              <a:buFont typeface="Arial" panose="020B0604020202020204" pitchFamily="34" charset="0"/>
              <a:buChar char="•"/>
            </a:pPr>
            <a:r>
              <a:rPr lang="en-US" sz="2000" b="1" dirty="0">
                <a:solidFill>
                  <a:srgbClr val="006600"/>
                </a:solidFill>
              </a:rPr>
              <a:t>High Work Ethic - Pride In A Job Well Done</a:t>
            </a:r>
          </a:p>
          <a:p>
            <a:pPr marL="796925" indent="-342900">
              <a:lnSpc>
                <a:spcPct val="150000"/>
              </a:lnSpc>
              <a:buClr>
                <a:srgbClr val="800000"/>
              </a:buClr>
              <a:buFont typeface="Arial" panose="020B0604020202020204" pitchFamily="34" charset="0"/>
              <a:buChar char="•"/>
            </a:pPr>
            <a:r>
              <a:rPr lang="en-US" sz="2000" b="1" dirty="0">
                <a:solidFill>
                  <a:srgbClr val="006600"/>
                </a:solidFill>
              </a:rPr>
              <a:t>Enhanced Knowledge, Wisdom &amp; Confidence</a:t>
            </a:r>
          </a:p>
          <a:p>
            <a:pPr marL="796925" indent="-342900">
              <a:lnSpc>
                <a:spcPct val="150000"/>
              </a:lnSpc>
              <a:buClr>
                <a:srgbClr val="800000"/>
              </a:buClr>
              <a:buFont typeface="Arial" panose="020B0604020202020204" pitchFamily="34" charset="0"/>
              <a:buChar char="•"/>
            </a:pPr>
            <a:r>
              <a:rPr lang="en-US" sz="2000" b="1" dirty="0">
                <a:solidFill>
                  <a:srgbClr val="006600"/>
                </a:solidFill>
              </a:rPr>
              <a:t>Organized &amp; Efficient</a:t>
            </a:r>
          </a:p>
          <a:p>
            <a:pPr marL="796925" indent="-342900">
              <a:lnSpc>
                <a:spcPct val="150000"/>
              </a:lnSpc>
              <a:buClr>
                <a:srgbClr val="800000"/>
              </a:buClr>
              <a:buFont typeface="Arial" panose="020B0604020202020204" pitchFamily="34" charset="0"/>
              <a:buChar char="•"/>
            </a:pPr>
            <a:r>
              <a:rPr lang="en-US" sz="2000" b="1" dirty="0">
                <a:solidFill>
                  <a:srgbClr val="006600"/>
                </a:solidFill>
              </a:rPr>
              <a:t>Writing &amp; Problem Solving</a:t>
            </a:r>
          </a:p>
          <a:p>
            <a:pPr marL="796925" indent="-342900">
              <a:lnSpc>
                <a:spcPct val="150000"/>
              </a:lnSpc>
              <a:buClr>
                <a:srgbClr val="800000"/>
              </a:buClr>
              <a:buFont typeface="Arial" panose="020B0604020202020204" pitchFamily="34" charset="0"/>
              <a:buChar char="•"/>
            </a:pPr>
            <a:r>
              <a:rPr lang="en-US" sz="2000" b="1" dirty="0">
                <a:solidFill>
                  <a:srgbClr val="006600"/>
                </a:solidFill>
              </a:rPr>
              <a:t>Mature - Not Easily Rattled</a:t>
            </a:r>
          </a:p>
          <a:p>
            <a:pPr marL="2290763" indent="-342900">
              <a:lnSpc>
                <a:spcPct val="150000"/>
              </a:lnSpc>
              <a:buClr>
                <a:srgbClr val="800000"/>
              </a:buClr>
              <a:buFont typeface="Arial" panose="020B0604020202020204" pitchFamily="34" charset="0"/>
              <a:buChar char="•"/>
            </a:pPr>
            <a:r>
              <a:rPr lang="en-US" sz="2000" b="1" dirty="0">
                <a:solidFill>
                  <a:srgbClr val="006600"/>
                </a:solidFill>
              </a:rPr>
              <a:t>Professional &amp; Patient</a:t>
            </a:r>
          </a:p>
          <a:p>
            <a:pPr marL="2290763" indent="-342900">
              <a:lnSpc>
                <a:spcPct val="150000"/>
              </a:lnSpc>
              <a:buClr>
                <a:srgbClr val="800000"/>
              </a:buClr>
              <a:buFont typeface="Arial" panose="020B0604020202020204" pitchFamily="34" charset="0"/>
              <a:buChar char="•"/>
            </a:pPr>
            <a:r>
              <a:rPr lang="en-US" sz="2000" b="1" dirty="0">
                <a:solidFill>
                  <a:srgbClr val="006600"/>
                </a:solidFill>
              </a:rPr>
              <a:t>Knows When, Where &amp; How To Communicate </a:t>
            </a:r>
          </a:p>
          <a:p>
            <a:pPr marL="2290763" indent="-342900">
              <a:lnSpc>
                <a:spcPct val="150000"/>
              </a:lnSpc>
              <a:buClr>
                <a:srgbClr val="800000"/>
              </a:buClr>
              <a:buFont typeface="Arial" panose="020B0604020202020204" pitchFamily="34" charset="0"/>
              <a:buChar char="•"/>
            </a:pPr>
            <a:r>
              <a:rPr lang="en-US" sz="2000" b="1" dirty="0">
                <a:solidFill>
                  <a:srgbClr val="006600"/>
                </a:solidFill>
              </a:rPr>
              <a:t>Great Loyalty To The Organization</a:t>
            </a:r>
          </a:p>
        </p:txBody>
      </p:sp>
      <p:pic>
        <p:nvPicPr>
          <p:cNvPr id="3" name="Picture 2">
            <a:extLst>
              <a:ext uri="{FF2B5EF4-FFF2-40B4-BE49-F238E27FC236}">
                <a16:creationId xmlns:a16="http://schemas.microsoft.com/office/drawing/2014/main" id="{21F98E62-2EE7-4034-9702-27AF87715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34000"/>
            <a:ext cx="1304925" cy="1255683"/>
          </a:xfrm>
          <a:prstGeom prst="rect">
            <a:avLst/>
          </a:prstGeom>
        </p:spPr>
      </p:pic>
      <p:sp>
        <p:nvSpPr>
          <p:cNvPr id="6" name="Oval 4">
            <a:extLst>
              <a:ext uri="{FF2B5EF4-FFF2-40B4-BE49-F238E27FC236}">
                <a16:creationId xmlns:a16="http://schemas.microsoft.com/office/drawing/2014/main" id="{8B0F6C08-2C52-44B2-98D8-4308CDD266A6}"/>
              </a:ext>
            </a:extLst>
          </p:cNvPr>
          <p:cNvSpPr>
            <a:spLocks noChangeArrowheads="1"/>
          </p:cNvSpPr>
          <p:nvPr/>
        </p:nvSpPr>
        <p:spPr bwMode="auto">
          <a:xfrm>
            <a:off x="6705600" y="761999"/>
            <a:ext cx="1828799" cy="1752601"/>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buSzPct val="130000"/>
              <a:buNone/>
              <a:defRPr/>
            </a:pPr>
            <a:r>
              <a:rPr lang="en-US" sz="2800" b="1" dirty="0">
                <a:solidFill>
                  <a:srgbClr val="800000"/>
                </a:solidFill>
                <a:cs typeface="Arial" pitchFamily="34" charset="0"/>
              </a:rPr>
              <a:t>Older</a:t>
            </a:r>
          </a:p>
          <a:p>
            <a:pPr algn="ctr" eaLnBrk="1" hangingPunct="1">
              <a:buSzPct val="130000"/>
              <a:buNone/>
              <a:defRPr/>
            </a:pPr>
            <a:endParaRPr lang="en-US" sz="800" b="1" dirty="0">
              <a:solidFill>
                <a:srgbClr val="800000"/>
              </a:solidFill>
              <a:cs typeface="Arial" pitchFamily="34" charset="0"/>
            </a:endParaRPr>
          </a:p>
          <a:p>
            <a:pPr algn="ctr" eaLnBrk="1" hangingPunct="1">
              <a:buSzPct val="130000"/>
              <a:buNone/>
              <a:defRPr/>
            </a:pPr>
            <a:r>
              <a:rPr lang="en-US" sz="2800" b="1" dirty="0">
                <a:solidFill>
                  <a:srgbClr val="800000"/>
                </a:solidFill>
                <a:cs typeface="Arial" pitchFamily="34" charset="0"/>
              </a:rPr>
              <a:t>Workers</a:t>
            </a:r>
            <a:r>
              <a:rPr lang="en-US" sz="2800" dirty="0">
                <a:solidFill>
                  <a:srgbClr val="800000"/>
                </a:solidFill>
              </a:rPr>
              <a:t>	</a:t>
            </a:r>
            <a:endParaRPr lang="en-US" sz="2800" b="1" dirty="0">
              <a:solidFill>
                <a:srgbClr val="800000"/>
              </a:solidFill>
              <a:cs typeface="Arial" pitchFamily="34" charset="0"/>
            </a:endParaRPr>
          </a:p>
        </p:txBody>
      </p:sp>
    </p:spTree>
    <p:extLst>
      <p:ext uri="{BB962C8B-B14F-4D97-AF65-F5344CB8AC3E}">
        <p14:creationId xmlns:p14="http://schemas.microsoft.com/office/powerpoint/2010/main" val="4285623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57200" y="381001"/>
            <a:ext cx="8229600" cy="3311525"/>
          </a:xfrm>
        </p:spPr>
        <p:txBody>
          <a:bodyPr/>
          <a:lstStyle/>
          <a:p>
            <a:pPr marL="0" indent="0">
              <a:spcBef>
                <a:spcPts val="0"/>
              </a:spcBef>
              <a:buNone/>
              <a:defRPr/>
            </a:pPr>
            <a:r>
              <a:rPr lang="en-US" sz="2400" b="1" dirty="0">
                <a:solidFill>
                  <a:srgbClr val="800000"/>
                </a:solidFill>
              </a:rPr>
              <a:t>A Generation . . . </a:t>
            </a:r>
            <a:r>
              <a:rPr lang="en-US" sz="2000" b="1" dirty="0">
                <a:solidFill>
                  <a:srgbClr val="002060"/>
                </a:solidFill>
              </a:rPr>
              <a:t>is a body of individuals born approximately 		         the same time period who generally share </a:t>
            </a:r>
          </a:p>
          <a:p>
            <a:pPr marL="0" indent="0">
              <a:spcBef>
                <a:spcPts val="0"/>
              </a:spcBef>
              <a:buNone/>
              <a:defRPr/>
            </a:pPr>
            <a:r>
              <a:rPr lang="en-US" sz="2000" b="1" dirty="0">
                <a:solidFill>
                  <a:srgbClr val="002060"/>
                </a:solidFill>
              </a:rPr>
              <a:t>		         similar behaviors and attitudes.</a:t>
            </a:r>
          </a:p>
          <a:p>
            <a:pPr>
              <a:buNone/>
              <a:defRPr/>
            </a:pPr>
            <a:endParaRPr lang="en-US" sz="2000" b="1" dirty="0">
              <a:solidFill>
                <a:srgbClr val="002060"/>
              </a:solidFill>
            </a:endParaRPr>
          </a:p>
          <a:p>
            <a:pPr>
              <a:buNone/>
              <a:defRPr/>
            </a:pPr>
            <a:endParaRPr lang="en-US" sz="900" b="1" dirty="0">
              <a:solidFill>
                <a:srgbClr val="002060"/>
              </a:solidFill>
            </a:endParaRPr>
          </a:p>
          <a:p>
            <a:pPr>
              <a:buNone/>
              <a:defRPr/>
            </a:pPr>
            <a:r>
              <a:rPr lang="en-US" sz="2400" b="1" dirty="0">
                <a:solidFill>
                  <a:srgbClr val="002060"/>
                </a:solidFill>
                <a:latin typeface="Arial" charset="0"/>
              </a:rPr>
              <a:t>A generation’s identity is a state of mind shaped by . . .</a:t>
            </a:r>
          </a:p>
          <a:p>
            <a:pPr eaLnBrk="1" hangingPunct="1">
              <a:buFont typeface="Symbol" pitchFamily="18" charset="2"/>
              <a:buNone/>
              <a:defRPr/>
            </a:pPr>
            <a:r>
              <a:rPr lang="en-US" sz="1100" b="1" dirty="0">
                <a:solidFill>
                  <a:srgbClr val="002060"/>
                </a:solidFill>
                <a:latin typeface="Arial" charset="0"/>
              </a:rPr>
              <a:t> </a:t>
            </a:r>
          </a:p>
          <a:p>
            <a:pPr eaLnBrk="1" hangingPunct="1">
              <a:buFont typeface="Symbol" pitchFamily="18" charset="2"/>
              <a:buNone/>
              <a:defRPr/>
            </a:pPr>
            <a:r>
              <a:rPr lang="en-US" sz="2400" b="1" dirty="0">
                <a:solidFill>
                  <a:srgbClr val="006600"/>
                </a:solidFill>
                <a:latin typeface="Arial" charset="0"/>
              </a:rPr>
              <a:t>		</a:t>
            </a:r>
            <a:r>
              <a:rPr lang="en-US" sz="2000" b="1" dirty="0">
                <a:solidFill>
                  <a:srgbClr val="006600"/>
                </a:solidFill>
                <a:latin typeface="Arial" charset="0"/>
              </a:rPr>
              <a:t>Family Life			     Religion</a:t>
            </a:r>
          </a:p>
          <a:p>
            <a:pPr eaLnBrk="1" hangingPunct="1">
              <a:lnSpc>
                <a:spcPct val="150000"/>
              </a:lnSpc>
              <a:buFont typeface="Symbol" pitchFamily="18" charset="2"/>
              <a:buNone/>
              <a:defRPr/>
            </a:pPr>
            <a:r>
              <a:rPr lang="en-US" sz="2000" b="1" dirty="0">
                <a:solidFill>
                  <a:srgbClr val="006600"/>
                </a:solidFill>
                <a:latin typeface="Arial" charset="0"/>
              </a:rPr>
              <a:t>		Gender Roles			     Culture</a:t>
            </a:r>
          </a:p>
          <a:p>
            <a:pPr eaLnBrk="1" hangingPunct="1">
              <a:lnSpc>
                <a:spcPct val="150000"/>
              </a:lnSpc>
              <a:buFont typeface="Symbol" pitchFamily="18" charset="2"/>
              <a:buNone/>
              <a:defRPr/>
            </a:pPr>
            <a:r>
              <a:rPr lang="en-US" sz="2000" b="1" dirty="0">
                <a:solidFill>
                  <a:srgbClr val="006600"/>
                </a:solidFill>
                <a:latin typeface="Arial" charset="0"/>
              </a:rPr>
              <a:t>		Politics				     Lifestyle</a:t>
            </a:r>
          </a:p>
          <a:p>
            <a:pPr eaLnBrk="1" hangingPunct="1">
              <a:lnSpc>
                <a:spcPct val="150000"/>
              </a:lnSpc>
              <a:buFont typeface="Symbol" pitchFamily="18" charset="2"/>
              <a:buNone/>
              <a:defRPr/>
            </a:pPr>
            <a:r>
              <a:rPr lang="en-US" sz="2000" b="1" dirty="0">
                <a:solidFill>
                  <a:srgbClr val="006600"/>
                </a:solidFill>
                <a:latin typeface="Arial" charset="0"/>
              </a:rPr>
              <a:t>		View Of The Future		     Experiences</a:t>
            </a:r>
          </a:p>
          <a:p>
            <a:pPr eaLnBrk="1" hangingPunct="1">
              <a:lnSpc>
                <a:spcPct val="150000"/>
              </a:lnSpc>
              <a:buFont typeface="Symbol" pitchFamily="18" charset="2"/>
              <a:buNone/>
              <a:defRPr/>
            </a:pPr>
            <a:endParaRPr lang="en-US" sz="2800" b="1" dirty="0">
              <a:solidFill>
                <a:srgbClr val="006600"/>
              </a:solidFill>
            </a:endParaRPr>
          </a:p>
        </p:txBody>
      </p:sp>
      <p:pic>
        <p:nvPicPr>
          <p:cNvPr id="11267" name="Picture 5" descr="MPj031685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856162"/>
            <a:ext cx="23622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MPj040713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828453"/>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9"/>
          <p:cNvSpPr>
            <a:spLocks noChangeShapeType="1"/>
          </p:cNvSpPr>
          <p:nvPr/>
        </p:nvSpPr>
        <p:spPr bwMode="auto">
          <a:xfrm>
            <a:off x="228600" y="1676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65679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46841"/>
            <a:ext cx="8458200" cy="4619726"/>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Older Workers Prefer Workplaces That . . .  </a:t>
            </a:r>
            <a:r>
              <a:rPr lang="en-US" sz="2000" b="1" dirty="0">
                <a:solidFill>
                  <a:srgbClr val="800000"/>
                </a:solidFill>
                <a:ea typeface="Times New Roman" panose="02020603050405020304" pitchFamily="18" charset="0"/>
                <a:cs typeface="Times New Roman" panose="02020603050405020304" pitchFamily="18" charset="0"/>
              </a:rPr>
              <a:t>(1 of 3 slides)</a:t>
            </a:r>
            <a:endParaRPr lang="en-US" sz="2000" dirty="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1000" b="1" dirty="0">
                <a:solidFill>
                  <a:srgbClr val="006600"/>
                </a:solidFill>
                <a:ea typeface="Times New Roman" panose="02020603050405020304" pitchFamily="18" charset="0"/>
                <a:cs typeface="Times New Roman" panose="02020603050405020304" pitchFamily="18" charset="0"/>
              </a:rPr>
              <a:t> </a:t>
            </a:r>
            <a:endParaRPr lang="en-US" sz="1000"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marL="571500" marR="0">
              <a:lnSpc>
                <a:spcPct val="115000"/>
              </a:lnSpc>
              <a:spcBef>
                <a:spcPts val="0"/>
              </a:spcBef>
              <a:spcAft>
                <a:spcPts val="0"/>
              </a:spcAft>
            </a:pPr>
            <a:r>
              <a:rPr lang="en-US" sz="3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 </a:t>
            </a:r>
            <a:endParaRPr lang="en-US" sz="300"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Desires To Know Their Employees (Their History, Their Challenges</a:t>
            </a:r>
          </a:p>
          <a:p>
            <a:pPr marL="401637" marR="0" lvl="0">
              <a:lnSpc>
                <a:spcPct val="115000"/>
              </a:lnSpc>
              <a:spcBef>
                <a:spcPts val="0"/>
              </a:spcBef>
              <a:spcAft>
                <a:spcPts val="0"/>
              </a:spcAft>
              <a:buClr>
                <a:srgbClr val="800000"/>
              </a:buClr>
            </a:pPr>
            <a:r>
              <a:rPr lang="en-US" sz="2000" b="1" dirty="0">
                <a:solidFill>
                  <a:srgbClr val="006600"/>
                </a:solidFill>
                <a:latin typeface="Calibri" panose="020F0502020204030204" pitchFamily="34" charset="0"/>
                <a:cs typeface="Calibri" panose="020F0502020204030204" pitchFamily="34" charset="0"/>
              </a:rPr>
              <a:t>		&amp; Their Work Preferences . . .)</a:t>
            </a:r>
            <a:endPar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Promotes &amp; Supports Continuous Learning </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Offers Opportunities For Challenge &amp; Meaningful Work</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Offers Opportunities To Make A Difference</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Provides Job Security &amp; Predictability</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Provides Flexible Benefit Packages &amp; Work Arrangements</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Supports A Balanced Work / Life Approach.</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Creates Constructive Workplace Relationships</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Is Concerned About employee’s Health &amp; Well Being</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Models An Open, Contribution-Based Environment</a:t>
            </a:r>
          </a:p>
        </p:txBody>
      </p:sp>
      <p:sp>
        <p:nvSpPr>
          <p:cNvPr id="5" name="Line 9"/>
          <p:cNvSpPr>
            <a:spLocks noChangeShapeType="1"/>
          </p:cNvSpPr>
          <p:nvPr/>
        </p:nvSpPr>
        <p:spPr bwMode="auto">
          <a:xfrm>
            <a:off x="304800" y="5562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 name="Rectangle 5">
            <a:extLst>
              <a:ext uri="{FF2B5EF4-FFF2-40B4-BE49-F238E27FC236}">
                <a16:creationId xmlns:a16="http://schemas.microsoft.com/office/drawing/2014/main" id="{762486B6-81B5-49C2-ADE3-B81C5B044816}"/>
              </a:ext>
            </a:extLst>
          </p:cNvPr>
          <p:cNvSpPr/>
          <p:nvPr/>
        </p:nvSpPr>
        <p:spPr>
          <a:xfrm>
            <a:off x="4267200" y="5769114"/>
            <a:ext cx="4572000" cy="707886"/>
          </a:xfrm>
          <a:prstGeom prst="rect">
            <a:avLst/>
          </a:prstGeom>
        </p:spPr>
        <p:txBody>
          <a:bodyPr>
            <a:spAutoFit/>
          </a:bodyPr>
          <a:lstStyle/>
          <a:p>
            <a:pPr marL="0" marR="0">
              <a:spcBef>
                <a:spcPts val="0"/>
              </a:spcBef>
              <a:spcAft>
                <a:spcPts val="0"/>
              </a:spcAft>
            </a:pP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Aging Workers Are One Of Your Most Valuable Resources. Manage Them Well. </a:t>
            </a:r>
            <a:endParaRPr lang="en-US" sz="2400" b="1" dirty="0">
              <a:solidFill>
                <a:srgbClr val="00206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4F0743E-D75E-41FA-B3D8-BC1C90B1C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8520" y="3886200"/>
            <a:ext cx="1325880" cy="914400"/>
          </a:xfrm>
          <a:prstGeom prst="rect">
            <a:avLst/>
          </a:prstGeom>
        </p:spPr>
      </p:pic>
    </p:spTree>
    <p:extLst>
      <p:ext uri="{BB962C8B-B14F-4D97-AF65-F5344CB8AC3E}">
        <p14:creationId xmlns:p14="http://schemas.microsoft.com/office/powerpoint/2010/main" val="721041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46841"/>
            <a:ext cx="8610600" cy="4920578"/>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Older Workers Prefer Workplaces . . .  </a:t>
            </a:r>
            <a:r>
              <a:rPr lang="en-US" sz="2000" b="1" dirty="0">
                <a:solidFill>
                  <a:srgbClr val="800000"/>
                </a:solidFill>
                <a:ea typeface="Times New Roman" panose="02020603050405020304" pitchFamily="18" charset="0"/>
                <a:cs typeface="Times New Roman" panose="02020603050405020304" pitchFamily="18" charset="0"/>
              </a:rPr>
              <a:t>(2 of 3 slides)</a:t>
            </a:r>
            <a:endParaRPr lang="en-US" sz="2000" dirty="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marL="571500" marR="0">
              <a:lnSpc>
                <a:spcPct val="115000"/>
              </a:lnSpc>
              <a:spcBef>
                <a:spcPts val="0"/>
              </a:spcBef>
              <a:spcAft>
                <a:spcPts val="0"/>
              </a:spcAft>
            </a:pPr>
            <a:r>
              <a:rPr lang="en-US" sz="1000" b="1" dirty="0">
                <a:solidFill>
                  <a:srgbClr val="006600"/>
                </a:solidFill>
                <a:ea typeface="Times New Roman" panose="02020603050405020304" pitchFamily="18" charset="0"/>
                <a:cs typeface="Times New Roman" panose="02020603050405020304" pitchFamily="18" charset="0"/>
              </a:rPr>
              <a:t> </a:t>
            </a:r>
            <a:endParaRPr lang="en-US" sz="1000"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Calibri" panose="020F0502020204030204" pitchFamily="34" charset="0"/>
                <a:cs typeface="Calibri" panose="020F0502020204030204" pitchFamily="34" charset="0"/>
              </a:rPr>
              <a:t>Provides An Environments Where Opinions Are Valued</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Calibri" panose="020F0502020204030204" pitchFamily="34" charset="0"/>
                <a:cs typeface="Calibri" panose="020F0502020204030204" pitchFamily="34" charset="0"/>
              </a:rPr>
              <a:t>Where Managers &amp; Supervisors Are Skilled In People Management </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Calibri" panose="020F0502020204030204" pitchFamily="34" charset="0"/>
                <a:cs typeface="Calibri" panose="020F0502020204030204" pitchFamily="34" charset="0"/>
              </a:rPr>
              <a:t>Where Bosses Become Their Colleague / Their Partner </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Calibri" panose="020F0502020204030204" pitchFamily="34" charset="0"/>
                <a:cs typeface="Calibri" panose="020F0502020204030204" pitchFamily="34" charset="0"/>
              </a:rPr>
              <a:t>When Needed, The Boss Can Act As The Boss</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Values The Employee’s Strength, And Shows It (Validates Them)</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Creates Mentoring Positions (Lets Them Mentor New Employees)</a:t>
            </a:r>
            <a:endParaRPr lang="en-US" sz="2000"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Are Not Arrogant Or Dismissive </a:t>
            </a:r>
            <a:endPar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Is Clear About Expectations With Respect To Outcomes &amp;     </a:t>
            </a:r>
          </a:p>
          <a:p>
            <a:pPr marL="401637" marR="0" lvl="0">
              <a:lnSpc>
                <a:spcPct val="115000"/>
              </a:lnSpc>
              <a:spcBef>
                <a:spcPts val="0"/>
              </a:spcBef>
              <a:spcAft>
                <a:spcPts val="0"/>
              </a:spcAft>
              <a:buClr>
                <a:srgbClr val="800000"/>
              </a:buClr>
            </a:pPr>
            <a:r>
              <a:rPr lang="en-US" sz="2000" b="1" dirty="0">
                <a:solidFill>
                  <a:srgbClr val="006600"/>
                </a:solidFill>
                <a:latin typeface="Calibri" panose="020F0502020204030204" pitchFamily="34" charset="0"/>
                <a:cs typeface="Calibri" panose="020F0502020204030204" pitchFamily="34" charset="0"/>
              </a:rPr>
              <a:t> 		Participation</a:t>
            </a:r>
            <a:endPar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Elicits Feedback (Values Employees Lifetime Experiences)</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Are Not Intimated By Employee’s Age</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Have Bosses Who Can Find Commonality</a:t>
            </a:r>
          </a:p>
        </p:txBody>
      </p:sp>
      <p:sp>
        <p:nvSpPr>
          <p:cNvPr id="5" name="Line 9"/>
          <p:cNvSpPr>
            <a:spLocks noChangeShapeType="1"/>
          </p:cNvSpPr>
          <p:nvPr/>
        </p:nvSpPr>
        <p:spPr bwMode="auto">
          <a:xfrm>
            <a:off x="304800" y="5867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4088950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646841"/>
            <a:ext cx="8763000" cy="4283480"/>
          </a:xfrm>
          <a:prstGeom prst="rect">
            <a:avLst/>
          </a:prstGeom>
        </p:spPr>
        <p:txBody>
          <a:bodyPr wrap="square">
            <a:spAutoFit/>
          </a:bodyPr>
          <a:lstStyle/>
          <a:p>
            <a:pPr marL="0" marR="0">
              <a:lnSpc>
                <a:spcPct val="115000"/>
              </a:lnSpc>
              <a:spcBef>
                <a:spcPts val="0"/>
              </a:spcBef>
              <a:spcAft>
                <a:spcPts val="0"/>
              </a:spcAft>
            </a:pPr>
            <a:r>
              <a:rPr lang="en-US" sz="2400" b="1" dirty="0">
                <a:solidFill>
                  <a:srgbClr val="002060"/>
                </a:solidFill>
                <a:ea typeface="Times New Roman" panose="02020603050405020304" pitchFamily="18" charset="0"/>
                <a:cs typeface="Times New Roman" panose="02020603050405020304" pitchFamily="18" charset="0"/>
              </a:rPr>
              <a:t>Older Workers Prefer Workplaces That . . .  </a:t>
            </a:r>
            <a:r>
              <a:rPr lang="en-US" sz="2000" b="1" dirty="0">
                <a:solidFill>
                  <a:srgbClr val="800000"/>
                </a:solidFill>
                <a:ea typeface="Times New Roman" panose="02020603050405020304" pitchFamily="18" charset="0"/>
                <a:cs typeface="Times New Roman" panose="02020603050405020304" pitchFamily="18" charset="0"/>
              </a:rPr>
              <a:t>(3 Of 3 Slides)</a:t>
            </a:r>
            <a:endParaRPr lang="en-US" sz="2000" dirty="0">
              <a:solidFill>
                <a:srgbClr val="800000"/>
              </a:solidFill>
              <a:latin typeface="Calibri" panose="020F0502020204030204" pitchFamily="34" charset="0"/>
              <a:ea typeface="Calibri" panose="020F0502020204030204" pitchFamily="34" charset="0"/>
              <a:cs typeface="Times New Roman" panose="02020603050405020304" pitchFamily="18" charset="0"/>
            </a:endParaRPr>
          </a:p>
          <a:p>
            <a:pPr marL="401637" marR="0" lvl="0">
              <a:lnSpc>
                <a:spcPct val="115000"/>
              </a:lnSpc>
              <a:spcBef>
                <a:spcPts val="0"/>
              </a:spcBef>
              <a:spcAft>
                <a:spcPts val="0"/>
              </a:spcAft>
              <a:buClr>
                <a:srgbClr val="800000"/>
              </a:buClr>
            </a:pPr>
            <a:endParaRPr lang="en-US" sz="1400" b="1" dirty="0">
              <a:solidFill>
                <a:srgbClr val="006600"/>
              </a:solidFill>
              <a:latin typeface="Calibri" panose="020F0502020204030204" pitchFamily="34" charset="0"/>
              <a:ea typeface="Times New Roman" panose="02020603050405020304" pitchFamily="18"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Where Bosses Debates With Employees &amp; Then Welcomes The </a:t>
            </a:r>
          </a:p>
          <a:p>
            <a:pPr marL="401637" marR="0" lvl="0">
              <a:lnSpc>
                <a:spcPct val="115000"/>
              </a:lnSpc>
              <a:spcBef>
                <a:spcPts val="0"/>
              </a:spcBef>
              <a:spcAft>
                <a:spcPts val="0"/>
              </a:spcAft>
              <a:buClr>
                <a:srgbClr val="800000"/>
              </a:buCl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	           Best Ideas</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Through Words &amp; Action, Shows Care For Employees </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Asks Them For Help (Can You Show Me . . .)</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Makes Changes When Necessary, But Respects Tradition</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Handles Conflicts Openly </a:t>
            </a:r>
          </a:p>
          <a:p>
            <a:pPr marL="91440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Works Together For A Win-win Solution</a:t>
            </a:r>
            <a:endPar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endParaRP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Calibri" panose="020F0502020204030204" pitchFamily="34" charset="0"/>
                <a:cs typeface="Calibri" panose="020F0502020204030204" pitchFamily="34" charset="0"/>
              </a:rPr>
              <a:t>When Needed, Becomes “The Boss”</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cs typeface="Calibri" panose="020F0502020204030204" pitchFamily="34" charset="0"/>
              </a:rPr>
              <a:t>Communicates Frequently &amp; Transparently</a:t>
            </a:r>
          </a:p>
          <a:p>
            <a:pPr marL="914400" marR="0" lvl="0" indent="-512763">
              <a:lnSpc>
                <a:spcPct val="115000"/>
              </a:lnSpc>
              <a:spcBef>
                <a:spcPts val="0"/>
              </a:spcBef>
              <a:spcAft>
                <a:spcPts val="0"/>
              </a:spcAft>
              <a:buClr>
                <a:srgbClr val="800000"/>
              </a:buClr>
              <a:buFont typeface="Symbol" panose="05050102010706020507" pitchFamily="18" charset="2"/>
              <a:buChar char=""/>
            </a:pPr>
            <a:r>
              <a:rPr lang="en-US" sz="2000" b="1" dirty="0">
                <a:solidFill>
                  <a:srgbClr val="006600"/>
                </a:solidFill>
                <a:latin typeface="Calibri" panose="020F0502020204030204" pitchFamily="34" charset="0"/>
                <a:ea typeface="Times New Roman" panose="02020603050405020304" pitchFamily="18" charset="0"/>
                <a:cs typeface="Calibri" panose="020F0502020204030204" pitchFamily="34" charset="0"/>
              </a:rPr>
              <a:t>Focuses On The Future &amp; Outcomes</a:t>
            </a:r>
          </a:p>
        </p:txBody>
      </p:sp>
      <p:sp>
        <p:nvSpPr>
          <p:cNvPr id="5" name="Line 9"/>
          <p:cNvSpPr>
            <a:spLocks noChangeShapeType="1"/>
          </p:cNvSpPr>
          <p:nvPr/>
        </p:nvSpPr>
        <p:spPr bwMode="auto">
          <a:xfrm>
            <a:off x="304800" y="54864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8" name="Picture 7" descr="Four Generations">
            <a:extLst>
              <a:ext uri="{FF2B5EF4-FFF2-40B4-BE49-F238E27FC236}">
                <a16:creationId xmlns:a16="http://schemas.microsoft.com/office/drawing/2014/main" id="{7A9D13F1-7364-4CEF-A810-96835028BF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648200"/>
            <a:ext cx="2362200" cy="1711954"/>
          </a:xfrm>
          <a:prstGeom prst="rect">
            <a:avLst/>
          </a:prstGeom>
          <a:noFill/>
          <a:ln>
            <a:solidFill>
              <a:srgbClr val="0066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03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1143000"/>
            <a:ext cx="8458200" cy="5072158"/>
          </a:xfrm>
          <a:prstGeom prst="rect">
            <a:avLst/>
          </a:prstGeom>
          <a:noFill/>
          <a:ln w="9525">
            <a:noFill/>
            <a:miter lim="800000"/>
            <a:headEnd/>
            <a:tailEnd/>
          </a:ln>
        </p:spPr>
        <p:txBody>
          <a:bodyPr anchorCtr="1">
            <a:spAutoFit/>
          </a:bodyPr>
          <a:lstStyle/>
          <a:p>
            <a:pPr marL="0" lvl="1" algn="ctr">
              <a:spcBef>
                <a:spcPct val="20000"/>
              </a:spcBef>
              <a:defRPr/>
            </a:pPr>
            <a:endParaRPr lang="en-US" sz="3200" b="1" dirty="0">
              <a:solidFill>
                <a:srgbClr val="160054"/>
              </a:solidFill>
              <a:latin typeface="Arial" pitchFamily="34" charset="0"/>
            </a:endParaRPr>
          </a:p>
          <a:p>
            <a:pPr marL="0" lvl="1" algn="ctr">
              <a:spcBef>
                <a:spcPct val="20000"/>
              </a:spcBef>
              <a:defRPr/>
            </a:pPr>
            <a:endParaRPr lang="en-US" sz="3200" b="1" dirty="0">
              <a:solidFill>
                <a:srgbClr val="160054"/>
              </a:solidFill>
              <a:latin typeface="Arial" pitchFamily="34" charset="0"/>
            </a:endParaRPr>
          </a:p>
          <a:p>
            <a:pPr marL="0" lvl="1" algn="ctr">
              <a:spcBef>
                <a:spcPct val="20000"/>
              </a:spcBef>
              <a:defRPr/>
            </a:pPr>
            <a:endParaRPr lang="en-US" sz="3200" b="1" dirty="0">
              <a:solidFill>
                <a:srgbClr val="160054"/>
              </a:solidFill>
              <a:latin typeface="Arial" pitchFamily="34" charset="0"/>
            </a:endParaRPr>
          </a:p>
          <a:p>
            <a:pPr marL="465138" lvl="1" indent="-7938">
              <a:spcBef>
                <a:spcPct val="20000"/>
              </a:spcBef>
              <a:defRPr/>
            </a:pPr>
            <a:endParaRPr lang="en-US" sz="2400" b="1" dirty="0">
              <a:solidFill>
                <a:srgbClr val="009900"/>
              </a:solidFill>
              <a:latin typeface="Arial" pitchFamily="34" charset="0"/>
            </a:endParaRPr>
          </a:p>
          <a:p>
            <a:pPr algn="r">
              <a:defRPr/>
            </a:pPr>
            <a:endParaRPr lang="en-US" sz="5400" b="1" dirty="0">
              <a:solidFill>
                <a:srgbClr val="000048"/>
              </a:solidFill>
              <a:latin typeface="Arial" pitchFamily="34" charset="0"/>
            </a:endParaRPr>
          </a:p>
          <a:p>
            <a:pPr algn="ctr">
              <a:defRPr/>
            </a:pPr>
            <a:endParaRPr lang="en-US" sz="2000" b="1" dirty="0">
              <a:solidFill>
                <a:srgbClr val="006600"/>
              </a:solidFill>
            </a:endParaRPr>
          </a:p>
          <a:p>
            <a:pPr algn="r">
              <a:defRPr/>
            </a:pPr>
            <a:endParaRPr lang="en-US" sz="3200" dirty="0">
              <a:solidFill>
                <a:srgbClr val="000066"/>
              </a:solidFill>
            </a:endParaRPr>
          </a:p>
          <a:p>
            <a:pPr algn="r">
              <a:defRPr/>
            </a:pPr>
            <a:endParaRPr lang="en-US" sz="2000" dirty="0">
              <a:solidFill>
                <a:srgbClr val="000066"/>
              </a:solidFill>
            </a:endParaRPr>
          </a:p>
          <a:p>
            <a:pPr algn="r">
              <a:defRPr/>
            </a:pPr>
            <a:r>
              <a:rPr lang="en-US" sz="2000" b="1" dirty="0">
                <a:solidFill>
                  <a:srgbClr val="000066"/>
                </a:solidFill>
              </a:rPr>
              <a:t>Martha N. Bryan</a:t>
            </a:r>
          </a:p>
          <a:p>
            <a:pPr algn="r">
              <a:defRPr/>
            </a:pPr>
            <a:r>
              <a:rPr lang="en-US" sz="2000" b="1" dirty="0">
                <a:solidFill>
                  <a:srgbClr val="000066"/>
                </a:solidFill>
              </a:rPr>
              <a:t>425-337-1838 Office – 425-330-8418 Cell</a:t>
            </a:r>
          </a:p>
          <a:p>
            <a:pPr algn="r">
              <a:defRPr/>
            </a:pPr>
            <a:r>
              <a:rPr lang="en-US" sz="2000" b="1" dirty="0">
                <a:solidFill>
                  <a:srgbClr val="000066"/>
                </a:solidFill>
              </a:rPr>
              <a:t>marthabryan@bryanandbryanassoc.com</a:t>
            </a:r>
          </a:p>
        </p:txBody>
      </p:sp>
      <p:sp>
        <p:nvSpPr>
          <p:cNvPr id="36867" name="Line 9"/>
          <p:cNvSpPr>
            <a:spLocks noChangeShapeType="1"/>
          </p:cNvSpPr>
          <p:nvPr/>
        </p:nvSpPr>
        <p:spPr bwMode="auto">
          <a:xfrm>
            <a:off x="304800" y="4876800"/>
            <a:ext cx="8534400" cy="0"/>
          </a:xfrm>
          <a:prstGeom prst="line">
            <a:avLst/>
          </a:prstGeom>
          <a:noFill/>
          <a:ln w="76200">
            <a:solidFill>
              <a:srgbClr val="008000"/>
            </a:solidFill>
            <a:round/>
            <a:headEnd/>
            <a:tailEnd/>
          </a:ln>
        </p:spPr>
        <p:txBody>
          <a:bodyPr wrap="none" anchor="ctr"/>
          <a:lstStyle/>
          <a:p>
            <a:endParaRPr lang="en-US"/>
          </a:p>
        </p:txBody>
      </p:sp>
      <p:sp>
        <p:nvSpPr>
          <p:cNvPr id="4" name="Rectangle 3"/>
          <p:cNvSpPr/>
          <p:nvPr/>
        </p:nvSpPr>
        <p:spPr>
          <a:xfrm>
            <a:off x="533400" y="1137653"/>
            <a:ext cx="4953000" cy="2900947"/>
          </a:xfrm>
          <a:prstGeom prst="rect">
            <a:avLst/>
          </a:prstGeom>
          <a:solidFill>
            <a:srgbClr val="008000"/>
          </a:solidFill>
          <a:ln w="76200">
            <a:solidFill>
              <a:srgbClr val="CC3399"/>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b="1" dirty="0">
                <a:solidFill>
                  <a:schemeClr val="bg1"/>
                </a:solidFill>
              </a:rPr>
              <a:t>    The End . . .</a:t>
            </a:r>
          </a:p>
          <a:p>
            <a:pPr>
              <a:defRPr/>
            </a:pPr>
            <a:r>
              <a:rPr lang="en-US" sz="4000" b="1" dirty="0">
                <a:solidFill>
                  <a:schemeClr val="bg1"/>
                </a:solidFill>
              </a:rPr>
              <a:t> </a:t>
            </a:r>
          </a:p>
          <a:p>
            <a:pPr>
              <a:defRPr/>
            </a:pPr>
            <a:r>
              <a:rPr lang="en-US" sz="4000" b="1" dirty="0">
                <a:solidFill>
                  <a:schemeClr val="bg1"/>
                </a:solidFill>
              </a:rPr>
              <a:t>            </a:t>
            </a:r>
            <a:r>
              <a:rPr lang="en-US" sz="4000" b="1" u="sng" dirty="0">
                <a:solidFill>
                  <a:schemeClr val="bg1"/>
                </a:solidFill>
              </a:rPr>
              <a:t>Thank You!</a:t>
            </a:r>
          </a:p>
        </p:txBody>
      </p:sp>
      <p:pic>
        <p:nvPicPr>
          <p:cNvPr id="5" name="Picture 3" descr="martha.jpg"/>
          <p:cNvPicPr>
            <a:picLocks noChangeAspect="1"/>
          </p:cNvPicPr>
          <p:nvPr/>
        </p:nvPicPr>
        <p:blipFill>
          <a:blip r:embed="rId3" cstate="print"/>
          <a:srcRect/>
          <a:stretch>
            <a:fillRect/>
          </a:stretch>
        </p:blipFill>
        <p:spPr bwMode="auto">
          <a:xfrm>
            <a:off x="6553200" y="762001"/>
            <a:ext cx="1752600" cy="3505199"/>
          </a:xfrm>
          <a:prstGeom prst="rect">
            <a:avLst/>
          </a:prstGeom>
          <a:noFill/>
          <a:ln w="9525">
            <a:noFill/>
            <a:miter lim="800000"/>
            <a:headEnd/>
            <a:tailEnd/>
          </a:ln>
        </p:spPr>
      </p:pic>
    </p:spTree>
    <p:extLst>
      <p:ext uri="{BB962C8B-B14F-4D97-AF65-F5344CB8AC3E}">
        <p14:creationId xmlns:p14="http://schemas.microsoft.com/office/powerpoint/2010/main" val="16402013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04800" y="381000"/>
            <a:ext cx="8686800" cy="3810000"/>
          </a:xfrm>
        </p:spPr>
        <p:txBody>
          <a:bodyPr/>
          <a:lstStyle/>
          <a:p>
            <a:pPr indent="0">
              <a:lnSpc>
                <a:spcPct val="150000"/>
              </a:lnSpc>
              <a:buSzPct val="130000"/>
              <a:buNone/>
              <a:defRPr/>
            </a:pPr>
            <a:r>
              <a:rPr lang="en-US" sz="2400" b="1" dirty="0">
                <a:solidFill>
                  <a:srgbClr val="002060"/>
                </a:solidFill>
                <a:latin typeface="Arial" pitchFamily="34" charset="0"/>
                <a:cs typeface="Arial" pitchFamily="34" charset="0"/>
              </a:rPr>
              <a:t>Four / Five Generations At Work</a:t>
            </a:r>
            <a:endParaRPr lang="en-US" sz="2400" b="1" dirty="0">
              <a:solidFill>
                <a:srgbClr val="800000"/>
              </a:solidFill>
              <a:latin typeface="Arial" charset="0"/>
              <a:cs typeface="Arial" charset="0"/>
            </a:endParaRPr>
          </a:p>
          <a:p>
            <a:pPr marL="574675" indent="609600" eaLnBrk="1" hangingPunct="1">
              <a:lnSpc>
                <a:spcPct val="150000"/>
              </a:lnSpc>
              <a:buClr>
                <a:srgbClr val="002060"/>
              </a:buClr>
              <a:buSzPct val="130000"/>
              <a:buFont typeface="Wingdings" pitchFamily="2" charset="2"/>
              <a:buChar char="§"/>
              <a:defRPr/>
            </a:pPr>
            <a:r>
              <a:rPr lang="en-US" sz="2400" b="1" dirty="0">
                <a:solidFill>
                  <a:srgbClr val="800000"/>
                </a:solidFill>
                <a:latin typeface="Arial" charset="0"/>
                <a:cs typeface="Arial" charset="0"/>
              </a:rPr>
              <a:t>Traditionalists</a:t>
            </a:r>
            <a:r>
              <a:rPr lang="en-US" sz="2000" b="1" dirty="0">
                <a:solidFill>
                  <a:srgbClr val="006600"/>
                </a:solidFill>
                <a:latin typeface="Arial" charset="0"/>
                <a:cs typeface="Arial" charset="0"/>
              </a:rPr>
              <a:t> 	 (born approximately 1922-1945)</a:t>
            </a:r>
          </a:p>
          <a:p>
            <a:pPr marL="574675" indent="609600" eaLnBrk="1" hangingPunct="1">
              <a:lnSpc>
                <a:spcPct val="150000"/>
              </a:lnSpc>
              <a:buClr>
                <a:srgbClr val="002060"/>
              </a:buClr>
              <a:buSzPct val="130000"/>
              <a:buFont typeface="Wingdings" pitchFamily="2" charset="2"/>
              <a:buChar char="§"/>
              <a:defRPr/>
            </a:pPr>
            <a:r>
              <a:rPr lang="en-US" sz="2400" b="1" dirty="0">
                <a:solidFill>
                  <a:srgbClr val="800000"/>
                </a:solidFill>
                <a:latin typeface="Arial" charset="0"/>
                <a:cs typeface="Arial" charset="0"/>
              </a:rPr>
              <a:t>Baby Boomers 	 </a:t>
            </a:r>
            <a:r>
              <a:rPr lang="en-US" sz="2000" b="1" dirty="0">
                <a:solidFill>
                  <a:srgbClr val="006600"/>
                </a:solidFill>
                <a:latin typeface="Arial" charset="0"/>
                <a:cs typeface="Arial" charset="0"/>
              </a:rPr>
              <a:t>(born approximately 1946-1964)</a:t>
            </a:r>
          </a:p>
          <a:p>
            <a:pPr marL="574675" indent="609600" eaLnBrk="1" hangingPunct="1">
              <a:lnSpc>
                <a:spcPct val="150000"/>
              </a:lnSpc>
              <a:buClr>
                <a:srgbClr val="002060"/>
              </a:buClr>
              <a:buSzPct val="130000"/>
              <a:buFont typeface="Wingdings" pitchFamily="2" charset="2"/>
              <a:buChar char="§"/>
              <a:defRPr/>
            </a:pPr>
            <a:r>
              <a:rPr lang="en-US" sz="2400" b="1" dirty="0">
                <a:solidFill>
                  <a:srgbClr val="800000"/>
                </a:solidFill>
                <a:latin typeface="Arial" charset="0"/>
                <a:cs typeface="Arial" charset="0"/>
              </a:rPr>
              <a:t>Generation - X     </a:t>
            </a:r>
            <a:r>
              <a:rPr lang="en-US" sz="2000" b="1" dirty="0">
                <a:solidFill>
                  <a:srgbClr val="006600"/>
                </a:solidFill>
                <a:latin typeface="Arial" charset="0"/>
                <a:cs typeface="Arial" charset="0"/>
              </a:rPr>
              <a:t>(born approximately 1965-1980)</a:t>
            </a:r>
          </a:p>
          <a:p>
            <a:pPr marL="574675" indent="609600" eaLnBrk="1" hangingPunct="1">
              <a:lnSpc>
                <a:spcPct val="150000"/>
              </a:lnSpc>
              <a:buClr>
                <a:srgbClr val="002060"/>
              </a:buClr>
              <a:buSzPct val="130000"/>
              <a:buFont typeface="Wingdings" pitchFamily="2" charset="2"/>
              <a:buChar char="§"/>
              <a:defRPr/>
            </a:pPr>
            <a:r>
              <a:rPr lang="en-US" sz="2400" b="1" dirty="0" err="1">
                <a:solidFill>
                  <a:srgbClr val="800000"/>
                </a:solidFill>
                <a:latin typeface="Arial" charset="0"/>
                <a:cs typeface="Arial" charset="0"/>
              </a:rPr>
              <a:t>Millenials</a:t>
            </a:r>
            <a:r>
              <a:rPr lang="en-US" sz="2400" b="1" dirty="0">
                <a:solidFill>
                  <a:srgbClr val="800000"/>
                </a:solidFill>
                <a:latin typeface="Arial" charset="0"/>
                <a:cs typeface="Arial" charset="0"/>
              </a:rPr>
              <a:t> - Y	</a:t>
            </a:r>
            <a:r>
              <a:rPr lang="en-US" sz="2000" b="1" dirty="0">
                <a:solidFill>
                  <a:srgbClr val="006600"/>
                </a:solidFill>
                <a:latin typeface="Arial" charset="0"/>
                <a:cs typeface="Arial" charset="0"/>
              </a:rPr>
              <a:t>(born approximately 1981-2000)</a:t>
            </a:r>
          </a:p>
          <a:p>
            <a:pPr marL="1149350" indent="-581025">
              <a:lnSpc>
                <a:spcPct val="150000"/>
              </a:lnSpc>
              <a:spcBef>
                <a:spcPts val="0"/>
              </a:spcBef>
              <a:buClr>
                <a:srgbClr val="002060"/>
              </a:buClr>
              <a:buSzPct val="130000"/>
              <a:buFont typeface="Wingdings" pitchFamily="2" charset="2"/>
              <a:buChar char="§"/>
              <a:defRPr/>
            </a:pPr>
            <a:r>
              <a:rPr lang="en-US" sz="2400" b="1" dirty="0">
                <a:solidFill>
                  <a:srgbClr val="800000"/>
                </a:solidFill>
                <a:latin typeface="Arial" charset="0"/>
                <a:cs typeface="Arial" charset="0"/>
              </a:rPr>
              <a:t>Linksters - Z   </a:t>
            </a:r>
            <a:r>
              <a:rPr lang="en-US" sz="2000" b="1" dirty="0">
                <a:solidFill>
                  <a:srgbClr val="006600"/>
                </a:solidFill>
                <a:latin typeface="Arial" charset="0"/>
                <a:cs typeface="Arial" charset="0"/>
              </a:rPr>
              <a:t>	(born after 2000)</a:t>
            </a:r>
          </a:p>
          <a:p>
            <a:pPr marL="0" indent="0">
              <a:spcBef>
                <a:spcPts val="0"/>
              </a:spcBef>
              <a:buClr>
                <a:srgbClr val="002060"/>
              </a:buClr>
              <a:buSzPct val="130000"/>
              <a:buNone/>
              <a:defRPr/>
            </a:pPr>
            <a:endParaRPr lang="en-US" sz="4400" b="1" dirty="0">
              <a:solidFill>
                <a:srgbClr val="006600"/>
              </a:solidFill>
              <a:latin typeface="Arial" charset="0"/>
              <a:cs typeface="Arial" charset="0"/>
            </a:endParaRPr>
          </a:p>
          <a:p>
            <a:pPr marL="0" indent="0">
              <a:spcBef>
                <a:spcPts val="0"/>
              </a:spcBef>
              <a:buClr>
                <a:srgbClr val="002060"/>
              </a:buClr>
              <a:buSzPct val="130000"/>
              <a:buNone/>
              <a:defRPr/>
            </a:pPr>
            <a:r>
              <a:rPr lang="en-US" sz="2000" b="1" dirty="0">
                <a:solidFill>
                  <a:srgbClr val="002060"/>
                </a:solidFill>
                <a:latin typeface="Arial" pitchFamily="34" charset="0"/>
                <a:cs typeface="Arial" pitchFamily="34" charset="0"/>
              </a:rPr>
              <a:t>Generation  Gap - a</a:t>
            </a:r>
            <a:r>
              <a:rPr lang="en-US" sz="2000" b="1" dirty="0">
                <a:solidFill>
                  <a:srgbClr val="002060"/>
                </a:solidFill>
              </a:rPr>
              <a:t> difference of opinions between one</a:t>
            </a:r>
          </a:p>
          <a:p>
            <a:pPr marL="0" indent="0">
              <a:spcBef>
                <a:spcPts val="0"/>
              </a:spcBef>
              <a:buClr>
                <a:srgbClr val="002060"/>
              </a:buClr>
              <a:buSzPct val="130000"/>
              <a:buNone/>
              <a:defRPr/>
            </a:pPr>
            <a:r>
              <a:rPr lang="en-US" sz="2000" b="1" dirty="0">
                <a:solidFill>
                  <a:srgbClr val="002060"/>
                </a:solidFill>
              </a:rPr>
              <a:t>generation and another regarding beliefs, politics, or values.</a:t>
            </a:r>
          </a:p>
          <a:p>
            <a:pPr marL="0" indent="0">
              <a:spcBef>
                <a:spcPts val="0"/>
              </a:spcBef>
              <a:buClr>
                <a:srgbClr val="002060"/>
              </a:buClr>
              <a:buSzPct val="130000"/>
              <a:buNone/>
              <a:defRPr/>
            </a:pPr>
            <a:endParaRPr lang="en-US" sz="2000" b="1" dirty="0">
              <a:solidFill>
                <a:srgbClr val="002060"/>
              </a:solidFill>
              <a:latin typeface="Arial" pitchFamily="34" charset="0"/>
              <a:cs typeface="Arial" pitchFamily="34" charset="0"/>
            </a:endParaRPr>
          </a:p>
          <a:p>
            <a:pPr marL="0" indent="0">
              <a:spcBef>
                <a:spcPts val="0"/>
              </a:spcBef>
              <a:buClr>
                <a:srgbClr val="002060"/>
              </a:buClr>
              <a:buSzPct val="130000"/>
              <a:buNone/>
              <a:defRPr/>
            </a:pPr>
            <a:endParaRPr lang="en-US" sz="2000" b="1" dirty="0">
              <a:solidFill>
                <a:srgbClr val="002060"/>
              </a:solidFill>
              <a:latin typeface="Arial" pitchFamily="34" charset="0"/>
              <a:cs typeface="Arial" pitchFamily="34" charset="0"/>
            </a:endParaRPr>
          </a:p>
          <a:p>
            <a:pPr marL="55563" indent="0">
              <a:lnSpc>
                <a:spcPct val="150000"/>
              </a:lnSpc>
              <a:buClr>
                <a:srgbClr val="002060"/>
              </a:buClr>
              <a:buSzPct val="130000"/>
              <a:buNone/>
              <a:defRPr/>
            </a:pPr>
            <a:r>
              <a:rPr lang="en-US" sz="2000" b="1" dirty="0">
                <a:solidFill>
                  <a:srgbClr val="006600"/>
                </a:solidFill>
                <a:latin typeface="Arial" pitchFamily="34" charset="0"/>
                <a:cs typeface="Arial" pitchFamily="34" charset="0"/>
              </a:rPr>
              <a:t>(Note -- Research Statistics Vary On The Dates.)</a:t>
            </a:r>
            <a:endParaRPr lang="en-US" sz="2000" dirty="0">
              <a:solidFill>
                <a:srgbClr val="006600"/>
              </a:solidFill>
              <a:latin typeface="Arial" pitchFamily="34" charset="0"/>
              <a:cs typeface="Arial" pitchFamily="34" charset="0"/>
            </a:endParaRPr>
          </a:p>
          <a:p>
            <a:pPr indent="609600" eaLnBrk="1" hangingPunct="1">
              <a:lnSpc>
                <a:spcPct val="150000"/>
              </a:lnSpc>
              <a:buSzPct val="130000"/>
              <a:buFont typeface="Wingdings" pitchFamily="2" charset="2"/>
              <a:buNone/>
              <a:defRPr/>
            </a:pPr>
            <a:endParaRPr lang="en-US" sz="2000" b="1" dirty="0">
              <a:solidFill>
                <a:srgbClr val="006600"/>
              </a:solidFill>
              <a:latin typeface="Arial" charset="0"/>
              <a:cs typeface="Arial" charset="0"/>
            </a:endParaRPr>
          </a:p>
        </p:txBody>
      </p:sp>
      <p:sp>
        <p:nvSpPr>
          <p:cNvPr id="24580" name="Line 9"/>
          <p:cNvSpPr>
            <a:spLocks noChangeShapeType="1"/>
          </p:cNvSpPr>
          <p:nvPr/>
        </p:nvSpPr>
        <p:spPr bwMode="auto">
          <a:xfrm>
            <a:off x="228600" y="4419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4581" name="Picture 5" descr="http://www.peterkrogh.com/Pages/corporate/art/Donutpe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045" y="5444606"/>
            <a:ext cx="1349155" cy="116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732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81151" y="1066800"/>
            <a:ext cx="6019800" cy="4876800"/>
          </a:xfrm>
          <a:prstGeom prst="ellipse">
            <a:avLst/>
          </a:prstGeom>
          <a:noFill/>
          <a:ln w="762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4"/>
          <p:cNvSpPr>
            <a:spLocks noChangeArrowheads="1"/>
          </p:cNvSpPr>
          <p:nvPr/>
        </p:nvSpPr>
        <p:spPr bwMode="auto">
          <a:xfrm>
            <a:off x="3333749" y="4572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buSzPct val="130000"/>
              <a:buNone/>
              <a:defRPr/>
            </a:pPr>
            <a:r>
              <a:rPr lang="en-US" sz="2000" b="1" dirty="0">
                <a:solidFill>
                  <a:srgbClr val="006600"/>
                </a:solidFill>
                <a:cs typeface="Arial" pitchFamily="34" charset="0"/>
              </a:rPr>
              <a:t>National </a:t>
            </a:r>
          </a:p>
          <a:p>
            <a:pPr algn="ctr" eaLnBrk="1" hangingPunct="1">
              <a:buSzPct val="130000"/>
              <a:buNone/>
              <a:defRPr/>
            </a:pPr>
            <a:r>
              <a:rPr lang="en-US" sz="2000" b="1" dirty="0">
                <a:solidFill>
                  <a:srgbClr val="006600"/>
                </a:solidFill>
                <a:cs typeface="Arial" pitchFamily="34" charset="0"/>
              </a:rPr>
              <a:t>Events</a:t>
            </a:r>
          </a:p>
        </p:txBody>
      </p:sp>
      <p:sp>
        <p:nvSpPr>
          <p:cNvPr id="9" name="Oval 4"/>
          <p:cNvSpPr>
            <a:spLocks noChangeArrowheads="1"/>
          </p:cNvSpPr>
          <p:nvPr/>
        </p:nvSpPr>
        <p:spPr bwMode="auto">
          <a:xfrm>
            <a:off x="3200401" y="2688056"/>
            <a:ext cx="2733675" cy="1487119"/>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buSzPct val="130000"/>
              <a:buNone/>
              <a:defRPr/>
            </a:pPr>
            <a:r>
              <a:rPr lang="en-US" sz="2800" b="1" dirty="0">
                <a:solidFill>
                  <a:srgbClr val="800000"/>
                </a:solidFill>
                <a:cs typeface="Arial" pitchFamily="34" charset="0"/>
              </a:rPr>
              <a:t>What </a:t>
            </a:r>
            <a:br>
              <a:rPr lang="en-US" sz="2800" b="1" dirty="0">
                <a:solidFill>
                  <a:srgbClr val="800000"/>
                </a:solidFill>
                <a:cs typeface="Arial" pitchFamily="34" charset="0"/>
              </a:rPr>
            </a:br>
            <a:r>
              <a:rPr lang="en-US" sz="2800" b="1" dirty="0">
                <a:solidFill>
                  <a:srgbClr val="800000"/>
                </a:solidFill>
                <a:cs typeface="Arial" pitchFamily="34" charset="0"/>
              </a:rPr>
              <a:t>Shaped </a:t>
            </a:r>
            <a:br>
              <a:rPr lang="en-US" sz="2800" b="1" dirty="0">
                <a:solidFill>
                  <a:srgbClr val="800000"/>
                </a:solidFill>
                <a:cs typeface="Arial" pitchFamily="34" charset="0"/>
              </a:rPr>
            </a:br>
            <a:r>
              <a:rPr lang="en-US" sz="2800" b="1" dirty="0">
                <a:solidFill>
                  <a:srgbClr val="800000"/>
                </a:solidFill>
                <a:cs typeface="Arial" pitchFamily="34" charset="0"/>
              </a:rPr>
              <a:t>You?</a:t>
            </a:r>
            <a:r>
              <a:rPr lang="en-US" sz="2800" dirty="0">
                <a:solidFill>
                  <a:srgbClr val="800000"/>
                </a:solidFill>
              </a:rPr>
              <a:t>	</a:t>
            </a:r>
            <a:endParaRPr lang="en-US" sz="2800" b="1" dirty="0">
              <a:solidFill>
                <a:srgbClr val="800000"/>
              </a:solidFill>
              <a:cs typeface="Arial" pitchFamily="34" charset="0"/>
            </a:endParaRPr>
          </a:p>
        </p:txBody>
      </p:sp>
      <p:sp>
        <p:nvSpPr>
          <p:cNvPr id="10" name="Oval 4"/>
          <p:cNvSpPr>
            <a:spLocks noChangeArrowheads="1"/>
          </p:cNvSpPr>
          <p:nvPr/>
        </p:nvSpPr>
        <p:spPr bwMode="auto">
          <a:xfrm>
            <a:off x="3390900" y="51054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buSzPct val="130000"/>
              <a:buNone/>
              <a:defRPr/>
            </a:pPr>
            <a:r>
              <a:rPr lang="en-US" sz="2000" b="1" dirty="0">
                <a:solidFill>
                  <a:srgbClr val="006600"/>
                </a:solidFill>
                <a:cs typeface="Arial" pitchFamily="34" charset="0"/>
              </a:rPr>
              <a:t>    Parental</a:t>
            </a:r>
          </a:p>
          <a:p>
            <a:pPr eaLnBrk="1" hangingPunct="1">
              <a:buSzPct val="130000"/>
              <a:buNone/>
              <a:defRPr/>
            </a:pPr>
            <a:r>
              <a:rPr lang="en-US" sz="2000" b="1" dirty="0">
                <a:solidFill>
                  <a:srgbClr val="006600"/>
                </a:solidFill>
                <a:cs typeface="Arial" pitchFamily="34" charset="0"/>
              </a:rPr>
              <a:t>Expectations</a:t>
            </a:r>
          </a:p>
        </p:txBody>
      </p:sp>
      <p:sp>
        <p:nvSpPr>
          <p:cNvPr id="11" name="Oval 4"/>
          <p:cNvSpPr>
            <a:spLocks noChangeArrowheads="1"/>
          </p:cNvSpPr>
          <p:nvPr/>
        </p:nvSpPr>
        <p:spPr bwMode="auto">
          <a:xfrm>
            <a:off x="5848349" y="17526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lnSpc>
                <a:spcPct val="150000"/>
              </a:lnSpc>
              <a:buSzPct val="130000"/>
              <a:buNone/>
              <a:defRPr/>
            </a:pPr>
            <a:r>
              <a:rPr lang="en-US" sz="2000" b="1" dirty="0">
                <a:solidFill>
                  <a:srgbClr val="006600"/>
                </a:solidFill>
                <a:cs typeface="Arial" pitchFamily="34" charset="0"/>
              </a:rPr>
              <a:t>       Music</a:t>
            </a:r>
          </a:p>
        </p:txBody>
      </p:sp>
      <p:sp>
        <p:nvSpPr>
          <p:cNvPr id="12" name="Oval 4"/>
          <p:cNvSpPr>
            <a:spLocks noChangeArrowheads="1"/>
          </p:cNvSpPr>
          <p:nvPr/>
        </p:nvSpPr>
        <p:spPr bwMode="auto">
          <a:xfrm>
            <a:off x="1028700" y="17526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lnSpc>
                <a:spcPct val="150000"/>
              </a:lnSpc>
              <a:buSzPct val="130000"/>
              <a:buNone/>
              <a:defRPr/>
            </a:pPr>
            <a:r>
              <a:rPr lang="en-US" sz="2000" b="1" dirty="0">
                <a:solidFill>
                  <a:srgbClr val="006600"/>
                </a:solidFill>
                <a:cs typeface="Arial" pitchFamily="34" charset="0"/>
              </a:rPr>
              <a:t>     Values</a:t>
            </a:r>
          </a:p>
        </p:txBody>
      </p:sp>
      <p:sp>
        <p:nvSpPr>
          <p:cNvPr id="13" name="Oval 4"/>
          <p:cNvSpPr>
            <a:spLocks noChangeArrowheads="1"/>
          </p:cNvSpPr>
          <p:nvPr/>
        </p:nvSpPr>
        <p:spPr bwMode="auto">
          <a:xfrm>
            <a:off x="1028700" y="39624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lnSpc>
                <a:spcPct val="150000"/>
              </a:lnSpc>
              <a:buSzPct val="130000"/>
              <a:buNone/>
              <a:defRPr/>
            </a:pPr>
            <a:r>
              <a:rPr lang="en-US" sz="2000" b="1" dirty="0">
                <a:solidFill>
                  <a:srgbClr val="006600"/>
                </a:solidFill>
                <a:cs typeface="Arial" pitchFamily="34" charset="0"/>
              </a:rPr>
              <a:t>Relationships</a:t>
            </a:r>
          </a:p>
        </p:txBody>
      </p:sp>
      <p:sp>
        <p:nvSpPr>
          <p:cNvPr id="14" name="Oval 4"/>
          <p:cNvSpPr>
            <a:spLocks noChangeArrowheads="1"/>
          </p:cNvSpPr>
          <p:nvPr/>
        </p:nvSpPr>
        <p:spPr bwMode="auto">
          <a:xfrm>
            <a:off x="5848349" y="3962400"/>
            <a:ext cx="2381251" cy="1295400"/>
          </a:xfrm>
          <a:prstGeom prst="ellipse">
            <a:avLst/>
          </a:prstGeom>
          <a:solidFill>
            <a:schemeClr val="accent2">
              <a:lumMod val="20000"/>
              <a:lumOff val="80000"/>
            </a:schemeClr>
          </a:solidFill>
          <a:ln w="57150">
            <a:solidFill>
              <a:srgbClr val="339933"/>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lnSpc>
                <a:spcPct val="150000"/>
              </a:lnSpc>
              <a:buSzPct val="130000"/>
              <a:buNone/>
              <a:defRPr/>
            </a:pPr>
            <a:r>
              <a:rPr lang="en-US" sz="2000" b="1" dirty="0">
                <a:solidFill>
                  <a:srgbClr val="006600"/>
                </a:solidFill>
                <a:cs typeface="Arial" pitchFamily="34" charset="0"/>
              </a:rPr>
              <a:t>Technology</a:t>
            </a:r>
          </a:p>
        </p:txBody>
      </p:sp>
    </p:spTree>
    <p:extLst>
      <p:ext uri="{BB962C8B-B14F-4D97-AF65-F5344CB8AC3E}">
        <p14:creationId xmlns:p14="http://schemas.microsoft.com/office/powerpoint/2010/main" val="68362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457200"/>
            <a:ext cx="8534400" cy="2209784"/>
          </a:xfrm>
        </p:spPr>
        <p:txBody>
          <a:bodyPr/>
          <a:lstStyle/>
          <a:p>
            <a:pPr marL="0" indent="0" algn="just">
              <a:buNone/>
              <a:defRPr/>
            </a:pPr>
            <a:r>
              <a:rPr lang="en-US" sz="2400" b="1" dirty="0">
                <a:solidFill>
                  <a:srgbClr val="002060"/>
                </a:solidFill>
                <a:latin typeface="Arial" pitchFamily="34" charset="0"/>
                <a:cs typeface="Arial" pitchFamily="34" charset="0"/>
              </a:rPr>
              <a:t>Appreciating Many Aspects of Diversity</a:t>
            </a:r>
          </a:p>
          <a:p>
            <a:pPr marL="0" indent="0" algn="just">
              <a:buNone/>
              <a:defRPr/>
            </a:pPr>
            <a:endParaRPr lang="en-US" sz="2000" b="1" dirty="0">
              <a:solidFill>
                <a:srgbClr val="006600"/>
              </a:solidFill>
              <a:latin typeface="Arial" pitchFamily="34" charset="0"/>
              <a:cs typeface="Arial" pitchFamily="34" charset="0"/>
            </a:endParaRPr>
          </a:p>
          <a:p>
            <a:pPr marL="0" indent="0" algn="just" eaLnBrk="1" hangingPunct="1">
              <a:buFont typeface="Wingdings" pitchFamily="2" charset="2"/>
              <a:buNone/>
              <a:defRPr/>
            </a:pPr>
            <a:r>
              <a:rPr lang="en-US" sz="2000" b="1" dirty="0">
                <a:solidFill>
                  <a:srgbClr val="006600"/>
                </a:solidFill>
                <a:latin typeface="Arial" pitchFamily="34" charset="0"/>
                <a:cs typeface="Arial" pitchFamily="34" charset="0"/>
              </a:rPr>
              <a:t>	Generational differences may </a:t>
            </a:r>
            <a:r>
              <a:rPr lang="en-US" sz="2000" b="1" u="sng" dirty="0">
                <a:solidFill>
                  <a:srgbClr val="006600"/>
                </a:solidFill>
                <a:latin typeface="Arial" pitchFamily="34" charset="0"/>
                <a:cs typeface="Arial" pitchFamily="34" charset="0"/>
              </a:rPr>
              <a:t>influence</a:t>
            </a:r>
            <a:r>
              <a:rPr lang="en-US" sz="2000" b="1" dirty="0">
                <a:solidFill>
                  <a:srgbClr val="006600"/>
                </a:solidFill>
                <a:latin typeface="Arial" pitchFamily="34" charset="0"/>
                <a:cs typeface="Arial" pitchFamily="34" charset="0"/>
              </a:rPr>
              <a:t> behavior; however, this does not mean that generational differences </a:t>
            </a:r>
            <a:r>
              <a:rPr lang="en-US" sz="2000" b="1" u="sng" dirty="0">
                <a:solidFill>
                  <a:srgbClr val="006600"/>
                </a:solidFill>
                <a:latin typeface="Arial" pitchFamily="34" charset="0"/>
                <a:cs typeface="Arial" pitchFamily="34" charset="0"/>
              </a:rPr>
              <a:t>determine</a:t>
            </a:r>
            <a:r>
              <a:rPr lang="en-US" sz="2000" b="1" dirty="0">
                <a:solidFill>
                  <a:srgbClr val="006600"/>
                </a:solidFill>
                <a:latin typeface="Arial" pitchFamily="34" charset="0"/>
                <a:cs typeface="Arial" pitchFamily="34" charset="0"/>
              </a:rPr>
              <a:t> adult interactions.  There are a host of other variables which come into play that impact behavior and outcomes.</a:t>
            </a:r>
          </a:p>
          <a:p>
            <a:pPr marL="0" indent="0" algn="just" eaLnBrk="1" hangingPunct="1">
              <a:buFont typeface="Wingdings" pitchFamily="2" charset="2"/>
              <a:buNone/>
              <a:defRPr/>
            </a:pPr>
            <a:endParaRPr lang="en-US" sz="800" b="1" dirty="0">
              <a:solidFill>
                <a:srgbClr val="006600"/>
              </a:solidFill>
              <a:latin typeface="Arial" pitchFamily="34" charset="0"/>
              <a:cs typeface="Arial" pitchFamily="34" charset="0"/>
            </a:endParaRPr>
          </a:p>
          <a:p>
            <a:pPr marL="0" indent="0" algn="ctr" eaLnBrk="1" hangingPunct="1">
              <a:buFont typeface="Wingdings" pitchFamily="2" charset="2"/>
              <a:buNone/>
              <a:defRPr/>
            </a:pPr>
            <a:r>
              <a:rPr lang="en-US" sz="2200" b="1" dirty="0">
                <a:solidFill>
                  <a:srgbClr val="800000"/>
                </a:solidFill>
                <a:latin typeface="Arial" pitchFamily="34" charset="0"/>
                <a:cs typeface="Arial" pitchFamily="34" charset="0"/>
              </a:rPr>
              <a:t>Generational differences represent only </a:t>
            </a:r>
            <a:r>
              <a:rPr lang="en-US" sz="2200" b="1" u="sng" dirty="0">
                <a:solidFill>
                  <a:srgbClr val="800000"/>
                </a:solidFill>
                <a:latin typeface="Arial" pitchFamily="34" charset="0"/>
                <a:cs typeface="Arial" pitchFamily="34" charset="0"/>
              </a:rPr>
              <a:t>one</a:t>
            </a:r>
            <a:r>
              <a:rPr lang="en-US" sz="2200" b="1" dirty="0">
                <a:solidFill>
                  <a:srgbClr val="800000"/>
                </a:solidFill>
                <a:latin typeface="Arial" pitchFamily="34" charset="0"/>
                <a:cs typeface="Arial" pitchFamily="34" charset="0"/>
              </a:rPr>
              <a:t> of these factors.</a:t>
            </a:r>
          </a:p>
          <a:p>
            <a:pPr marL="0" indent="0" algn="just" eaLnBrk="1" hangingPunct="1">
              <a:buFont typeface="Wingdings" pitchFamily="2" charset="2"/>
              <a:buNone/>
              <a:defRPr/>
            </a:pPr>
            <a:endParaRPr lang="en-US" sz="2000" b="1" dirty="0">
              <a:solidFill>
                <a:srgbClr val="006600"/>
              </a:solidFill>
              <a:latin typeface="Arial" pitchFamily="34" charset="0"/>
              <a:cs typeface="Arial" pitchFamily="34" charset="0"/>
            </a:endParaRPr>
          </a:p>
          <a:p>
            <a:pPr marL="0" lvl="1" indent="0" algn="ctr" defTabSz="120650">
              <a:buNone/>
            </a:pPr>
            <a:r>
              <a:rPr lang="en-US" sz="2400" b="1" dirty="0">
                <a:solidFill>
                  <a:srgbClr val="002060"/>
                </a:solidFill>
                <a:latin typeface="Arial" pitchFamily="34" charset="0"/>
                <a:cs typeface="Arial" pitchFamily="34" charset="0"/>
              </a:rPr>
              <a:t>Points to Keep in Mind!</a:t>
            </a:r>
            <a:endParaRPr lang="en-US" sz="2000" b="1" dirty="0">
              <a:solidFill>
                <a:srgbClr val="006600"/>
              </a:solidFill>
              <a:latin typeface="Arial" pitchFamily="34" charset="0"/>
              <a:cs typeface="Arial" pitchFamily="34" charset="0"/>
            </a:endParaRPr>
          </a:p>
          <a:p>
            <a:pPr marL="0" lvl="1" indent="0" algn="ctr" defTabSz="120650">
              <a:buNone/>
            </a:pPr>
            <a:r>
              <a:rPr lang="en-US" sz="2000" b="1" dirty="0">
                <a:solidFill>
                  <a:srgbClr val="006600"/>
                </a:solidFill>
                <a:latin typeface="Arial" pitchFamily="34" charset="0"/>
                <a:cs typeface="Arial" pitchFamily="34" charset="0"/>
              </a:rPr>
              <a:t>Common experiences of each generation </a:t>
            </a:r>
          </a:p>
          <a:p>
            <a:pPr marL="0" lvl="1" indent="0" algn="ctr" defTabSz="120650">
              <a:buNone/>
            </a:pPr>
            <a:r>
              <a:rPr lang="en-US" sz="2000" b="1" dirty="0">
                <a:solidFill>
                  <a:srgbClr val="006600"/>
                </a:solidFill>
                <a:latin typeface="Arial" pitchFamily="34" charset="0"/>
                <a:cs typeface="Arial" pitchFamily="34" charset="0"/>
              </a:rPr>
              <a:t>frequently define their assumptions and perspectives. </a:t>
            </a:r>
          </a:p>
          <a:p>
            <a:pPr marL="0" lvl="2" indent="0" algn="ctr" defTabSz="120650">
              <a:buNone/>
            </a:pPr>
            <a:r>
              <a:rPr lang="en-US" sz="2800" b="1" dirty="0">
                <a:solidFill>
                  <a:srgbClr val="800000"/>
                </a:solidFill>
                <a:latin typeface="Arial" pitchFamily="34" charset="0"/>
                <a:cs typeface="Arial" pitchFamily="34" charset="0"/>
              </a:rPr>
              <a:t>BUT</a:t>
            </a:r>
            <a:endParaRPr lang="en-US" sz="2000" b="1" dirty="0">
              <a:solidFill>
                <a:srgbClr val="006600"/>
              </a:solidFill>
              <a:latin typeface="Arial" pitchFamily="34" charset="0"/>
              <a:cs typeface="Arial" pitchFamily="34" charset="0"/>
            </a:endParaRPr>
          </a:p>
          <a:p>
            <a:pPr marL="0" lvl="1" indent="0" algn="ctr" defTabSz="120650">
              <a:buNone/>
            </a:pPr>
            <a:r>
              <a:rPr lang="en-US" sz="2000" b="1" dirty="0">
                <a:solidFill>
                  <a:srgbClr val="006600"/>
                </a:solidFill>
                <a:latin typeface="Arial" pitchFamily="34" charset="0"/>
                <a:cs typeface="Arial" pitchFamily="34" charset="0"/>
              </a:rPr>
              <a:t>Never generalize from a few to the whole </a:t>
            </a:r>
          </a:p>
          <a:p>
            <a:pPr marL="0" lvl="1" indent="0" algn="ctr" defTabSz="120650">
              <a:buNone/>
            </a:pPr>
            <a:r>
              <a:rPr lang="en-US" sz="2000" b="1" dirty="0">
                <a:solidFill>
                  <a:srgbClr val="006600"/>
                </a:solidFill>
                <a:latin typeface="Arial" pitchFamily="34" charset="0"/>
                <a:cs typeface="Arial" pitchFamily="34" charset="0"/>
              </a:rPr>
              <a:t>. . . there are ALWAYS exceptions.</a:t>
            </a:r>
          </a:p>
          <a:p>
            <a:pPr marL="0" indent="0" algn="just" eaLnBrk="1" hangingPunct="1">
              <a:buFont typeface="Wingdings" pitchFamily="2" charset="2"/>
              <a:buNone/>
              <a:defRPr/>
            </a:pPr>
            <a:endParaRPr lang="en-US" sz="2000" b="1" dirty="0">
              <a:solidFill>
                <a:srgbClr val="006600"/>
              </a:solidFill>
              <a:latin typeface="Arial" pitchFamily="34" charset="0"/>
              <a:cs typeface="Arial" pitchFamily="34" charset="0"/>
            </a:endParaRPr>
          </a:p>
          <a:p>
            <a:pPr eaLnBrk="1" hangingPunct="1">
              <a:buFont typeface="Wingdings" pitchFamily="2" charset="2"/>
              <a:buNone/>
              <a:defRPr/>
            </a:pPr>
            <a:endParaRPr lang="en-US" dirty="0"/>
          </a:p>
        </p:txBody>
      </p:sp>
      <p:sp>
        <p:nvSpPr>
          <p:cNvPr id="16388" name="Line 9"/>
          <p:cNvSpPr>
            <a:spLocks noChangeShapeType="1"/>
          </p:cNvSpPr>
          <p:nvPr/>
        </p:nvSpPr>
        <p:spPr bwMode="auto">
          <a:xfrm>
            <a:off x="228600" y="32766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
          <p:cNvSpPr>
            <a:spLocks noChangeShapeType="1"/>
          </p:cNvSpPr>
          <p:nvPr/>
        </p:nvSpPr>
        <p:spPr bwMode="auto">
          <a:xfrm>
            <a:off x="304800" y="6096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7942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81000" y="533400"/>
            <a:ext cx="8534400" cy="4800600"/>
          </a:xfrm>
        </p:spPr>
        <p:txBody>
          <a:bodyPr/>
          <a:lstStyle/>
          <a:p>
            <a:pPr marL="0" indent="0">
              <a:lnSpc>
                <a:spcPct val="90000"/>
              </a:lnSpc>
              <a:buSzPct val="130000"/>
              <a:buNone/>
            </a:pPr>
            <a:r>
              <a:rPr lang="en-US" sz="2400" b="1" dirty="0">
                <a:solidFill>
                  <a:srgbClr val="002060"/>
                </a:solidFill>
                <a:latin typeface="Arial" pitchFamily="34" charset="0"/>
                <a:cs typeface="Arial" pitchFamily="34" charset="0"/>
              </a:rPr>
              <a:t>Why Are Things Different?</a:t>
            </a:r>
          </a:p>
          <a:p>
            <a:pPr>
              <a:lnSpc>
                <a:spcPct val="90000"/>
              </a:lnSpc>
              <a:buSzPct val="130000"/>
              <a:buFont typeface="Wingdings" pitchFamily="2" charset="2"/>
              <a:buChar char="§"/>
            </a:pPr>
            <a:endParaRPr lang="en-US" sz="2000" b="1" dirty="0">
              <a:solidFill>
                <a:srgbClr val="002060"/>
              </a:solidFill>
              <a:latin typeface="Arial" pitchFamily="34" charset="0"/>
              <a:cs typeface="Arial" pitchFamily="34" charset="0"/>
            </a:endParaRPr>
          </a:p>
          <a:p>
            <a:pPr marL="287338" indent="449263">
              <a:lnSpc>
                <a:spcPct val="15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In the past, relatively stable organizational model for career 	                   </a:t>
            </a:r>
          </a:p>
          <a:p>
            <a:pPr marL="287338" indent="0">
              <a:lnSpc>
                <a:spcPct val="150000"/>
              </a:lnSpc>
              <a:buClr>
                <a:srgbClr val="800000"/>
              </a:buClr>
              <a:buSzPct val="130000"/>
              <a:buNone/>
            </a:pPr>
            <a:r>
              <a:rPr lang="en-US" sz="2000" b="1" dirty="0">
                <a:solidFill>
                  <a:srgbClr val="006600"/>
                </a:solidFill>
                <a:latin typeface="Arial" pitchFamily="34" charset="0"/>
                <a:cs typeface="Arial" pitchFamily="34" charset="0"/>
              </a:rPr>
              <a:t>                 advancement.</a:t>
            </a:r>
            <a:endParaRPr lang="en-US" sz="1000" b="1" dirty="0">
              <a:solidFill>
                <a:srgbClr val="006600"/>
              </a:solidFill>
              <a:latin typeface="Arial" pitchFamily="34" charset="0"/>
              <a:cs typeface="Arial" pitchFamily="34" charset="0"/>
            </a:endParaRPr>
          </a:p>
          <a:p>
            <a:pPr marL="287338" indent="449263" eaLnBrk="1" hangingPunct="1">
              <a:lnSpc>
                <a:spcPct val="15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Today, organizations come in many sizes, types, and shapes.</a:t>
            </a:r>
            <a:endParaRPr lang="en-US" sz="1000" b="1" dirty="0">
              <a:solidFill>
                <a:srgbClr val="006600"/>
              </a:solidFill>
              <a:latin typeface="Arial" pitchFamily="34" charset="0"/>
              <a:cs typeface="Arial" pitchFamily="34" charset="0"/>
            </a:endParaRPr>
          </a:p>
          <a:p>
            <a:pPr marL="287338" indent="449263" eaLnBrk="1" hangingPunct="1">
              <a:lnSpc>
                <a:spcPct val="15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Career paths vary (average 25 year old is expected to 	   </a:t>
            </a:r>
          </a:p>
          <a:p>
            <a:pPr marL="287338" indent="449263" eaLnBrk="1" hangingPunct="1">
              <a:lnSpc>
                <a:spcPct val="150000"/>
              </a:lnSpc>
              <a:buClr>
                <a:srgbClr val="800000"/>
              </a:buClr>
              <a:buSzPct val="130000"/>
              <a:buNone/>
            </a:pPr>
            <a:r>
              <a:rPr lang="en-US" sz="2000" b="1" dirty="0">
                <a:solidFill>
                  <a:srgbClr val="006600"/>
                </a:solidFill>
                <a:latin typeface="Arial" pitchFamily="34" charset="0"/>
                <a:cs typeface="Arial" pitchFamily="34" charset="0"/>
              </a:rPr>
              <a:t>           experience anywhere from 5-8 careers in lifetime).</a:t>
            </a:r>
            <a:endParaRPr lang="en-US" sz="1000" b="1" dirty="0">
              <a:solidFill>
                <a:srgbClr val="006600"/>
              </a:solidFill>
              <a:latin typeface="Arial" pitchFamily="34" charset="0"/>
              <a:cs typeface="Arial" pitchFamily="34" charset="0"/>
            </a:endParaRPr>
          </a:p>
          <a:p>
            <a:pPr marL="287338" indent="449263" eaLnBrk="1" hangingPunct="1">
              <a:lnSpc>
                <a:spcPct val="150000"/>
              </a:lnSpc>
              <a:buClr>
                <a:srgbClr val="800000"/>
              </a:buClr>
              <a:buSzPct val="130000"/>
              <a:buFont typeface="Wingdings" pitchFamily="2" charset="2"/>
              <a:buChar char="§"/>
            </a:pPr>
            <a:r>
              <a:rPr lang="en-US" sz="2000" b="1" dirty="0">
                <a:solidFill>
                  <a:srgbClr val="006600"/>
                </a:solidFill>
                <a:latin typeface="Arial" pitchFamily="34" charset="0"/>
                <a:cs typeface="Arial" pitchFamily="34" charset="0"/>
              </a:rPr>
              <a:t>Work-life expectations have changed with the  generations.</a:t>
            </a:r>
          </a:p>
        </p:txBody>
      </p:sp>
      <p:sp>
        <p:nvSpPr>
          <p:cNvPr id="23556" name="Line 9"/>
          <p:cNvSpPr>
            <a:spLocks noChangeShapeType="1"/>
          </p:cNvSpPr>
          <p:nvPr/>
        </p:nvSpPr>
        <p:spPr bwMode="auto">
          <a:xfrm>
            <a:off x="228600" y="56388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4904752"/>
            <a:ext cx="1524000" cy="180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9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8839200" cy="4552015"/>
          </a:xfrm>
          <a:prstGeom prst="rect">
            <a:avLst/>
          </a:prstGeom>
        </p:spPr>
        <p:txBody>
          <a:bodyPr wrap="square">
            <a:spAutoFit/>
          </a:bodyPr>
          <a:lstStyle/>
          <a:p>
            <a:pPr marL="0" marR="0">
              <a:lnSpc>
                <a:spcPct val="115000"/>
              </a:lnSpc>
              <a:spcBef>
                <a:spcPts val="0"/>
              </a:spcBef>
              <a:spcAft>
                <a:spcPts val="0"/>
              </a:spcAft>
            </a:pPr>
            <a:r>
              <a:rPr lang="en-US" sz="2600" b="1" dirty="0">
                <a:solidFill>
                  <a:srgbClr val="002060"/>
                </a:solidFill>
                <a:ea typeface="Calibri" panose="020F0502020204030204" pitchFamily="34" charset="0"/>
                <a:cs typeface="Times New Roman" panose="02020603050405020304" pitchFamily="18" charset="0"/>
              </a:rPr>
              <a:t>Every Generation Says . . </a:t>
            </a:r>
          </a:p>
          <a:p>
            <a:pPr marL="0" marR="0">
              <a:lnSpc>
                <a:spcPct val="115000"/>
              </a:lnSpc>
              <a:spcBef>
                <a:spcPts val="0"/>
              </a:spcBef>
              <a:spcAft>
                <a:spcPts val="0"/>
              </a:spcAft>
            </a:pPr>
            <a:r>
              <a:rPr lang="en-US" sz="2600" b="1" dirty="0">
                <a:solidFill>
                  <a:srgbClr val="002060"/>
                </a:solidFill>
                <a:ea typeface="Calibri" panose="020F0502020204030204" pitchFamily="34" charset="0"/>
                <a:cs typeface="Times New Roman" panose="02020603050405020304" pitchFamily="18" charset="0"/>
              </a:rPr>
              <a:t>               The Same Things About The Next Generation.</a:t>
            </a:r>
            <a:endParaRPr lang="en-US" sz="2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006600"/>
                </a:solidFill>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2800" b="1" dirty="0">
                <a:solidFill>
                  <a:srgbClr val="006600"/>
                </a:solidFill>
                <a:ea typeface="Calibri" panose="020F0502020204030204" pitchFamily="34" charset="0"/>
                <a:cs typeface="Times New Roman" panose="02020603050405020304" pitchFamily="18" charset="0"/>
              </a:rPr>
              <a:t>	</a:t>
            </a:r>
            <a:r>
              <a:rPr lang="en-US" sz="2800" b="1" dirty="0">
                <a:solidFill>
                  <a:srgbClr val="800000"/>
                </a:solidFill>
                <a:ea typeface="Calibri" panose="020F0502020204030204" pitchFamily="34" charset="0"/>
                <a:cs typeface="Times New Roman" panose="02020603050405020304" pitchFamily="18" charset="0"/>
              </a:rPr>
              <a:t>#  1</a:t>
            </a:r>
            <a:r>
              <a:rPr lang="en-US" sz="2000" b="1" dirty="0">
                <a:solidFill>
                  <a:srgbClr val="800000"/>
                </a:solidFill>
                <a:ea typeface="Calibri" panose="020F0502020204030204" pitchFamily="34" charset="0"/>
                <a:cs typeface="Times New Roman" panose="02020603050405020304" pitchFamily="18" charset="0"/>
              </a:rPr>
              <a:t>	</a:t>
            </a:r>
            <a:r>
              <a:rPr lang="en-US" sz="2400" b="1" dirty="0">
                <a:solidFill>
                  <a:srgbClr val="7030A0"/>
                </a:solidFill>
                <a:ea typeface="Calibri" panose="020F0502020204030204" pitchFamily="34" charset="0"/>
                <a:cs typeface="Times New Roman" panose="02020603050405020304" pitchFamily="18" charset="0"/>
              </a:rPr>
              <a:t>They Don’t Get It!</a:t>
            </a:r>
            <a:endParaRPr lang="en-US" sz="20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2000" b="1" dirty="0">
                <a:solidFill>
                  <a:srgbClr val="006600"/>
                </a:solidFill>
                <a:ea typeface="Calibri" panose="020F0502020204030204" pitchFamily="34" charset="0"/>
                <a:cs typeface="Times New Roman" panose="02020603050405020304" pitchFamily="18" charset="0"/>
              </a:rPr>
              <a:t>	</a:t>
            </a:r>
            <a:r>
              <a:rPr lang="en-US" sz="2800" b="1" dirty="0">
                <a:solidFill>
                  <a:srgbClr val="800000"/>
                </a:solidFill>
                <a:ea typeface="Calibri" panose="020F0502020204030204" pitchFamily="34" charset="0"/>
                <a:cs typeface="Times New Roman" panose="02020603050405020304" pitchFamily="18" charset="0"/>
              </a:rPr>
              <a:t>#  2</a:t>
            </a:r>
            <a:r>
              <a:rPr lang="en-US" sz="2000" b="1" dirty="0">
                <a:solidFill>
                  <a:srgbClr val="800000"/>
                </a:solidFill>
                <a:ea typeface="Calibri" panose="020F0502020204030204" pitchFamily="34" charset="0"/>
                <a:cs typeface="Times New Roman" panose="02020603050405020304" pitchFamily="18" charset="0"/>
              </a:rPr>
              <a:t>	</a:t>
            </a:r>
            <a:r>
              <a:rPr lang="en-US" sz="2400" b="1" dirty="0">
                <a:solidFill>
                  <a:srgbClr val="339933"/>
                </a:solidFill>
                <a:ea typeface="Calibri" panose="020F0502020204030204" pitchFamily="34" charset="0"/>
                <a:cs typeface="Times New Roman" panose="02020603050405020304" pitchFamily="18" charset="0"/>
              </a:rPr>
              <a:t>They Have It So Much Easier Than We Did.</a:t>
            </a:r>
          </a:p>
          <a:p>
            <a:pPr marL="0" marR="0">
              <a:lnSpc>
                <a:spcPct val="115000"/>
              </a:lnSpc>
              <a:spcBef>
                <a:spcPts val="0"/>
              </a:spcBef>
              <a:spcAft>
                <a:spcPts val="0"/>
              </a:spcAft>
            </a:pPr>
            <a:endParaRPr lang="en-US" sz="4000" b="1"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solidFill>
                  <a:srgbClr val="002060"/>
                </a:solidFill>
                <a:ea typeface="Calibri" panose="020F0502020204030204" pitchFamily="34" charset="0"/>
                <a:cs typeface="Arial" panose="020B0604020202020204" pitchFamily="34" charset="0"/>
              </a:rPr>
              <a:t>And, Every New Generation Resists </a:t>
            </a:r>
          </a:p>
          <a:p>
            <a:pPr marL="0" marR="0" algn="ctr">
              <a:lnSpc>
                <a:spcPct val="115000"/>
              </a:lnSpc>
              <a:spcBef>
                <a:spcPts val="0"/>
              </a:spcBef>
              <a:spcAft>
                <a:spcPts val="0"/>
              </a:spcAft>
            </a:pPr>
            <a:r>
              <a:rPr lang="en-US" sz="2800" b="1" dirty="0">
                <a:solidFill>
                  <a:srgbClr val="002060"/>
                </a:solidFill>
                <a:ea typeface="Calibri" panose="020F0502020204030204" pitchFamily="34" charset="0"/>
                <a:cs typeface="Arial" panose="020B0604020202020204" pitchFamily="34" charset="0"/>
              </a:rPr>
              <a:t>(And Often Hates) The Previous Generation.</a:t>
            </a:r>
            <a:endParaRPr lang="en-US" sz="2800" dirty="0">
              <a:solidFill>
                <a:srgbClr val="002060"/>
              </a:solidFill>
              <a:effectLst/>
              <a:ea typeface="Calibri" panose="020F0502020204030204" pitchFamily="34" charset="0"/>
              <a:cs typeface="Arial" panose="020B0604020202020204" pitchFamily="34" charset="0"/>
            </a:endParaRPr>
          </a:p>
        </p:txBody>
      </p:sp>
      <p:sp>
        <p:nvSpPr>
          <p:cNvPr id="5" name="Line 9"/>
          <p:cNvSpPr>
            <a:spLocks noChangeShapeType="1"/>
          </p:cNvSpPr>
          <p:nvPr/>
        </p:nvSpPr>
        <p:spPr bwMode="auto">
          <a:xfrm>
            <a:off x="304800" y="3810000"/>
            <a:ext cx="8534400" cy="0"/>
          </a:xfrm>
          <a:prstGeom prst="line">
            <a:avLst/>
          </a:prstGeom>
          <a:noFill/>
          <a:ln w="76200">
            <a:solidFill>
              <a:srgbClr val="8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6" name="Picture 16" descr="View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2037" y="5334000"/>
            <a:ext cx="1939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90146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17074</TotalTime>
  <Words>1722</Words>
  <Application>Microsoft Office PowerPoint</Application>
  <PresentationFormat>On-screen Show (4:3)</PresentationFormat>
  <Paragraphs>719</Paragraphs>
  <Slides>43</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Black</vt:lpstr>
      <vt:lpstr>Boton Regular</vt:lpstr>
      <vt:lpstr>Calibri</vt:lpstr>
      <vt:lpstr>Lucida Sans Unicode</vt:lpstr>
      <vt:lpstr>Palatino</vt:lpstr>
      <vt:lpstr>Symbol</vt:lpstr>
      <vt:lpstr>Tahoma</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We Hear In The Workplace</vt:lpstr>
      <vt:lpstr>PowerPoint Presentation</vt:lpstr>
      <vt:lpstr>PowerPoint Presentation</vt:lpstr>
      <vt:lpstr>PowerPoint Presentation</vt:lpstr>
      <vt:lpstr>The Evils of Youth</vt:lpstr>
      <vt:lpstr>                          Generational Profiling  Is It A New Phenomena?</vt:lpstr>
      <vt:lpstr>PowerPoint Presentation</vt:lpstr>
      <vt:lpstr>PowerPoint Presentation</vt:lpstr>
      <vt:lpstr>PowerPoint Presentation</vt:lpstr>
      <vt:lpstr>PowerPoint Presentation</vt:lpstr>
      <vt:lpstr>Embracing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Performance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Bryan &amp; Bryan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Martha Bryan</dc:creator>
  <cp:lastModifiedBy>Martha Bryan</cp:lastModifiedBy>
  <cp:revision>305</cp:revision>
  <cp:lastPrinted>2018-05-20T20:35:19Z</cp:lastPrinted>
  <dcterms:created xsi:type="dcterms:W3CDTF">2010-01-10T15:57:10Z</dcterms:created>
  <dcterms:modified xsi:type="dcterms:W3CDTF">2018-06-04T22:19:23Z</dcterms:modified>
</cp:coreProperties>
</file>