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handoutMasterIdLst>
    <p:handoutMasterId r:id="rId20"/>
  </p:handoutMasterIdLst>
  <p:sldIdLst>
    <p:sldId id="318" r:id="rId2"/>
    <p:sldId id="484" r:id="rId3"/>
    <p:sldId id="554" r:id="rId4"/>
    <p:sldId id="482" r:id="rId5"/>
    <p:sldId id="555" r:id="rId6"/>
    <p:sldId id="558" r:id="rId7"/>
    <p:sldId id="559" r:id="rId8"/>
    <p:sldId id="546" r:id="rId9"/>
    <p:sldId id="551" r:id="rId10"/>
    <p:sldId id="553" r:id="rId11"/>
    <p:sldId id="567" r:id="rId12"/>
    <p:sldId id="560" r:id="rId13"/>
    <p:sldId id="561" r:id="rId14"/>
    <p:sldId id="562" r:id="rId15"/>
    <p:sldId id="563" r:id="rId16"/>
    <p:sldId id="552" r:id="rId17"/>
    <p:sldId id="568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2" autoAdjust="0"/>
    <p:restoredTop sz="94660"/>
  </p:normalViewPr>
  <p:slideViewPr>
    <p:cSldViewPr>
      <p:cViewPr varScale="1">
        <p:scale>
          <a:sx n="82" d="100"/>
          <a:sy n="82" d="100"/>
        </p:scale>
        <p:origin x="7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5369"/>
          </a:xfrm>
          <a:prstGeom prst="rect">
            <a:avLst/>
          </a:prstGeom>
        </p:spPr>
        <p:txBody>
          <a:bodyPr vert="horz" lIns="90388" tIns="45194" rIns="90388" bIns="4519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3" y="0"/>
            <a:ext cx="3038155" cy="465369"/>
          </a:xfrm>
          <a:prstGeom prst="rect">
            <a:avLst/>
          </a:prstGeom>
        </p:spPr>
        <p:txBody>
          <a:bodyPr vert="horz" lIns="90388" tIns="45194" rIns="90388" bIns="45194" rtlCol="0"/>
          <a:lstStyle>
            <a:lvl1pPr algn="r">
              <a:defRPr sz="1200"/>
            </a:lvl1pPr>
          </a:lstStyle>
          <a:p>
            <a:fld id="{65F153C4-5D73-49F2-B29A-026B73794141}" type="datetimeFigureOut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65"/>
            <a:ext cx="3038155" cy="465368"/>
          </a:xfrm>
          <a:prstGeom prst="rect">
            <a:avLst/>
          </a:prstGeom>
        </p:spPr>
        <p:txBody>
          <a:bodyPr vert="horz" lIns="90388" tIns="45194" rIns="90388" bIns="4519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3" y="8829465"/>
            <a:ext cx="3038155" cy="465368"/>
          </a:xfrm>
          <a:prstGeom prst="rect">
            <a:avLst/>
          </a:prstGeom>
        </p:spPr>
        <p:txBody>
          <a:bodyPr vert="horz" lIns="90388" tIns="45194" rIns="90388" bIns="45194" rtlCol="0" anchor="b"/>
          <a:lstStyle>
            <a:lvl1pPr algn="r">
              <a:defRPr sz="1200"/>
            </a:lvl1pPr>
          </a:lstStyle>
          <a:p>
            <a:fld id="{A7B5B799-4AF9-43D9-81CF-381C3FF7DC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25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55" cy="465369"/>
          </a:xfrm>
          <a:prstGeom prst="rect">
            <a:avLst/>
          </a:prstGeom>
        </p:spPr>
        <p:txBody>
          <a:bodyPr vert="horz" lIns="90388" tIns="45194" rIns="90388" bIns="4519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3" y="0"/>
            <a:ext cx="3038155" cy="465369"/>
          </a:xfrm>
          <a:prstGeom prst="rect">
            <a:avLst/>
          </a:prstGeom>
        </p:spPr>
        <p:txBody>
          <a:bodyPr vert="horz" lIns="90388" tIns="45194" rIns="90388" bIns="45194" rtlCol="0"/>
          <a:lstStyle>
            <a:lvl1pPr algn="r">
              <a:defRPr sz="1200"/>
            </a:lvl1pPr>
          </a:lstStyle>
          <a:p>
            <a:fld id="{218785F3-6CE8-4EAF-AD0E-C14137C93DAB}" type="datetimeFigureOut">
              <a:rPr lang="en-US" smtClean="0"/>
              <a:pPr/>
              <a:t>5/31/2018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88" tIns="45194" rIns="90388" bIns="4519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5" y="4415516"/>
            <a:ext cx="5607691" cy="4183615"/>
          </a:xfrm>
          <a:prstGeom prst="rect">
            <a:avLst/>
          </a:prstGeom>
        </p:spPr>
        <p:txBody>
          <a:bodyPr vert="horz" lIns="90388" tIns="45194" rIns="90388" bIns="451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65"/>
            <a:ext cx="3038155" cy="465368"/>
          </a:xfrm>
          <a:prstGeom prst="rect">
            <a:avLst/>
          </a:prstGeom>
        </p:spPr>
        <p:txBody>
          <a:bodyPr vert="horz" lIns="90388" tIns="45194" rIns="90388" bIns="4519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3" y="8829465"/>
            <a:ext cx="3038155" cy="465368"/>
          </a:xfrm>
          <a:prstGeom prst="rect">
            <a:avLst/>
          </a:prstGeom>
        </p:spPr>
        <p:txBody>
          <a:bodyPr vert="horz" lIns="90388" tIns="45194" rIns="90388" bIns="45194" rtlCol="0" anchor="b"/>
          <a:lstStyle>
            <a:lvl1pPr algn="r">
              <a:defRPr sz="1200"/>
            </a:lvl1pPr>
          </a:lstStyle>
          <a:p>
            <a:fld id="{A4B86F95-D10E-4851-B579-5CABD06C45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4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86F95-D10E-4851-B579-5CABD06C45E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08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86F95-D10E-4851-B579-5CABD06C45E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15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86F95-D10E-4851-B579-5CABD06C45E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06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86F95-D10E-4851-B579-5CABD06C45E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26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86F95-D10E-4851-B579-5CABD06C45E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05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86F95-D10E-4851-B579-5CABD06C45E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564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86F95-D10E-4851-B579-5CABD06C45E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09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86F95-D10E-4851-B579-5CABD06C45E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15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86F95-D10E-4851-B579-5CABD06C45E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93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86F95-D10E-4851-B579-5CABD06C45E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54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86F95-D10E-4851-B579-5CABD06C45E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712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86F95-D10E-4851-B579-5CABD06C45E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41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86F95-D10E-4851-B579-5CABD06C45E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83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86F95-D10E-4851-B579-5CABD06C45E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86F95-D10E-4851-B579-5CABD06C45E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1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86F95-D10E-4851-B579-5CABD06C45E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45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86F95-D10E-4851-B579-5CABD06C45E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60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5957-DDD0-49A5-8F46-A80ED4437A18}" type="datetime1">
              <a:rPr lang="en-US" smtClean="0"/>
              <a:t>5/31/2018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EF-212F-4021-8108-5CBA4101C6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90E7-FDDE-4D7F-9522-DCC760ED8F7D}" type="datetime1">
              <a:rPr lang="en-US" smtClean="0"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EF-212F-4021-8108-5CBA4101C6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DisplayFi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91200"/>
            <a:ext cx="1212641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4935-EB14-487A-9A38-D1B55F8ED2D0}" type="datetime1">
              <a:rPr lang="en-US" smtClean="0"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EF-212F-4021-8108-5CBA4101C6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F36D-13B4-4815-AA30-B6D5595E1B0B}" type="datetime1">
              <a:rPr lang="en-US" smtClean="0"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EF-212F-4021-8108-5CBA4101C6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DisplayFi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91200"/>
            <a:ext cx="1212641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61A4-78B5-4280-8A64-E2EA21701B8F}" type="datetime1">
              <a:rPr lang="en-US" smtClean="0"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EF-212F-4021-8108-5CBA4101C6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DisplayFi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91200"/>
            <a:ext cx="1212641" cy="10668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A163-77B9-4684-BDBA-11A1F4B32AD6}" type="datetime1">
              <a:rPr lang="en-US" smtClean="0"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EF-212F-4021-8108-5CBA4101C6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DisplayFi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91200"/>
            <a:ext cx="1212641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6B19-D1C4-43F5-A701-E964E250ED40}" type="datetime1">
              <a:rPr lang="en-US" smtClean="0"/>
              <a:t>5/31/2018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EF-212F-4021-8108-5CBA4101C6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isplayFi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91200"/>
            <a:ext cx="1212641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7149-25DF-4045-8CDE-6115AF55EC34}" type="datetime1">
              <a:rPr lang="en-US" smtClean="0"/>
              <a:t>5/31/2018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EF-212F-4021-8108-5CBA4101C6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DisplayFi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91200"/>
            <a:ext cx="1212641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5A05-3DB5-49CB-A18C-21B11350A38A}" type="datetime1">
              <a:rPr lang="en-US" smtClean="0"/>
              <a:t>5/31/2018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EF-212F-4021-8108-5CBA4101C6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DisplayFi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91200"/>
            <a:ext cx="1212641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763F-1238-419E-9D28-537D080D173D}" type="datetime1">
              <a:rPr lang="en-US" smtClean="0"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EF-212F-4021-8108-5CBA4101C6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DisplayFi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91200"/>
            <a:ext cx="1212641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74CF-054F-4ACB-BA6A-A7541B7C3D8E}" type="datetime1">
              <a:rPr lang="en-US" smtClean="0"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9CD3EF-212F-4021-8108-5CBA4101C6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DisplayFi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91200"/>
            <a:ext cx="1212641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0AFB8B-34FA-453E-A347-3F225FBF7A22}" type="datetime1">
              <a:rPr lang="en-US" smtClean="0"/>
              <a:t>5/31/2018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9CD3EF-212F-4021-8108-5CBA4101C64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pic>
        <p:nvPicPr>
          <p:cNvPr id="14" name="Picture 13" descr="DisplayFile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5791200"/>
            <a:ext cx="1212641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hyperlink" Target="https://www.google.com/url?sa=i&amp;rct=j&amp;q=&amp;esrc=s&amp;source=images&amp;cd=&amp;cad=rja&amp;uact=8&amp;ved=2ahUKEwikq6mXwLrZAhWH2VMKHXBDDmUQjRx6BAgAEAY&amp;url=https://twitter.com/mbredc&amp;psig=AOvVaw3Jj7VQKhemm6ZZbFneJtUt&amp;ust=151942253492478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hyperlink" Target="https://upload.wikimedia.org/wikipedia/en/d/d2/City_of_Conway_SC_Seal_.jpg" TargetMode="Externa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tx1"/>
            </a:gs>
            <a:gs pos="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Opportunity Zones: </a:t>
            </a:r>
            <a:br>
              <a:rPr lang="en-US" sz="4400" dirty="0" smtClean="0"/>
            </a:br>
            <a:r>
              <a:rPr lang="en-US" sz="4400" dirty="0" smtClean="0"/>
              <a:t>A Local Perspective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Justin Powell</a:t>
            </a:r>
          </a:p>
          <a:p>
            <a:r>
              <a:rPr lang="en-US" dirty="0" smtClean="0">
                <a:latin typeface="+mj-lt"/>
              </a:rPr>
              <a:t>South Carolina City/County Management Association</a:t>
            </a:r>
          </a:p>
          <a:p>
            <a:r>
              <a:rPr lang="en-US" dirty="0" smtClean="0">
                <a:latin typeface="+mj-lt"/>
              </a:rPr>
              <a:t>June 1, 2018</a:t>
            </a:r>
            <a:endParaRPr lang="en-US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EF-212F-4021-8108-5CBA4101C64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925"/>
            <a:ext cx="8305800" cy="47616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Project Opportunities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EF-212F-4021-8108-5CBA4101C64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341287"/>
            <a:ext cx="84582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Opportunity Funds can invest in a variety of projects: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Office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Residential (Single and Multi)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Retail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Adaptive Reuse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Mixed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Start-ups/R&amp;D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Tangible Property/FFE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Investment must be in Opportunity Zone with 50% of gross income derived from property in Opportunity Zone.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Limitations on “Sin Businesses”: no golf courses, massage parlors, liquor stores, casinos, and racetracks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+mj-lt"/>
            </a:endParaRPr>
          </a:p>
          <a:p>
            <a:pPr lvl="2"/>
            <a:r>
              <a:rPr lang="en-US" sz="1400" i="1" dirty="0"/>
              <a:t>Source: A Primer on the New Federal Qualified Opportunity Zone Provisions; Butler Snow; </a:t>
            </a:r>
            <a:r>
              <a:rPr lang="en-US" sz="1400" i="1" dirty="0" err="1"/>
              <a:t>Alveno</a:t>
            </a:r>
            <a:r>
              <a:rPr lang="en-US" sz="1400" i="1" dirty="0"/>
              <a:t> </a:t>
            </a:r>
            <a:r>
              <a:rPr lang="en-US" sz="1400" i="1" dirty="0" err="1"/>
              <a:t>Castilla</a:t>
            </a:r>
            <a:r>
              <a:rPr lang="en-US" sz="1400" i="1" dirty="0"/>
              <a:t> and Ashley Wicks; https://www.butlersnow.com/2018/02/primer-new-federal-qualified-opportunity-zone-provisions</a:t>
            </a:r>
            <a:r>
              <a:rPr lang="en-US" sz="1400" i="1" dirty="0" smtClean="0"/>
              <a:t>/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320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925"/>
            <a:ext cx="8305800" cy="47616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Advantages for Projects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EF-212F-4021-8108-5CBA4101C64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341287"/>
            <a:ext cx="84582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Potential for low tax-advantaged financing because of Opportunity Zone capital gain tax incentive.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Encourages long-term investment by Opportunity Funds.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Provides ability to complete and realize projects with lower than market cash flows.</a:t>
            </a:r>
          </a:p>
          <a:p>
            <a:endParaRPr lang="en-US" sz="2600" dirty="0" smtClean="0">
              <a:latin typeface="+mj-lt"/>
            </a:endParaRPr>
          </a:p>
          <a:p>
            <a:endParaRPr lang="en-US" sz="2800" dirty="0"/>
          </a:p>
          <a:p>
            <a:endParaRPr lang="en-US" sz="1400" dirty="0" smtClean="0">
              <a:latin typeface="+mj-lt"/>
            </a:endParaRPr>
          </a:p>
          <a:p>
            <a:endParaRPr lang="en-US" sz="1400" dirty="0">
              <a:latin typeface="+mj-lt"/>
            </a:endParaRPr>
          </a:p>
          <a:p>
            <a:endParaRPr lang="en-US" sz="1400" dirty="0" smtClean="0">
              <a:latin typeface="+mj-lt"/>
            </a:endParaRPr>
          </a:p>
          <a:p>
            <a:endParaRPr lang="en-US" sz="1400" dirty="0">
              <a:latin typeface="+mj-lt"/>
            </a:endParaRPr>
          </a:p>
          <a:p>
            <a:endParaRPr lang="en-US" sz="1400" dirty="0" smtClean="0">
              <a:latin typeface="+mj-lt"/>
            </a:endParaRPr>
          </a:p>
          <a:p>
            <a:endParaRPr lang="en-US" sz="1400" dirty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	</a:t>
            </a:r>
            <a:r>
              <a:rPr lang="en-US" sz="1400" i="1" dirty="0" smtClean="0">
                <a:latin typeface="+mj-lt"/>
              </a:rPr>
              <a:t>Source: Qualified </a:t>
            </a:r>
            <a:r>
              <a:rPr lang="en-US" sz="1400" i="1" dirty="0">
                <a:latin typeface="+mj-lt"/>
              </a:rPr>
              <a:t>Opportunity Zones and Tax Credit Incentives under the Tax Cuts and Jobs Act </a:t>
            </a:r>
          </a:p>
          <a:p>
            <a:r>
              <a:rPr lang="en-US" sz="1400" i="1" dirty="0" smtClean="0">
                <a:latin typeface="+mj-lt"/>
              </a:rPr>
              <a:t>	Introduction </a:t>
            </a:r>
            <a:r>
              <a:rPr lang="en-US" sz="1400" i="1" dirty="0">
                <a:latin typeface="+mj-lt"/>
              </a:rPr>
              <a:t>to Qualified Opportunity </a:t>
            </a:r>
            <a:r>
              <a:rPr lang="en-US" sz="1400" i="1" dirty="0" smtClean="0">
                <a:latin typeface="+mj-lt"/>
              </a:rPr>
              <a:t>Zones, </a:t>
            </a:r>
            <a:r>
              <a:rPr lang="en-US" sz="1400" i="1" dirty="0" err="1" smtClean="0">
                <a:latin typeface="+mj-lt"/>
              </a:rPr>
              <a:t>GreenburgTraurig</a:t>
            </a:r>
            <a:r>
              <a:rPr lang="en-US" sz="1400" i="1" dirty="0" smtClean="0">
                <a:latin typeface="+mj-lt"/>
              </a:rPr>
              <a:t>, James Lang and Justin Mayor, 	https</a:t>
            </a:r>
            <a:r>
              <a:rPr lang="en-US" sz="1400" i="1" dirty="0">
                <a:latin typeface="+mj-lt"/>
              </a:rPr>
              <a:t>://</a:t>
            </a:r>
            <a:r>
              <a:rPr lang="en-US" sz="1400" i="1" dirty="0" smtClean="0">
                <a:latin typeface="+mj-lt"/>
              </a:rPr>
              <a:t>www.gtlaw.com/en/insights/2018/1/qualified-opportunity-zones-and-tax-credit-incentives-	</a:t>
            </a:r>
            <a:r>
              <a:rPr lang="en-US" sz="1400" i="1" dirty="0" err="1" smtClean="0">
                <a:latin typeface="+mj-lt"/>
              </a:rPr>
              <a:t>under-the-tax-cuts-and-jobs-act?utm_content</a:t>
            </a:r>
            <a:r>
              <a:rPr lang="en-US" sz="1400" i="1" dirty="0" smtClean="0">
                <a:latin typeface="+mj-lt"/>
              </a:rPr>
              <a:t>=buffer8b274&amp;utm_medium=</a:t>
            </a:r>
            <a:r>
              <a:rPr lang="en-US" sz="1400" i="1" dirty="0" err="1" smtClean="0">
                <a:latin typeface="+mj-lt"/>
              </a:rPr>
              <a:t>social&amp;utm_source</a:t>
            </a:r>
            <a:r>
              <a:rPr lang="en-US" sz="1400" i="1" dirty="0" smtClean="0">
                <a:latin typeface="+mj-lt"/>
              </a:rPr>
              <a:t>=</a:t>
            </a:r>
          </a:p>
          <a:p>
            <a:r>
              <a:rPr lang="en-US" sz="1400" i="1" dirty="0" smtClean="0">
                <a:latin typeface="+mj-lt"/>
              </a:rPr>
              <a:t>	</a:t>
            </a:r>
            <a:r>
              <a:rPr lang="en-US" sz="1400" i="1" dirty="0" err="1" smtClean="0">
                <a:latin typeface="+mj-lt"/>
              </a:rPr>
              <a:t>twitter.com&amp;utm_campaign</a:t>
            </a:r>
            <a:r>
              <a:rPr lang="en-US" sz="1400" i="1" dirty="0" smtClean="0">
                <a:latin typeface="+mj-lt"/>
              </a:rPr>
              <a:t>=buffe</a:t>
            </a:r>
            <a:r>
              <a:rPr lang="en-US" sz="1400" dirty="0" smtClean="0">
                <a:latin typeface="+mj-lt"/>
              </a:rPr>
              <a:t>r</a:t>
            </a:r>
            <a:endParaRPr lang="en-US" sz="1400" dirty="0">
              <a:latin typeface="+mj-lt"/>
            </a:endParaRPr>
          </a:p>
          <a:p>
            <a:r>
              <a:rPr lang="en-US" sz="2600" b="1" dirty="0" smtClean="0">
                <a:latin typeface="+mj-lt"/>
              </a:rPr>
              <a:t>			</a:t>
            </a:r>
            <a:endParaRPr lang="en-US" sz="2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>
              <a:latin typeface="+mj-lt"/>
            </a:endParaRPr>
          </a:p>
          <a:p>
            <a:pPr lvl="1"/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84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925"/>
            <a:ext cx="8305800" cy="47616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Combinations with Other Incentives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EF-212F-4021-8108-5CBA4101C64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341287"/>
            <a:ext cx="84582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Flexible design allows for combining with other tax credits and incentives: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u="sng" dirty="0" smtClean="0">
                <a:latin typeface="+mj-lt"/>
              </a:rPr>
              <a:t>Federal Income Tax Credits</a:t>
            </a:r>
            <a:r>
              <a:rPr lang="en-US" sz="2600" dirty="0" smtClean="0">
                <a:latin typeface="+mj-lt"/>
              </a:rPr>
              <a:t>: Existing incentives (HTC, NMTC, LIHTC) are typically income tax credits and subject to allocation caps.  Opportunity Zone provides capital gains incentives that can be paired with income tax credits.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u="sng" dirty="0" smtClean="0">
                <a:latin typeface="+mj-lt"/>
              </a:rPr>
              <a:t>State Incentives</a:t>
            </a:r>
            <a:r>
              <a:rPr lang="en-US" sz="2600" dirty="0" smtClean="0">
                <a:latin typeface="+mj-lt"/>
              </a:rPr>
              <a:t>: Bailey Bill/Historic Tax Credits, Abandoned Buildings, Textile Revitalization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u="sng" dirty="0" smtClean="0">
                <a:latin typeface="+mj-lt"/>
              </a:rPr>
              <a:t>Local Incentives</a:t>
            </a:r>
            <a:r>
              <a:rPr lang="en-US" sz="2600" dirty="0" smtClean="0">
                <a:latin typeface="+mj-lt"/>
              </a:rPr>
              <a:t>: Rebate Programs, FILOT, MCBP, TIF</a:t>
            </a:r>
            <a:endParaRPr lang="en-US" sz="2600" dirty="0">
              <a:latin typeface="+mj-lt"/>
            </a:endParaRPr>
          </a:p>
          <a:p>
            <a:r>
              <a:rPr lang="en-US" sz="2800" dirty="0"/>
              <a:t>	</a:t>
            </a:r>
            <a:r>
              <a:rPr lang="en-US" sz="1400" i="1" dirty="0">
                <a:latin typeface="+mj-lt"/>
              </a:rPr>
              <a:t>Source: Qualified Opportunity Zones and Tax Credit Incentives under the Tax Cuts and Jobs </a:t>
            </a:r>
            <a:r>
              <a:rPr lang="en-US" sz="1400" i="1" dirty="0" smtClean="0">
                <a:latin typeface="+mj-lt"/>
              </a:rPr>
              <a:t>Act	Introduction </a:t>
            </a:r>
            <a:r>
              <a:rPr lang="en-US" sz="1400" i="1" dirty="0">
                <a:latin typeface="+mj-lt"/>
              </a:rPr>
              <a:t>to Qualified Opportunity Zones, </a:t>
            </a:r>
            <a:r>
              <a:rPr lang="en-US" sz="1400" i="1" dirty="0" err="1">
                <a:latin typeface="+mj-lt"/>
              </a:rPr>
              <a:t>GreenburgTraurig</a:t>
            </a:r>
            <a:r>
              <a:rPr lang="en-US" sz="1400" i="1" dirty="0">
                <a:latin typeface="+mj-lt"/>
              </a:rPr>
              <a:t>, James Lang and Justin Mayor, </a:t>
            </a:r>
            <a:r>
              <a:rPr lang="en-US" sz="1400" i="1" dirty="0" smtClean="0">
                <a:latin typeface="+mj-lt"/>
              </a:rPr>
              <a:t>January</a:t>
            </a:r>
            <a:r>
              <a:rPr lang="en-US" sz="1400" i="1" dirty="0">
                <a:latin typeface="+mj-lt"/>
              </a:rPr>
              <a:t>	https://www.gtlaw.com/en/insights/2018/1/qualified-opportunity-zones-and-tax-credit-incentives-	</a:t>
            </a:r>
            <a:r>
              <a:rPr lang="en-US" sz="1400" i="1" dirty="0" err="1" smtClean="0">
                <a:latin typeface="+mj-lt"/>
              </a:rPr>
              <a:t>under-the-tax-cuts-and-jobsact?utm_content</a:t>
            </a:r>
            <a:r>
              <a:rPr lang="en-US" sz="1400" i="1" dirty="0" smtClean="0">
                <a:latin typeface="+mj-lt"/>
              </a:rPr>
              <a:t>=buffer8b274&amp;utm_medium=</a:t>
            </a:r>
            <a:r>
              <a:rPr lang="en-US" sz="1400" i="1" dirty="0" err="1" smtClean="0">
                <a:latin typeface="+mj-lt"/>
              </a:rPr>
              <a:t>social&amp;utm_source</a:t>
            </a:r>
            <a:endParaRPr lang="en-US" sz="1400" i="1" dirty="0" smtClean="0">
              <a:latin typeface="+mj-lt"/>
            </a:endParaRPr>
          </a:p>
          <a:p>
            <a:r>
              <a:rPr lang="en-US" sz="1400" i="1" dirty="0" smtClean="0">
                <a:latin typeface="+mj-lt"/>
              </a:rPr>
              <a:t>	=</a:t>
            </a:r>
            <a:r>
              <a:rPr lang="en-US" sz="1400" i="1" dirty="0" err="1" smtClean="0">
                <a:latin typeface="+mj-lt"/>
              </a:rPr>
              <a:t>twitter.com&amp;utm_campaign</a:t>
            </a:r>
            <a:r>
              <a:rPr lang="en-US" sz="1400" i="1" dirty="0" smtClean="0">
                <a:latin typeface="+mj-lt"/>
              </a:rPr>
              <a:t>=buffe</a:t>
            </a:r>
            <a:r>
              <a:rPr lang="en-US" sz="1400" dirty="0" smtClean="0">
                <a:latin typeface="+mj-lt"/>
              </a:rPr>
              <a:t>r</a:t>
            </a:r>
            <a:r>
              <a:rPr lang="en-US" sz="1400" b="1" dirty="0" smtClean="0">
                <a:latin typeface="+mj-lt"/>
              </a:rPr>
              <a:t>	</a:t>
            </a:r>
            <a:endParaRPr lang="en-US" sz="1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+mj-lt"/>
            </a:endParaRPr>
          </a:p>
          <a:p>
            <a:pPr lvl="1"/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33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925"/>
            <a:ext cx="8305800" cy="47616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Potential Application in Horry County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EF-212F-4021-8108-5CBA4101C64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341287"/>
            <a:ext cx="84582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+mj-lt"/>
              </a:rPr>
              <a:t>DOWNTOWN MYRTLE BEACH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 smtClean="0">
                <a:latin typeface="+mj-lt"/>
              </a:rPr>
              <a:t>Hospitality Projects</a:t>
            </a:r>
            <a:r>
              <a:rPr lang="en-US" sz="2400" dirty="0" smtClean="0">
                <a:latin typeface="+mj-lt"/>
              </a:rPr>
              <a:t>: Redevelopment and development of hotels and accompanying facilities to upgrade product available in combination with City’s incentives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 smtClean="0">
                <a:latin typeface="+mj-lt"/>
              </a:rPr>
              <a:t>Mixed-Use</a:t>
            </a:r>
            <a:r>
              <a:rPr lang="en-US" sz="2400" dirty="0" smtClean="0">
                <a:latin typeface="+mj-lt"/>
              </a:rPr>
              <a:t>: Pavilion tract ideal for mixed use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 smtClean="0">
                <a:latin typeface="+mj-lt"/>
              </a:rPr>
              <a:t>Historic Rehabilitation</a:t>
            </a:r>
            <a:r>
              <a:rPr lang="en-US" sz="2400" dirty="0" smtClean="0">
                <a:latin typeface="+mj-lt"/>
              </a:rPr>
              <a:t>: Combination with Bailey Bill, HTC’s, and City incentives for rehabilitation and adaptive re-use of properties in Superblock and Broadway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 smtClean="0">
                <a:latin typeface="+mj-lt"/>
              </a:rPr>
              <a:t>Affordable Housing</a:t>
            </a:r>
            <a:r>
              <a:rPr lang="en-US" sz="2400" dirty="0" smtClean="0">
                <a:latin typeface="+mj-lt"/>
              </a:rPr>
              <a:t>: Significant number of </a:t>
            </a:r>
            <a:r>
              <a:rPr lang="en-US" sz="2400" dirty="0" smtClean="0">
                <a:latin typeface="+mj-lt"/>
              </a:rPr>
              <a:t>affordable housing </a:t>
            </a:r>
            <a:r>
              <a:rPr lang="en-US" sz="2400" dirty="0" smtClean="0">
                <a:latin typeface="+mj-lt"/>
              </a:rPr>
              <a:t>projects already going on, could be combined with LIHTC, HOME, and CDBG funding. </a:t>
            </a:r>
          </a:p>
          <a:p>
            <a:endParaRPr lang="en-US" sz="2600" dirty="0">
              <a:latin typeface="+mj-lt"/>
            </a:endParaRPr>
          </a:p>
          <a:p>
            <a:r>
              <a:rPr lang="en-US" sz="2600" b="1" dirty="0" smtClean="0">
                <a:latin typeface="+mj-lt"/>
              </a:rPr>
              <a:t>			</a:t>
            </a:r>
            <a:endParaRPr lang="en-US" sz="2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>
              <a:latin typeface="+mj-lt"/>
            </a:endParaRPr>
          </a:p>
          <a:p>
            <a:pPr lvl="1"/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25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925"/>
            <a:ext cx="8305800" cy="47616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Potential Application in Horry County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EF-212F-4021-8108-5CBA4101C64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341287"/>
            <a:ext cx="8458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DOWNTOWN CONWAY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 smtClean="0">
                <a:latin typeface="+mj-lt"/>
              </a:rPr>
              <a:t>Riverfront Investment</a:t>
            </a:r>
            <a:r>
              <a:rPr lang="en-US" sz="2400" dirty="0" smtClean="0">
                <a:latin typeface="+mj-lt"/>
              </a:rPr>
              <a:t>: Large landowner looking to divest substantial riverfront holdings and could add to financing in mixed use projects coming out of those 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 smtClean="0">
                <a:latin typeface="+mj-lt"/>
              </a:rPr>
              <a:t>Historic Rehabilitation</a:t>
            </a:r>
            <a:r>
              <a:rPr lang="en-US" sz="2400" dirty="0" smtClean="0">
                <a:latin typeface="+mj-lt"/>
              </a:rPr>
              <a:t>: Combination with Bailey Bill, HTC’s, and City incentives for rehabilitation and adaptive re-use of properties in downtown Conway</a:t>
            </a:r>
          </a:p>
          <a:p>
            <a:endParaRPr lang="en-US" sz="2600" dirty="0">
              <a:latin typeface="+mj-lt"/>
            </a:endParaRPr>
          </a:p>
          <a:p>
            <a:r>
              <a:rPr lang="en-US" sz="2600" b="1" dirty="0" smtClean="0">
                <a:latin typeface="+mj-lt"/>
              </a:rPr>
              <a:t>			</a:t>
            </a:r>
            <a:endParaRPr lang="en-US" sz="2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>
              <a:latin typeface="+mj-lt"/>
            </a:endParaRPr>
          </a:p>
          <a:p>
            <a:pPr lvl="1"/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89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925"/>
            <a:ext cx="8305800" cy="47616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Potential Application in Horry County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EF-212F-4021-8108-5CBA4101C64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341287"/>
            <a:ext cx="8458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RURAL INDUSTRIAL PARKS (LORIS/AYNOR)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 smtClean="0">
                <a:latin typeface="+mj-lt"/>
              </a:rPr>
              <a:t>Industrial Development:</a:t>
            </a:r>
            <a:r>
              <a:rPr lang="en-US" sz="2400" dirty="0" smtClean="0">
                <a:latin typeface="+mj-lt"/>
              </a:rPr>
              <a:t> Added tool for encouraging manufacturing along with state and county incentives (FILOT, MCP).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 smtClean="0">
                <a:latin typeface="+mj-lt"/>
              </a:rPr>
              <a:t>Affordable Housing</a:t>
            </a:r>
            <a:r>
              <a:rPr lang="en-US" sz="2400" dirty="0" smtClean="0">
                <a:latin typeface="+mj-lt"/>
              </a:rPr>
              <a:t>: significant number of </a:t>
            </a:r>
            <a:r>
              <a:rPr lang="en-US" sz="2400" dirty="0" smtClean="0">
                <a:latin typeface="+mj-lt"/>
              </a:rPr>
              <a:t>affordable housing </a:t>
            </a:r>
            <a:r>
              <a:rPr lang="en-US" sz="2400" dirty="0" smtClean="0">
                <a:latin typeface="+mj-lt"/>
              </a:rPr>
              <a:t>projects already going on, could be combined with LIHTC, HOME, and CDBG funding. </a:t>
            </a:r>
          </a:p>
          <a:p>
            <a:endParaRPr lang="en-US" sz="2600" dirty="0">
              <a:latin typeface="+mj-lt"/>
            </a:endParaRPr>
          </a:p>
          <a:p>
            <a:r>
              <a:rPr lang="en-US" sz="2600" b="1" dirty="0" smtClean="0">
                <a:latin typeface="+mj-lt"/>
              </a:rPr>
              <a:t>			</a:t>
            </a:r>
            <a:endParaRPr lang="en-US" sz="2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>
              <a:latin typeface="+mj-lt"/>
            </a:endParaRPr>
          </a:p>
          <a:p>
            <a:pPr lvl="1"/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007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925"/>
            <a:ext cx="8305800" cy="47616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What’s Next While Waiting for the IRS?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EF-212F-4021-8108-5CBA4101C64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676400"/>
            <a:ext cx="396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Local Governments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Created working group with MBREDC, MBACC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Building website (</a:t>
            </a:r>
            <a:r>
              <a:rPr lang="en-US" sz="2000" dirty="0" smtClean="0">
                <a:latin typeface="+mj-lt"/>
              </a:rPr>
              <a:t>www.grandstrandopportunityzones.com) </a:t>
            </a:r>
            <a:endParaRPr lang="en-US" sz="2000" dirty="0" smtClean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Development Community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Identify potential projects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Build awareness (charrette)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Grand Strand Opportunity Fund?</a:t>
            </a:r>
            <a:endParaRPr lang="en-US" sz="2000" dirty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			</a:t>
            </a:r>
            <a:endParaRPr lang="en-US" sz="20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lvl="1"/>
            <a:endParaRPr lang="en-US" sz="2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905000"/>
            <a:ext cx="4707467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925"/>
            <a:ext cx="8305800" cy="47616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Questions?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EF-212F-4021-8108-5CBA4101C64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5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925"/>
            <a:ext cx="8305800" cy="47616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Opportunity Zones in the Grand Strand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EF-212F-4021-8108-5CBA4101C64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676400"/>
            <a:ext cx="8458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Elected to pursue a regional approach to Opportunity Zones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Outgrowth of long-standing CDBG partnership between Horry County, City of Conway, and City of Myrtle Beach</a:t>
            </a:r>
            <a:endParaRPr lang="en-US" sz="26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Myrtle Beach Regional Economic Development Corporation joined effort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Proposed 13 Opportunity Zones across Horry County</a:t>
            </a:r>
          </a:p>
          <a:p>
            <a:pPr lvl="1"/>
            <a:endParaRPr lang="en-US" sz="2600" dirty="0">
              <a:latin typeface="+mj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81" y="5369719"/>
            <a:ext cx="828675" cy="839470"/>
          </a:xfrm>
          <a:prstGeom prst="rect">
            <a:avLst/>
          </a:prstGeom>
        </p:spPr>
      </p:pic>
      <p:pic>
        <p:nvPicPr>
          <p:cNvPr id="8" name="Picture 7" descr="https://horry-my.sharepoint.com/personal/broskyk_horrycounty_org/Documents/Email%20attachments/Horry%20County%20Seal%20300%20dpi%20transparent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09089"/>
            <a:ext cx="90932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File:City of Conway SC Seal 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95" y="5367179"/>
            <a:ext cx="885825" cy="842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mage result for mbredc logo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5340509"/>
            <a:ext cx="895350" cy="89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6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925"/>
            <a:ext cx="8305800" cy="47616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Guiding Philosophy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EF-212F-4021-8108-5CBA4101C64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676400"/>
            <a:ext cx="8458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Focused on census tracts that met one or more of the following criteria: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State and local incentives are available to complement Opportunity Zone tax incentives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Large development tracts are available or in process of being developed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Near recent or anticipated rail or road investments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Grow and protect the tourism industry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Revitalization of central cities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Potential to diversify away from tourism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98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05800" cy="45005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Horry County Opportunity Zones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EF-212F-4021-8108-5CBA4101C64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157116"/>
            <a:ext cx="4267200" cy="556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925"/>
            <a:ext cx="8305800" cy="47616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Downtown Myrtle Beach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EF-212F-4021-8108-5CBA4101C64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676400"/>
            <a:ext cx="411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Two Census tracts (506/507)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506 Poverty Rate: 37</a:t>
            </a:r>
            <a:r>
              <a:rPr lang="en-US" sz="2000" dirty="0" smtClean="0">
                <a:latin typeface="+mj-lt"/>
              </a:rPr>
              <a:t>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506 MHI: $25,972</a:t>
            </a:r>
            <a:endParaRPr lang="en-US" sz="20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507 Poverty Rate: 28</a:t>
            </a:r>
            <a:r>
              <a:rPr lang="en-US" sz="2000" dirty="0" smtClean="0">
                <a:latin typeface="+mj-lt"/>
              </a:rPr>
              <a:t>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507 MHI: $29,391</a:t>
            </a:r>
            <a:endParaRPr lang="en-US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Core of state’s tourism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Some investment occurring along beaches, but not on second row with an aging hotel stock and downtown 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Opportunities for redevelopment with former Pavilion and Superblock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	</a:t>
            </a:r>
            <a:r>
              <a:rPr lang="en-US" sz="1400" i="1" dirty="0" smtClean="0">
                <a:latin typeface="+mj-lt"/>
              </a:rPr>
              <a:t>Source: 2015 ACS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600200"/>
            <a:ext cx="3581400" cy="2238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68750"/>
            <a:ext cx="35814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6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925"/>
            <a:ext cx="8305800" cy="47616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Downtown Conway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EF-212F-4021-8108-5CBA4101C64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676400"/>
            <a:ext cx="4114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Two Census tracts (506/507)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702 </a:t>
            </a:r>
            <a:r>
              <a:rPr lang="en-US" sz="2000" dirty="0">
                <a:latin typeface="+mj-lt"/>
              </a:rPr>
              <a:t>Poverty Rate: </a:t>
            </a:r>
            <a:r>
              <a:rPr lang="en-US" sz="2000" dirty="0" smtClean="0">
                <a:latin typeface="+mj-lt"/>
              </a:rPr>
              <a:t>21%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702 MHI: $38,375</a:t>
            </a:r>
            <a:endParaRPr lang="en-US" sz="20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703 </a:t>
            </a:r>
            <a:r>
              <a:rPr lang="en-US" sz="2000" dirty="0">
                <a:latin typeface="+mj-lt"/>
              </a:rPr>
              <a:t>Poverty Rate: </a:t>
            </a:r>
            <a:r>
              <a:rPr lang="en-US" sz="2000" dirty="0" smtClean="0">
                <a:latin typeface="+mj-lt"/>
              </a:rPr>
              <a:t>29%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703 MHI: $32,097</a:t>
            </a:r>
            <a:endParaRPr lang="en-US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Historic center to Horry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Opportunities for infill in downtown and new development redevelopment along river, as well as redevelopment of Santee Cooper’s Grainger Plant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2000" dirty="0" smtClean="0"/>
              <a:t>	</a:t>
            </a:r>
            <a:r>
              <a:rPr lang="en-US" sz="1400" i="1" dirty="0" smtClean="0">
                <a:latin typeface="+mj-lt"/>
              </a:rPr>
              <a:t>Source</a:t>
            </a:r>
            <a:r>
              <a:rPr lang="en-US" sz="1400" i="1" dirty="0">
                <a:latin typeface="+mj-lt"/>
              </a:rPr>
              <a:t>: 2015 ACS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4123394"/>
            <a:ext cx="3433906" cy="2289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343390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925"/>
            <a:ext cx="8305800" cy="47616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Rural Industrial Sites (Aynor/Loris)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EF-212F-4021-8108-5CBA4101C64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676400"/>
            <a:ext cx="4114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Two Census tracts </a:t>
            </a:r>
            <a:r>
              <a:rPr lang="en-US" sz="2000" dirty="0" smtClean="0">
                <a:latin typeface="+mj-lt"/>
              </a:rPr>
              <a:t>(202/Loris and 801/Aynor)</a:t>
            </a:r>
            <a:endParaRPr lang="en-US" sz="20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202 </a:t>
            </a:r>
            <a:r>
              <a:rPr lang="en-US" sz="2000" dirty="0">
                <a:latin typeface="+mj-lt"/>
              </a:rPr>
              <a:t>Poverty Rate: </a:t>
            </a:r>
            <a:r>
              <a:rPr lang="en-US" sz="2000" dirty="0" smtClean="0">
                <a:latin typeface="+mj-lt"/>
              </a:rPr>
              <a:t>23%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202 MHI: $38,099</a:t>
            </a:r>
            <a:endParaRPr lang="en-US" sz="20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703 </a:t>
            </a:r>
            <a:r>
              <a:rPr lang="en-US" sz="2000" dirty="0">
                <a:latin typeface="+mj-lt"/>
              </a:rPr>
              <a:t>Poverty Rate: </a:t>
            </a:r>
            <a:r>
              <a:rPr lang="en-US" sz="2000" dirty="0" smtClean="0">
                <a:latin typeface="+mj-lt"/>
              </a:rPr>
              <a:t>23%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703 MHI: $41,029</a:t>
            </a:r>
            <a:endParaRPr lang="en-US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Loris and Aynor are historic agricultural communities that have been affected by loss of tobacco.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Two most “development ready” industrial parks within the Census tracts and are near future I-73 corridor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r>
              <a:rPr lang="en-US" sz="1400" dirty="0">
                <a:latin typeface="+mj-lt"/>
              </a:rPr>
              <a:t>	</a:t>
            </a:r>
            <a:r>
              <a:rPr lang="en-US" sz="1400" i="1" dirty="0">
                <a:latin typeface="+mj-lt"/>
              </a:rPr>
              <a:t>Source: 2015 ACS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+mj-lt"/>
            </a:endParaRPr>
          </a:p>
        </p:txBody>
      </p:sp>
      <p:sp>
        <p:nvSpPr>
          <p:cNvPr id="3" name="AutoShape 2" descr="Image result for cool spring industrial park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68517"/>
            <a:ext cx="3435053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47" y="3938796"/>
            <a:ext cx="3435053" cy="228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925"/>
            <a:ext cx="8305800" cy="47616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How Do Opportunity Zones Work?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EF-212F-4021-8108-5CBA4101C64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3771900" y="2325858"/>
            <a:ext cx="1676400" cy="119510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Opportunity</a:t>
            </a:r>
          </a:p>
          <a:p>
            <a:pPr algn="ctr"/>
            <a:r>
              <a:rPr lang="en-US" dirty="0" smtClean="0"/>
              <a:t>Fund</a:t>
            </a:r>
            <a:endParaRPr lang="en-US" dirty="0"/>
          </a:p>
        </p:txBody>
      </p:sp>
      <p:sp>
        <p:nvSpPr>
          <p:cNvPr id="8" name="Flowchart: Process 7"/>
          <p:cNvSpPr/>
          <p:nvPr/>
        </p:nvSpPr>
        <p:spPr>
          <a:xfrm>
            <a:off x="152400" y="2325858"/>
            <a:ext cx="1676400" cy="119510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Investor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7315200" y="2362644"/>
            <a:ext cx="1676400" cy="119510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in Opportunity Zone</a:t>
            </a:r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>
            <a:off x="1973317" y="2765209"/>
            <a:ext cx="1600200" cy="3164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ROI</a:t>
            </a:r>
            <a:endParaRPr lang="en-US" sz="1400" dirty="0"/>
          </a:p>
        </p:txBody>
      </p:sp>
      <p:sp>
        <p:nvSpPr>
          <p:cNvPr id="12" name="Left Arrow 11"/>
          <p:cNvSpPr/>
          <p:nvPr/>
        </p:nvSpPr>
        <p:spPr>
          <a:xfrm>
            <a:off x="1962150" y="3158358"/>
            <a:ext cx="1600200" cy="3164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Tax Benefits</a:t>
            </a:r>
            <a:endParaRPr lang="en-US" sz="1400" dirty="0"/>
          </a:p>
        </p:txBody>
      </p:sp>
      <p:sp>
        <p:nvSpPr>
          <p:cNvPr id="13" name="Left Arrow 12"/>
          <p:cNvSpPr/>
          <p:nvPr/>
        </p:nvSpPr>
        <p:spPr>
          <a:xfrm>
            <a:off x="5555374" y="3000156"/>
            <a:ext cx="1600200" cy="3164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ROI</a:t>
            </a:r>
            <a:endParaRPr lang="en-US" sz="1400" dirty="0"/>
          </a:p>
        </p:txBody>
      </p:sp>
      <p:sp>
        <p:nvSpPr>
          <p:cNvPr id="15" name="Right Arrow 14"/>
          <p:cNvSpPr/>
          <p:nvPr/>
        </p:nvSpPr>
        <p:spPr>
          <a:xfrm>
            <a:off x="2014045" y="2325858"/>
            <a:ext cx="1600200" cy="304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Realized Capital Gains</a:t>
            </a:r>
            <a:endParaRPr lang="en-US" sz="1050" dirty="0"/>
          </a:p>
        </p:txBody>
      </p:sp>
      <p:sp>
        <p:nvSpPr>
          <p:cNvPr id="16" name="Right Arrow 15"/>
          <p:cNvSpPr/>
          <p:nvPr/>
        </p:nvSpPr>
        <p:spPr>
          <a:xfrm>
            <a:off x="5581650" y="2514600"/>
            <a:ext cx="1600200" cy="304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Project Investment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073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6925"/>
            <a:ext cx="8305800" cy="47616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Opportunity Funds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CD3EF-212F-4021-8108-5CBA4101C64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676400"/>
            <a:ext cx="845820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Must make 90% of investments in Opportunity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Substantive shape, form, and allowed investments </a:t>
            </a:r>
            <a:r>
              <a:rPr lang="en-US" sz="2600" b="1" u="sng" dirty="0" smtClean="0">
                <a:latin typeface="+mj-lt"/>
              </a:rPr>
              <a:t>TBD</a:t>
            </a:r>
            <a:r>
              <a:rPr lang="en-US" sz="2600" dirty="0" smtClean="0">
                <a:latin typeface="+mj-lt"/>
              </a:rPr>
              <a:t> – guidance from Treasury expected end of 2018/beginning of 2019 on who, what, and how investments can flow through the Opportunity Funds.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+mj-lt"/>
              </a:rPr>
              <a:t>Investments allowed either as stock, partnership, or direct ownership of projects within an Opportunity Zone.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>
              <a:latin typeface="+mj-lt"/>
            </a:endParaRPr>
          </a:p>
          <a:p>
            <a:pPr lvl="2"/>
            <a:r>
              <a:rPr lang="en-US" sz="1400" i="1" dirty="0" smtClean="0">
                <a:latin typeface="+mj-lt"/>
              </a:rPr>
              <a:t>Source: </a:t>
            </a:r>
            <a:r>
              <a:rPr lang="en-US" sz="1400" i="1" dirty="0">
                <a:latin typeface="+mj-lt"/>
              </a:rPr>
              <a:t>A Primer on the New Federal Qualified Opportunity Zone </a:t>
            </a:r>
            <a:r>
              <a:rPr lang="en-US" sz="1400" i="1" dirty="0" smtClean="0">
                <a:latin typeface="+mj-lt"/>
              </a:rPr>
              <a:t>Provisions; Butler Snow; </a:t>
            </a:r>
            <a:r>
              <a:rPr lang="en-US" sz="1400" i="1" dirty="0" err="1" smtClean="0">
                <a:latin typeface="+mj-lt"/>
              </a:rPr>
              <a:t>Alveno</a:t>
            </a:r>
            <a:r>
              <a:rPr lang="en-US" sz="1400" i="1" dirty="0" smtClean="0">
                <a:latin typeface="+mj-lt"/>
              </a:rPr>
              <a:t> </a:t>
            </a:r>
            <a:r>
              <a:rPr lang="en-US" sz="1400" i="1" dirty="0" err="1" smtClean="0">
                <a:latin typeface="+mj-lt"/>
              </a:rPr>
              <a:t>Castilla</a:t>
            </a:r>
            <a:r>
              <a:rPr lang="en-US" sz="1400" i="1" dirty="0" smtClean="0">
                <a:latin typeface="+mj-lt"/>
              </a:rPr>
              <a:t> and </a:t>
            </a:r>
            <a:r>
              <a:rPr lang="en-US" sz="1400" i="1" dirty="0">
                <a:latin typeface="+mj-lt"/>
              </a:rPr>
              <a:t>Ashley </a:t>
            </a:r>
            <a:r>
              <a:rPr lang="en-US" sz="1400" i="1" dirty="0" smtClean="0">
                <a:latin typeface="+mj-lt"/>
              </a:rPr>
              <a:t>Wicks; </a:t>
            </a:r>
            <a:r>
              <a:rPr lang="en-US" sz="1400" i="1" dirty="0">
                <a:latin typeface="+mj-lt"/>
              </a:rPr>
              <a:t>https://www.butlersnow.com/2018/02/primer-new-federal-qualified-opportunity-zone-provisions/</a:t>
            </a:r>
            <a:endParaRPr lang="en-US" sz="1400" i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>
              <a:latin typeface="+mj-lt"/>
            </a:endParaRPr>
          </a:p>
          <a:p>
            <a:endParaRPr lang="en-US" sz="2600" dirty="0">
              <a:latin typeface="+mj-lt"/>
            </a:endParaRPr>
          </a:p>
          <a:p>
            <a:r>
              <a:rPr lang="en-US" sz="2600" b="1" dirty="0" smtClean="0">
                <a:latin typeface="+mj-lt"/>
              </a:rPr>
              <a:t>			</a:t>
            </a:r>
            <a:endParaRPr lang="en-US" sz="2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>
              <a:latin typeface="+mj-lt"/>
            </a:endParaRPr>
          </a:p>
          <a:p>
            <a:pPr lvl="1"/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90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14325</TotalTime>
  <Words>909</Words>
  <Application>Microsoft Office PowerPoint</Application>
  <PresentationFormat>On-screen Show (4:3)</PresentationFormat>
  <Paragraphs>176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Flow</vt:lpstr>
      <vt:lpstr>Opportunity Zones:  A Local Perspective</vt:lpstr>
      <vt:lpstr>Opportunity Zones in the Grand Strand</vt:lpstr>
      <vt:lpstr>Guiding Philosophy</vt:lpstr>
      <vt:lpstr>Horry County Opportunity Zones</vt:lpstr>
      <vt:lpstr>Downtown Myrtle Beach</vt:lpstr>
      <vt:lpstr>Downtown Conway</vt:lpstr>
      <vt:lpstr>Rural Industrial Sites (Aynor/Loris)</vt:lpstr>
      <vt:lpstr>How Do Opportunity Zones Work?</vt:lpstr>
      <vt:lpstr>Opportunity Funds</vt:lpstr>
      <vt:lpstr>Project Opportunities</vt:lpstr>
      <vt:lpstr>Advantages for Projects</vt:lpstr>
      <vt:lpstr>Combinations with Other Incentives</vt:lpstr>
      <vt:lpstr>Potential Application in Horry County</vt:lpstr>
      <vt:lpstr>Potential Application in Horry County</vt:lpstr>
      <vt:lpstr>Potential Application in Horry County</vt:lpstr>
      <vt:lpstr>What’s Next While Waiting for the IRS?</vt:lpstr>
      <vt:lpstr>Questions?</vt:lpstr>
    </vt:vector>
  </TitlesOfParts>
  <Company>Horry County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2013 fall budget retreat</dc:title>
  <dc:creator>gruberm</dc:creator>
  <cp:lastModifiedBy>Powell, Justin</cp:lastModifiedBy>
  <cp:revision>774</cp:revision>
  <cp:lastPrinted>2018-05-14T17:23:27Z</cp:lastPrinted>
  <dcterms:created xsi:type="dcterms:W3CDTF">2011-11-08T15:31:28Z</dcterms:created>
  <dcterms:modified xsi:type="dcterms:W3CDTF">2018-05-31T12:14:35Z</dcterms:modified>
</cp:coreProperties>
</file>