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61" r:id="rId4"/>
    <p:sldId id="278" r:id="rId5"/>
    <p:sldId id="262" r:id="rId6"/>
    <p:sldId id="263" r:id="rId7"/>
    <p:sldId id="288" r:id="rId8"/>
    <p:sldId id="264" r:id="rId9"/>
    <p:sldId id="265" r:id="rId10"/>
    <p:sldId id="281" r:id="rId11"/>
    <p:sldId id="280" r:id="rId12"/>
    <p:sldId id="282" r:id="rId13"/>
    <p:sldId id="283" r:id="rId14"/>
    <p:sldId id="284" r:id="rId15"/>
    <p:sldId id="286" r:id="rId16"/>
    <p:sldId id="285" r:id="rId17"/>
    <p:sldId id="287" r:id="rId18"/>
    <p:sldId id="277" r:id="rId19"/>
    <p:sldId id="275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vfs01\BEA\Clayton\Population%20Pyramids%20-%20Age,%20Sex,%20Race%20-%20CP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10.pn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UNITED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STATES CENSUS POPULATION                                                                                              Change From 2010 to 2017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0499866524677366"/>
          <c:y val="1.4137629994848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0-49FC-9921-A304ADE25E42}"/>
              </c:ext>
            </c:extLst>
          </c:dPt>
          <c:cat>
            <c:strRef>
              <c:f>'US Census data # change'!$A$2:$A$51</c:f>
              <c:strCache>
                <c:ptCount val="50"/>
                <c:pt idx="0">
                  <c:v>Texas</c:v>
                </c:pt>
                <c:pt idx="1">
                  <c:v>California</c:v>
                </c:pt>
                <c:pt idx="2">
                  <c:v>Florida</c:v>
                </c:pt>
                <c:pt idx="3">
                  <c:v>Georgia</c:v>
                </c:pt>
                <c:pt idx="4">
                  <c:v>North Carolina</c:v>
                </c:pt>
                <c:pt idx="5">
                  <c:v>Washington</c:v>
                </c:pt>
                <c:pt idx="6">
                  <c:v>Arizona</c:v>
                </c:pt>
                <c:pt idx="7">
                  <c:v>Colorado</c:v>
                </c:pt>
                <c:pt idx="8">
                  <c:v>New York</c:v>
                </c:pt>
                <c:pt idx="9">
                  <c:v>Virginia</c:v>
                </c:pt>
                <c:pt idx="10">
                  <c:v>South Carolina</c:v>
                </c:pt>
                <c:pt idx="11">
                  <c:v>Tennessee</c:v>
                </c:pt>
                <c:pt idx="12">
                  <c:v>Utah</c:v>
                </c:pt>
                <c:pt idx="13">
                  <c:v>Massachusetts</c:v>
                </c:pt>
                <c:pt idx="14">
                  <c:v>Oregon</c:v>
                </c:pt>
                <c:pt idx="15">
                  <c:v>Nevada</c:v>
                </c:pt>
                <c:pt idx="16">
                  <c:v>Maryland</c:v>
                </c:pt>
                <c:pt idx="17">
                  <c:v>Minnesota</c:v>
                </c:pt>
                <c:pt idx="18">
                  <c:v>New Jersey</c:v>
                </c:pt>
                <c:pt idx="19">
                  <c:v>Indiana</c:v>
                </c:pt>
                <c:pt idx="20">
                  <c:v>Oklahoma</c:v>
                </c:pt>
                <c:pt idx="21">
                  <c:v>Louisiana</c:v>
                </c:pt>
                <c:pt idx="22">
                  <c:v>Idaho</c:v>
                </c:pt>
                <c:pt idx="23">
                  <c:v>Missouri</c:v>
                </c:pt>
                <c:pt idx="24">
                  <c:v>Ohio</c:v>
                </c:pt>
                <c:pt idx="25">
                  <c:v>Kentucky</c:v>
                </c:pt>
                <c:pt idx="26">
                  <c:v>Wisconsin</c:v>
                </c:pt>
                <c:pt idx="27">
                  <c:v>Pennsylvania</c:v>
                </c:pt>
                <c:pt idx="28">
                  <c:v>Iowa</c:v>
                </c:pt>
                <c:pt idx="29">
                  <c:v>Alabama</c:v>
                </c:pt>
                <c:pt idx="30">
                  <c:v>Nebraska</c:v>
                </c:pt>
                <c:pt idx="31">
                  <c:v>Arkansas</c:v>
                </c:pt>
                <c:pt idx="32">
                  <c:v>North Dakota</c:v>
                </c:pt>
                <c:pt idx="33">
                  <c:v>Michigan</c:v>
                </c:pt>
                <c:pt idx="34">
                  <c:v>Hawaii</c:v>
                </c:pt>
                <c:pt idx="35">
                  <c:v>Delaware</c:v>
                </c:pt>
                <c:pt idx="36">
                  <c:v>Montana</c:v>
                </c:pt>
                <c:pt idx="37">
                  <c:v>Kansas</c:v>
                </c:pt>
                <c:pt idx="38">
                  <c:v>South Dakota</c:v>
                </c:pt>
                <c:pt idx="39">
                  <c:v>Alaska</c:v>
                </c:pt>
                <c:pt idx="40">
                  <c:v>New Mexico</c:v>
                </c:pt>
                <c:pt idx="41">
                  <c:v>New Hampshire</c:v>
                </c:pt>
                <c:pt idx="42">
                  <c:v>Mississippi</c:v>
                </c:pt>
                <c:pt idx="43">
                  <c:v>Wyoming</c:v>
                </c:pt>
                <c:pt idx="44">
                  <c:v>Connecticut</c:v>
                </c:pt>
                <c:pt idx="45">
                  <c:v>Maine</c:v>
                </c:pt>
                <c:pt idx="46">
                  <c:v>Rhode Island</c:v>
                </c:pt>
                <c:pt idx="47">
                  <c:v>Vermont</c:v>
                </c:pt>
                <c:pt idx="48">
                  <c:v>Illinois</c:v>
                </c:pt>
                <c:pt idx="49">
                  <c:v>West Virginia</c:v>
                </c:pt>
              </c:strCache>
            </c:strRef>
          </c:cat>
          <c:val>
            <c:numRef>
              <c:f>'US Census data # change'!$B$2:$B$51</c:f>
              <c:numCache>
                <c:formatCode>#,##0</c:formatCode>
                <c:ptCount val="50"/>
                <c:pt idx="0">
                  <c:v>3159035</c:v>
                </c:pt>
                <c:pt idx="1">
                  <c:v>2282697</c:v>
                </c:pt>
                <c:pt idx="2">
                  <c:v>2183090</c:v>
                </c:pt>
                <c:pt idx="3">
                  <c:v>741726</c:v>
                </c:pt>
                <c:pt idx="4">
                  <c:v>737936</c:v>
                </c:pt>
                <c:pt idx="5">
                  <c:v>681203</c:v>
                </c:pt>
                <c:pt idx="6">
                  <c:v>624253</c:v>
                </c:pt>
                <c:pt idx="7">
                  <c:v>577958</c:v>
                </c:pt>
                <c:pt idx="8">
                  <c:v>471297</c:v>
                </c:pt>
                <c:pt idx="9">
                  <c:v>468996</c:v>
                </c:pt>
                <c:pt idx="10">
                  <c:v>399005</c:v>
                </c:pt>
                <c:pt idx="11">
                  <c:v>369879</c:v>
                </c:pt>
                <c:pt idx="12">
                  <c:v>337948</c:v>
                </c:pt>
                <c:pt idx="13">
                  <c:v>312190</c:v>
                </c:pt>
                <c:pt idx="14">
                  <c:v>311702</c:v>
                </c:pt>
                <c:pt idx="15">
                  <c:v>297488</c:v>
                </c:pt>
                <c:pt idx="16">
                  <c:v>278625</c:v>
                </c:pt>
                <c:pt idx="17">
                  <c:v>272681</c:v>
                </c:pt>
                <c:pt idx="18">
                  <c:v>213750</c:v>
                </c:pt>
                <c:pt idx="19">
                  <c:v>183016</c:v>
                </c:pt>
                <c:pt idx="20">
                  <c:v>179513</c:v>
                </c:pt>
                <c:pt idx="21">
                  <c:v>150961</c:v>
                </c:pt>
                <c:pt idx="22">
                  <c:v>149361</c:v>
                </c:pt>
                <c:pt idx="23">
                  <c:v>124605</c:v>
                </c:pt>
                <c:pt idx="24">
                  <c:v>122105</c:v>
                </c:pt>
                <c:pt idx="25">
                  <c:v>114822</c:v>
                </c:pt>
                <c:pt idx="26">
                  <c:v>108497</c:v>
                </c:pt>
                <c:pt idx="27">
                  <c:v>103158</c:v>
                </c:pt>
                <c:pt idx="28">
                  <c:v>99356</c:v>
                </c:pt>
                <c:pt idx="29">
                  <c:v>95011</c:v>
                </c:pt>
                <c:pt idx="30">
                  <c:v>93735</c:v>
                </c:pt>
                <c:pt idx="31">
                  <c:v>88361</c:v>
                </c:pt>
                <c:pt idx="32">
                  <c:v>82802</c:v>
                </c:pt>
                <c:pt idx="33">
                  <c:v>78671</c:v>
                </c:pt>
                <c:pt idx="34">
                  <c:v>67237</c:v>
                </c:pt>
                <c:pt idx="35">
                  <c:v>64005</c:v>
                </c:pt>
                <c:pt idx="36">
                  <c:v>61078</c:v>
                </c:pt>
                <c:pt idx="37">
                  <c:v>60005</c:v>
                </c:pt>
                <c:pt idx="38">
                  <c:v>55486</c:v>
                </c:pt>
                <c:pt idx="39">
                  <c:v>29564</c:v>
                </c:pt>
                <c:pt idx="40">
                  <c:v>28891</c:v>
                </c:pt>
                <c:pt idx="41">
                  <c:v>26325</c:v>
                </c:pt>
                <c:pt idx="42">
                  <c:v>16803</c:v>
                </c:pt>
                <c:pt idx="43">
                  <c:v>15689</c:v>
                </c:pt>
                <c:pt idx="44">
                  <c:v>14087</c:v>
                </c:pt>
                <c:pt idx="45">
                  <c:v>7546</c:v>
                </c:pt>
                <c:pt idx="46">
                  <c:v>7072</c:v>
                </c:pt>
                <c:pt idx="47">
                  <c:v>-2084</c:v>
                </c:pt>
                <c:pt idx="48">
                  <c:v>-28609</c:v>
                </c:pt>
                <c:pt idx="49">
                  <c:v>-37137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0-49FC-9921-A304ADE25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596024"/>
        <c:axId val="575596352"/>
      </c:barChart>
      <c:catAx>
        <c:axId val="57559602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596352"/>
        <c:crosses val="autoZero"/>
        <c:auto val="1"/>
        <c:lblAlgn val="ctr"/>
        <c:lblOffset val="100"/>
        <c:noMultiLvlLbl val="0"/>
      </c:catAx>
      <c:valAx>
        <c:axId val="5755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59602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'taxable sales'!$A$1</c:f>
          <c:strCache>
            <c:ptCount val="1"/>
            <c:pt idx="0">
              <c:v>NET TAXABLE SALES BY COUNTY
As a Percent of State Total
Tax Year 2015</c:v>
            </c:pt>
          </c:strCache>
        </c:strRef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709638176320596E-2"/>
          <c:y val="0.12797084955753338"/>
          <c:w val="0.90416915062565761"/>
          <c:h val="0.6801668656722115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'taxable sales'!$E$3</c:f>
              <c:strCache>
                <c:ptCount val="1"/>
                <c:pt idx="0">
                  <c:v> Percentage of Statewide Total</c:v>
                </c:pt>
              </c:strCache>
            </c:strRef>
          </c:tx>
          <c:spPr>
            <a:pattFill prst="pct80">
              <a:fgClr>
                <a:srgbClr val="7030A0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'taxable sales'!$A$4:$A$49</c:f>
              <c:strCache>
                <c:ptCount val="46"/>
                <c:pt idx="0">
                  <c:v>Allendale</c:v>
                </c:pt>
                <c:pt idx="1">
                  <c:v>McCormick</c:v>
                </c:pt>
                <c:pt idx="2">
                  <c:v>Lee</c:v>
                </c:pt>
                <c:pt idx="3">
                  <c:v>Saluda</c:v>
                </c:pt>
                <c:pt idx="4">
                  <c:v>Calhoun</c:v>
                </c:pt>
                <c:pt idx="5">
                  <c:v>Bamberg</c:v>
                </c:pt>
                <c:pt idx="6">
                  <c:v>Edgefield</c:v>
                </c:pt>
                <c:pt idx="7">
                  <c:v>Hampton</c:v>
                </c:pt>
                <c:pt idx="8">
                  <c:v>Abbeville</c:v>
                </c:pt>
                <c:pt idx="9">
                  <c:v>Fairfield</c:v>
                </c:pt>
                <c:pt idx="10">
                  <c:v>Marlboro</c:v>
                </c:pt>
                <c:pt idx="11">
                  <c:v>Barnwell</c:v>
                </c:pt>
                <c:pt idx="12">
                  <c:v>Union</c:v>
                </c:pt>
                <c:pt idx="13">
                  <c:v>Chester</c:v>
                </c:pt>
                <c:pt idx="14">
                  <c:v>Clarendon</c:v>
                </c:pt>
                <c:pt idx="15">
                  <c:v>Marion</c:v>
                </c:pt>
                <c:pt idx="16">
                  <c:v>Dillon</c:v>
                </c:pt>
                <c:pt idx="17">
                  <c:v>Williamsburg</c:v>
                </c:pt>
                <c:pt idx="18">
                  <c:v>Chesterfield</c:v>
                </c:pt>
                <c:pt idx="19">
                  <c:v>Newberry</c:v>
                </c:pt>
                <c:pt idx="20">
                  <c:v>Colleton</c:v>
                </c:pt>
                <c:pt idx="21">
                  <c:v>Laurens</c:v>
                </c:pt>
                <c:pt idx="22">
                  <c:v>Darlington</c:v>
                </c:pt>
                <c:pt idx="23">
                  <c:v>Kershaw</c:v>
                </c:pt>
                <c:pt idx="24">
                  <c:v>Jasper</c:v>
                </c:pt>
                <c:pt idx="25">
                  <c:v>Cherokee</c:v>
                </c:pt>
                <c:pt idx="26">
                  <c:v>Oconee</c:v>
                </c:pt>
                <c:pt idx="27">
                  <c:v>Lancaster</c:v>
                </c:pt>
                <c:pt idx="28">
                  <c:v>Greenwood</c:v>
                </c:pt>
                <c:pt idx="29">
                  <c:v>Georgetown</c:v>
                </c:pt>
                <c:pt idx="30">
                  <c:v>Orangeburg</c:v>
                </c:pt>
                <c:pt idx="31">
                  <c:v>Sumter</c:v>
                </c:pt>
                <c:pt idx="32">
                  <c:v>Dorchester</c:v>
                </c:pt>
                <c:pt idx="33">
                  <c:v>Pickens</c:v>
                </c:pt>
                <c:pt idx="34">
                  <c:v>Aiken</c:v>
                </c:pt>
                <c:pt idx="35">
                  <c:v>Anderson</c:v>
                </c:pt>
                <c:pt idx="36">
                  <c:v>Berkeley</c:v>
                </c:pt>
                <c:pt idx="37">
                  <c:v>Florence</c:v>
                </c:pt>
                <c:pt idx="38">
                  <c:v>Beaufort</c:v>
                </c:pt>
                <c:pt idx="39">
                  <c:v>York</c:v>
                </c:pt>
                <c:pt idx="40">
                  <c:v>Spartanburg</c:v>
                </c:pt>
                <c:pt idx="41">
                  <c:v>Lexington</c:v>
                </c:pt>
                <c:pt idx="42">
                  <c:v>Richland</c:v>
                </c:pt>
                <c:pt idx="43">
                  <c:v>Horry</c:v>
                </c:pt>
                <c:pt idx="44">
                  <c:v>Greenville</c:v>
                </c:pt>
                <c:pt idx="45">
                  <c:v>Charleston</c:v>
                </c:pt>
              </c:strCache>
            </c:strRef>
          </c:cat>
          <c:val>
            <c:numRef>
              <c:f>'taxable sales'!$E$4:$E$49</c:f>
              <c:numCache>
                <c:formatCode>0.00%</c:formatCode>
                <c:ptCount val="46"/>
                <c:pt idx="0">
                  <c:v>3.5016766904727567E-4</c:v>
                </c:pt>
                <c:pt idx="1">
                  <c:v>3.7492468286319801E-4</c:v>
                </c:pt>
                <c:pt idx="2">
                  <c:v>7.0670500403730919E-4</c:v>
                </c:pt>
                <c:pt idx="3">
                  <c:v>8.1045121275155781E-4</c:v>
                </c:pt>
                <c:pt idx="4">
                  <c:v>8.1591505578948779E-4</c:v>
                </c:pt>
                <c:pt idx="5">
                  <c:v>1.0764640001823084E-3</c:v>
                </c:pt>
                <c:pt idx="6">
                  <c:v>1.2057295761358493E-3</c:v>
                </c:pt>
                <c:pt idx="7">
                  <c:v>1.3297390947933792E-3</c:v>
                </c:pt>
                <c:pt idx="8">
                  <c:v>1.4145716789122856E-3</c:v>
                </c:pt>
                <c:pt idx="9">
                  <c:v>1.7517841886653689E-3</c:v>
                </c:pt>
                <c:pt idx="10">
                  <c:v>1.7520583053528384E-3</c:v>
                </c:pt>
                <c:pt idx="11">
                  <c:v>1.8446114529882163E-3</c:v>
                </c:pt>
                <c:pt idx="12">
                  <c:v>2.386868793889373E-3</c:v>
                </c:pt>
                <c:pt idx="13">
                  <c:v>2.608513656984458E-3</c:v>
                </c:pt>
                <c:pt idx="14">
                  <c:v>2.7011292598576285E-3</c:v>
                </c:pt>
                <c:pt idx="15">
                  <c:v>2.8144342614970321E-3</c:v>
                </c:pt>
                <c:pt idx="16">
                  <c:v>2.8930844258713419E-3</c:v>
                </c:pt>
                <c:pt idx="17">
                  <c:v>3.3782985024133311E-3</c:v>
                </c:pt>
                <c:pt idx="18">
                  <c:v>3.8034053200461737E-3</c:v>
                </c:pt>
                <c:pt idx="19">
                  <c:v>4.7777497477676503E-3</c:v>
                </c:pt>
                <c:pt idx="20">
                  <c:v>5.1695321544597645E-3</c:v>
                </c:pt>
                <c:pt idx="21">
                  <c:v>5.8325526904678179E-3</c:v>
                </c:pt>
                <c:pt idx="22">
                  <c:v>6.507205010843513E-3</c:v>
                </c:pt>
                <c:pt idx="23">
                  <c:v>6.842341882745729E-3</c:v>
                </c:pt>
                <c:pt idx="24">
                  <c:v>7.0912180831986093E-3</c:v>
                </c:pt>
                <c:pt idx="25">
                  <c:v>7.718857744070628E-3</c:v>
                </c:pt>
                <c:pt idx="26">
                  <c:v>9.5382409347414682E-3</c:v>
                </c:pt>
                <c:pt idx="27">
                  <c:v>9.5561240308396252E-3</c:v>
                </c:pt>
                <c:pt idx="28">
                  <c:v>1.1474450916104408E-2</c:v>
                </c:pt>
                <c:pt idx="29">
                  <c:v>1.183923314494241E-2</c:v>
                </c:pt>
                <c:pt idx="30">
                  <c:v>1.2383693868388028E-2</c:v>
                </c:pt>
                <c:pt idx="31">
                  <c:v>1.4407204371884429E-2</c:v>
                </c:pt>
                <c:pt idx="32">
                  <c:v>1.535685045068803E-2</c:v>
                </c:pt>
                <c:pt idx="33">
                  <c:v>1.7423899903899934E-2</c:v>
                </c:pt>
                <c:pt idx="34">
                  <c:v>2.2280104186704924E-2</c:v>
                </c:pt>
                <c:pt idx="35">
                  <c:v>3.1786067988206865E-2</c:v>
                </c:pt>
                <c:pt idx="36">
                  <c:v>3.2733319323529644E-2</c:v>
                </c:pt>
                <c:pt idx="37">
                  <c:v>3.3522199746935259E-2</c:v>
                </c:pt>
                <c:pt idx="38">
                  <c:v>4.7495314896007085E-2</c:v>
                </c:pt>
                <c:pt idx="39">
                  <c:v>4.7974483431875388E-2</c:v>
                </c:pt>
                <c:pt idx="40">
                  <c:v>5.5561753282733287E-2</c:v>
                </c:pt>
                <c:pt idx="41">
                  <c:v>8.2464352613356606E-2</c:v>
                </c:pt>
                <c:pt idx="42">
                  <c:v>8.753192191395251E-2</c:v>
                </c:pt>
                <c:pt idx="43">
                  <c:v>0.10909309025076303</c:v>
                </c:pt>
                <c:pt idx="44">
                  <c:v>0.12913393253697306</c:v>
                </c:pt>
                <c:pt idx="45">
                  <c:v>0.14048544875184188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E-4646-80B4-5087C15EE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730700096"/>
        <c:axId val="730701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'taxable sales'!$B$3</c15:sqref>
                        </c15:formulaRef>
                      </c:ext>
                    </c:extLst>
                    <c:strCache>
                      <c:ptCount val="1"/>
                      <c:pt idx="0">
                        <c:v>Sales Accounts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'taxable sales'!$A$4:$A$49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Lee</c:v>
                      </c:pt>
                      <c:pt idx="3">
                        <c:v>Saluda</c:v>
                      </c:pt>
                      <c:pt idx="4">
                        <c:v>Calhoun</c:v>
                      </c:pt>
                      <c:pt idx="5">
                        <c:v>Bamberg</c:v>
                      </c:pt>
                      <c:pt idx="6">
                        <c:v>Edgefield</c:v>
                      </c:pt>
                      <c:pt idx="7">
                        <c:v>Hampton</c:v>
                      </c:pt>
                      <c:pt idx="8">
                        <c:v>Abbeville</c:v>
                      </c:pt>
                      <c:pt idx="9">
                        <c:v>Fairfield</c:v>
                      </c:pt>
                      <c:pt idx="10">
                        <c:v>Marlboro</c:v>
                      </c:pt>
                      <c:pt idx="11">
                        <c:v>Barnwell</c:v>
                      </c:pt>
                      <c:pt idx="12">
                        <c:v>Union</c:v>
                      </c:pt>
                      <c:pt idx="13">
                        <c:v>Chester</c:v>
                      </c:pt>
                      <c:pt idx="14">
                        <c:v>Clarendon</c:v>
                      </c:pt>
                      <c:pt idx="15">
                        <c:v>Marion</c:v>
                      </c:pt>
                      <c:pt idx="16">
                        <c:v>Dillon</c:v>
                      </c:pt>
                      <c:pt idx="17">
                        <c:v>Williamsburg</c:v>
                      </c:pt>
                      <c:pt idx="18">
                        <c:v>Chesterfield</c:v>
                      </c:pt>
                      <c:pt idx="19">
                        <c:v>Newberry</c:v>
                      </c:pt>
                      <c:pt idx="20">
                        <c:v>Colleton</c:v>
                      </c:pt>
                      <c:pt idx="21">
                        <c:v>Laurens</c:v>
                      </c:pt>
                      <c:pt idx="22">
                        <c:v>Darlington</c:v>
                      </c:pt>
                      <c:pt idx="23">
                        <c:v>Kershaw</c:v>
                      </c:pt>
                      <c:pt idx="24">
                        <c:v>Jasper</c:v>
                      </c:pt>
                      <c:pt idx="25">
                        <c:v>Cherokee</c:v>
                      </c:pt>
                      <c:pt idx="26">
                        <c:v>Oconee</c:v>
                      </c:pt>
                      <c:pt idx="27">
                        <c:v>Lancaster</c:v>
                      </c:pt>
                      <c:pt idx="28">
                        <c:v>Greenwood</c:v>
                      </c:pt>
                      <c:pt idx="29">
                        <c:v>Georgetown</c:v>
                      </c:pt>
                      <c:pt idx="30">
                        <c:v>Orangeburg</c:v>
                      </c:pt>
                      <c:pt idx="31">
                        <c:v>Sumter</c:v>
                      </c:pt>
                      <c:pt idx="32">
                        <c:v>Dorchester</c:v>
                      </c:pt>
                      <c:pt idx="33">
                        <c:v>Pickens</c:v>
                      </c:pt>
                      <c:pt idx="34">
                        <c:v>Aiken</c:v>
                      </c:pt>
                      <c:pt idx="35">
                        <c:v>Anderson</c:v>
                      </c:pt>
                      <c:pt idx="36">
                        <c:v>Berkeley</c:v>
                      </c:pt>
                      <c:pt idx="37">
                        <c:v>Florence</c:v>
                      </c:pt>
                      <c:pt idx="38">
                        <c:v>Beaufort</c:v>
                      </c:pt>
                      <c:pt idx="39">
                        <c:v>York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Richland</c:v>
                      </c:pt>
                      <c:pt idx="43">
                        <c:v>Horry</c:v>
                      </c:pt>
                      <c:pt idx="44">
                        <c:v>Greenville</c:v>
                      </c:pt>
                      <c:pt idx="45">
                        <c:v>Charleston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'taxable sales'!$B$4:$B$49</c15:sqref>
                        </c15:formulaRef>
                      </c:ext>
                    </c:extLst>
                    <c:numCache>
                      <c:formatCode>0</c:formatCode>
                      <c:ptCount val="46"/>
                      <c:pt idx="0">
                        <c:v>135</c:v>
                      </c:pt>
                      <c:pt idx="1">
                        <c:v>132</c:v>
                      </c:pt>
                      <c:pt idx="2">
                        <c:v>273</c:v>
                      </c:pt>
                      <c:pt idx="3">
                        <c:v>253</c:v>
                      </c:pt>
                      <c:pt idx="4">
                        <c:v>239</c:v>
                      </c:pt>
                      <c:pt idx="5">
                        <c:v>250</c:v>
                      </c:pt>
                      <c:pt idx="6">
                        <c:v>322</c:v>
                      </c:pt>
                      <c:pt idx="7">
                        <c:v>318</c:v>
                      </c:pt>
                      <c:pt idx="8">
                        <c:v>349</c:v>
                      </c:pt>
                      <c:pt idx="9">
                        <c:v>327</c:v>
                      </c:pt>
                      <c:pt idx="10">
                        <c:v>398</c:v>
                      </c:pt>
                      <c:pt idx="11">
                        <c:v>369</c:v>
                      </c:pt>
                      <c:pt idx="12">
                        <c:v>434</c:v>
                      </c:pt>
                      <c:pt idx="13">
                        <c:v>540</c:v>
                      </c:pt>
                      <c:pt idx="14">
                        <c:v>571</c:v>
                      </c:pt>
                      <c:pt idx="15">
                        <c:v>533</c:v>
                      </c:pt>
                      <c:pt idx="16">
                        <c:v>507</c:v>
                      </c:pt>
                      <c:pt idx="17">
                        <c:v>535</c:v>
                      </c:pt>
                      <c:pt idx="18">
                        <c:v>710</c:v>
                      </c:pt>
                      <c:pt idx="19">
                        <c:v>698</c:v>
                      </c:pt>
                      <c:pt idx="20">
                        <c:v>675</c:v>
                      </c:pt>
                      <c:pt idx="21">
                        <c:v>916</c:v>
                      </c:pt>
                      <c:pt idx="22" formatCode="#,##0">
                        <c:v>1148</c:v>
                      </c:pt>
                      <c:pt idx="23" formatCode="#,##0">
                        <c:v>1083</c:v>
                      </c:pt>
                      <c:pt idx="24">
                        <c:v>516</c:v>
                      </c:pt>
                      <c:pt idx="25">
                        <c:v>939</c:v>
                      </c:pt>
                      <c:pt idx="26" formatCode="#,##0">
                        <c:v>1258</c:v>
                      </c:pt>
                      <c:pt idx="27" formatCode="#,##0">
                        <c:v>1265</c:v>
                      </c:pt>
                      <c:pt idx="28" formatCode="#,##0">
                        <c:v>1299</c:v>
                      </c:pt>
                      <c:pt idx="29" formatCode="#,##0">
                        <c:v>1582</c:v>
                      </c:pt>
                      <c:pt idx="30" formatCode="#,##0">
                        <c:v>1735</c:v>
                      </c:pt>
                      <c:pt idx="31" formatCode="#,##0">
                        <c:v>1671</c:v>
                      </c:pt>
                      <c:pt idx="32" formatCode="#,##0">
                        <c:v>2126</c:v>
                      </c:pt>
                      <c:pt idx="33" formatCode="#,##0">
                        <c:v>1963</c:v>
                      </c:pt>
                      <c:pt idx="34" formatCode="#,##0">
                        <c:v>2473</c:v>
                      </c:pt>
                      <c:pt idx="35" formatCode="#,##0">
                        <c:v>3599</c:v>
                      </c:pt>
                      <c:pt idx="36" formatCode="#,##0">
                        <c:v>2789</c:v>
                      </c:pt>
                      <c:pt idx="37" formatCode="#,##0">
                        <c:v>3103</c:v>
                      </c:pt>
                      <c:pt idx="38" formatCode="#,##0">
                        <c:v>4046</c:v>
                      </c:pt>
                      <c:pt idx="39" formatCode="#,##0">
                        <c:v>4386</c:v>
                      </c:pt>
                      <c:pt idx="40" formatCode="#,##0">
                        <c:v>5917</c:v>
                      </c:pt>
                      <c:pt idx="41" formatCode="#,##0">
                        <c:v>5969</c:v>
                      </c:pt>
                      <c:pt idx="42" formatCode="#,##0">
                        <c:v>7549</c:v>
                      </c:pt>
                      <c:pt idx="43" formatCode="#,##0">
                        <c:v>8036</c:v>
                      </c:pt>
                      <c:pt idx="44" formatCode="#,##0">
                        <c:v>11069</c:v>
                      </c:pt>
                      <c:pt idx="45" formatCode="#,##0">
                        <c:v>10869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87E-4646-80B4-5087C15EECF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'taxable sales'!$C$3</c15:sqref>
                        </c15:formulaRef>
                      </c:ext>
                    </c:extLst>
                    <c:strCache>
                      <c:ptCount val="1"/>
                      <c:pt idx="0">
                        <c:v>Gross Sales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'taxable sales'!$A$4:$A$49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Lee</c:v>
                      </c:pt>
                      <c:pt idx="3">
                        <c:v>Saluda</c:v>
                      </c:pt>
                      <c:pt idx="4">
                        <c:v>Calhoun</c:v>
                      </c:pt>
                      <c:pt idx="5">
                        <c:v>Bamberg</c:v>
                      </c:pt>
                      <c:pt idx="6">
                        <c:v>Edgefield</c:v>
                      </c:pt>
                      <c:pt idx="7">
                        <c:v>Hampton</c:v>
                      </c:pt>
                      <c:pt idx="8">
                        <c:v>Abbeville</c:v>
                      </c:pt>
                      <c:pt idx="9">
                        <c:v>Fairfield</c:v>
                      </c:pt>
                      <c:pt idx="10">
                        <c:v>Marlboro</c:v>
                      </c:pt>
                      <c:pt idx="11">
                        <c:v>Barnwell</c:v>
                      </c:pt>
                      <c:pt idx="12">
                        <c:v>Union</c:v>
                      </c:pt>
                      <c:pt idx="13">
                        <c:v>Chester</c:v>
                      </c:pt>
                      <c:pt idx="14">
                        <c:v>Clarendon</c:v>
                      </c:pt>
                      <c:pt idx="15">
                        <c:v>Marion</c:v>
                      </c:pt>
                      <c:pt idx="16">
                        <c:v>Dillon</c:v>
                      </c:pt>
                      <c:pt idx="17">
                        <c:v>Williamsburg</c:v>
                      </c:pt>
                      <c:pt idx="18">
                        <c:v>Chesterfield</c:v>
                      </c:pt>
                      <c:pt idx="19">
                        <c:v>Newberry</c:v>
                      </c:pt>
                      <c:pt idx="20">
                        <c:v>Colleton</c:v>
                      </c:pt>
                      <c:pt idx="21">
                        <c:v>Laurens</c:v>
                      </c:pt>
                      <c:pt idx="22">
                        <c:v>Darlington</c:v>
                      </c:pt>
                      <c:pt idx="23">
                        <c:v>Kershaw</c:v>
                      </c:pt>
                      <c:pt idx="24">
                        <c:v>Jasper</c:v>
                      </c:pt>
                      <c:pt idx="25">
                        <c:v>Cherokee</c:v>
                      </c:pt>
                      <c:pt idx="26">
                        <c:v>Oconee</c:v>
                      </c:pt>
                      <c:pt idx="27">
                        <c:v>Lancaster</c:v>
                      </c:pt>
                      <c:pt idx="28">
                        <c:v>Greenwood</c:v>
                      </c:pt>
                      <c:pt idx="29">
                        <c:v>Georgetown</c:v>
                      </c:pt>
                      <c:pt idx="30">
                        <c:v>Orangeburg</c:v>
                      </c:pt>
                      <c:pt idx="31">
                        <c:v>Sumter</c:v>
                      </c:pt>
                      <c:pt idx="32">
                        <c:v>Dorchester</c:v>
                      </c:pt>
                      <c:pt idx="33">
                        <c:v>Pickens</c:v>
                      </c:pt>
                      <c:pt idx="34">
                        <c:v>Aiken</c:v>
                      </c:pt>
                      <c:pt idx="35">
                        <c:v>Anderson</c:v>
                      </c:pt>
                      <c:pt idx="36">
                        <c:v>Berkeley</c:v>
                      </c:pt>
                      <c:pt idx="37">
                        <c:v>Florence</c:v>
                      </c:pt>
                      <c:pt idx="38">
                        <c:v>Beaufort</c:v>
                      </c:pt>
                      <c:pt idx="39">
                        <c:v>York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Richland</c:v>
                      </c:pt>
                      <c:pt idx="43">
                        <c:v>Horry</c:v>
                      </c:pt>
                      <c:pt idx="44">
                        <c:v>Greenville</c:v>
                      </c:pt>
                      <c:pt idx="45">
                        <c:v>Charleston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'taxable sales'!$C$4:$C$49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241700148</c:v>
                      </c:pt>
                      <c:pt idx="1">
                        <c:v>79145493</c:v>
                      </c:pt>
                      <c:pt idx="2">
                        <c:v>312825094</c:v>
                      </c:pt>
                      <c:pt idx="3">
                        <c:v>160344421</c:v>
                      </c:pt>
                      <c:pt idx="4">
                        <c:v>286017179</c:v>
                      </c:pt>
                      <c:pt idx="5">
                        <c:v>256629816</c:v>
                      </c:pt>
                      <c:pt idx="6">
                        <c:v>325333980</c:v>
                      </c:pt>
                      <c:pt idx="7">
                        <c:v>294519844</c:v>
                      </c:pt>
                      <c:pt idx="8" formatCode="\$#,##0">
                        <c:v>239384121</c:v>
                      </c:pt>
                      <c:pt idx="9">
                        <c:v>655516077</c:v>
                      </c:pt>
                      <c:pt idx="10">
                        <c:v>433636387</c:v>
                      </c:pt>
                      <c:pt idx="11">
                        <c:v>238874331</c:v>
                      </c:pt>
                      <c:pt idx="12">
                        <c:v>312718344</c:v>
                      </c:pt>
                      <c:pt idx="13">
                        <c:v>720000260</c:v>
                      </c:pt>
                      <c:pt idx="14">
                        <c:v>425246347</c:v>
                      </c:pt>
                      <c:pt idx="15">
                        <c:v>563948844</c:v>
                      </c:pt>
                      <c:pt idx="16">
                        <c:v>592307193</c:v>
                      </c:pt>
                      <c:pt idx="17">
                        <c:v>563124997</c:v>
                      </c:pt>
                      <c:pt idx="18">
                        <c:v>1211901233</c:v>
                      </c:pt>
                      <c:pt idx="19">
                        <c:v>875642337</c:v>
                      </c:pt>
                      <c:pt idx="20">
                        <c:v>700894638</c:v>
                      </c:pt>
                      <c:pt idx="21">
                        <c:v>1642851104</c:v>
                      </c:pt>
                      <c:pt idx="22">
                        <c:v>1260759209</c:v>
                      </c:pt>
                      <c:pt idx="23">
                        <c:v>1380842740</c:v>
                      </c:pt>
                      <c:pt idx="24" formatCode="\$#,##0">
                        <c:v>1330188498</c:v>
                      </c:pt>
                      <c:pt idx="25">
                        <c:v>1527209762</c:v>
                      </c:pt>
                      <c:pt idx="26">
                        <c:v>1783177454</c:v>
                      </c:pt>
                      <c:pt idx="27">
                        <c:v>1410703386</c:v>
                      </c:pt>
                      <c:pt idx="28">
                        <c:v>2127029065</c:v>
                      </c:pt>
                      <c:pt idx="29">
                        <c:v>1417246530</c:v>
                      </c:pt>
                      <c:pt idx="30">
                        <c:v>2899766833</c:v>
                      </c:pt>
                      <c:pt idx="31">
                        <c:v>2088151067</c:v>
                      </c:pt>
                      <c:pt idx="32">
                        <c:v>2666957402</c:v>
                      </c:pt>
                      <c:pt idx="33">
                        <c:v>2426063839</c:v>
                      </c:pt>
                      <c:pt idx="34">
                        <c:v>3133438078</c:v>
                      </c:pt>
                      <c:pt idx="35">
                        <c:v>5635212752</c:v>
                      </c:pt>
                      <c:pt idx="36">
                        <c:v>20260303371</c:v>
                      </c:pt>
                      <c:pt idx="37">
                        <c:v>5850233942</c:v>
                      </c:pt>
                      <c:pt idx="38">
                        <c:v>4421420044</c:v>
                      </c:pt>
                      <c:pt idx="39">
                        <c:v>6941423422</c:v>
                      </c:pt>
                      <c:pt idx="40">
                        <c:v>10043478139</c:v>
                      </c:pt>
                      <c:pt idx="41">
                        <c:v>15315151929</c:v>
                      </c:pt>
                      <c:pt idx="42">
                        <c:v>11299456248</c:v>
                      </c:pt>
                      <c:pt idx="43">
                        <c:v>10685625039</c:v>
                      </c:pt>
                      <c:pt idx="44">
                        <c:v>17764122593</c:v>
                      </c:pt>
                      <c:pt idx="45">
                        <c:v>15772165035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87E-4646-80B4-5087C15EECF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'taxable sales'!$D$3</c15:sqref>
                        </c15:formulaRef>
                      </c:ext>
                    </c:extLst>
                    <c:strCache>
                      <c:ptCount val="1"/>
                      <c:pt idx="0">
                        <c:v>Total Net Taxable Sales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'taxable sales'!$A$4:$A$49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Lee</c:v>
                      </c:pt>
                      <c:pt idx="3">
                        <c:v>Saluda</c:v>
                      </c:pt>
                      <c:pt idx="4">
                        <c:v>Calhoun</c:v>
                      </c:pt>
                      <c:pt idx="5">
                        <c:v>Bamberg</c:v>
                      </c:pt>
                      <c:pt idx="6">
                        <c:v>Edgefield</c:v>
                      </c:pt>
                      <c:pt idx="7">
                        <c:v>Hampton</c:v>
                      </c:pt>
                      <c:pt idx="8">
                        <c:v>Abbeville</c:v>
                      </c:pt>
                      <c:pt idx="9">
                        <c:v>Fairfield</c:v>
                      </c:pt>
                      <c:pt idx="10">
                        <c:v>Marlboro</c:v>
                      </c:pt>
                      <c:pt idx="11">
                        <c:v>Barnwell</c:v>
                      </c:pt>
                      <c:pt idx="12">
                        <c:v>Union</c:v>
                      </c:pt>
                      <c:pt idx="13">
                        <c:v>Chester</c:v>
                      </c:pt>
                      <c:pt idx="14">
                        <c:v>Clarendon</c:v>
                      </c:pt>
                      <c:pt idx="15">
                        <c:v>Marion</c:v>
                      </c:pt>
                      <c:pt idx="16">
                        <c:v>Dillon</c:v>
                      </c:pt>
                      <c:pt idx="17">
                        <c:v>Williamsburg</c:v>
                      </c:pt>
                      <c:pt idx="18">
                        <c:v>Chesterfield</c:v>
                      </c:pt>
                      <c:pt idx="19">
                        <c:v>Newberry</c:v>
                      </c:pt>
                      <c:pt idx="20">
                        <c:v>Colleton</c:v>
                      </c:pt>
                      <c:pt idx="21">
                        <c:v>Laurens</c:v>
                      </c:pt>
                      <c:pt idx="22">
                        <c:v>Darlington</c:v>
                      </c:pt>
                      <c:pt idx="23">
                        <c:v>Kershaw</c:v>
                      </c:pt>
                      <c:pt idx="24">
                        <c:v>Jasper</c:v>
                      </c:pt>
                      <c:pt idx="25">
                        <c:v>Cherokee</c:v>
                      </c:pt>
                      <c:pt idx="26">
                        <c:v>Oconee</c:v>
                      </c:pt>
                      <c:pt idx="27">
                        <c:v>Lancaster</c:v>
                      </c:pt>
                      <c:pt idx="28">
                        <c:v>Greenwood</c:v>
                      </c:pt>
                      <c:pt idx="29">
                        <c:v>Georgetown</c:v>
                      </c:pt>
                      <c:pt idx="30">
                        <c:v>Orangeburg</c:v>
                      </c:pt>
                      <c:pt idx="31">
                        <c:v>Sumter</c:v>
                      </c:pt>
                      <c:pt idx="32">
                        <c:v>Dorchester</c:v>
                      </c:pt>
                      <c:pt idx="33">
                        <c:v>Pickens</c:v>
                      </c:pt>
                      <c:pt idx="34">
                        <c:v>Aiken</c:v>
                      </c:pt>
                      <c:pt idx="35">
                        <c:v>Anderson</c:v>
                      </c:pt>
                      <c:pt idx="36">
                        <c:v>Berkeley</c:v>
                      </c:pt>
                      <c:pt idx="37">
                        <c:v>Florence</c:v>
                      </c:pt>
                      <c:pt idx="38">
                        <c:v>Beaufort</c:v>
                      </c:pt>
                      <c:pt idx="39">
                        <c:v>York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Richland</c:v>
                      </c:pt>
                      <c:pt idx="43">
                        <c:v>Horry</c:v>
                      </c:pt>
                      <c:pt idx="44">
                        <c:v>Greenville</c:v>
                      </c:pt>
                      <c:pt idx="45">
                        <c:v>Charleston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'taxable sales'!$D$4:$D$49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20509302</c:v>
                      </c:pt>
                      <c:pt idx="1">
                        <c:v>21959319</c:v>
                      </c:pt>
                      <c:pt idx="2">
                        <c:v>41391675</c:v>
                      </c:pt>
                      <c:pt idx="3">
                        <c:v>47468085</c:v>
                      </c:pt>
                      <c:pt idx="4">
                        <c:v>47788102</c:v>
                      </c:pt>
                      <c:pt idx="5">
                        <c:v>63048440</c:v>
                      </c:pt>
                      <c:pt idx="6">
                        <c:v>70619518</c:v>
                      </c:pt>
                      <c:pt idx="7">
                        <c:v>77882749</c:v>
                      </c:pt>
                      <c:pt idx="8" formatCode="\$#,##0">
                        <c:v>82851389</c:v>
                      </c:pt>
                      <c:pt idx="9">
                        <c:v>102601908</c:v>
                      </c:pt>
                      <c:pt idx="10">
                        <c:v>102617963</c:v>
                      </c:pt>
                      <c:pt idx="11">
                        <c:v>108038796</c:v>
                      </c:pt>
                      <c:pt idx="12">
                        <c:v>139798780</c:v>
                      </c:pt>
                      <c:pt idx="13">
                        <c:v>152780508</c:v>
                      </c:pt>
                      <c:pt idx="14">
                        <c:v>158204999</c:v>
                      </c:pt>
                      <c:pt idx="15">
                        <c:v>164841267</c:v>
                      </c:pt>
                      <c:pt idx="16">
                        <c:v>169447803</c:v>
                      </c:pt>
                      <c:pt idx="17">
                        <c:v>197866766</c:v>
                      </c:pt>
                      <c:pt idx="18">
                        <c:v>222765250</c:v>
                      </c:pt>
                      <c:pt idx="19">
                        <c:v>279832552</c:v>
                      </c:pt>
                      <c:pt idx="20">
                        <c:v>302779227</c:v>
                      </c:pt>
                      <c:pt idx="21">
                        <c:v>341612305</c:v>
                      </c:pt>
                      <c:pt idx="22">
                        <c:v>381126656</c:v>
                      </c:pt>
                      <c:pt idx="23">
                        <c:v>400755605</c:v>
                      </c:pt>
                      <c:pt idx="24" formatCode="\$#,##0">
                        <c:v>415332271</c:v>
                      </c:pt>
                      <c:pt idx="25">
                        <c:v>452093093</c:v>
                      </c:pt>
                      <c:pt idx="26">
                        <c:v>558654271</c:v>
                      </c:pt>
                      <c:pt idx="27">
                        <c:v>559701683</c:v>
                      </c:pt>
                      <c:pt idx="28">
                        <c:v>672057988</c:v>
                      </c:pt>
                      <c:pt idx="29">
                        <c:v>693423264</c:v>
                      </c:pt>
                      <c:pt idx="30">
                        <c:v>725312300</c:v>
                      </c:pt>
                      <c:pt idx="31">
                        <c:v>843829204</c:v>
                      </c:pt>
                      <c:pt idx="32">
                        <c:v>899449925</c:v>
                      </c:pt>
                      <c:pt idx="33">
                        <c:v>1020516903</c:v>
                      </c:pt>
                      <c:pt idx="34">
                        <c:v>1304944533</c:v>
                      </c:pt>
                      <c:pt idx="35">
                        <c:v>1861708334</c:v>
                      </c:pt>
                      <c:pt idx="36">
                        <c:v>1917188795</c:v>
                      </c:pt>
                      <c:pt idx="37">
                        <c:v>1963393480</c:v>
                      </c:pt>
                      <c:pt idx="38">
                        <c:v>2781798101</c:v>
                      </c:pt>
                      <c:pt idx="39">
                        <c:v>2809862977</c:v>
                      </c:pt>
                      <c:pt idx="40">
                        <c:v>3254248974</c:v>
                      </c:pt>
                      <c:pt idx="41">
                        <c:v>4829932805</c:v>
                      </c:pt>
                      <c:pt idx="42">
                        <c:v>5126740073</c:v>
                      </c:pt>
                      <c:pt idx="43">
                        <c:v>6389576571</c:v>
                      </c:pt>
                      <c:pt idx="44">
                        <c:v>7563367652</c:v>
                      </c:pt>
                      <c:pt idx="45">
                        <c:v>8228225361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87E-4646-80B4-5087C15EECF7}"/>
                  </c:ext>
                </c:extLst>
              </c15:ser>
            </c15:filteredBarSeries>
          </c:ext>
        </c:extLst>
      </c:barChart>
      <c:catAx>
        <c:axId val="7307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701080"/>
        <c:crosses val="autoZero"/>
        <c:auto val="1"/>
        <c:lblAlgn val="ctr"/>
        <c:lblOffset val="100"/>
        <c:noMultiLvlLbl val="0"/>
      </c:catAx>
      <c:valAx>
        <c:axId val="73070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out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70009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'Income Tax Data'!$A$1:$E$1</c:f>
          <c:strCache>
            <c:ptCount val="5"/>
            <c:pt idx="0">
              <c:v>INDIVIDUAL TAXABLE INCOME BY COUNTY
As a Percent of State Total
Tax Year 2015</c:v>
            </c:pt>
          </c:strCache>
        </c:strRef>
      </c:tx>
      <c:layout>
        <c:manualLayout>
          <c:xMode val="edge"/>
          <c:yMode val="edge"/>
          <c:x val="0.27117042762868637"/>
          <c:y val="1.2118451662645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939445407255025E-2"/>
          <c:y val="0.13948337863704632"/>
          <c:w val="0.91147377874035762"/>
          <c:h val="0.67434317037779667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'Income Tax Data'!$F$3</c:f>
              <c:strCache>
                <c:ptCount val="1"/>
                <c:pt idx="0">
                  <c:v>County Percentage of Statewide Indvidual Income Tax Returns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'Income Tax Data'!$A$3:$A$49</c:f>
              <c:strCache>
                <c:ptCount val="46"/>
                <c:pt idx="0">
                  <c:v>Allendale</c:v>
                </c:pt>
                <c:pt idx="1">
                  <c:v>McCormick</c:v>
                </c:pt>
                <c:pt idx="2">
                  <c:v>Bamberg</c:v>
                </c:pt>
                <c:pt idx="3">
                  <c:v>Lee</c:v>
                </c:pt>
                <c:pt idx="4">
                  <c:v>Calhoun</c:v>
                </c:pt>
                <c:pt idx="5">
                  <c:v>Hampton</c:v>
                </c:pt>
                <c:pt idx="6">
                  <c:v>Marlboro</c:v>
                </c:pt>
                <c:pt idx="7">
                  <c:v>Saluda</c:v>
                </c:pt>
                <c:pt idx="8">
                  <c:v>Barnwell</c:v>
                </c:pt>
                <c:pt idx="9">
                  <c:v>Dillon</c:v>
                </c:pt>
                <c:pt idx="10">
                  <c:v>Williamsburg</c:v>
                </c:pt>
                <c:pt idx="11">
                  <c:v>Jasper</c:v>
                </c:pt>
                <c:pt idx="12">
                  <c:v>Marion</c:v>
                </c:pt>
                <c:pt idx="13">
                  <c:v>Union</c:v>
                </c:pt>
                <c:pt idx="14">
                  <c:v>Abbeville</c:v>
                </c:pt>
                <c:pt idx="15">
                  <c:v>Clarendon</c:v>
                </c:pt>
                <c:pt idx="16">
                  <c:v>Fairfield</c:v>
                </c:pt>
                <c:pt idx="17">
                  <c:v>Edgefield</c:v>
                </c:pt>
                <c:pt idx="18">
                  <c:v>Chester</c:v>
                </c:pt>
                <c:pt idx="19">
                  <c:v>Colleton</c:v>
                </c:pt>
                <c:pt idx="20">
                  <c:v>Chesterfield</c:v>
                </c:pt>
                <c:pt idx="21">
                  <c:v>Newberry</c:v>
                </c:pt>
                <c:pt idx="22">
                  <c:v>Cherokee</c:v>
                </c:pt>
                <c:pt idx="23">
                  <c:v>Laurens</c:v>
                </c:pt>
                <c:pt idx="24">
                  <c:v>Darlington</c:v>
                </c:pt>
                <c:pt idx="25">
                  <c:v>Orangeburg</c:v>
                </c:pt>
                <c:pt idx="26">
                  <c:v>Greenwood</c:v>
                </c:pt>
                <c:pt idx="27">
                  <c:v>Georgetown</c:v>
                </c:pt>
                <c:pt idx="28">
                  <c:v>Kershaw</c:v>
                </c:pt>
                <c:pt idx="29">
                  <c:v>Sumter</c:v>
                </c:pt>
                <c:pt idx="30">
                  <c:v>Oconee</c:v>
                </c:pt>
                <c:pt idx="31">
                  <c:v>Lancaster</c:v>
                </c:pt>
                <c:pt idx="32">
                  <c:v>Pickens</c:v>
                </c:pt>
                <c:pt idx="33">
                  <c:v>Florence</c:v>
                </c:pt>
                <c:pt idx="34">
                  <c:v>Dorchester</c:v>
                </c:pt>
                <c:pt idx="35">
                  <c:v>Anderson</c:v>
                </c:pt>
                <c:pt idx="36">
                  <c:v>Aiken</c:v>
                </c:pt>
                <c:pt idx="37">
                  <c:v>Berkeley</c:v>
                </c:pt>
                <c:pt idx="38">
                  <c:v>Beaufort</c:v>
                </c:pt>
                <c:pt idx="39">
                  <c:v>Horry</c:v>
                </c:pt>
                <c:pt idx="40">
                  <c:v>Spartanburg</c:v>
                </c:pt>
                <c:pt idx="41">
                  <c:v>Lexington</c:v>
                </c:pt>
                <c:pt idx="42">
                  <c:v>York</c:v>
                </c:pt>
                <c:pt idx="43">
                  <c:v>Richland</c:v>
                </c:pt>
                <c:pt idx="44">
                  <c:v>Charleston</c:v>
                </c:pt>
                <c:pt idx="45">
                  <c:v>Greenville</c:v>
                </c:pt>
              </c:strCache>
            </c:strRef>
          </c:cat>
          <c:val>
            <c:numRef>
              <c:f>'Income Tax Data'!$F$3:$F$49</c:f>
              <c:numCache>
                <c:formatCode>0.00%</c:formatCode>
                <c:ptCount val="46"/>
                <c:pt idx="0">
                  <c:v>6.587819652095902E-4</c:v>
                </c:pt>
                <c:pt idx="1">
                  <c:v>1.2625640000630686E-3</c:v>
                </c:pt>
                <c:pt idx="2">
                  <c:v>1.4890036400655492E-3</c:v>
                </c:pt>
                <c:pt idx="3">
                  <c:v>1.544081014784167E-3</c:v>
                </c:pt>
                <c:pt idx="4">
                  <c:v>1.9264736361568277E-3</c:v>
                </c:pt>
                <c:pt idx="5">
                  <c:v>2.3141909448537784E-3</c:v>
                </c:pt>
                <c:pt idx="6">
                  <c:v>2.4278753409365667E-3</c:v>
                </c:pt>
                <c:pt idx="7">
                  <c:v>2.4305300536802566E-3</c:v>
                </c:pt>
                <c:pt idx="8">
                  <c:v>2.7018165563983806E-3</c:v>
                </c:pt>
                <c:pt idx="9">
                  <c:v>2.8971092918648909E-3</c:v>
                </c:pt>
                <c:pt idx="10">
                  <c:v>2.9011704900911619E-3</c:v>
                </c:pt>
                <c:pt idx="11">
                  <c:v>2.9148861785938847E-3</c:v>
                </c:pt>
                <c:pt idx="12">
                  <c:v>2.9630510583511641E-3</c:v>
                </c:pt>
                <c:pt idx="13">
                  <c:v>3.2423231055131677E-3</c:v>
                </c:pt>
                <c:pt idx="14">
                  <c:v>3.2720428030642576E-3</c:v>
                </c:pt>
                <c:pt idx="15">
                  <c:v>3.3339917522818476E-3</c:v>
                </c:pt>
                <c:pt idx="16">
                  <c:v>3.3740815346679203E-3</c:v>
                </c:pt>
                <c:pt idx="17">
                  <c:v>3.5131902230434537E-3</c:v>
                </c:pt>
                <c:pt idx="18">
                  <c:v>4.3317754950308795E-3</c:v>
                </c:pt>
                <c:pt idx="19">
                  <c:v>4.8348388480706425E-3</c:v>
                </c:pt>
                <c:pt idx="20">
                  <c:v>5.3930940666339008E-3</c:v>
                </c:pt>
                <c:pt idx="21">
                  <c:v>6.3830647038755793E-3</c:v>
                </c:pt>
                <c:pt idx="22">
                  <c:v>7.121460825143709E-3</c:v>
                </c:pt>
                <c:pt idx="23">
                  <c:v>8.5446331713582863E-3</c:v>
                </c:pt>
                <c:pt idx="24">
                  <c:v>1.0201423734644902E-2</c:v>
                </c:pt>
                <c:pt idx="25">
                  <c:v>1.0621231082550297E-2</c:v>
                </c:pt>
                <c:pt idx="26">
                  <c:v>1.1024250662115577E-2</c:v>
                </c:pt>
                <c:pt idx="27">
                  <c:v>1.1585269264188061E-2</c:v>
                </c:pt>
                <c:pt idx="28">
                  <c:v>1.1695123461748471E-2</c:v>
                </c:pt>
                <c:pt idx="29">
                  <c:v>1.4163142533051879E-2</c:v>
                </c:pt>
                <c:pt idx="30">
                  <c:v>1.5343768577695087E-2</c:v>
                </c:pt>
                <c:pt idx="31">
                  <c:v>1.5945254652075115E-2</c:v>
                </c:pt>
                <c:pt idx="32">
                  <c:v>2.2986824427833476E-2</c:v>
                </c:pt>
                <c:pt idx="33">
                  <c:v>2.5088755528782904E-2</c:v>
                </c:pt>
                <c:pt idx="34">
                  <c:v>2.865708617396806E-2</c:v>
                </c:pt>
                <c:pt idx="35">
                  <c:v>3.3644171395133697E-2</c:v>
                </c:pt>
                <c:pt idx="36">
                  <c:v>3.520294519833813E-2</c:v>
                </c:pt>
                <c:pt idx="37">
                  <c:v>3.9114498663155868E-2</c:v>
                </c:pt>
                <c:pt idx="38">
                  <c:v>4.4284991108424446E-2</c:v>
                </c:pt>
                <c:pt idx="39">
                  <c:v>4.999171300454628E-2</c:v>
                </c:pt>
                <c:pt idx="40">
                  <c:v>5.8099771042394756E-2</c:v>
                </c:pt>
                <c:pt idx="41">
                  <c:v>6.5259947742247304E-2</c:v>
                </c:pt>
                <c:pt idx="42">
                  <c:v>6.857801433530171E-2</c:v>
                </c:pt>
                <c:pt idx="43">
                  <c:v>8.8152502416193934E-2</c:v>
                </c:pt>
                <c:pt idx="44">
                  <c:v>0.12432669352749218</c:v>
                </c:pt>
                <c:pt idx="45">
                  <c:v>0.13425659076838495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2-46B7-85FC-D70D5153A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729240896"/>
        <c:axId val="7292448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'Income Tax Data'!$A$3:$A$49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Bamberg</c:v>
                      </c:pt>
                      <c:pt idx="3">
                        <c:v>Lee</c:v>
                      </c:pt>
                      <c:pt idx="4">
                        <c:v>Calhoun</c:v>
                      </c:pt>
                      <c:pt idx="5">
                        <c:v>Hampton</c:v>
                      </c:pt>
                      <c:pt idx="6">
                        <c:v>Marlboro</c:v>
                      </c:pt>
                      <c:pt idx="7">
                        <c:v>Saluda</c:v>
                      </c:pt>
                      <c:pt idx="8">
                        <c:v>Barnwell</c:v>
                      </c:pt>
                      <c:pt idx="9">
                        <c:v>Dillon</c:v>
                      </c:pt>
                      <c:pt idx="10">
                        <c:v>Williamsburg</c:v>
                      </c:pt>
                      <c:pt idx="11">
                        <c:v>Jasper</c:v>
                      </c:pt>
                      <c:pt idx="12">
                        <c:v>Marion</c:v>
                      </c:pt>
                      <c:pt idx="13">
                        <c:v>Union</c:v>
                      </c:pt>
                      <c:pt idx="14">
                        <c:v>Abbeville</c:v>
                      </c:pt>
                      <c:pt idx="15">
                        <c:v>Clarendon</c:v>
                      </c:pt>
                      <c:pt idx="16">
                        <c:v>Fairfield</c:v>
                      </c:pt>
                      <c:pt idx="17">
                        <c:v>Edgefield</c:v>
                      </c:pt>
                      <c:pt idx="18">
                        <c:v>Chester</c:v>
                      </c:pt>
                      <c:pt idx="19">
                        <c:v>Colleton</c:v>
                      </c:pt>
                      <c:pt idx="20">
                        <c:v>Chesterfield</c:v>
                      </c:pt>
                      <c:pt idx="21">
                        <c:v>Newberry</c:v>
                      </c:pt>
                      <c:pt idx="22">
                        <c:v>Cherokee</c:v>
                      </c:pt>
                      <c:pt idx="23">
                        <c:v>Laurens</c:v>
                      </c:pt>
                      <c:pt idx="24">
                        <c:v>Darlington</c:v>
                      </c:pt>
                      <c:pt idx="25">
                        <c:v>Orangeburg</c:v>
                      </c:pt>
                      <c:pt idx="26">
                        <c:v>Greenwood</c:v>
                      </c:pt>
                      <c:pt idx="27">
                        <c:v>Georgetown</c:v>
                      </c:pt>
                      <c:pt idx="28">
                        <c:v>Kershaw</c:v>
                      </c:pt>
                      <c:pt idx="29">
                        <c:v>Sumter</c:v>
                      </c:pt>
                      <c:pt idx="30">
                        <c:v>Oconee</c:v>
                      </c:pt>
                      <c:pt idx="31">
                        <c:v>Lancaster</c:v>
                      </c:pt>
                      <c:pt idx="32">
                        <c:v>Pickens</c:v>
                      </c:pt>
                      <c:pt idx="33">
                        <c:v>Florence</c:v>
                      </c:pt>
                      <c:pt idx="34">
                        <c:v>Dorchester</c:v>
                      </c:pt>
                      <c:pt idx="35">
                        <c:v>Anderson</c:v>
                      </c:pt>
                      <c:pt idx="36">
                        <c:v>Aiken</c:v>
                      </c:pt>
                      <c:pt idx="37">
                        <c:v>Berkeley</c:v>
                      </c:pt>
                      <c:pt idx="38">
                        <c:v>Beaufort</c:v>
                      </c:pt>
                      <c:pt idx="39">
                        <c:v>Horry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York</c:v>
                      </c:pt>
                      <c:pt idx="43">
                        <c:v>Richland</c:v>
                      </c:pt>
                      <c:pt idx="44">
                        <c:v>Charleston</c:v>
                      </c:pt>
                      <c:pt idx="45">
                        <c:v>Greenville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'Income Tax Data'!$B$3:$B$49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3042</c:v>
                      </c:pt>
                      <c:pt idx="1">
                        <c:v>3729</c:v>
                      </c:pt>
                      <c:pt idx="2">
                        <c:v>4846</c:v>
                      </c:pt>
                      <c:pt idx="3">
                        <c:v>5877</c:v>
                      </c:pt>
                      <c:pt idx="4">
                        <c:v>4824</c:v>
                      </c:pt>
                      <c:pt idx="5">
                        <c:v>7262</c:v>
                      </c:pt>
                      <c:pt idx="6">
                        <c:v>9558</c:v>
                      </c:pt>
                      <c:pt idx="7">
                        <c:v>6757</c:v>
                      </c:pt>
                      <c:pt idx="8">
                        <c:v>7874</c:v>
                      </c:pt>
                      <c:pt idx="9">
                        <c:v>11215</c:v>
                      </c:pt>
                      <c:pt idx="10">
                        <c:v>11414</c:v>
                      </c:pt>
                      <c:pt idx="11">
                        <c:v>8257</c:v>
                      </c:pt>
                      <c:pt idx="12">
                        <c:v>12156</c:v>
                      </c:pt>
                      <c:pt idx="13">
                        <c:v>10508</c:v>
                      </c:pt>
                      <c:pt idx="14">
                        <c:v>9197</c:v>
                      </c:pt>
                      <c:pt idx="15">
                        <c:v>11766</c:v>
                      </c:pt>
                      <c:pt idx="16">
                        <c:v>9186</c:v>
                      </c:pt>
                      <c:pt idx="17">
                        <c:v>7877</c:v>
                      </c:pt>
                      <c:pt idx="18">
                        <c:v>12528</c:v>
                      </c:pt>
                      <c:pt idx="19">
                        <c:v>15360</c:v>
                      </c:pt>
                      <c:pt idx="20">
                        <c:v>16241</c:v>
                      </c:pt>
                      <c:pt idx="21">
                        <c:v>15779</c:v>
                      </c:pt>
                      <c:pt idx="22">
                        <c:v>20695</c:v>
                      </c:pt>
                      <c:pt idx="23">
                        <c:v>23992</c:v>
                      </c:pt>
                      <c:pt idx="24">
                        <c:v>25490</c:v>
                      </c:pt>
                      <c:pt idx="25">
                        <c:v>34253</c:v>
                      </c:pt>
                      <c:pt idx="26">
                        <c:v>27556</c:v>
                      </c:pt>
                      <c:pt idx="27">
                        <c:v>25081</c:v>
                      </c:pt>
                      <c:pt idx="28">
                        <c:v>26335</c:v>
                      </c:pt>
                      <c:pt idx="29">
                        <c:v>40877</c:v>
                      </c:pt>
                      <c:pt idx="30">
                        <c:v>30429</c:v>
                      </c:pt>
                      <c:pt idx="31">
                        <c:v>32002</c:v>
                      </c:pt>
                      <c:pt idx="32">
                        <c:v>46261</c:v>
                      </c:pt>
                      <c:pt idx="33">
                        <c:v>55942</c:v>
                      </c:pt>
                      <c:pt idx="34">
                        <c:v>55683</c:v>
                      </c:pt>
                      <c:pt idx="35">
                        <c:v>74213</c:v>
                      </c:pt>
                      <c:pt idx="36">
                        <c:v>66519</c:v>
                      </c:pt>
                      <c:pt idx="37">
                        <c:v>78976</c:v>
                      </c:pt>
                      <c:pt idx="38">
                        <c:v>70861</c:v>
                      </c:pt>
                      <c:pt idx="39">
                        <c:v>135376</c:v>
                      </c:pt>
                      <c:pt idx="40">
                        <c:v>120925</c:v>
                      </c:pt>
                      <c:pt idx="41">
                        <c:v>115832</c:v>
                      </c:pt>
                      <c:pt idx="42">
                        <c:v>105543</c:v>
                      </c:pt>
                      <c:pt idx="43">
                        <c:v>162357</c:v>
                      </c:pt>
                      <c:pt idx="44">
                        <c:v>172314</c:v>
                      </c:pt>
                      <c:pt idx="45">
                        <c:v>212657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1D2-46B7-85FC-D70D5153A69E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'Income Tax Data'!$A$3:$A$49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Bamberg</c:v>
                      </c:pt>
                      <c:pt idx="3">
                        <c:v>Lee</c:v>
                      </c:pt>
                      <c:pt idx="4">
                        <c:v>Calhoun</c:v>
                      </c:pt>
                      <c:pt idx="5">
                        <c:v>Hampton</c:v>
                      </c:pt>
                      <c:pt idx="6">
                        <c:v>Marlboro</c:v>
                      </c:pt>
                      <c:pt idx="7">
                        <c:v>Saluda</c:v>
                      </c:pt>
                      <c:pt idx="8">
                        <c:v>Barnwell</c:v>
                      </c:pt>
                      <c:pt idx="9">
                        <c:v>Dillon</c:v>
                      </c:pt>
                      <c:pt idx="10">
                        <c:v>Williamsburg</c:v>
                      </c:pt>
                      <c:pt idx="11">
                        <c:v>Jasper</c:v>
                      </c:pt>
                      <c:pt idx="12">
                        <c:v>Marion</c:v>
                      </c:pt>
                      <c:pt idx="13">
                        <c:v>Union</c:v>
                      </c:pt>
                      <c:pt idx="14">
                        <c:v>Abbeville</c:v>
                      </c:pt>
                      <c:pt idx="15">
                        <c:v>Clarendon</c:v>
                      </c:pt>
                      <c:pt idx="16">
                        <c:v>Fairfield</c:v>
                      </c:pt>
                      <c:pt idx="17">
                        <c:v>Edgefield</c:v>
                      </c:pt>
                      <c:pt idx="18">
                        <c:v>Chester</c:v>
                      </c:pt>
                      <c:pt idx="19">
                        <c:v>Colleton</c:v>
                      </c:pt>
                      <c:pt idx="20">
                        <c:v>Chesterfield</c:v>
                      </c:pt>
                      <c:pt idx="21">
                        <c:v>Newberry</c:v>
                      </c:pt>
                      <c:pt idx="22">
                        <c:v>Cherokee</c:v>
                      </c:pt>
                      <c:pt idx="23">
                        <c:v>Laurens</c:v>
                      </c:pt>
                      <c:pt idx="24">
                        <c:v>Darlington</c:v>
                      </c:pt>
                      <c:pt idx="25">
                        <c:v>Orangeburg</c:v>
                      </c:pt>
                      <c:pt idx="26">
                        <c:v>Greenwood</c:v>
                      </c:pt>
                      <c:pt idx="27">
                        <c:v>Georgetown</c:v>
                      </c:pt>
                      <c:pt idx="28">
                        <c:v>Kershaw</c:v>
                      </c:pt>
                      <c:pt idx="29">
                        <c:v>Sumter</c:v>
                      </c:pt>
                      <c:pt idx="30">
                        <c:v>Oconee</c:v>
                      </c:pt>
                      <c:pt idx="31">
                        <c:v>Lancaster</c:v>
                      </c:pt>
                      <c:pt idx="32">
                        <c:v>Pickens</c:v>
                      </c:pt>
                      <c:pt idx="33">
                        <c:v>Florence</c:v>
                      </c:pt>
                      <c:pt idx="34">
                        <c:v>Dorchester</c:v>
                      </c:pt>
                      <c:pt idx="35">
                        <c:v>Anderson</c:v>
                      </c:pt>
                      <c:pt idx="36">
                        <c:v>Aiken</c:v>
                      </c:pt>
                      <c:pt idx="37">
                        <c:v>Berkeley</c:v>
                      </c:pt>
                      <c:pt idx="38">
                        <c:v>Beaufort</c:v>
                      </c:pt>
                      <c:pt idx="39">
                        <c:v>Horry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York</c:v>
                      </c:pt>
                      <c:pt idx="43">
                        <c:v>Richland</c:v>
                      </c:pt>
                      <c:pt idx="44">
                        <c:v>Charleston</c:v>
                      </c:pt>
                      <c:pt idx="45">
                        <c:v>Greenville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'Income Tax Data'!$C$3:$C$49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6120</c:v>
                      </c:pt>
                      <c:pt idx="1">
                        <c:v>7210</c:v>
                      </c:pt>
                      <c:pt idx="2">
                        <c:v>9945</c:v>
                      </c:pt>
                      <c:pt idx="3">
                        <c:v>11831</c:v>
                      </c:pt>
                      <c:pt idx="4">
                        <c:v>9639</c:v>
                      </c:pt>
                      <c:pt idx="5">
                        <c:v>14940</c:v>
                      </c:pt>
                      <c:pt idx="6">
                        <c:v>19619</c:v>
                      </c:pt>
                      <c:pt idx="7">
                        <c:v>15730</c:v>
                      </c:pt>
                      <c:pt idx="8">
                        <c:v>16535</c:v>
                      </c:pt>
                      <c:pt idx="9">
                        <c:v>24008</c:v>
                      </c:pt>
                      <c:pt idx="10">
                        <c:v>23044</c:v>
                      </c:pt>
                      <c:pt idx="11">
                        <c:v>16529</c:v>
                      </c:pt>
                      <c:pt idx="12">
                        <c:v>24513</c:v>
                      </c:pt>
                      <c:pt idx="13">
                        <c:v>21270</c:v>
                      </c:pt>
                      <c:pt idx="14">
                        <c:v>19463</c:v>
                      </c:pt>
                      <c:pt idx="15">
                        <c:v>23849</c:v>
                      </c:pt>
                      <c:pt idx="16">
                        <c:v>17864</c:v>
                      </c:pt>
                      <c:pt idx="17">
                        <c:v>16717</c:v>
                      </c:pt>
                      <c:pt idx="18">
                        <c:v>25448</c:v>
                      </c:pt>
                      <c:pt idx="19">
                        <c:v>31364</c:v>
                      </c:pt>
                      <c:pt idx="20">
                        <c:v>33864</c:v>
                      </c:pt>
                      <c:pt idx="21">
                        <c:v>33034</c:v>
                      </c:pt>
                      <c:pt idx="22">
                        <c:v>43453</c:v>
                      </c:pt>
                      <c:pt idx="23">
                        <c:v>50039</c:v>
                      </c:pt>
                      <c:pt idx="24">
                        <c:v>52609</c:v>
                      </c:pt>
                      <c:pt idx="25">
                        <c:v>68297</c:v>
                      </c:pt>
                      <c:pt idx="26">
                        <c:v>58052</c:v>
                      </c:pt>
                      <c:pt idx="27">
                        <c:v>49446</c:v>
                      </c:pt>
                      <c:pt idx="28">
                        <c:v>54371</c:v>
                      </c:pt>
                      <c:pt idx="29">
                        <c:v>84486</c:v>
                      </c:pt>
                      <c:pt idx="30">
                        <c:v>62177</c:v>
                      </c:pt>
                      <c:pt idx="31">
                        <c:v>67105</c:v>
                      </c:pt>
                      <c:pt idx="32">
                        <c:v>94954</c:v>
                      </c:pt>
                      <c:pt idx="33">
                        <c:v>114703</c:v>
                      </c:pt>
                      <c:pt idx="34">
                        <c:v>116190</c:v>
                      </c:pt>
                      <c:pt idx="35">
                        <c:v>155113</c:v>
                      </c:pt>
                      <c:pt idx="36">
                        <c:v>136202</c:v>
                      </c:pt>
                      <c:pt idx="37">
                        <c:v>161838</c:v>
                      </c:pt>
                      <c:pt idx="38">
                        <c:v>140329</c:v>
                      </c:pt>
                      <c:pt idx="39">
                        <c:v>255749</c:v>
                      </c:pt>
                      <c:pt idx="40">
                        <c:v>252173</c:v>
                      </c:pt>
                      <c:pt idx="41">
                        <c:v>238694</c:v>
                      </c:pt>
                      <c:pt idx="42">
                        <c:v>223931</c:v>
                      </c:pt>
                      <c:pt idx="43">
                        <c:v>311657</c:v>
                      </c:pt>
                      <c:pt idx="44">
                        <c:v>320059</c:v>
                      </c:pt>
                      <c:pt idx="45">
                        <c:v>440191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1D2-46B7-85FC-D70D5153A69E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'Income Tax Data'!$A$3:$A$49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Bamberg</c:v>
                      </c:pt>
                      <c:pt idx="3">
                        <c:v>Lee</c:v>
                      </c:pt>
                      <c:pt idx="4">
                        <c:v>Calhoun</c:v>
                      </c:pt>
                      <c:pt idx="5">
                        <c:v>Hampton</c:v>
                      </c:pt>
                      <c:pt idx="6">
                        <c:v>Marlboro</c:v>
                      </c:pt>
                      <c:pt idx="7">
                        <c:v>Saluda</c:v>
                      </c:pt>
                      <c:pt idx="8">
                        <c:v>Barnwell</c:v>
                      </c:pt>
                      <c:pt idx="9">
                        <c:v>Dillon</c:v>
                      </c:pt>
                      <c:pt idx="10">
                        <c:v>Williamsburg</c:v>
                      </c:pt>
                      <c:pt idx="11">
                        <c:v>Jasper</c:v>
                      </c:pt>
                      <c:pt idx="12">
                        <c:v>Marion</c:v>
                      </c:pt>
                      <c:pt idx="13">
                        <c:v>Union</c:v>
                      </c:pt>
                      <c:pt idx="14">
                        <c:v>Abbeville</c:v>
                      </c:pt>
                      <c:pt idx="15">
                        <c:v>Clarendon</c:v>
                      </c:pt>
                      <c:pt idx="16">
                        <c:v>Fairfield</c:v>
                      </c:pt>
                      <c:pt idx="17">
                        <c:v>Edgefield</c:v>
                      </c:pt>
                      <c:pt idx="18">
                        <c:v>Chester</c:v>
                      </c:pt>
                      <c:pt idx="19">
                        <c:v>Colleton</c:v>
                      </c:pt>
                      <c:pt idx="20">
                        <c:v>Chesterfield</c:v>
                      </c:pt>
                      <c:pt idx="21">
                        <c:v>Newberry</c:v>
                      </c:pt>
                      <c:pt idx="22">
                        <c:v>Cherokee</c:v>
                      </c:pt>
                      <c:pt idx="23">
                        <c:v>Laurens</c:v>
                      </c:pt>
                      <c:pt idx="24">
                        <c:v>Darlington</c:v>
                      </c:pt>
                      <c:pt idx="25">
                        <c:v>Orangeburg</c:v>
                      </c:pt>
                      <c:pt idx="26">
                        <c:v>Greenwood</c:v>
                      </c:pt>
                      <c:pt idx="27">
                        <c:v>Georgetown</c:v>
                      </c:pt>
                      <c:pt idx="28">
                        <c:v>Kershaw</c:v>
                      </c:pt>
                      <c:pt idx="29">
                        <c:v>Sumter</c:v>
                      </c:pt>
                      <c:pt idx="30">
                        <c:v>Oconee</c:v>
                      </c:pt>
                      <c:pt idx="31">
                        <c:v>Lancaster</c:v>
                      </c:pt>
                      <c:pt idx="32">
                        <c:v>Pickens</c:v>
                      </c:pt>
                      <c:pt idx="33">
                        <c:v>Florence</c:v>
                      </c:pt>
                      <c:pt idx="34">
                        <c:v>Dorchester</c:v>
                      </c:pt>
                      <c:pt idx="35">
                        <c:v>Anderson</c:v>
                      </c:pt>
                      <c:pt idx="36">
                        <c:v>Aiken</c:v>
                      </c:pt>
                      <c:pt idx="37">
                        <c:v>Berkeley</c:v>
                      </c:pt>
                      <c:pt idx="38">
                        <c:v>Beaufort</c:v>
                      </c:pt>
                      <c:pt idx="39">
                        <c:v>Horry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York</c:v>
                      </c:pt>
                      <c:pt idx="43">
                        <c:v>Richland</c:v>
                      </c:pt>
                      <c:pt idx="44">
                        <c:v>Charleston</c:v>
                      </c:pt>
                      <c:pt idx="45">
                        <c:v>Greenville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'Income Tax Data'!$D$3:$D$49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36561020</c:v>
                      </c:pt>
                      <c:pt idx="1">
                        <c:v>70069659</c:v>
                      </c:pt>
                      <c:pt idx="2">
                        <c:v>82636585</c:v>
                      </c:pt>
                      <c:pt idx="3">
                        <c:v>85693264</c:v>
                      </c:pt>
                      <c:pt idx="4">
                        <c:v>106915254</c:v>
                      </c:pt>
                      <c:pt idx="5">
                        <c:v>128432753</c:v>
                      </c:pt>
                      <c:pt idx="6">
                        <c:v>134741999</c:v>
                      </c:pt>
                      <c:pt idx="7">
                        <c:v>134889330</c:v>
                      </c:pt>
                      <c:pt idx="8">
                        <c:v>149945163</c:v>
                      </c:pt>
                      <c:pt idx="9">
                        <c:v>160783501</c:v>
                      </c:pt>
                      <c:pt idx="10">
                        <c:v>161008889</c:v>
                      </c:pt>
                      <c:pt idx="11">
                        <c:v>161770081</c:v>
                      </c:pt>
                      <c:pt idx="12">
                        <c:v>164443131</c:v>
                      </c:pt>
                      <c:pt idx="13">
                        <c:v>179942145</c:v>
                      </c:pt>
                      <c:pt idx="14" formatCode="\$#,##0">
                        <c:v>181591526</c:v>
                      </c:pt>
                      <c:pt idx="15">
                        <c:v>185029563</c:v>
                      </c:pt>
                      <c:pt idx="16">
                        <c:v>187254462</c:v>
                      </c:pt>
                      <c:pt idx="17">
                        <c:v>194974703</c:v>
                      </c:pt>
                      <c:pt idx="18">
                        <c:v>240404472</c:v>
                      </c:pt>
                      <c:pt idx="19">
                        <c:v>268323435</c:v>
                      </c:pt>
                      <c:pt idx="20">
                        <c:v>299305431</c:v>
                      </c:pt>
                      <c:pt idx="21">
                        <c:v>354246729</c:v>
                      </c:pt>
                      <c:pt idx="22">
                        <c:v>395226168</c:v>
                      </c:pt>
                      <c:pt idx="23">
                        <c:v>474209254</c:v>
                      </c:pt>
                      <c:pt idx="24">
                        <c:v>566157662</c:v>
                      </c:pt>
                      <c:pt idx="25">
                        <c:v>589456091</c:v>
                      </c:pt>
                      <c:pt idx="26">
                        <c:v>611822834</c:v>
                      </c:pt>
                      <c:pt idx="27">
                        <c:v>642958192</c:v>
                      </c:pt>
                      <c:pt idx="28">
                        <c:v>649054870</c:v>
                      </c:pt>
                      <c:pt idx="29">
                        <c:v>786024762</c:v>
                      </c:pt>
                      <c:pt idx="30">
                        <c:v>851547036</c:v>
                      </c:pt>
                      <c:pt idx="31">
                        <c:v>884928254</c:v>
                      </c:pt>
                      <c:pt idx="32">
                        <c:v>1275720636</c:v>
                      </c:pt>
                      <c:pt idx="33">
                        <c:v>1392373412</c:v>
                      </c:pt>
                      <c:pt idx="34">
                        <c:v>1590408293</c:v>
                      </c:pt>
                      <c:pt idx="35">
                        <c:v>1867181083</c:v>
                      </c:pt>
                      <c:pt idx="36">
                        <c:v>1953689766</c:v>
                      </c:pt>
                      <c:pt idx="37">
                        <c:v>2170772795</c:v>
                      </c:pt>
                      <c:pt idx="38">
                        <c:v>2457724302</c:v>
                      </c:pt>
                      <c:pt idx="39">
                        <c:v>2774435421</c:v>
                      </c:pt>
                      <c:pt idx="40">
                        <c:v>3224415669</c:v>
                      </c:pt>
                      <c:pt idx="41">
                        <c:v>3621790487</c:v>
                      </c:pt>
                      <c:pt idx="42">
                        <c:v>3805936237</c:v>
                      </c:pt>
                      <c:pt idx="43">
                        <c:v>4892279349</c:v>
                      </c:pt>
                      <c:pt idx="44">
                        <c:v>6899871230</c:v>
                      </c:pt>
                      <c:pt idx="45">
                        <c:v>7450959740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1D2-46B7-85FC-D70D5153A69E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'Income Tax Data'!$A$3:$A$49</c15:sqref>
                        </c15:formulaRef>
                      </c:ext>
                    </c:extLst>
                    <c:strCache>
                      <c:ptCount val="46"/>
                      <c:pt idx="0">
                        <c:v>Allendale</c:v>
                      </c:pt>
                      <c:pt idx="1">
                        <c:v>McCormick</c:v>
                      </c:pt>
                      <c:pt idx="2">
                        <c:v>Bamberg</c:v>
                      </c:pt>
                      <c:pt idx="3">
                        <c:v>Lee</c:v>
                      </c:pt>
                      <c:pt idx="4">
                        <c:v>Calhoun</c:v>
                      </c:pt>
                      <c:pt idx="5">
                        <c:v>Hampton</c:v>
                      </c:pt>
                      <c:pt idx="6">
                        <c:v>Marlboro</c:v>
                      </c:pt>
                      <c:pt idx="7">
                        <c:v>Saluda</c:v>
                      </c:pt>
                      <c:pt idx="8">
                        <c:v>Barnwell</c:v>
                      </c:pt>
                      <c:pt idx="9">
                        <c:v>Dillon</c:v>
                      </c:pt>
                      <c:pt idx="10">
                        <c:v>Williamsburg</c:v>
                      </c:pt>
                      <c:pt idx="11">
                        <c:v>Jasper</c:v>
                      </c:pt>
                      <c:pt idx="12">
                        <c:v>Marion</c:v>
                      </c:pt>
                      <c:pt idx="13">
                        <c:v>Union</c:v>
                      </c:pt>
                      <c:pt idx="14">
                        <c:v>Abbeville</c:v>
                      </c:pt>
                      <c:pt idx="15">
                        <c:v>Clarendon</c:v>
                      </c:pt>
                      <c:pt idx="16">
                        <c:v>Fairfield</c:v>
                      </c:pt>
                      <c:pt idx="17">
                        <c:v>Edgefield</c:v>
                      </c:pt>
                      <c:pt idx="18">
                        <c:v>Chester</c:v>
                      </c:pt>
                      <c:pt idx="19">
                        <c:v>Colleton</c:v>
                      </c:pt>
                      <c:pt idx="20">
                        <c:v>Chesterfield</c:v>
                      </c:pt>
                      <c:pt idx="21">
                        <c:v>Newberry</c:v>
                      </c:pt>
                      <c:pt idx="22">
                        <c:v>Cherokee</c:v>
                      </c:pt>
                      <c:pt idx="23">
                        <c:v>Laurens</c:v>
                      </c:pt>
                      <c:pt idx="24">
                        <c:v>Darlington</c:v>
                      </c:pt>
                      <c:pt idx="25">
                        <c:v>Orangeburg</c:v>
                      </c:pt>
                      <c:pt idx="26">
                        <c:v>Greenwood</c:v>
                      </c:pt>
                      <c:pt idx="27">
                        <c:v>Georgetown</c:v>
                      </c:pt>
                      <c:pt idx="28">
                        <c:v>Kershaw</c:v>
                      </c:pt>
                      <c:pt idx="29">
                        <c:v>Sumter</c:v>
                      </c:pt>
                      <c:pt idx="30">
                        <c:v>Oconee</c:v>
                      </c:pt>
                      <c:pt idx="31">
                        <c:v>Lancaster</c:v>
                      </c:pt>
                      <c:pt idx="32">
                        <c:v>Pickens</c:v>
                      </c:pt>
                      <c:pt idx="33">
                        <c:v>Florence</c:v>
                      </c:pt>
                      <c:pt idx="34">
                        <c:v>Dorchester</c:v>
                      </c:pt>
                      <c:pt idx="35">
                        <c:v>Anderson</c:v>
                      </c:pt>
                      <c:pt idx="36">
                        <c:v>Aiken</c:v>
                      </c:pt>
                      <c:pt idx="37">
                        <c:v>Berkeley</c:v>
                      </c:pt>
                      <c:pt idx="38">
                        <c:v>Beaufort</c:v>
                      </c:pt>
                      <c:pt idx="39">
                        <c:v>Horry</c:v>
                      </c:pt>
                      <c:pt idx="40">
                        <c:v>Spartanburg</c:v>
                      </c:pt>
                      <c:pt idx="41">
                        <c:v>Lexington</c:v>
                      </c:pt>
                      <c:pt idx="42">
                        <c:v>York</c:v>
                      </c:pt>
                      <c:pt idx="43">
                        <c:v>Richland</c:v>
                      </c:pt>
                      <c:pt idx="44">
                        <c:v>Charleston</c:v>
                      </c:pt>
                      <c:pt idx="45">
                        <c:v>Greenville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'Income Tax Data'!$E$3:$E$49</c15:sqref>
                        </c15:formulaRef>
                      </c:ext>
                    </c:extLst>
                    <c:numCache>
                      <c:formatCode>#,##0</c:formatCode>
                      <c:ptCount val="46"/>
                      <c:pt idx="0">
                        <c:v>1799893</c:v>
                      </c:pt>
                      <c:pt idx="1">
                        <c:v>3036126</c:v>
                      </c:pt>
                      <c:pt idx="2">
                        <c:v>4406284</c:v>
                      </c:pt>
                      <c:pt idx="3">
                        <c:v>4323860</c:v>
                      </c:pt>
                      <c:pt idx="4">
                        <c:v>6358667</c:v>
                      </c:pt>
                      <c:pt idx="5">
                        <c:v>6798110</c:v>
                      </c:pt>
                      <c:pt idx="6">
                        <c:v>6018810</c:v>
                      </c:pt>
                      <c:pt idx="7">
                        <c:v>7139615</c:v>
                      </c:pt>
                      <c:pt idx="8">
                        <c:v>8023987</c:v>
                      </c:pt>
                      <c:pt idx="9">
                        <c:v>8068433</c:v>
                      </c:pt>
                      <c:pt idx="10">
                        <c:v>8473424</c:v>
                      </c:pt>
                      <c:pt idx="11">
                        <c:v>7506997</c:v>
                      </c:pt>
                      <c:pt idx="12">
                        <c:v>8498068</c:v>
                      </c:pt>
                      <c:pt idx="13">
                        <c:v>9201361</c:v>
                      </c:pt>
                      <c:pt idx="14" formatCode="\$#,##0">
                        <c:v>9808993</c:v>
                      </c:pt>
                      <c:pt idx="15">
                        <c:v>10108407</c:v>
                      </c:pt>
                      <c:pt idx="16">
                        <c:v>9851762</c:v>
                      </c:pt>
                      <c:pt idx="17">
                        <c:v>8698404</c:v>
                      </c:pt>
                      <c:pt idx="18">
                        <c:v>11214356</c:v>
                      </c:pt>
                      <c:pt idx="19">
                        <c:v>14455846</c:v>
                      </c:pt>
                      <c:pt idx="20">
                        <c:v>14193722</c:v>
                      </c:pt>
                      <c:pt idx="21">
                        <c:v>19929696</c:v>
                      </c:pt>
                      <c:pt idx="22">
                        <c:v>19713106</c:v>
                      </c:pt>
                      <c:pt idx="23">
                        <c:v>26294515</c:v>
                      </c:pt>
                      <c:pt idx="24">
                        <c:v>32409230</c:v>
                      </c:pt>
                      <c:pt idx="25">
                        <c:v>32785110</c:v>
                      </c:pt>
                      <c:pt idx="26">
                        <c:v>35047816</c:v>
                      </c:pt>
                      <c:pt idx="27">
                        <c:v>38747812</c:v>
                      </c:pt>
                      <c:pt idx="28">
                        <c:v>36971721</c:v>
                      </c:pt>
                      <c:pt idx="29">
                        <c:v>44169740</c:v>
                      </c:pt>
                      <c:pt idx="30">
                        <c:v>48770937</c:v>
                      </c:pt>
                      <c:pt idx="31">
                        <c:v>33858334</c:v>
                      </c:pt>
                      <c:pt idx="32">
                        <c:v>72718841</c:v>
                      </c:pt>
                      <c:pt idx="33">
                        <c:v>81818718</c:v>
                      </c:pt>
                      <c:pt idx="34">
                        <c:v>92047711</c:v>
                      </c:pt>
                      <c:pt idx="35">
                        <c:v>107673915</c:v>
                      </c:pt>
                      <c:pt idx="36">
                        <c:v>96107724</c:v>
                      </c:pt>
                      <c:pt idx="37">
                        <c:v>125382907</c:v>
                      </c:pt>
                      <c:pt idx="38">
                        <c:v>140700884</c:v>
                      </c:pt>
                      <c:pt idx="39">
                        <c:v>157329729</c:v>
                      </c:pt>
                      <c:pt idx="40">
                        <c:v>183568342</c:v>
                      </c:pt>
                      <c:pt idx="41">
                        <c:v>215654872</c:v>
                      </c:pt>
                      <c:pt idx="42">
                        <c:v>140892048</c:v>
                      </c:pt>
                      <c:pt idx="43">
                        <c:v>294257093</c:v>
                      </c:pt>
                      <c:pt idx="44">
                        <c:v>420184849</c:v>
                      </c:pt>
                      <c:pt idx="45">
                        <c:v>448778755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D2-46B7-85FC-D70D5153A69E}"/>
                  </c:ext>
                </c:extLst>
              </c15:ser>
            </c15:filteredBarSeries>
          </c:ext>
        </c:extLst>
      </c:barChart>
      <c:catAx>
        <c:axId val="7292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244832"/>
        <c:crosses val="autoZero"/>
        <c:auto val="1"/>
        <c:lblAlgn val="ctr"/>
        <c:lblOffset val="100"/>
        <c:noMultiLvlLbl val="0"/>
      </c:catAx>
      <c:valAx>
        <c:axId val="72924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0%" sourceLinked="0"/>
        <c:majorTickMark val="in"/>
        <c:minorTickMark val="out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24089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ASSESSED</a:t>
            </a:r>
            <a:r>
              <a:rPr lang="en-US" sz="1600" b="1" baseline="0">
                <a:solidFill>
                  <a:sysClr val="windowText" lastClr="000000"/>
                </a:solidFill>
              </a:rPr>
              <a:t> VALUE  BY COUNTY</a:t>
            </a:r>
          </a:p>
          <a:p>
            <a:pPr>
              <a:defRPr/>
            </a:pPr>
            <a:r>
              <a:rPr lang="en-US" sz="1600" b="1" baseline="0">
                <a:solidFill>
                  <a:sysClr val="windowText" lastClr="000000"/>
                </a:solidFill>
              </a:rPr>
              <a:t>As a Percent of State Total</a:t>
            </a:r>
          </a:p>
          <a:p>
            <a:pPr>
              <a:defRPr/>
            </a:pPr>
            <a:r>
              <a:rPr lang="en-US" sz="1600" b="1" baseline="0">
                <a:solidFill>
                  <a:sysClr val="windowText" lastClr="000000"/>
                </a:solidFill>
              </a:rPr>
              <a:t>Tax Year 2015</a:t>
            </a:r>
          </a:p>
          <a:p>
            <a:pPr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69087271720992E-2"/>
          <c:y val="0.13651435797969827"/>
          <c:w val="0.90520970153025715"/>
          <c:h val="0.70325251608955064"/>
        </c:manualLayout>
      </c:layout>
      <c:barChart>
        <c:barDir val="col"/>
        <c:grouping val="clustered"/>
        <c:varyColors val="0"/>
        <c:ser>
          <c:idx val="0"/>
          <c:order val="0"/>
          <c:tx>
            <c:v>Percentage of State Total</c:v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'County Assessed Value'!$A$4:$A$49</c:f>
              <c:strCache>
                <c:ptCount val="46"/>
                <c:pt idx="0">
                  <c:v>Allendale</c:v>
                </c:pt>
                <c:pt idx="1">
                  <c:v>Bamberg</c:v>
                </c:pt>
                <c:pt idx="2">
                  <c:v>Lee</c:v>
                </c:pt>
                <c:pt idx="3">
                  <c:v>McCormick</c:v>
                </c:pt>
                <c:pt idx="4">
                  <c:v>Saluda</c:v>
                </c:pt>
                <c:pt idx="5">
                  <c:v>Hampton</c:v>
                </c:pt>
                <c:pt idx="6">
                  <c:v>Barnwell</c:v>
                </c:pt>
                <c:pt idx="7">
                  <c:v>Abbeville</c:v>
                </c:pt>
                <c:pt idx="8">
                  <c:v>Marlboro</c:v>
                </c:pt>
                <c:pt idx="9">
                  <c:v>Union</c:v>
                </c:pt>
                <c:pt idx="10">
                  <c:v>Dillon</c:v>
                </c:pt>
                <c:pt idx="11">
                  <c:v>Marion</c:v>
                </c:pt>
                <c:pt idx="12">
                  <c:v>Edgefield</c:v>
                </c:pt>
                <c:pt idx="13">
                  <c:v>Calhoun</c:v>
                </c:pt>
                <c:pt idx="14">
                  <c:v>Williamsburg</c:v>
                </c:pt>
                <c:pt idx="15">
                  <c:v>Clarendon</c:v>
                </c:pt>
                <c:pt idx="16">
                  <c:v>Chester</c:v>
                </c:pt>
                <c:pt idx="17">
                  <c:v>Chesterfield</c:v>
                </c:pt>
                <c:pt idx="18">
                  <c:v>Jasper</c:v>
                </c:pt>
                <c:pt idx="19">
                  <c:v>Fairfield</c:v>
                </c:pt>
                <c:pt idx="20">
                  <c:v>Newberry</c:v>
                </c:pt>
                <c:pt idx="21">
                  <c:v>Laurens</c:v>
                </c:pt>
                <c:pt idx="22">
                  <c:v>Colleton</c:v>
                </c:pt>
                <c:pt idx="23">
                  <c:v>Cherokee</c:v>
                </c:pt>
                <c:pt idx="24">
                  <c:v>Kershaw</c:v>
                </c:pt>
                <c:pt idx="25">
                  <c:v>Darlington</c:v>
                </c:pt>
                <c:pt idx="26">
                  <c:v>Greenwood</c:v>
                </c:pt>
                <c:pt idx="27">
                  <c:v>Orangeburg</c:v>
                </c:pt>
                <c:pt idx="28">
                  <c:v>Sumter</c:v>
                </c:pt>
                <c:pt idx="29">
                  <c:v>Lancaster</c:v>
                </c:pt>
                <c:pt idx="30">
                  <c:v>Pickens</c:v>
                </c:pt>
                <c:pt idx="31">
                  <c:v>Florence</c:v>
                </c:pt>
                <c:pt idx="32">
                  <c:v>Dorchester</c:v>
                </c:pt>
                <c:pt idx="33">
                  <c:v>Oconee</c:v>
                </c:pt>
                <c:pt idx="34">
                  <c:v>Georgetown</c:v>
                </c:pt>
                <c:pt idx="35">
                  <c:v>Aiken</c:v>
                </c:pt>
                <c:pt idx="36">
                  <c:v>Anderson</c:v>
                </c:pt>
                <c:pt idx="37">
                  <c:v>Berkeley</c:v>
                </c:pt>
                <c:pt idx="38">
                  <c:v>Spartanburg</c:v>
                </c:pt>
                <c:pt idx="39">
                  <c:v>York</c:v>
                </c:pt>
                <c:pt idx="40">
                  <c:v>Richland</c:v>
                </c:pt>
                <c:pt idx="41">
                  <c:v>Lexington</c:v>
                </c:pt>
                <c:pt idx="42">
                  <c:v>Beaufort</c:v>
                </c:pt>
                <c:pt idx="43">
                  <c:v>Horry</c:v>
                </c:pt>
                <c:pt idx="44">
                  <c:v>Greenville</c:v>
                </c:pt>
                <c:pt idx="45">
                  <c:v>Charleston</c:v>
                </c:pt>
              </c:strCache>
            </c:strRef>
          </c:cat>
          <c:val>
            <c:numRef>
              <c:f>'County Assessed Value'!$C$4:$C$49</c:f>
              <c:numCache>
                <c:formatCode>0.00%</c:formatCode>
                <c:ptCount val="46"/>
                <c:pt idx="0">
                  <c:v>9.439448096643417E-4</c:v>
                </c:pt>
                <c:pt idx="1">
                  <c:v>1.2891188582724129E-3</c:v>
                </c:pt>
                <c:pt idx="2">
                  <c:v>1.6149027488633891E-3</c:v>
                </c:pt>
                <c:pt idx="3">
                  <c:v>1.8360917708603113E-3</c:v>
                </c:pt>
                <c:pt idx="4">
                  <c:v>1.9417536831555732E-3</c:v>
                </c:pt>
                <c:pt idx="5">
                  <c:v>2.0833302168787962E-3</c:v>
                </c:pt>
                <c:pt idx="6">
                  <c:v>2.4045605862368434E-3</c:v>
                </c:pt>
                <c:pt idx="7">
                  <c:v>2.5179250571965885E-3</c:v>
                </c:pt>
                <c:pt idx="8">
                  <c:v>3.0170187926624238E-3</c:v>
                </c:pt>
                <c:pt idx="9">
                  <c:v>3.0244534946813396E-3</c:v>
                </c:pt>
                <c:pt idx="10">
                  <c:v>3.082164308863372E-3</c:v>
                </c:pt>
                <c:pt idx="11">
                  <c:v>3.2583618879749509E-3</c:v>
                </c:pt>
                <c:pt idx="12">
                  <c:v>3.3504907992812361E-3</c:v>
                </c:pt>
                <c:pt idx="13">
                  <c:v>3.5390443044950272E-3</c:v>
                </c:pt>
                <c:pt idx="14">
                  <c:v>3.9995033608031553E-3</c:v>
                </c:pt>
                <c:pt idx="15">
                  <c:v>4.3000824294243713E-3</c:v>
                </c:pt>
                <c:pt idx="16">
                  <c:v>4.6683308023880866E-3</c:v>
                </c:pt>
                <c:pt idx="17">
                  <c:v>5.3553650241029609E-3</c:v>
                </c:pt>
                <c:pt idx="18">
                  <c:v>5.5593901829544363E-3</c:v>
                </c:pt>
                <c:pt idx="19">
                  <c:v>6.064049718211977E-3</c:v>
                </c:pt>
                <c:pt idx="20">
                  <c:v>6.2918821026163646E-3</c:v>
                </c:pt>
                <c:pt idx="21">
                  <c:v>6.5680167582614808E-3</c:v>
                </c:pt>
                <c:pt idx="22">
                  <c:v>7.0731754410595701E-3</c:v>
                </c:pt>
                <c:pt idx="23">
                  <c:v>8.3069361322213996E-3</c:v>
                </c:pt>
                <c:pt idx="24">
                  <c:v>9.715027921287615E-3</c:v>
                </c:pt>
                <c:pt idx="25">
                  <c:v>9.9209866820391436E-3</c:v>
                </c:pt>
                <c:pt idx="26">
                  <c:v>1.0798893537434554E-2</c:v>
                </c:pt>
                <c:pt idx="27">
                  <c:v>1.2762875106258094E-2</c:v>
                </c:pt>
                <c:pt idx="28">
                  <c:v>1.3289018230495565E-2</c:v>
                </c:pt>
                <c:pt idx="29">
                  <c:v>1.4545322583470558E-2</c:v>
                </c:pt>
                <c:pt idx="30">
                  <c:v>1.984417824544531E-2</c:v>
                </c:pt>
                <c:pt idx="31">
                  <c:v>2.2005371847119662E-2</c:v>
                </c:pt>
                <c:pt idx="32">
                  <c:v>2.3385511332173432E-2</c:v>
                </c:pt>
                <c:pt idx="33">
                  <c:v>2.3520550193535408E-2</c:v>
                </c:pt>
                <c:pt idx="34">
                  <c:v>2.376630230023094E-2</c:v>
                </c:pt>
                <c:pt idx="35">
                  <c:v>2.8556465216310049E-2</c:v>
                </c:pt>
                <c:pt idx="36">
                  <c:v>3.1998751076585702E-2</c:v>
                </c:pt>
                <c:pt idx="37">
                  <c:v>3.8067223247015947E-2</c:v>
                </c:pt>
                <c:pt idx="38">
                  <c:v>4.9486819607573812E-2</c:v>
                </c:pt>
                <c:pt idx="39">
                  <c:v>5.1764769153574863E-2</c:v>
                </c:pt>
                <c:pt idx="40">
                  <c:v>5.7981212898617254E-2</c:v>
                </c:pt>
                <c:pt idx="41">
                  <c:v>5.8130372526189689E-2</c:v>
                </c:pt>
                <c:pt idx="42">
                  <c:v>7.8697748604163967E-2</c:v>
                </c:pt>
                <c:pt idx="43">
                  <c:v>8.7988876457571197E-2</c:v>
                </c:pt>
                <c:pt idx="44">
                  <c:v>9.8173911979851938E-2</c:v>
                </c:pt>
                <c:pt idx="45">
                  <c:v>0.14350991798192489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F4-4ADB-A96E-526CD653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76358904"/>
        <c:axId val="376359560"/>
      </c:barChart>
      <c:catAx>
        <c:axId val="37635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59560"/>
        <c:crosses val="autoZero"/>
        <c:auto val="1"/>
        <c:lblAlgn val="ctr"/>
        <c:lblOffset val="100"/>
        <c:noMultiLvlLbl val="0"/>
      </c:catAx>
      <c:valAx>
        <c:axId val="37635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0%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35890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TOTAL COMBINED TAX BASE -</a:t>
            </a:r>
            <a:r>
              <a:rPr lang="en-US" sz="1600" b="1" baseline="0">
                <a:solidFill>
                  <a:sysClr val="windowText" lastClr="000000"/>
                </a:solidFill>
              </a:rPr>
              <a:t> </a:t>
            </a:r>
            <a:r>
              <a:rPr lang="en-US" sz="1600" b="1">
                <a:solidFill>
                  <a:sysClr val="windowText" lastClr="000000"/>
                </a:solidFill>
              </a:rPr>
              <a:t>TY </a:t>
            </a:r>
            <a:r>
              <a:rPr lang="en-US" sz="1600" b="1" baseline="0">
                <a:solidFill>
                  <a:sysClr val="windowText" lastClr="000000"/>
                </a:solidFill>
              </a:rPr>
              <a:t>2015</a:t>
            </a:r>
            <a:endParaRPr lang="en-US" sz="1600" b="1">
              <a:solidFill>
                <a:sysClr val="windowText" lastClr="000000"/>
              </a:solidFill>
            </a:endParaRPr>
          </a:p>
          <a:p>
            <a:pPr>
              <a:defRPr sz="1600" b="1">
                <a:solidFill>
                  <a:sysClr val="windowText" lastClr="000000"/>
                </a:solidFill>
              </a:defRPr>
            </a:pPr>
            <a:r>
              <a:rPr lang="en-US" sz="1300" b="1" i="0" baseline="0">
                <a:effectLst/>
              </a:rPr>
              <a:t>Percentage of State Total of Income Tax Liability, Taxable Sales, and Property Tax Assessed Value</a:t>
            </a:r>
            <a:endParaRPr lang="en-US" sz="13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50685595761258E-2"/>
          <c:y val="9.4220961677066478E-2"/>
          <c:w val="0.91149697389748552"/>
          <c:h val="0.713294132315680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'All Percentages'!$F$4</c:f>
              <c:strCache>
                <c:ptCount val="1"/>
                <c:pt idx="0">
                  <c:v>State Income Tax Liability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'All Percentages'!$A$5:$A$50</c:f>
              <c:strCache>
                <c:ptCount val="46"/>
                <c:pt idx="0">
                  <c:v>Allendale</c:v>
                </c:pt>
                <c:pt idx="1">
                  <c:v>McCormick</c:v>
                </c:pt>
                <c:pt idx="2">
                  <c:v>Lee</c:v>
                </c:pt>
                <c:pt idx="3">
                  <c:v>Bamberg</c:v>
                </c:pt>
                <c:pt idx="4">
                  <c:v>Saluda</c:v>
                </c:pt>
                <c:pt idx="5">
                  <c:v>Hampton</c:v>
                </c:pt>
                <c:pt idx="6">
                  <c:v>Calhoun</c:v>
                </c:pt>
                <c:pt idx="7">
                  <c:v>Marlboro</c:v>
                </c:pt>
                <c:pt idx="8">
                  <c:v>Barnwell</c:v>
                </c:pt>
                <c:pt idx="9">
                  <c:v>Abbeville</c:v>
                </c:pt>
                <c:pt idx="10">
                  <c:v>Edgefield</c:v>
                </c:pt>
                <c:pt idx="11">
                  <c:v>Union</c:v>
                </c:pt>
                <c:pt idx="12">
                  <c:v>Dillon</c:v>
                </c:pt>
                <c:pt idx="13">
                  <c:v>Marion</c:v>
                </c:pt>
                <c:pt idx="14">
                  <c:v>Williamsburg</c:v>
                </c:pt>
                <c:pt idx="15">
                  <c:v>Clarendon</c:v>
                </c:pt>
                <c:pt idx="16">
                  <c:v>Chester</c:v>
                </c:pt>
                <c:pt idx="17">
                  <c:v>Fairfield</c:v>
                </c:pt>
                <c:pt idx="18">
                  <c:v>Chesterfield</c:v>
                </c:pt>
                <c:pt idx="19">
                  <c:v>Jasper</c:v>
                </c:pt>
                <c:pt idx="20">
                  <c:v>Colleton</c:v>
                </c:pt>
                <c:pt idx="21">
                  <c:v>Newberry</c:v>
                </c:pt>
                <c:pt idx="22">
                  <c:v>Laurens</c:v>
                </c:pt>
                <c:pt idx="23">
                  <c:v>Cherokee</c:v>
                </c:pt>
                <c:pt idx="24">
                  <c:v>Darlington</c:v>
                </c:pt>
                <c:pt idx="25">
                  <c:v>Kershaw</c:v>
                </c:pt>
                <c:pt idx="26">
                  <c:v>Greenwood</c:v>
                </c:pt>
                <c:pt idx="27">
                  <c:v>Lancaster</c:v>
                </c:pt>
                <c:pt idx="28">
                  <c:v>Orangeburg</c:v>
                </c:pt>
                <c:pt idx="29">
                  <c:v>Sumter</c:v>
                </c:pt>
                <c:pt idx="30">
                  <c:v>Georgetown</c:v>
                </c:pt>
                <c:pt idx="31">
                  <c:v>Oconee</c:v>
                </c:pt>
                <c:pt idx="32">
                  <c:v>Pickens</c:v>
                </c:pt>
                <c:pt idx="33">
                  <c:v>Dorchester</c:v>
                </c:pt>
                <c:pt idx="34">
                  <c:v>Aiken</c:v>
                </c:pt>
                <c:pt idx="35">
                  <c:v>Florence</c:v>
                </c:pt>
                <c:pt idx="36">
                  <c:v>Anderson</c:v>
                </c:pt>
                <c:pt idx="37">
                  <c:v>Berkeley</c:v>
                </c:pt>
                <c:pt idx="38">
                  <c:v>York</c:v>
                </c:pt>
                <c:pt idx="39">
                  <c:v>Spartanburg</c:v>
                </c:pt>
                <c:pt idx="40">
                  <c:v>Beaufort</c:v>
                </c:pt>
                <c:pt idx="41">
                  <c:v>Lexington</c:v>
                </c:pt>
                <c:pt idx="42">
                  <c:v>Richland</c:v>
                </c:pt>
                <c:pt idx="43">
                  <c:v>Horry</c:v>
                </c:pt>
                <c:pt idx="44">
                  <c:v>Greenville</c:v>
                </c:pt>
                <c:pt idx="45">
                  <c:v>Charleston</c:v>
                </c:pt>
              </c:strCache>
            </c:strRef>
          </c:cat>
          <c:val>
            <c:numRef>
              <c:f>'All Percentages'!$F$5:$F$50</c:f>
              <c:numCache>
                <c:formatCode>0.00%</c:formatCode>
                <c:ptCount val="46"/>
                <c:pt idx="0">
                  <c:v>1.8226528146310351E-4</c:v>
                </c:pt>
                <c:pt idx="1">
                  <c:v>3.074518096061525E-4</c:v>
                </c:pt>
                <c:pt idx="2">
                  <c:v>4.4620018715910874E-4</c:v>
                </c:pt>
                <c:pt idx="3">
                  <c:v>4.3785356124339321E-4</c:v>
                </c:pt>
                <c:pt idx="4">
                  <c:v>7.2298960966746121E-4</c:v>
                </c:pt>
                <c:pt idx="5">
                  <c:v>6.8840727341410769E-4</c:v>
                </c:pt>
                <c:pt idx="6">
                  <c:v>8.1254510629869871E-4</c:v>
                </c:pt>
                <c:pt idx="7">
                  <c:v>6.0949184130553434E-4</c:v>
                </c:pt>
                <c:pt idx="8">
                  <c:v>6.4390729364753791E-4</c:v>
                </c:pt>
                <c:pt idx="9">
                  <c:v>9.9330286301164126E-4</c:v>
                </c:pt>
                <c:pt idx="10">
                  <c:v>8.8083961287686852E-4</c:v>
                </c:pt>
                <c:pt idx="11">
                  <c:v>9.3177130668802184E-4</c:v>
                </c:pt>
                <c:pt idx="12">
                  <c:v>8.1704590867967867E-4</c:v>
                </c:pt>
                <c:pt idx="13">
                  <c:v>8.605526861388945E-4</c:v>
                </c:pt>
                <c:pt idx="14">
                  <c:v>8.5805712357135471E-4</c:v>
                </c:pt>
                <c:pt idx="15">
                  <c:v>1.0236228748034498E-3</c:v>
                </c:pt>
                <c:pt idx="16">
                  <c:v>1.1356162576150047E-3</c:v>
                </c:pt>
                <c:pt idx="17">
                  <c:v>9.9763384481050123E-4</c:v>
                </c:pt>
                <c:pt idx="18">
                  <c:v>1.4373202936724819E-3</c:v>
                </c:pt>
                <c:pt idx="19">
                  <c:v>7.6019236762833882E-4</c:v>
                </c:pt>
                <c:pt idx="20">
                  <c:v>1.4638641519119631E-3</c:v>
                </c:pt>
                <c:pt idx="21">
                  <c:v>2.0181708862216188E-3</c:v>
                </c:pt>
                <c:pt idx="22">
                  <c:v>2.6627011591304583E-3</c:v>
                </c:pt>
                <c:pt idx="23">
                  <c:v>1.9962380061492517E-3</c:v>
                </c:pt>
                <c:pt idx="24">
                  <c:v>3.2819047732017726E-3</c:v>
                </c:pt>
                <c:pt idx="25">
                  <c:v>3.7439231855673281E-3</c:v>
                </c:pt>
                <c:pt idx="26">
                  <c:v>3.549099889775149E-3</c:v>
                </c:pt>
                <c:pt idx="27">
                  <c:v>3.3199680769628024E-3</c:v>
                </c:pt>
                <c:pt idx="28">
                  <c:v>3.4286475787070492E-3</c:v>
                </c:pt>
                <c:pt idx="29">
                  <c:v>4.4728270476367769E-3</c:v>
                </c:pt>
                <c:pt idx="30">
                  <c:v>3.9237781691797346E-3</c:v>
                </c:pt>
                <c:pt idx="31">
                  <c:v>4.9387650040998484E-3</c:v>
                </c:pt>
                <c:pt idx="32">
                  <c:v>7.3638377517639504E-3</c:v>
                </c:pt>
                <c:pt idx="33">
                  <c:v>9.3211662879123421E-3</c:v>
                </c:pt>
                <c:pt idx="34">
                  <c:v>8.2853323309887272E-3</c:v>
                </c:pt>
                <c:pt idx="35">
                  <c:v>9.7323015121667054E-3</c:v>
                </c:pt>
                <c:pt idx="36">
                  <c:v>1.0903546168416281E-2</c:v>
                </c:pt>
                <c:pt idx="37">
                  <c:v>1.2696838553745768E-2</c:v>
                </c:pt>
                <c:pt idx="38">
                  <c:v>1.4267364106995856E-2</c:v>
                </c:pt>
                <c:pt idx="39">
                  <c:v>1.8588958078255346E-2</c:v>
                </c:pt>
                <c:pt idx="40">
                  <c:v>1.4248005978337312E-2</c:v>
                </c:pt>
                <c:pt idx="41">
                  <c:v>2.1838184794301416E-2</c:v>
                </c:pt>
                <c:pt idx="42">
                  <c:v>2.9797800134874479E-2</c:v>
                </c:pt>
                <c:pt idx="43">
                  <c:v>1.5931917807724568E-2</c:v>
                </c:pt>
                <c:pt idx="44">
                  <c:v>4.5445360415722592E-2</c:v>
                </c:pt>
                <c:pt idx="45">
                  <c:v>4.2549812555255591E-2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B-4FC5-BE05-CEBFF6934BEE}"/>
            </c:ext>
          </c:extLst>
        </c:ser>
        <c:ser>
          <c:idx val="1"/>
          <c:order val="1"/>
          <c:tx>
            <c:strRef>
              <c:f>'All Percentages'!$G$4</c:f>
              <c:strCache>
                <c:ptCount val="1"/>
                <c:pt idx="0">
                  <c:v>Taxable Sales</c:v>
                </c:pt>
              </c:strCache>
            </c:strRef>
          </c:tx>
          <c:spPr>
            <a:pattFill prst="pct75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  <a:effectLst/>
          </c:spPr>
          <c:invertIfNegative val="0"/>
          <c:val>
            <c:numRef>
              <c:f>'All Percentages'!$G$5:$G$50</c:f>
              <c:numCache>
                <c:formatCode>0.00%</c:formatCode>
                <c:ptCount val="46"/>
                <c:pt idx="0">
                  <c:v>8.1196412250271951E-5</c:v>
                </c:pt>
                <c:pt idx="1">
                  <c:v>8.693703560751261E-5</c:v>
                </c:pt>
                <c:pt idx="2">
                  <c:v>2.4960903720548541E-4</c:v>
                </c:pt>
                <c:pt idx="3">
                  <c:v>1.638698141472233E-4</c:v>
                </c:pt>
                <c:pt idx="4">
                  <c:v>1.8792634670799377E-4</c:v>
                </c:pt>
                <c:pt idx="5">
                  <c:v>3.0833812847401904E-4</c:v>
                </c:pt>
                <c:pt idx="6">
                  <c:v>4.2772604445724346E-4</c:v>
                </c:pt>
                <c:pt idx="7">
                  <c:v>4.0626494397669671E-4</c:v>
                </c:pt>
                <c:pt idx="8">
                  <c:v>1.8919329534715739E-4</c:v>
                </c:pt>
                <c:pt idx="9">
                  <c:v>3.2800899497952913E-4</c:v>
                </c:pt>
                <c:pt idx="10">
                  <c:v>2.7958296661892738E-4</c:v>
                </c:pt>
                <c:pt idx="11">
                  <c:v>5.5346395372036909E-4</c:v>
                </c:pt>
                <c:pt idx="12">
                  <c:v>6.7084455957062159E-4</c:v>
                </c:pt>
                <c:pt idx="13">
                  <c:v>6.5260726431300045E-4</c:v>
                </c:pt>
                <c:pt idx="14">
                  <c:v>7.8335535274501745E-4</c:v>
                </c:pt>
                <c:pt idx="15">
                  <c:v>6.2633425159266086E-4</c:v>
                </c:pt>
                <c:pt idx="16">
                  <c:v>6.0485866907484089E-4</c:v>
                </c:pt>
                <c:pt idx="17">
                  <c:v>4.0620138216466246E-4</c:v>
                </c:pt>
                <c:pt idx="18">
                  <c:v>8.8192855485939479E-4</c:v>
                </c:pt>
                <c:pt idx="19">
                  <c:v>1.6443021950214428E-3</c:v>
                </c:pt>
                <c:pt idx="20">
                  <c:v>1.1987042238839076E-3</c:v>
                </c:pt>
                <c:pt idx="21">
                  <c:v>1.1078582417498979E-3</c:v>
                </c:pt>
                <c:pt idx="22">
                  <c:v>1.3524445418252478E-3</c:v>
                </c:pt>
                <c:pt idx="23">
                  <c:v>1.7898384428065145E-3</c:v>
                </c:pt>
                <c:pt idx="24">
                  <c:v>1.5088820224180999E-3</c:v>
                </c:pt>
                <c:pt idx="25">
                  <c:v>1.5865931134656434E-3</c:v>
                </c:pt>
                <c:pt idx="26">
                  <c:v>2.6606803805286168E-3</c:v>
                </c:pt>
                <c:pt idx="27">
                  <c:v>2.8715144240887827E-3</c:v>
                </c:pt>
                <c:pt idx="28">
                  <c:v>2.2158612999135232E-3</c:v>
                </c:pt>
                <c:pt idx="29">
                  <c:v>3.3407233418671599E-3</c:v>
                </c:pt>
                <c:pt idx="30">
                  <c:v>2.7452655974188277E-3</c:v>
                </c:pt>
                <c:pt idx="31">
                  <c:v>2.2117145914322752E-3</c:v>
                </c:pt>
                <c:pt idx="32">
                  <c:v>4.0402306799304424E-3</c:v>
                </c:pt>
                <c:pt idx="33">
                  <c:v>3.5609260085387689E-3</c:v>
                </c:pt>
                <c:pt idx="34">
                  <c:v>7.7730829850560521E-3</c:v>
                </c:pt>
                <c:pt idx="35">
                  <c:v>5.1662808546681207E-3</c:v>
                </c:pt>
                <c:pt idx="36">
                  <c:v>7.3705110674771382E-3</c:v>
                </c:pt>
                <c:pt idx="37">
                  <c:v>7.5901584442231189E-3</c:v>
                </c:pt>
                <c:pt idx="38">
                  <c:v>1.1124259257934201E-2</c:v>
                </c:pt>
                <c:pt idx="39">
                  <c:v>1.2883585275497359E-2</c:v>
                </c:pt>
                <c:pt idx="40">
                  <c:v>1.101315029667122E-2</c:v>
                </c:pt>
                <c:pt idx="41">
                  <c:v>1.9121724141362411E-2</c:v>
                </c:pt>
                <c:pt idx="42">
                  <c:v>2.0296785354630663E-2</c:v>
                </c:pt>
                <c:pt idx="43">
                  <c:v>2.5296360322920548E-2</c:v>
                </c:pt>
                <c:pt idx="44">
                  <c:v>2.994340411351705E-2</c:v>
                </c:pt>
                <c:pt idx="45">
                  <c:v>3.2575578559421413E-2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B-4FC5-BE05-CEBFF6934BEE}"/>
            </c:ext>
          </c:extLst>
        </c:ser>
        <c:ser>
          <c:idx val="2"/>
          <c:order val="2"/>
          <c:tx>
            <c:strRef>
              <c:f>'All Percentages'!$H$4</c:f>
              <c:strCache>
                <c:ptCount val="1"/>
                <c:pt idx="0">
                  <c:v>Property Tax Assessed Value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  <a:effectLst/>
          </c:spPr>
          <c:invertIfNegative val="0"/>
          <c:val>
            <c:numRef>
              <c:f>'All Percentages'!$H$5:$H$50</c:f>
              <c:numCache>
                <c:formatCode>0.00%</c:formatCode>
                <c:ptCount val="46"/>
                <c:pt idx="0">
                  <c:v>4.2742194000801651E-4</c:v>
                </c:pt>
                <c:pt idx="1">
                  <c:v>8.3138960953970569E-4</c:v>
                </c:pt>
                <c:pt idx="2">
                  <c:v>5.8371811324397648E-4</c:v>
                </c:pt>
                <c:pt idx="3">
                  <c:v>7.3123434630559953E-4</c:v>
                </c:pt>
                <c:pt idx="4">
                  <c:v>8.792337409717721E-4</c:v>
                </c:pt>
                <c:pt idx="5">
                  <c:v>9.4334015491043038E-4</c:v>
                </c:pt>
                <c:pt idx="6">
                  <c:v>1.0887945355636079E-3</c:v>
                </c:pt>
                <c:pt idx="7">
                  <c:v>1.3661180316876427E-3</c:v>
                </c:pt>
                <c:pt idx="8">
                  <c:v>1.6024932463365906E-3</c:v>
                </c:pt>
                <c:pt idx="9">
                  <c:v>1.1401264159971965E-3</c:v>
                </c:pt>
                <c:pt idx="10">
                  <c:v>1.5171154740678411E-3</c:v>
                </c:pt>
                <c:pt idx="11">
                  <c:v>1.3694844941415615E-3</c:v>
                </c:pt>
                <c:pt idx="12">
                  <c:v>1.3956161788593339E-3</c:v>
                </c:pt>
                <c:pt idx="13">
                  <c:v>1.4753991389620193E-3</c:v>
                </c:pt>
                <c:pt idx="14">
                  <c:v>1.8109909266315484E-3</c:v>
                </c:pt>
                <c:pt idx="15">
                  <c:v>1.9470943167032276E-3</c:v>
                </c:pt>
                <c:pt idx="16">
                  <c:v>2.1138386351903602E-3</c:v>
                </c:pt>
                <c:pt idx="17">
                  <c:v>2.7458256757456915E-3</c:v>
                </c:pt>
                <c:pt idx="18">
                  <c:v>2.4249304457398457E-3</c:v>
                </c:pt>
                <c:pt idx="19">
                  <c:v>2.5173138439151589E-3</c:v>
                </c:pt>
                <c:pt idx="20">
                  <c:v>3.2027617908188645E-3</c:v>
                </c:pt>
                <c:pt idx="21">
                  <c:v>2.8489890797305105E-3</c:v>
                </c:pt>
                <c:pt idx="22">
                  <c:v>2.9740239430094875E-3</c:v>
                </c:pt>
                <c:pt idx="23">
                  <c:v>3.7614135072359892E-3</c:v>
                </c:pt>
                <c:pt idx="24">
                  <c:v>4.4922619744460811E-3</c:v>
                </c:pt>
                <c:pt idx="25">
                  <c:v>4.3990030336893979E-3</c:v>
                </c:pt>
                <c:pt idx="26">
                  <c:v>4.8897816677985709E-3</c:v>
                </c:pt>
                <c:pt idx="27">
                  <c:v>5.7790802832388593E-3</c:v>
                </c:pt>
                <c:pt idx="28">
                  <c:v>6.5861795446283625E-3</c:v>
                </c:pt>
                <c:pt idx="29">
                  <c:v>6.0173199690563232E-3</c:v>
                </c:pt>
                <c:pt idx="30">
                  <c:v>1.0761475598974767E-2</c:v>
                </c:pt>
                <c:pt idx="31">
                  <c:v>1.0650198073923051E-2</c:v>
                </c:pt>
                <c:pt idx="32">
                  <c:v>8.9855223278881916E-3</c:v>
                </c:pt>
                <c:pt idx="33">
                  <c:v>1.0589051943864522E-2</c:v>
                </c:pt>
                <c:pt idx="34">
                  <c:v>9.964119331127225E-3</c:v>
                </c:pt>
                <c:pt idx="35">
                  <c:v>1.293048029668907E-2</c:v>
                </c:pt>
                <c:pt idx="36">
                  <c:v>1.448916093712224E-2</c:v>
                </c:pt>
                <c:pt idx="37">
                  <c:v>1.7236989116708592E-2</c:v>
                </c:pt>
                <c:pt idx="38">
                  <c:v>2.3439292031867513E-2</c:v>
                </c:pt>
                <c:pt idx="39">
                  <c:v>2.2407827475652228E-2</c:v>
                </c:pt>
                <c:pt idx="40">
                  <c:v>3.5634651558300326E-2</c:v>
                </c:pt>
                <c:pt idx="41">
                  <c:v>2.6321662393978082E-2</c:v>
                </c:pt>
                <c:pt idx="42">
                  <c:v>2.6254122325178347E-2</c:v>
                </c:pt>
                <c:pt idx="43">
                  <c:v>3.984171096612521E-2</c:v>
                </c:pt>
                <c:pt idx="44">
                  <c:v>4.4453535298875968E-2</c:v>
                </c:pt>
                <c:pt idx="45">
                  <c:v>6.4981857971163987E-2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B-4FC5-BE05-CEBFF6934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52171664"/>
        <c:axId val="652170024"/>
      </c:barChart>
      <c:catAx>
        <c:axId val="65217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170024"/>
        <c:crosses val="autoZero"/>
        <c:auto val="1"/>
        <c:lblAlgn val="ctr"/>
        <c:lblOffset val="100"/>
        <c:noMultiLvlLbl val="0"/>
      </c:catAx>
      <c:valAx>
        <c:axId val="65217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0%" sourceLinked="0"/>
        <c:majorTickMark val="out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171664"/>
        <c:crosses val="autoZero"/>
        <c:crossBetween val="between"/>
        <c:majorUnit val="1.0000000000000002E-2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24489435356020278"/>
          <c:y val="0.91971716615256016"/>
          <c:w val="0.48837287934525497"/>
          <c:h val="5.983557074090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SOUTH CAROLINA POPULATION BY COUNTY                                   Estimates as of July 1, 2017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Sheet1!$A$1:$A$46</c:f>
              <c:strCache>
                <c:ptCount val="46"/>
                <c:pt idx="0">
                  <c:v>Greenville</c:v>
                </c:pt>
                <c:pt idx="1">
                  <c:v>Richland </c:v>
                </c:pt>
                <c:pt idx="2">
                  <c:v>Charleston </c:v>
                </c:pt>
                <c:pt idx="3">
                  <c:v>Horry </c:v>
                </c:pt>
                <c:pt idx="4">
                  <c:v>Spartanburg</c:v>
                </c:pt>
                <c:pt idx="5">
                  <c:v>Lexington</c:v>
                </c:pt>
                <c:pt idx="6">
                  <c:v>York </c:v>
                </c:pt>
                <c:pt idx="7">
                  <c:v>Berkeley </c:v>
                </c:pt>
                <c:pt idx="8">
                  <c:v>Anderson </c:v>
                </c:pt>
                <c:pt idx="9">
                  <c:v>Beaufort</c:v>
                </c:pt>
                <c:pt idx="10">
                  <c:v>Aiken </c:v>
                </c:pt>
                <c:pt idx="11">
                  <c:v>Dorchester </c:v>
                </c:pt>
                <c:pt idx="12">
                  <c:v>Florence </c:v>
                </c:pt>
                <c:pt idx="13">
                  <c:v>Pickens </c:v>
                </c:pt>
                <c:pt idx="14">
                  <c:v>Sumter </c:v>
                </c:pt>
                <c:pt idx="15">
                  <c:v>Lancaster</c:v>
                </c:pt>
                <c:pt idx="16">
                  <c:v>Orangeburg</c:v>
                </c:pt>
                <c:pt idx="17">
                  <c:v>Oconee </c:v>
                </c:pt>
                <c:pt idx="18">
                  <c:v>Greenwood </c:v>
                </c:pt>
                <c:pt idx="19">
                  <c:v>Darlington </c:v>
                </c:pt>
                <c:pt idx="20">
                  <c:v>Laurens </c:v>
                </c:pt>
                <c:pt idx="21">
                  <c:v>Kershaw </c:v>
                </c:pt>
                <c:pt idx="22">
                  <c:v>Georgetown </c:v>
                </c:pt>
                <c:pt idx="23">
                  <c:v>Cherokee </c:v>
                </c:pt>
                <c:pt idx="24">
                  <c:v>Chesterfield</c:v>
                </c:pt>
                <c:pt idx="25">
                  <c:v>Newberry </c:v>
                </c:pt>
                <c:pt idx="26">
                  <c:v>Colleton </c:v>
                </c:pt>
                <c:pt idx="27">
                  <c:v>Clarendon </c:v>
                </c:pt>
                <c:pt idx="28">
                  <c:v>Chester </c:v>
                </c:pt>
                <c:pt idx="29">
                  <c:v>Marion</c:v>
                </c:pt>
                <c:pt idx="30">
                  <c:v>Williamsburg </c:v>
                </c:pt>
                <c:pt idx="31">
                  <c:v>Dillon </c:v>
                </c:pt>
                <c:pt idx="32">
                  <c:v>Jasper </c:v>
                </c:pt>
                <c:pt idx="33">
                  <c:v>Union </c:v>
                </c:pt>
                <c:pt idx="34">
                  <c:v>Marlboro </c:v>
                </c:pt>
                <c:pt idx="35">
                  <c:v>Edgefield </c:v>
                </c:pt>
                <c:pt idx="36">
                  <c:v>Abbeville </c:v>
                </c:pt>
                <c:pt idx="37">
                  <c:v>Fairfield </c:v>
                </c:pt>
                <c:pt idx="38">
                  <c:v>Barnwell </c:v>
                </c:pt>
                <c:pt idx="39">
                  <c:v>Saluda </c:v>
                </c:pt>
                <c:pt idx="40">
                  <c:v>Hampton </c:v>
                </c:pt>
                <c:pt idx="41">
                  <c:v>Lee </c:v>
                </c:pt>
                <c:pt idx="42">
                  <c:v>Calhoun</c:v>
                </c:pt>
                <c:pt idx="43">
                  <c:v>Bamberg </c:v>
                </c:pt>
                <c:pt idx="44">
                  <c:v>McCormick</c:v>
                </c:pt>
                <c:pt idx="45">
                  <c:v>Allendale</c:v>
                </c:pt>
              </c:strCache>
            </c:strRef>
          </c:cat>
          <c:val>
            <c:numRef>
              <c:f>Sheet1!$B$1:$B$46</c:f>
              <c:numCache>
                <c:formatCode>#,##0</c:formatCode>
                <c:ptCount val="46"/>
                <c:pt idx="0">
                  <c:v>506837</c:v>
                </c:pt>
                <c:pt idx="1">
                  <c:v>411592</c:v>
                </c:pt>
                <c:pt idx="2">
                  <c:v>401438</c:v>
                </c:pt>
                <c:pt idx="3">
                  <c:v>333268</c:v>
                </c:pt>
                <c:pt idx="4">
                  <c:v>306854</c:v>
                </c:pt>
                <c:pt idx="5">
                  <c:v>290642</c:v>
                </c:pt>
                <c:pt idx="6">
                  <c:v>266439</c:v>
                </c:pt>
                <c:pt idx="7">
                  <c:v>217937</c:v>
                </c:pt>
                <c:pt idx="8">
                  <c:v>198759</c:v>
                </c:pt>
                <c:pt idx="9">
                  <c:v>186844</c:v>
                </c:pt>
                <c:pt idx="10">
                  <c:v>168179</c:v>
                </c:pt>
                <c:pt idx="11">
                  <c:v>156456</c:v>
                </c:pt>
                <c:pt idx="12">
                  <c:v>138566</c:v>
                </c:pt>
                <c:pt idx="13">
                  <c:v>123479</c:v>
                </c:pt>
                <c:pt idx="14">
                  <c:v>106847</c:v>
                </c:pt>
                <c:pt idx="15">
                  <c:v>92550</c:v>
                </c:pt>
                <c:pt idx="16">
                  <c:v>87476</c:v>
                </c:pt>
                <c:pt idx="17">
                  <c:v>77270</c:v>
                </c:pt>
                <c:pt idx="18">
                  <c:v>70355</c:v>
                </c:pt>
                <c:pt idx="19">
                  <c:v>67265</c:v>
                </c:pt>
                <c:pt idx="20">
                  <c:v>66848</c:v>
                </c:pt>
                <c:pt idx="21">
                  <c:v>65036</c:v>
                </c:pt>
                <c:pt idx="22">
                  <c:v>61607</c:v>
                </c:pt>
                <c:pt idx="23">
                  <c:v>57105</c:v>
                </c:pt>
                <c:pt idx="24">
                  <c:v>45948</c:v>
                </c:pt>
                <c:pt idx="25">
                  <c:v>38488</c:v>
                </c:pt>
                <c:pt idx="26">
                  <c:v>37611</c:v>
                </c:pt>
                <c:pt idx="27">
                  <c:v>34057</c:v>
                </c:pt>
                <c:pt idx="28">
                  <c:v>32301</c:v>
                </c:pt>
                <c:pt idx="29">
                  <c:v>31293</c:v>
                </c:pt>
                <c:pt idx="30">
                  <c:v>31133</c:v>
                </c:pt>
                <c:pt idx="31">
                  <c:v>30666</c:v>
                </c:pt>
                <c:pt idx="32">
                  <c:v>28458</c:v>
                </c:pt>
                <c:pt idx="33">
                  <c:v>27537</c:v>
                </c:pt>
                <c:pt idx="34">
                  <c:v>26825</c:v>
                </c:pt>
                <c:pt idx="35">
                  <c:v>26693</c:v>
                </c:pt>
                <c:pt idx="36">
                  <c:v>24722</c:v>
                </c:pt>
                <c:pt idx="37">
                  <c:v>22607</c:v>
                </c:pt>
                <c:pt idx="38">
                  <c:v>21345</c:v>
                </c:pt>
                <c:pt idx="39">
                  <c:v>20452</c:v>
                </c:pt>
                <c:pt idx="40">
                  <c:v>19602</c:v>
                </c:pt>
                <c:pt idx="41">
                  <c:v>17350</c:v>
                </c:pt>
                <c:pt idx="42">
                  <c:v>14704</c:v>
                </c:pt>
                <c:pt idx="43">
                  <c:v>14381</c:v>
                </c:pt>
                <c:pt idx="44">
                  <c:v>9545</c:v>
                </c:pt>
                <c:pt idx="45">
                  <c:v>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C-486C-B672-D23E95EA5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-27"/>
        <c:axId val="399793184"/>
        <c:axId val="1"/>
      </c:barChart>
      <c:catAx>
        <c:axId val="39979318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Population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9793184"/>
        <c:crosses val="autoZero"/>
        <c:crossBetween val="between"/>
        <c:majorUnit val="5000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SOUTH CAROLINA CENSUS POPULATION                                                                                       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</a:t>
            </a:r>
            <a:r>
              <a:rPr lang="en-US" sz="1800" b="1" dirty="0">
                <a:solidFill>
                  <a:sysClr val="windowText" lastClr="000000"/>
                </a:solidFill>
              </a:rPr>
              <a:t>Change From 2010 to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364053516167528E-2"/>
          <c:y val="0.12419902123623475"/>
          <c:w val="0.94027750325086135"/>
          <c:h val="0.739875208574138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 POP # Diff'!$A$2:$A$47</c:f>
              <c:strCache>
                <c:ptCount val="46"/>
                <c:pt idx="0">
                  <c:v>Horry</c:v>
                </c:pt>
                <c:pt idx="1">
                  <c:v>Greenville</c:v>
                </c:pt>
                <c:pt idx="2">
                  <c:v>Charleston</c:v>
                </c:pt>
                <c:pt idx="3">
                  <c:v>York</c:v>
                </c:pt>
                <c:pt idx="4">
                  <c:v>Berkeley</c:v>
                </c:pt>
                <c:pt idx="5">
                  <c:v>Lexington</c:v>
                </c:pt>
                <c:pt idx="6">
                  <c:v>Richland</c:v>
                </c:pt>
                <c:pt idx="7">
                  <c:v>Beaufort</c:v>
                </c:pt>
                <c:pt idx="8">
                  <c:v>Spartanburg</c:v>
                </c:pt>
                <c:pt idx="9">
                  <c:v>Dorchester</c:v>
                </c:pt>
                <c:pt idx="10">
                  <c:v>Lancaster</c:v>
                </c:pt>
                <c:pt idx="11">
                  <c:v>Anderson</c:v>
                </c:pt>
                <c:pt idx="12">
                  <c:v>Aiken</c:v>
                </c:pt>
                <c:pt idx="13">
                  <c:v>Pickens</c:v>
                </c:pt>
                <c:pt idx="14">
                  <c:v>Jasper</c:v>
                </c:pt>
                <c:pt idx="15">
                  <c:v>Kershaw</c:v>
                </c:pt>
                <c:pt idx="16">
                  <c:v>Oconee</c:v>
                </c:pt>
                <c:pt idx="17">
                  <c:v>Cherokee</c:v>
                </c:pt>
                <c:pt idx="18">
                  <c:v>Florence</c:v>
                </c:pt>
                <c:pt idx="19">
                  <c:v>Georgetown</c:v>
                </c:pt>
                <c:pt idx="20">
                  <c:v>Newberry</c:v>
                </c:pt>
                <c:pt idx="21">
                  <c:v>Greenwood</c:v>
                </c:pt>
                <c:pt idx="22">
                  <c:v>Saluda</c:v>
                </c:pt>
                <c:pt idx="23">
                  <c:v>Laurens</c:v>
                </c:pt>
                <c:pt idx="24">
                  <c:v>Edgefield</c:v>
                </c:pt>
                <c:pt idx="25">
                  <c:v>Calhoun</c:v>
                </c:pt>
                <c:pt idx="26">
                  <c:v>Sumter</c:v>
                </c:pt>
                <c:pt idx="27">
                  <c:v>McCormick</c:v>
                </c:pt>
                <c:pt idx="28">
                  <c:v>Abbeville</c:v>
                </c:pt>
                <c:pt idx="29">
                  <c:v>Chesterfield</c:v>
                </c:pt>
                <c:pt idx="30">
                  <c:v>Chester</c:v>
                </c:pt>
                <c:pt idx="31">
                  <c:v>Clarendon</c:v>
                </c:pt>
                <c:pt idx="32">
                  <c:v>Barnwell</c:v>
                </c:pt>
                <c:pt idx="33">
                  <c:v>Colleton</c:v>
                </c:pt>
                <c:pt idx="34">
                  <c:v>Fairfield</c:v>
                </c:pt>
                <c:pt idx="35">
                  <c:v>Dillon</c:v>
                </c:pt>
                <c:pt idx="36">
                  <c:v>Darlington</c:v>
                </c:pt>
                <c:pt idx="37">
                  <c:v>Allendale</c:v>
                </c:pt>
                <c:pt idx="38">
                  <c:v>Union</c:v>
                </c:pt>
                <c:pt idx="39">
                  <c:v>Hampton</c:v>
                </c:pt>
                <c:pt idx="40">
                  <c:v>Bamberg</c:v>
                </c:pt>
                <c:pt idx="41">
                  <c:v>Marion</c:v>
                </c:pt>
                <c:pt idx="42">
                  <c:v>Lee</c:v>
                </c:pt>
                <c:pt idx="43">
                  <c:v>Marlboro</c:v>
                </c:pt>
                <c:pt idx="44">
                  <c:v>Williamsburg</c:v>
                </c:pt>
                <c:pt idx="45">
                  <c:v>Orangeburg</c:v>
                </c:pt>
              </c:strCache>
            </c:strRef>
          </c:cat>
          <c:val>
            <c:numRef>
              <c:f>'SC POP # Diff'!$B$2:$B$47</c:f>
              <c:numCache>
                <c:formatCode>#,##0</c:formatCode>
                <c:ptCount val="46"/>
                <c:pt idx="0">
                  <c:v>63977</c:v>
                </c:pt>
                <c:pt idx="1">
                  <c:v>55612</c:v>
                </c:pt>
                <c:pt idx="2">
                  <c:v>51229</c:v>
                </c:pt>
                <c:pt idx="3">
                  <c:v>40366</c:v>
                </c:pt>
                <c:pt idx="4">
                  <c:v>40094</c:v>
                </c:pt>
                <c:pt idx="5">
                  <c:v>28251</c:v>
                </c:pt>
                <c:pt idx="6">
                  <c:v>27088</c:v>
                </c:pt>
                <c:pt idx="7">
                  <c:v>24611</c:v>
                </c:pt>
                <c:pt idx="8">
                  <c:v>22547</c:v>
                </c:pt>
                <c:pt idx="9">
                  <c:v>19901</c:v>
                </c:pt>
                <c:pt idx="10">
                  <c:v>15898</c:v>
                </c:pt>
                <c:pt idx="11">
                  <c:v>11633</c:v>
                </c:pt>
                <c:pt idx="12">
                  <c:v>8080</c:v>
                </c:pt>
                <c:pt idx="13">
                  <c:v>4255</c:v>
                </c:pt>
                <c:pt idx="14">
                  <c:v>3681</c:v>
                </c:pt>
                <c:pt idx="15">
                  <c:v>3339</c:v>
                </c:pt>
                <c:pt idx="16">
                  <c:v>2997</c:v>
                </c:pt>
                <c:pt idx="17">
                  <c:v>1763</c:v>
                </c:pt>
                <c:pt idx="18">
                  <c:v>1681</c:v>
                </c:pt>
                <c:pt idx="19">
                  <c:v>1449</c:v>
                </c:pt>
                <c:pt idx="20">
                  <c:v>980</c:v>
                </c:pt>
                <c:pt idx="21">
                  <c:v>694</c:v>
                </c:pt>
                <c:pt idx="22">
                  <c:v>577</c:v>
                </c:pt>
                <c:pt idx="23">
                  <c:v>311</c:v>
                </c:pt>
                <c:pt idx="24">
                  <c:v>-292</c:v>
                </c:pt>
                <c:pt idx="25">
                  <c:v>-471</c:v>
                </c:pt>
                <c:pt idx="26">
                  <c:v>-609</c:v>
                </c:pt>
                <c:pt idx="27">
                  <c:v>-688</c:v>
                </c:pt>
                <c:pt idx="28">
                  <c:v>-695</c:v>
                </c:pt>
                <c:pt idx="29">
                  <c:v>-786</c:v>
                </c:pt>
                <c:pt idx="30">
                  <c:v>-839</c:v>
                </c:pt>
                <c:pt idx="31">
                  <c:v>-914</c:v>
                </c:pt>
                <c:pt idx="32">
                  <c:v>-1276</c:v>
                </c:pt>
                <c:pt idx="33">
                  <c:v>-1281</c:v>
                </c:pt>
                <c:pt idx="34">
                  <c:v>-1349</c:v>
                </c:pt>
                <c:pt idx="35">
                  <c:v>-1396</c:v>
                </c:pt>
                <c:pt idx="36">
                  <c:v>-1416</c:v>
                </c:pt>
                <c:pt idx="37">
                  <c:v>-1417</c:v>
                </c:pt>
                <c:pt idx="38">
                  <c:v>-1424</c:v>
                </c:pt>
                <c:pt idx="39">
                  <c:v>-1488</c:v>
                </c:pt>
                <c:pt idx="40">
                  <c:v>-1606</c:v>
                </c:pt>
                <c:pt idx="41">
                  <c:v>-1769</c:v>
                </c:pt>
                <c:pt idx="42">
                  <c:v>-1870</c:v>
                </c:pt>
                <c:pt idx="43">
                  <c:v>-2108</c:v>
                </c:pt>
                <c:pt idx="44">
                  <c:v>-3290</c:v>
                </c:pt>
                <c:pt idx="45">
                  <c:v>-5025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8-42D5-BBB1-920607757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400240"/>
        <c:axId val="518403192"/>
      </c:barChart>
      <c:catAx>
        <c:axId val="51840024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403192"/>
        <c:crosses val="autoZero"/>
        <c:auto val="1"/>
        <c:lblAlgn val="ctr"/>
        <c:lblOffset val="100"/>
        <c:noMultiLvlLbl val="0"/>
      </c:catAx>
      <c:valAx>
        <c:axId val="51840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4002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3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SOUTH CAROLINA POPULATION PYRAMID</a:t>
            </a:r>
          </a:p>
          <a:p>
            <a:pPr algn="ctr">
              <a:defRPr/>
            </a:pPr>
            <a:r>
              <a:rPr lang="en-US" sz="1800" dirty="0"/>
              <a:t>ESTIMATED 2020</a:t>
            </a:r>
          </a:p>
        </c:rich>
      </c:tx>
      <c:layout>
        <c:manualLayout>
          <c:xMode val="edge"/>
          <c:yMode val="edge"/>
          <c:x val="0.22809484364635799"/>
          <c:y val="3.1762639714348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3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536848552939345E-2"/>
          <c:y val="0.13819901758956643"/>
          <c:w val="0.91387864304144573"/>
          <c:h val="0.7757405878179555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DATA!$B$29</c:f>
              <c:strCache>
                <c:ptCount val="1"/>
                <c:pt idx="0">
                  <c:v>Male</c:v>
                </c:pt>
              </c:strCache>
            </c:strRef>
          </c:tx>
          <c:spPr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DATA!$A$30:$A$47</c:f>
              <c:strCache>
                <c:ptCount val="18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85+</c:v>
                </c:pt>
              </c:strCache>
            </c:strRef>
          </c:cat>
          <c:val>
            <c:numRef>
              <c:f>DATA!$B$30:$B$47</c:f>
              <c:numCache>
                <c:formatCode>0.0%</c:formatCode>
                <c:ptCount val="18"/>
                <c:pt idx="0">
                  <c:v>0.03</c:v>
                </c:pt>
                <c:pt idx="1">
                  <c:v>0.03</c:v>
                </c:pt>
                <c:pt idx="2">
                  <c:v>3.2000000000000001E-2</c:v>
                </c:pt>
                <c:pt idx="3">
                  <c:v>3.3000000000000002E-2</c:v>
                </c:pt>
                <c:pt idx="4">
                  <c:v>3.4000000000000002E-2</c:v>
                </c:pt>
                <c:pt idx="5">
                  <c:v>3.3000000000000002E-2</c:v>
                </c:pt>
                <c:pt idx="6">
                  <c:v>3.2000000000000001E-2</c:v>
                </c:pt>
                <c:pt idx="7">
                  <c:v>0.03</c:v>
                </c:pt>
                <c:pt idx="8">
                  <c:v>2.9000000000000001E-2</c:v>
                </c:pt>
                <c:pt idx="9">
                  <c:v>2.9000000000000001E-2</c:v>
                </c:pt>
                <c:pt idx="10">
                  <c:v>0.03</c:v>
                </c:pt>
                <c:pt idx="11">
                  <c:v>3.1E-2</c:v>
                </c:pt>
                <c:pt idx="12">
                  <c:v>0.03</c:v>
                </c:pt>
                <c:pt idx="13">
                  <c:v>2.8000000000000001E-2</c:v>
                </c:pt>
                <c:pt idx="14">
                  <c:v>2.3E-2</c:v>
                </c:pt>
                <c:pt idx="15">
                  <c:v>1.6E-2</c:v>
                </c:pt>
                <c:pt idx="16">
                  <c:v>8.9999999999999993E-3</c:v>
                </c:pt>
                <c:pt idx="17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A-4394-8BDE-F8E22F4EF11A}"/>
            </c:ext>
          </c:extLst>
        </c:ser>
        <c:ser>
          <c:idx val="1"/>
          <c:order val="1"/>
          <c:tx>
            <c:strRef>
              <c:f>DATA!$D$29</c:f>
              <c:strCache>
                <c:ptCount val="1"/>
                <c:pt idx="0">
                  <c:v>Female</c:v>
                </c:pt>
              </c:strCache>
            </c:strRef>
          </c:tx>
          <c:spPr>
            <a:gradFill flip="none" rotWithShape="1">
              <a:gsLst>
                <a:gs pos="50000">
                  <a:srgbClr val="92D05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DATA!$A$30:$A$47</c:f>
              <c:strCache>
                <c:ptCount val="18"/>
                <c:pt idx="0">
                  <c:v>under 5</c:v>
                </c:pt>
                <c:pt idx="1">
                  <c:v>5 to 9</c:v>
                </c:pt>
                <c:pt idx="2">
                  <c:v>10 to 14</c:v>
                </c:pt>
                <c:pt idx="3">
                  <c:v>15 to 19</c:v>
                </c:pt>
                <c:pt idx="4">
                  <c:v>20 to 24</c:v>
                </c:pt>
                <c:pt idx="5">
                  <c:v>25 to 29</c:v>
                </c:pt>
                <c:pt idx="6">
                  <c:v>30 to 34</c:v>
                </c:pt>
                <c:pt idx="7">
                  <c:v>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50 to 54</c:v>
                </c:pt>
                <c:pt idx="11">
                  <c:v>55 to 59</c:v>
                </c:pt>
                <c:pt idx="12">
                  <c:v>60 to 64</c:v>
                </c:pt>
                <c:pt idx="13">
                  <c:v>65 to 69</c:v>
                </c:pt>
                <c:pt idx="14">
                  <c:v>70 to 74</c:v>
                </c:pt>
                <c:pt idx="15">
                  <c:v>75 to 79</c:v>
                </c:pt>
                <c:pt idx="16">
                  <c:v>80 to 84</c:v>
                </c:pt>
                <c:pt idx="17">
                  <c:v>85+</c:v>
                </c:pt>
              </c:strCache>
            </c:strRef>
          </c:cat>
          <c:val>
            <c:numRef>
              <c:f>DATA!$D$30:$D$47</c:f>
              <c:numCache>
                <c:formatCode>0.0%</c:formatCode>
                <c:ptCount val="18"/>
                <c:pt idx="0">
                  <c:v>-2.9000000000000001E-2</c:v>
                </c:pt>
                <c:pt idx="1">
                  <c:v>-2.9000000000000001E-2</c:v>
                </c:pt>
                <c:pt idx="2">
                  <c:v>-0.03</c:v>
                </c:pt>
                <c:pt idx="3">
                  <c:v>-3.1E-2</c:v>
                </c:pt>
                <c:pt idx="4">
                  <c:v>-3.2000000000000001E-2</c:v>
                </c:pt>
                <c:pt idx="5">
                  <c:v>-3.3000000000000002E-2</c:v>
                </c:pt>
                <c:pt idx="6">
                  <c:v>-3.2000000000000001E-2</c:v>
                </c:pt>
                <c:pt idx="7">
                  <c:v>-3.1E-2</c:v>
                </c:pt>
                <c:pt idx="8">
                  <c:v>-0.03</c:v>
                </c:pt>
                <c:pt idx="9">
                  <c:v>-3.1E-2</c:v>
                </c:pt>
                <c:pt idx="10">
                  <c:v>-3.3000000000000002E-2</c:v>
                </c:pt>
                <c:pt idx="11">
                  <c:v>-3.5000000000000003E-2</c:v>
                </c:pt>
                <c:pt idx="12">
                  <c:v>-3.5000000000000003E-2</c:v>
                </c:pt>
                <c:pt idx="13">
                  <c:v>-3.3000000000000002E-2</c:v>
                </c:pt>
                <c:pt idx="14">
                  <c:v>-2.7E-2</c:v>
                </c:pt>
                <c:pt idx="15">
                  <c:v>-1.9E-2</c:v>
                </c:pt>
                <c:pt idx="16">
                  <c:v>-1.2E-2</c:v>
                </c:pt>
                <c:pt idx="17">
                  <c:v>-1.2E-2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A-4394-8BDE-F8E22F4EF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02240240"/>
        <c:axId val="502243848"/>
        <c:extLst/>
      </c:barChart>
      <c:catAx>
        <c:axId val="5022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3848"/>
        <c:crosses val="autoZero"/>
        <c:auto val="1"/>
        <c:lblAlgn val="ctr"/>
        <c:lblOffset val="100"/>
        <c:noMultiLvlLbl val="0"/>
      </c:catAx>
      <c:valAx>
        <c:axId val="502243848"/>
        <c:scaling>
          <c:orientation val="minMax"/>
          <c:max val="6.0000000000000012E-2"/>
          <c:min val="-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40240"/>
        <c:crosses val="autoZero"/>
        <c:crossBetween val="between"/>
        <c:majorUnit val="1.0000000000000002E-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SOUTH CAROLINA POPULATION BY AGE GROUP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                                      2010 to 2030 Estimates and Projections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019142734593264E-2"/>
          <c:y val="0.13181003739525265"/>
          <c:w val="0.88685582396496221"/>
          <c:h val="0.6778296984036859"/>
        </c:manualLayout>
      </c:layout>
      <c:lineChart>
        <c:grouping val="standard"/>
        <c:varyColors val="0"/>
        <c:ser>
          <c:idx val="0"/>
          <c:order val="0"/>
          <c:tx>
            <c:strRef>
              <c:f>Sheet4!$B$11</c:f>
              <c:strCache>
                <c:ptCount val="1"/>
                <c:pt idx="0">
                  <c:v>0 to 4 Years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C-4D94-B2E0-3010A897B01F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C-4D94-B2E0-3010A897B01F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C-4D94-B2E0-3010A897B01F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C-4D94-B2E0-3010A897B01F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59C-4D94-B2E0-3010A897B01F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59C-4D94-B2E0-3010A897B01F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59C-4D94-B2E0-3010A897B01F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59C-4D94-B2E0-3010A897B01F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59C-4D94-B2E0-3010A897B01F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59C-4D94-B2E0-3010A897B01F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59C-4D94-B2E0-3010A897B01F}"/>
              </c:ext>
            </c:extLst>
          </c:dPt>
          <c:dPt>
            <c:idx val="19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59C-4D94-B2E0-3010A897B01F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accent6"/>
                </a:solidFill>
                <a:ln w="9525">
                  <a:solidFill>
                    <a:schemeClr val="accent6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59C-4D94-B2E0-3010A897B01F}"/>
              </c:ext>
            </c:extLst>
          </c:dPt>
          <c:cat>
            <c:numRef>
              <c:f>Sheet4!$A$12:$A$32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Sheet4!$B$12:$B$32</c:f>
              <c:numCache>
                <c:formatCode>#,##0</c:formatCode>
                <c:ptCount val="21"/>
                <c:pt idx="0">
                  <c:v>301642</c:v>
                </c:pt>
                <c:pt idx="1">
                  <c:v>298873</c:v>
                </c:pt>
                <c:pt idx="2">
                  <c:v>294751</c:v>
                </c:pt>
                <c:pt idx="3">
                  <c:v>290518</c:v>
                </c:pt>
                <c:pt idx="4">
                  <c:v>289522</c:v>
                </c:pt>
                <c:pt idx="5">
                  <c:v>290566</c:v>
                </c:pt>
                <c:pt idx="6">
                  <c:v>291874</c:v>
                </c:pt>
                <c:pt idx="7">
                  <c:v>293653</c:v>
                </c:pt>
                <c:pt idx="8">
                  <c:v>294340</c:v>
                </c:pt>
                <c:pt idx="9">
                  <c:v>295800</c:v>
                </c:pt>
                <c:pt idx="10">
                  <c:v>297300</c:v>
                </c:pt>
                <c:pt idx="11">
                  <c:v>298900</c:v>
                </c:pt>
                <c:pt idx="12">
                  <c:v>300500</c:v>
                </c:pt>
                <c:pt idx="13">
                  <c:v>302070</c:v>
                </c:pt>
                <c:pt idx="14">
                  <c:v>303660</c:v>
                </c:pt>
                <c:pt idx="15">
                  <c:v>305260</c:v>
                </c:pt>
                <c:pt idx="16">
                  <c:v>306580</c:v>
                </c:pt>
                <c:pt idx="17">
                  <c:v>307980</c:v>
                </c:pt>
                <c:pt idx="18">
                  <c:v>309330</c:v>
                </c:pt>
                <c:pt idx="19">
                  <c:v>310630</c:v>
                </c:pt>
                <c:pt idx="20">
                  <c:v>311950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59C-4D94-B2E0-3010A897B01F}"/>
            </c:ext>
          </c:extLst>
        </c:ser>
        <c:ser>
          <c:idx val="1"/>
          <c:order val="1"/>
          <c:tx>
            <c:strRef>
              <c:f>Sheet4!$C$11</c:f>
              <c:strCache>
                <c:ptCount val="1"/>
                <c:pt idx="0">
                  <c:v>5 to 19 Years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Pt>
            <c:idx val="7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A59C-4D94-B2E0-3010A897B01F}"/>
              </c:ext>
            </c:extLst>
          </c:dPt>
          <c:dPt>
            <c:idx val="8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A59C-4D94-B2E0-3010A897B01F}"/>
              </c:ext>
            </c:extLst>
          </c:dPt>
          <c:dPt>
            <c:idx val="9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A59C-4D94-B2E0-3010A897B01F}"/>
              </c:ext>
            </c:extLst>
          </c:dPt>
          <c:dPt>
            <c:idx val="10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A59C-4D94-B2E0-3010A897B01F}"/>
              </c:ext>
            </c:extLst>
          </c:dPt>
          <c:dPt>
            <c:idx val="11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A59C-4D94-B2E0-3010A897B01F}"/>
              </c:ext>
            </c:extLst>
          </c:dPt>
          <c:dPt>
            <c:idx val="12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A59C-4D94-B2E0-3010A897B01F}"/>
              </c:ext>
            </c:extLst>
          </c:dPt>
          <c:dPt>
            <c:idx val="13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A59C-4D94-B2E0-3010A897B01F}"/>
              </c:ext>
            </c:extLst>
          </c:dPt>
          <c:dPt>
            <c:idx val="14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A59C-4D94-B2E0-3010A897B01F}"/>
              </c:ext>
            </c:extLst>
          </c:dPt>
          <c:dPt>
            <c:idx val="15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A59C-4D94-B2E0-3010A897B01F}"/>
              </c:ext>
            </c:extLst>
          </c:dPt>
          <c:dPt>
            <c:idx val="16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A59C-4D94-B2E0-3010A897B01F}"/>
              </c:ext>
            </c:extLst>
          </c:dPt>
          <c:dPt>
            <c:idx val="17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A59C-4D94-B2E0-3010A897B01F}"/>
              </c:ext>
            </c:extLst>
          </c:dPt>
          <c:dPt>
            <c:idx val="18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2-A59C-4D94-B2E0-3010A897B01F}"/>
              </c:ext>
            </c:extLst>
          </c:dPt>
          <c:dPt>
            <c:idx val="19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4-A59C-4D94-B2E0-3010A897B01F}"/>
              </c:ext>
            </c:extLst>
          </c:dPt>
          <c:dPt>
            <c:idx val="20"/>
            <c:marker>
              <c:symbol val="triangle"/>
              <c:size val="5"/>
              <c:spPr>
                <a:solidFill>
                  <a:schemeClr val="bg1">
                    <a:lumMod val="65000"/>
                  </a:schemeClr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6-A59C-4D94-B2E0-3010A897B01F}"/>
              </c:ext>
            </c:extLst>
          </c:dPt>
          <c:cat>
            <c:numRef>
              <c:f>Sheet4!$A$12:$A$32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Sheet4!$C$12:$C$32</c:f>
              <c:numCache>
                <c:formatCode>#,##0</c:formatCode>
                <c:ptCount val="21"/>
                <c:pt idx="0">
                  <c:v>920675</c:v>
                </c:pt>
                <c:pt idx="1">
                  <c:v>915641</c:v>
                </c:pt>
                <c:pt idx="2">
                  <c:v>916743</c:v>
                </c:pt>
                <c:pt idx="3">
                  <c:v>918621</c:v>
                </c:pt>
                <c:pt idx="4">
                  <c:v>923180</c:v>
                </c:pt>
                <c:pt idx="5">
                  <c:v>930524</c:v>
                </c:pt>
                <c:pt idx="6">
                  <c:v>937694</c:v>
                </c:pt>
                <c:pt idx="7">
                  <c:v>943928</c:v>
                </c:pt>
                <c:pt idx="8">
                  <c:v>938880</c:v>
                </c:pt>
                <c:pt idx="9">
                  <c:v>941350</c:v>
                </c:pt>
                <c:pt idx="10">
                  <c:v>943840</c:v>
                </c:pt>
                <c:pt idx="11">
                  <c:v>946690</c:v>
                </c:pt>
                <c:pt idx="12">
                  <c:v>949570</c:v>
                </c:pt>
                <c:pt idx="13">
                  <c:v>952500</c:v>
                </c:pt>
                <c:pt idx="14">
                  <c:v>955290</c:v>
                </c:pt>
                <c:pt idx="15">
                  <c:v>958180</c:v>
                </c:pt>
                <c:pt idx="16">
                  <c:v>959690</c:v>
                </c:pt>
                <c:pt idx="17">
                  <c:v>961210</c:v>
                </c:pt>
                <c:pt idx="18">
                  <c:v>962750</c:v>
                </c:pt>
                <c:pt idx="19">
                  <c:v>964360</c:v>
                </c:pt>
                <c:pt idx="20">
                  <c:v>965850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A59C-4D94-B2E0-3010A897B01F}"/>
            </c:ext>
          </c:extLst>
        </c:ser>
        <c:ser>
          <c:idx val="2"/>
          <c:order val="2"/>
          <c:tx>
            <c:strRef>
              <c:f>Sheet4!$D$11</c:f>
              <c:strCache>
                <c:ptCount val="1"/>
                <c:pt idx="0">
                  <c:v>20 to 64 Years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Pt>
            <c:idx val="8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A59C-4D94-B2E0-3010A897B01F}"/>
              </c:ext>
            </c:extLst>
          </c:dPt>
          <c:dPt>
            <c:idx val="9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A59C-4D94-B2E0-3010A897B01F}"/>
              </c:ext>
            </c:extLst>
          </c:dPt>
          <c:dPt>
            <c:idx val="10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A59C-4D94-B2E0-3010A897B01F}"/>
              </c:ext>
            </c:extLst>
          </c:dPt>
          <c:dPt>
            <c:idx val="11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A59C-4D94-B2E0-3010A897B01F}"/>
              </c:ext>
            </c:extLst>
          </c:dPt>
          <c:dPt>
            <c:idx val="12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A59C-4D94-B2E0-3010A897B01F}"/>
              </c:ext>
            </c:extLst>
          </c:dPt>
          <c:dPt>
            <c:idx val="13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A59C-4D94-B2E0-3010A897B01F}"/>
              </c:ext>
            </c:extLst>
          </c:dPt>
          <c:dPt>
            <c:idx val="14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A59C-4D94-B2E0-3010A897B01F}"/>
              </c:ext>
            </c:extLst>
          </c:dPt>
          <c:dPt>
            <c:idx val="15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A59C-4D94-B2E0-3010A897B01F}"/>
              </c:ext>
            </c:extLst>
          </c:dPt>
          <c:dPt>
            <c:idx val="16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A59C-4D94-B2E0-3010A897B01F}"/>
              </c:ext>
            </c:extLst>
          </c:dPt>
          <c:dPt>
            <c:idx val="17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A59C-4D94-B2E0-3010A897B01F}"/>
              </c:ext>
            </c:extLst>
          </c:dPt>
          <c:dPt>
            <c:idx val="18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A59C-4D94-B2E0-3010A897B01F}"/>
              </c:ext>
            </c:extLst>
          </c:dPt>
          <c:dPt>
            <c:idx val="19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A59C-4D94-B2E0-3010A897B01F}"/>
              </c:ext>
            </c:extLst>
          </c:dPt>
          <c:dPt>
            <c:idx val="20"/>
            <c:marker>
              <c:symbol val="diamond"/>
              <c:size val="5"/>
              <c:spPr>
                <a:solidFill>
                  <a:srgbClr val="7030A0"/>
                </a:solidFill>
                <a:ln w="9525">
                  <a:solidFill>
                    <a:srgbClr val="7030A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A59C-4D94-B2E0-3010A897B01F}"/>
              </c:ext>
            </c:extLst>
          </c:dPt>
          <c:cat>
            <c:numRef>
              <c:f>Sheet4!$A$12:$A$32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Sheet4!$D$12:$D$32</c:f>
              <c:numCache>
                <c:formatCode>#,##0</c:formatCode>
                <c:ptCount val="21"/>
                <c:pt idx="0">
                  <c:v>2776295</c:v>
                </c:pt>
                <c:pt idx="1">
                  <c:v>2799737</c:v>
                </c:pt>
                <c:pt idx="2">
                  <c:v>2812180</c:v>
                </c:pt>
                <c:pt idx="3">
                  <c:v>2829428</c:v>
                </c:pt>
                <c:pt idx="4">
                  <c:v>2851536</c:v>
                </c:pt>
                <c:pt idx="5">
                  <c:v>2876839</c:v>
                </c:pt>
                <c:pt idx="6">
                  <c:v>2900712</c:v>
                </c:pt>
                <c:pt idx="7">
                  <c:v>2922211</c:v>
                </c:pt>
                <c:pt idx="8">
                  <c:v>2928570</c:v>
                </c:pt>
                <c:pt idx="9">
                  <c:v>2944840</c:v>
                </c:pt>
                <c:pt idx="10">
                  <c:v>2960970</c:v>
                </c:pt>
                <c:pt idx="11">
                  <c:v>2974960</c:v>
                </c:pt>
                <c:pt idx="12">
                  <c:v>2989040</c:v>
                </c:pt>
                <c:pt idx="13">
                  <c:v>3003230</c:v>
                </c:pt>
                <c:pt idx="14">
                  <c:v>3017500</c:v>
                </c:pt>
                <c:pt idx="15">
                  <c:v>3031540</c:v>
                </c:pt>
                <c:pt idx="16">
                  <c:v>3047710</c:v>
                </c:pt>
                <c:pt idx="17">
                  <c:v>3064110</c:v>
                </c:pt>
                <c:pt idx="18">
                  <c:v>3080350</c:v>
                </c:pt>
                <c:pt idx="19">
                  <c:v>3096620</c:v>
                </c:pt>
                <c:pt idx="20">
                  <c:v>3112870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A59C-4D94-B2E0-3010A897B01F}"/>
            </c:ext>
          </c:extLst>
        </c:ser>
        <c:ser>
          <c:idx val="3"/>
          <c:order val="3"/>
          <c:tx>
            <c:strRef>
              <c:f>Sheet4!$E$11</c:f>
              <c:strCache>
                <c:ptCount val="1"/>
                <c:pt idx="0">
                  <c:v>65 Years and Older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7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4-A59C-4D94-B2E0-3010A897B01F}"/>
              </c:ext>
            </c:extLst>
          </c:dPt>
          <c:dPt>
            <c:idx val="8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6-A59C-4D94-B2E0-3010A897B01F}"/>
              </c:ext>
            </c:extLst>
          </c:dPt>
          <c:dPt>
            <c:idx val="9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8-A59C-4D94-B2E0-3010A897B01F}"/>
              </c:ext>
            </c:extLst>
          </c:dPt>
          <c:dPt>
            <c:idx val="10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A-A59C-4D94-B2E0-3010A897B01F}"/>
              </c:ext>
            </c:extLst>
          </c:dPt>
          <c:dPt>
            <c:idx val="11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C-A59C-4D94-B2E0-3010A897B01F}"/>
              </c:ext>
            </c:extLst>
          </c:dPt>
          <c:dPt>
            <c:idx val="12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E-A59C-4D94-B2E0-3010A897B01F}"/>
              </c:ext>
            </c:extLst>
          </c:dPt>
          <c:dPt>
            <c:idx val="13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0-A59C-4D94-B2E0-3010A897B01F}"/>
              </c:ext>
            </c:extLst>
          </c:dPt>
          <c:dPt>
            <c:idx val="14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2-A59C-4D94-B2E0-3010A897B01F}"/>
              </c:ext>
            </c:extLst>
          </c:dPt>
          <c:dPt>
            <c:idx val="15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4-A59C-4D94-B2E0-3010A897B01F}"/>
              </c:ext>
            </c:extLst>
          </c:dPt>
          <c:dPt>
            <c:idx val="16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6-A59C-4D94-B2E0-3010A897B01F}"/>
              </c:ext>
            </c:extLst>
          </c:dPt>
          <c:dPt>
            <c:idx val="17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8-A59C-4D94-B2E0-3010A897B01F}"/>
              </c:ext>
            </c:extLst>
          </c:dPt>
          <c:dPt>
            <c:idx val="18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A-A59C-4D94-B2E0-3010A897B01F}"/>
              </c:ext>
            </c:extLst>
          </c:dPt>
          <c:dPt>
            <c:idx val="19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C-A59C-4D94-B2E0-3010A897B01F}"/>
              </c:ext>
            </c:extLst>
          </c:dPt>
          <c:dPt>
            <c:idx val="20"/>
            <c:marker>
              <c:symbol val="star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E-A59C-4D94-B2E0-3010A897B01F}"/>
              </c:ext>
            </c:extLst>
          </c:dPt>
          <c:cat>
            <c:numRef>
              <c:f>Sheet4!$A$12:$A$32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Sheet4!$E$12:$E$32</c:f>
              <c:numCache>
                <c:formatCode>#,##0</c:formatCode>
                <c:ptCount val="21"/>
                <c:pt idx="0">
                  <c:v>637222</c:v>
                </c:pt>
                <c:pt idx="1">
                  <c:v>658493</c:v>
                </c:pt>
                <c:pt idx="2">
                  <c:v>695335</c:v>
                </c:pt>
                <c:pt idx="3">
                  <c:v>727295</c:v>
                </c:pt>
                <c:pt idx="4">
                  <c:v>760520</c:v>
                </c:pt>
                <c:pt idx="5">
                  <c:v>794494</c:v>
                </c:pt>
                <c:pt idx="6">
                  <c:v>829542</c:v>
                </c:pt>
                <c:pt idx="7">
                  <c:v>864577</c:v>
                </c:pt>
                <c:pt idx="8">
                  <c:v>902200</c:v>
                </c:pt>
                <c:pt idx="9">
                  <c:v>938170</c:v>
                </c:pt>
                <c:pt idx="10">
                  <c:v>973690</c:v>
                </c:pt>
                <c:pt idx="11">
                  <c:v>1011730</c:v>
                </c:pt>
                <c:pt idx="12">
                  <c:v>1049360</c:v>
                </c:pt>
                <c:pt idx="13">
                  <c:v>1087140</c:v>
                </c:pt>
                <c:pt idx="14">
                  <c:v>1124880</c:v>
                </c:pt>
                <c:pt idx="15">
                  <c:v>1162720</c:v>
                </c:pt>
                <c:pt idx="16">
                  <c:v>1198100</c:v>
                </c:pt>
                <c:pt idx="17">
                  <c:v>1233450</c:v>
                </c:pt>
                <c:pt idx="18">
                  <c:v>1268950</c:v>
                </c:pt>
                <c:pt idx="19">
                  <c:v>1304440</c:v>
                </c:pt>
                <c:pt idx="20">
                  <c:v>1339820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A59C-4D94-B2E0-3010A897B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016032"/>
        <c:axId val="500017016"/>
      </c:lineChart>
      <c:catAx>
        <c:axId val="50001603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017016"/>
        <c:crosses val="autoZero"/>
        <c:auto val="1"/>
        <c:lblAlgn val="ctr"/>
        <c:lblOffset val="100"/>
        <c:noMultiLvlLbl val="0"/>
      </c:catAx>
      <c:valAx>
        <c:axId val="50001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0160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6474797623329379"/>
          <c:y val="0.90205668324667543"/>
          <c:w val="0.66464039906052352"/>
          <c:h val="4.140285224065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SOUTH CAROLINA</a:t>
            </a:r>
          </a:p>
          <a:p>
            <a:pPr>
              <a:defRPr sz="1600" b="1">
                <a:solidFill>
                  <a:sysClr val="windowText" lastClr="000000"/>
                </a:solidFill>
              </a:defRPr>
            </a:pPr>
            <a:r>
              <a:rPr lang="en-US"/>
              <a:t>Number of 19-year-olds and Number of 65-year-olds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42707261009288"/>
          <c:y val="0.10805227074114361"/>
          <c:w val="0.88054087349465349"/>
          <c:h val="0.78963880436774314"/>
        </c:manualLayout>
      </c:layout>
      <c:lineChart>
        <c:grouping val="standard"/>
        <c:varyColors val="0"/>
        <c:ser>
          <c:idx val="0"/>
          <c:order val="0"/>
          <c:tx>
            <c:v>19-year-olds</c:v>
          </c:tx>
          <c:spPr>
            <a:ln w="31750" cap="rnd" cmpd="sng" algn="ctr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'South Carolina_Age 19_Age 65'!$A$5:$A$50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 e</c:v>
                </c:pt>
                <c:pt idx="29">
                  <c:v>2019 e</c:v>
                </c:pt>
                <c:pt idx="30">
                  <c:v>2020 e</c:v>
                </c:pt>
                <c:pt idx="31">
                  <c:v>2021 e</c:v>
                </c:pt>
                <c:pt idx="32">
                  <c:v>2022 e</c:v>
                </c:pt>
                <c:pt idx="33">
                  <c:v>2023 e</c:v>
                </c:pt>
                <c:pt idx="34">
                  <c:v>2024 e</c:v>
                </c:pt>
                <c:pt idx="35">
                  <c:v>2025 e</c:v>
                </c:pt>
                <c:pt idx="36">
                  <c:v>2026 e</c:v>
                </c:pt>
                <c:pt idx="37">
                  <c:v>2027 e</c:v>
                </c:pt>
                <c:pt idx="38">
                  <c:v>2028 e</c:v>
                </c:pt>
                <c:pt idx="39">
                  <c:v>2029 e</c:v>
                </c:pt>
                <c:pt idx="40">
                  <c:v>2030 e</c:v>
                </c:pt>
              </c:strCache>
            </c:strRef>
          </c:cat>
          <c:val>
            <c:numRef>
              <c:f>'South Carolina_Age 19_Age 65'!$C$5:$C$50</c:f>
              <c:numCache>
                <c:formatCode>#,##0</c:formatCode>
                <c:ptCount val="41"/>
                <c:pt idx="0">
                  <c:v>65641</c:v>
                </c:pt>
                <c:pt idx="1">
                  <c:v>61828</c:v>
                </c:pt>
                <c:pt idx="2">
                  <c:v>57823</c:v>
                </c:pt>
                <c:pt idx="3">
                  <c:v>56531</c:v>
                </c:pt>
                <c:pt idx="4">
                  <c:v>57018</c:v>
                </c:pt>
                <c:pt idx="5">
                  <c:v>55969</c:v>
                </c:pt>
                <c:pt idx="6">
                  <c:v>58760</c:v>
                </c:pt>
                <c:pt idx="7">
                  <c:v>59521</c:v>
                </c:pt>
                <c:pt idx="8">
                  <c:v>61301</c:v>
                </c:pt>
                <c:pt idx="9">
                  <c:v>64864</c:v>
                </c:pt>
                <c:pt idx="10">
                  <c:v>65130</c:v>
                </c:pt>
                <c:pt idx="11">
                  <c:v>62542</c:v>
                </c:pt>
                <c:pt idx="12">
                  <c:v>62999</c:v>
                </c:pt>
                <c:pt idx="13">
                  <c:v>63491</c:v>
                </c:pt>
                <c:pt idx="14">
                  <c:v>66377</c:v>
                </c:pt>
                <c:pt idx="15">
                  <c:v>66520</c:v>
                </c:pt>
                <c:pt idx="16">
                  <c:v>67443</c:v>
                </c:pt>
                <c:pt idx="17">
                  <c:v>68946</c:v>
                </c:pt>
                <c:pt idx="18">
                  <c:v>71988</c:v>
                </c:pt>
                <c:pt idx="19">
                  <c:v>75875</c:v>
                </c:pt>
                <c:pt idx="20">
                  <c:v>74462</c:v>
                </c:pt>
                <c:pt idx="21">
                  <c:v>71945</c:v>
                </c:pt>
                <c:pt idx="22">
                  <c:v>69899</c:v>
                </c:pt>
                <c:pt idx="23">
                  <c:v>68282</c:v>
                </c:pt>
                <c:pt idx="24">
                  <c:v>67132</c:v>
                </c:pt>
                <c:pt idx="25">
                  <c:v>66437</c:v>
                </c:pt>
                <c:pt idx="26">
                  <c:v>67326</c:v>
                </c:pt>
                <c:pt idx="27">
                  <c:v>67921</c:v>
                </c:pt>
                <c:pt idx="28">
                  <c:v>64185.480463683271</c:v>
                </c:pt>
                <c:pt idx="29">
                  <c:v>64507.17395157773</c:v>
                </c:pt>
                <c:pt idx="30">
                  <c:v>64828.867439472146</c:v>
                </c:pt>
                <c:pt idx="31">
                  <c:v>65500.040675435812</c:v>
                </c:pt>
                <c:pt idx="32">
                  <c:v>66171.213911399507</c:v>
                </c:pt>
                <c:pt idx="33">
                  <c:v>66842.387147363188</c:v>
                </c:pt>
                <c:pt idx="34">
                  <c:v>67513.560383326869</c:v>
                </c:pt>
                <c:pt idx="35">
                  <c:v>68184.73361929055</c:v>
                </c:pt>
                <c:pt idx="36">
                  <c:v>67847.47984101504</c:v>
                </c:pt>
                <c:pt idx="37">
                  <c:v>67510.226062739559</c:v>
                </c:pt>
                <c:pt idx="38">
                  <c:v>67172.97228446402</c:v>
                </c:pt>
                <c:pt idx="39">
                  <c:v>66835.718506188568</c:v>
                </c:pt>
                <c:pt idx="40">
                  <c:v>66498.464727913029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7-4A2C-8F6B-47B1A6F3AEE4}"/>
            </c:ext>
          </c:extLst>
        </c:ser>
        <c:ser>
          <c:idx val="1"/>
          <c:order val="1"/>
          <c:tx>
            <c:v>65-year-olds</c:v>
          </c:tx>
          <c:spPr>
            <a:ln w="31750" cap="rnd" cmpd="sng" algn="ctr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'South Carolina_Age 19_Age 65'!$A$5:$A$50</c:f>
              <c:strCache>
                <c:ptCount val="4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 e</c:v>
                </c:pt>
                <c:pt idx="29">
                  <c:v>2019 e</c:v>
                </c:pt>
                <c:pt idx="30">
                  <c:v>2020 e</c:v>
                </c:pt>
                <c:pt idx="31">
                  <c:v>2021 e</c:v>
                </c:pt>
                <c:pt idx="32">
                  <c:v>2022 e</c:v>
                </c:pt>
                <c:pt idx="33">
                  <c:v>2023 e</c:v>
                </c:pt>
                <c:pt idx="34">
                  <c:v>2024 e</c:v>
                </c:pt>
                <c:pt idx="35">
                  <c:v>2025 e</c:v>
                </c:pt>
                <c:pt idx="36">
                  <c:v>2026 e</c:v>
                </c:pt>
                <c:pt idx="37">
                  <c:v>2027 e</c:v>
                </c:pt>
                <c:pt idx="38">
                  <c:v>2028 e</c:v>
                </c:pt>
                <c:pt idx="39">
                  <c:v>2029 e</c:v>
                </c:pt>
                <c:pt idx="40">
                  <c:v>2030 e</c:v>
                </c:pt>
              </c:strCache>
            </c:strRef>
          </c:cat>
          <c:val>
            <c:numRef>
              <c:f>'South Carolina_Age 19_Age 65'!$C$51:$C$96</c:f>
              <c:numCache>
                <c:formatCode>#,##0</c:formatCode>
                <c:ptCount val="41"/>
                <c:pt idx="0">
                  <c:v>29747</c:v>
                </c:pt>
                <c:pt idx="1">
                  <c:v>29028</c:v>
                </c:pt>
                <c:pt idx="2">
                  <c:v>29402</c:v>
                </c:pt>
                <c:pt idx="3">
                  <c:v>30212</c:v>
                </c:pt>
                <c:pt idx="4">
                  <c:v>29517</c:v>
                </c:pt>
                <c:pt idx="5">
                  <c:v>29859</c:v>
                </c:pt>
                <c:pt idx="6">
                  <c:v>30261</c:v>
                </c:pt>
                <c:pt idx="7">
                  <c:v>29810</c:v>
                </c:pt>
                <c:pt idx="8">
                  <c:v>30293</c:v>
                </c:pt>
                <c:pt idx="9">
                  <c:v>30238</c:v>
                </c:pt>
                <c:pt idx="10">
                  <c:v>32381</c:v>
                </c:pt>
                <c:pt idx="11">
                  <c:v>31618</c:v>
                </c:pt>
                <c:pt idx="12">
                  <c:v>31389</c:v>
                </c:pt>
                <c:pt idx="13">
                  <c:v>32754</c:v>
                </c:pt>
                <c:pt idx="14">
                  <c:v>33827</c:v>
                </c:pt>
                <c:pt idx="15">
                  <c:v>36414</c:v>
                </c:pt>
                <c:pt idx="16">
                  <c:v>38475</c:v>
                </c:pt>
                <c:pt idx="17">
                  <c:v>40632</c:v>
                </c:pt>
                <c:pt idx="18">
                  <c:v>45496</c:v>
                </c:pt>
                <c:pt idx="19">
                  <c:v>45901</c:v>
                </c:pt>
                <c:pt idx="20">
                  <c:v>46430</c:v>
                </c:pt>
                <c:pt idx="21">
                  <c:v>46385</c:v>
                </c:pt>
                <c:pt idx="22">
                  <c:v>62422</c:v>
                </c:pt>
                <c:pt idx="23">
                  <c:v>58786</c:v>
                </c:pt>
                <c:pt idx="24">
                  <c:v>58453</c:v>
                </c:pt>
                <c:pt idx="25">
                  <c:v>59390</c:v>
                </c:pt>
                <c:pt idx="26">
                  <c:v>60202</c:v>
                </c:pt>
                <c:pt idx="27">
                  <c:v>61324</c:v>
                </c:pt>
                <c:pt idx="28">
                  <c:v>61538.614625457943</c:v>
                </c:pt>
                <c:pt idx="29">
                  <c:v>63077.419500610602</c:v>
                </c:pt>
                <c:pt idx="30">
                  <c:v>64616.224375763253</c:v>
                </c:pt>
                <c:pt idx="31">
                  <c:v>66088.54582131686</c:v>
                </c:pt>
                <c:pt idx="32">
                  <c:v>67560.867266870497</c:v>
                </c:pt>
                <c:pt idx="33">
                  <c:v>69033.188712424104</c:v>
                </c:pt>
                <c:pt idx="34">
                  <c:v>70505.51015797774</c:v>
                </c:pt>
                <c:pt idx="35">
                  <c:v>71977.831603531362</c:v>
                </c:pt>
                <c:pt idx="36">
                  <c:v>72931.886362163132</c:v>
                </c:pt>
                <c:pt idx="37">
                  <c:v>73885.941120794902</c:v>
                </c:pt>
                <c:pt idx="38">
                  <c:v>74839.995879426671</c:v>
                </c:pt>
                <c:pt idx="39">
                  <c:v>75794.050638058456</c:v>
                </c:pt>
                <c:pt idx="40">
                  <c:v>76748.105396690225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7-4A2C-8F6B-47B1A6F3A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A5A5A5"/>
              </a:solidFill>
              <a:round/>
            </a:ln>
            <a:effectLst/>
          </c:spPr>
        </c:dropLines>
        <c:upDownBars>
          <c:gapWidth val="150"/>
          <c:upBars>
            <c:spPr>
              <a:solidFill>
                <a:schemeClr val="bg1">
                  <a:lumMod val="85000"/>
                </a:schemeClr>
              </a:solidFill>
              <a:ln w="9525">
                <a:solidFill>
                  <a:srgbClr val="A5A5A5"/>
                </a:solidFill>
              </a:ln>
              <a:effectLst/>
            </c:spPr>
          </c:upBars>
          <c:downBars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86922672"/>
        <c:axId val="486923984"/>
      </c:lineChart>
      <c:catAx>
        <c:axId val="48692267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23984"/>
        <c:crosses val="autoZero"/>
        <c:auto val="1"/>
        <c:lblAlgn val="ctr"/>
        <c:lblOffset val="100"/>
        <c:tickLblSkip val="1"/>
        <c:noMultiLvlLbl val="0"/>
      </c:catAx>
      <c:valAx>
        <c:axId val="486923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People</a:t>
                </a:r>
              </a:p>
            </c:rich>
          </c:tx>
          <c:layout>
            <c:manualLayout>
              <c:xMode val="edge"/>
              <c:yMode val="edge"/>
              <c:x val="8.6118992721534206E-3"/>
              <c:y val="0.37110594449704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2267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2899843250669975"/>
          <c:y val="0.12444245677112835"/>
          <c:w val="0.40312267213696584"/>
          <c:h val="6.8113678848863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SC PERSONAL INCOME FISCAL YEAR GROWTH RATES</a:t>
            </a:r>
          </a:p>
          <a:p>
            <a:pPr algn="ctr">
              <a:defRPr sz="1600" b="1"/>
            </a:pPr>
            <a:r>
              <a:rPr lang="en-US" sz="1800" b="1">
                <a:solidFill>
                  <a:schemeClr val="accent1">
                    <a:lumMod val="75000"/>
                  </a:schemeClr>
                </a:solidFill>
              </a:rPr>
              <a:t>Actuals</a:t>
            </a:r>
            <a:r>
              <a:rPr lang="en-US" sz="1800" b="1" baseline="0">
                <a:solidFill>
                  <a:schemeClr val="tx1"/>
                </a:solidFill>
              </a:rPr>
              <a:t>, </a:t>
            </a:r>
            <a:r>
              <a:rPr lang="en-US" sz="1800" b="1" baseline="0">
                <a:solidFill>
                  <a:schemeClr val="accent6">
                    <a:lumMod val="75000"/>
                  </a:schemeClr>
                </a:solidFill>
              </a:rPr>
              <a:t>Estimates</a:t>
            </a:r>
            <a:r>
              <a:rPr lang="en-US" sz="1800" b="1" baseline="0">
                <a:solidFill>
                  <a:schemeClr val="tx1"/>
                </a:solidFill>
              </a:rPr>
              <a:t>, and </a:t>
            </a:r>
            <a:r>
              <a:rPr lang="en-US" sz="1800" b="1" baseline="0">
                <a:solidFill>
                  <a:schemeClr val="accent2">
                    <a:lumMod val="75000"/>
                  </a:schemeClr>
                </a:solidFill>
              </a:rPr>
              <a:t>Averages</a:t>
            </a:r>
            <a:endParaRPr lang="en-US" sz="1800" b="1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3451084936564096"/>
          <c:y val="2.8666460708431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295089560285192E-2"/>
          <c:y val="0.13263266567634657"/>
          <c:w val="0.91099679319255766"/>
          <c:h val="0.77659996569479373"/>
        </c:manualLayout>
      </c:layout>
      <c:lineChart>
        <c:grouping val="standard"/>
        <c:varyColors val="0"/>
        <c:ser>
          <c:idx val="1"/>
          <c:order val="0"/>
          <c:tx>
            <c:strRef>
              <c:f>'SC PI Data'!$B$98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'SC PI Data'!$A$100:$A$146</c:f>
              <c:strCache>
                <c:ptCount val="47"/>
                <c:pt idx="0">
                  <c:v>FY 80</c:v>
                </c:pt>
                <c:pt idx="1">
                  <c:v>FY 81</c:v>
                </c:pt>
                <c:pt idx="2">
                  <c:v>FY 82</c:v>
                </c:pt>
                <c:pt idx="3">
                  <c:v>FY 83</c:v>
                </c:pt>
                <c:pt idx="4">
                  <c:v>FY 84</c:v>
                </c:pt>
                <c:pt idx="5">
                  <c:v>FY 85</c:v>
                </c:pt>
                <c:pt idx="6">
                  <c:v>FY 86</c:v>
                </c:pt>
                <c:pt idx="7">
                  <c:v>FY 87</c:v>
                </c:pt>
                <c:pt idx="8">
                  <c:v>FY 88</c:v>
                </c:pt>
                <c:pt idx="9">
                  <c:v>FY 89</c:v>
                </c:pt>
                <c:pt idx="10">
                  <c:v>FY 90</c:v>
                </c:pt>
                <c:pt idx="11">
                  <c:v>FY 91</c:v>
                </c:pt>
                <c:pt idx="12">
                  <c:v>FY 92</c:v>
                </c:pt>
                <c:pt idx="13">
                  <c:v>FY 93</c:v>
                </c:pt>
                <c:pt idx="14">
                  <c:v>FY 94</c:v>
                </c:pt>
                <c:pt idx="15">
                  <c:v>FY 95</c:v>
                </c:pt>
                <c:pt idx="16">
                  <c:v>FY 96</c:v>
                </c:pt>
                <c:pt idx="17">
                  <c:v>FY 97</c:v>
                </c:pt>
                <c:pt idx="18">
                  <c:v>FY 98</c:v>
                </c:pt>
                <c:pt idx="19">
                  <c:v>FY 99</c:v>
                </c:pt>
                <c:pt idx="20">
                  <c:v>FY 00</c:v>
                </c:pt>
                <c:pt idx="21">
                  <c:v>FY 01</c:v>
                </c:pt>
                <c:pt idx="22">
                  <c:v>FY 02</c:v>
                </c:pt>
                <c:pt idx="23">
                  <c:v>FY 03</c:v>
                </c:pt>
                <c:pt idx="24">
                  <c:v>FY 04</c:v>
                </c:pt>
                <c:pt idx="25">
                  <c:v>FY 05</c:v>
                </c:pt>
                <c:pt idx="26">
                  <c:v>FY 06</c:v>
                </c:pt>
                <c:pt idx="27">
                  <c:v>FY 07</c:v>
                </c:pt>
                <c:pt idx="28">
                  <c:v>FY 08</c:v>
                </c:pt>
                <c:pt idx="29">
                  <c:v>FY 09</c:v>
                </c:pt>
                <c:pt idx="30">
                  <c:v>FY 10</c:v>
                </c:pt>
                <c:pt idx="31">
                  <c:v>FY 11</c:v>
                </c:pt>
                <c:pt idx="32">
                  <c:v>FY 12</c:v>
                </c:pt>
                <c:pt idx="33">
                  <c:v>FY 13</c:v>
                </c:pt>
                <c:pt idx="34">
                  <c:v>FY 14</c:v>
                </c:pt>
                <c:pt idx="35">
                  <c:v>FY 15</c:v>
                </c:pt>
                <c:pt idx="36">
                  <c:v>FY 16</c:v>
                </c:pt>
                <c:pt idx="37">
                  <c:v>FY 17</c:v>
                </c:pt>
                <c:pt idx="38">
                  <c:v>FY 18 est</c:v>
                </c:pt>
                <c:pt idx="39">
                  <c:v>FY 19 est</c:v>
                </c:pt>
                <c:pt idx="40">
                  <c:v>FY 20 est</c:v>
                </c:pt>
                <c:pt idx="41">
                  <c:v>FY 21 est</c:v>
                </c:pt>
                <c:pt idx="42">
                  <c:v>FY 22 est</c:v>
                </c:pt>
                <c:pt idx="43">
                  <c:v>FY 23 est</c:v>
                </c:pt>
                <c:pt idx="44">
                  <c:v>FY 24 est</c:v>
                </c:pt>
                <c:pt idx="45">
                  <c:v>FY 25 est</c:v>
                </c:pt>
                <c:pt idx="46">
                  <c:v>FY 26 est</c:v>
                </c:pt>
              </c:strCache>
            </c:strRef>
          </c:cat>
          <c:val>
            <c:numRef>
              <c:f>'SC PI Data'!$B$100:$B$146</c:f>
              <c:numCache>
                <c:formatCode>0.00%</c:formatCode>
                <c:ptCount val="47"/>
                <c:pt idx="0">
                  <c:v>0.12140002214102985</c:v>
                </c:pt>
                <c:pt idx="1">
                  <c:v>0.12610819279014973</c:v>
                </c:pt>
                <c:pt idx="2">
                  <c:v>9.4584149400844142E-2</c:v>
                </c:pt>
                <c:pt idx="3">
                  <c:v>6.4591762163353605E-2</c:v>
                </c:pt>
                <c:pt idx="4">
                  <c:v>0.10984248251187423</c:v>
                </c:pt>
                <c:pt idx="5">
                  <c:v>9.1131025784392472E-2</c:v>
                </c:pt>
                <c:pt idx="6">
                  <c:v>7.0718164139998541E-2</c:v>
                </c:pt>
                <c:pt idx="7">
                  <c:v>6.1172338139268811E-2</c:v>
                </c:pt>
                <c:pt idx="8">
                  <c:v>8.5081593855085513E-2</c:v>
                </c:pt>
                <c:pt idx="9">
                  <c:v>9.5883040977386758E-2</c:v>
                </c:pt>
                <c:pt idx="10">
                  <c:v>7.3884418986171152E-2</c:v>
                </c:pt>
                <c:pt idx="11">
                  <c:v>5.7847895528125415E-2</c:v>
                </c:pt>
                <c:pt idx="12">
                  <c:v>5.4570021342810193E-2</c:v>
                </c:pt>
                <c:pt idx="13">
                  <c:v>5.9905561972950938E-2</c:v>
                </c:pt>
                <c:pt idx="14">
                  <c:v>5.1505505128636164E-2</c:v>
                </c:pt>
                <c:pt idx="15">
                  <c:v>6.5927430969594747E-2</c:v>
                </c:pt>
                <c:pt idx="16">
                  <c:v>5.5189419140126317E-2</c:v>
                </c:pt>
                <c:pt idx="17">
                  <c:v>6.7142433600034801E-2</c:v>
                </c:pt>
                <c:pt idx="18">
                  <c:v>6.4859233724130938E-2</c:v>
                </c:pt>
                <c:pt idx="19">
                  <c:v>6.580600434629158E-2</c:v>
                </c:pt>
                <c:pt idx="20">
                  <c:v>5.8442393473133292E-2</c:v>
                </c:pt>
                <c:pt idx="21">
                  <c:v>5.6121925409116313E-2</c:v>
                </c:pt>
                <c:pt idx="22">
                  <c:v>2.4099794809054664E-2</c:v>
                </c:pt>
                <c:pt idx="23">
                  <c:v>3.145964004464763E-2</c:v>
                </c:pt>
                <c:pt idx="24">
                  <c:v>4.6990298639942418E-2</c:v>
                </c:pt>
                <c:pt idx="25">
                  <c:v>6.4563385818627195E-2</c:v>
                </c:pt>
                <c:pt idx="26">
                  <c:v>6.4897081954279345E-2</c:v>
                </c:pt>
                <c:pt idx="27">
                  <c:v>7.1584826170654647E-2</c:v>
                </c:pt>
                <c:pt idx="28">
                  <c:v>6.4225842120673393E-2</c:v>
                </c:pt>
                <c:pt idx="29">
                  <c:v>2.3697930973018977E-3</c:v>
                </c:pt>
                <c:pt idx="30">
                  <c:v>-2.993699254286164E-3</c:v>
                </c:pt>
                <c:pt idx="31">
                  <c:v>5.0013525465731234E-2</c:v>
                </c:pt>
                <c:pt idx="32">
                  <c:v>5.4364094207714375E-2</c:v>
                </c:pt>
                <c:pt idx="33">
                  <c:v>3.1984470508329643E-2</c:v>
                </c:pt>
                <c:pt idx="34">
                  <c:v>3.3722915106708218E-2</c:v>
                </c:pt>
                <c:pt idx="35">
                  <c:v>6.6639377328355121E-2</c:v>
                </c:pt>
                <c:pt idx="36">
                  <c:v>4.8563106679666124E-2</c:v>
                </c:pt>
                <c:pt idx="37">
                  <c:v>3.3307311866319002E-2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DD-44BC-99BD-FFB75C1DDAA4}"/>
            </c:ext>
          </c:extLst>
        </c:ser>
        <c:ser>
          <c:idx val="2"/>
          <c:order val="1"/>
          <c:tx>
            <c:strRef>
              <c:f>'SC PI Data'!$C$98</c:f>
              <c:strCache>
                <c:ptCount val="1"/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dPt>
            <c:idx val="36"/>
            <c:marker>
              <c:symbol val="none"/>
            </c:marker>
            <c:bubble3D val="0"/>
            <c:spPr>
              <a:ln w="31750" cap="rnd">
                <a:solidFill>
                  <a:schemeClr val="accent1"/>
                </a:solidFill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CDD-44BC-99BD-FFB75C1DDAA4}"/>
              </c:ext>
            </c:extLst>
          </c:dPt>
          <c:dPt>
            <c:idx val="38"/>
            <c:marker>
              <c:symbol val="none"/>
            </c:marker>
            <c:bubble3D val="0"/>
            <c:spPr>
              <a:ln w="31750" cap="rnd">
                <a:noFill/>
                <a:prstDash val="lg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DD-44BC-99BD-FFB75C1DDAA4}"/>
              </c:ext>
            </c:extLst>
          </c:dPt>
          <c:cat>
            <c:strRef>
              <c:f>'SC PI Data'!$A$100:$A$146</c:f>
              <c:strCache>
                <c:ptCount val="47"/>
                <c:pt idx="0">
                  <c:v>FY 80</c:v>
                </c:pt>
                <c:pt idx="1">
                  <c:v>FY 81</c:v>
                </c:pt>
                <c:pt idx="2">
                  <c:v>FY 82</c:v>
                </c:pt>
                <c:pt idx="3">
                  <c:v>FY 83</c:v>
                </c:pt>
                <c:pt idx="4">
                  <c:v>FY 84</c:v>
                </c:pt>
                <c:pt idx="5">
                  <c:v>FY 85</c:v>
                </c:pt>
                <c:pt idx="6">
                  <c:v>FY 86</c:v>
                </c:pt>
                <c:pt idx="7">
                  <c:v>FY 87</c:v>
                </c:pt>
                <c:pt idx="8">
                  <c:v>FY 88</c:v>
                </c:pt>
                <c:pt idx="9">
                  <c:v>FY 89</c:v>
                </c:pt>
                <c:pt idx="10">
                  <c:v>FY 90</c:v>
                </c:pt>
                <c:pt idx="11">
                  <c:v>FY 91</c:v>
                </c:pt>
                <c:pt idx="12">
                  <c:v>FY 92</c:v>
                </c:pt>
                <c:pt idx="13">
                  <c:v>FY 93</c:v>
                </c:pt>
                <c:pt idx="14">
                  <c:v>FY 94</c:v>
                </c:pt>
                <c:pt idx="15">
                  <c:v>FY 95</c:v>
                </c:pt>
                <c:pt idx="16">
                  <c:v>FY 96</c:v>
                </c:pt>
                <c:pt idx="17">
                  <c:v>FY 97</c:v>
                </c:pt>
                <c:pt idx="18">
                  <c:v>FY 98</c:v>
                </c:pt>
                <c:pt idx="19">
                  <c:v>FY 99</c:v>
                </c:pt>
                <c:pt idx="20">
                  <c:v>FY 00</c:v>
                </c:pt>
                <c:pt idx="21">
                  <c:v>FY 01</c:v>
                </c:pt>
                <c:pt idx="22">
                  <c:v>FY 02</c:v>
                </c:pt>
                <c:pt idx="23">
                  <c:v>FY 03</c:v>
                </c:pt>
                <c:pt idx="24">
                  <c:v>FY 04</c:v>
                </c:pt>
                <c:pt idx="25">
                  <c:v>FY 05</c:v>
                </c:pt>
                <c:pt idx="26">
                  <c:v>FY 06</c:v>
                </c:pt>
                <c:pt idx="27">
                  <c:v>FY 07</c:v>
                </c:pt>
                <c:pt idx="28">
                  <c:v>FY 08</c:v>
                </c:pt>
                <c:pt idx="29">
                  <c:v>FY 09</c:v>
                </c:pt>
                <c:pt idx="30">
                  <c:v>FY 10</c:v>
                </c:pt>
                <c:pt idx="31">
                  <c:v>FY 11</c:v>
                </c:pt>
                <c:pt idx="32">
                  <c:v>FY 12</c:v>
                </c:pt>
                <c:pt idx="33">
                  <c:v>FY 13</c:v>
                </c:pt>
                <c:pt idx="34">
                  <c:v>FY 14</c:v>
                </c:pt>
                <c:pt idx="35">
                  <c:v>FY 15</c:v>
                </c:pt>
                <c:pt idx="36">
                  <c:v>FY 16</c:v>
                </c:pt>
                <c:pt idx="37">
                  <c:v>FY 17</c:v>
                </c:pt>
                <c:pt idx="38">
                  <c:v>FY 18 est</c:v>
                </c:pt>
                <c:pt idx="39">
                  <c:v>FY 19 est</c:v>
                </c:pt>
                <c:pt idx="40">
                  <c:v>FY 20 est</c:v>
                </c:pt>
                <c:pt idx="41">
                  <c:v>FY 21 est</c:v>
                </c:pt>
                <c:pt idx="42">
                  <c:v>FY 22 est</c:v>
                </c:pt>
                <c:pt idx="43">
                  <c:v>FY 23 est</c:v>
                </c:pt>
                <c:pt idx="44">
                  <c:v>FY 24 est</c:v>
                </c:pt>
                <c:pt idx="45">
                  <c:v>FY 25 est</c:v>
                </c:pt>
                <c:pt idx="46">
                  <c:v>FY 26 est</c:v>
                </c:pt>
              </c:strCache>
            </c:strRef>
          </c:cat>
          <c:val>
            <c:numRef>
              <c:f>'SC PI Data'!$C$100:$C$146</c:f>
              <c:numCache>
                <c:formatCode>General</c:formatCode>
                <c:ptCount val="47"/>
                <c:pt idx="37" formatCode="0.00%">
                  <c:v>3.3307000000000003E-2</c:v>
                </c:pt>
                <c:pt idx="38" formatCode="0.00%">
                  <c:v>4.2500000000000003E-2</c:v>
                </c:pt>
                <c:pt idx="39" formatCode="0.00%">
                  <c:v>4.2500000000000003E-2</c:v>
                </c:pt>
                <c:pt idx="40" formatCode="0.00%">
                  <c:v>4.2500000000000003E-2</c:v>
                </c:pt>
                <c:pt idx="41" formatCode="0.00%">
                  <c:v>4.2500000000000003E-2</c:v>
                </c:pt>
                <c:pt idx="42" formatCode="0.00%">
                  <c:v>4.2500000000000003E-2</c:v>
                </c:pt>
                <c:pt idx="43" formatCode="0.00%">
                  <c:v>4.2500000000000003E-2</c:v>
                </c:pt>
                <c:pt idx="44" formatCode="0.00%">
                  <c:v>4.2500000000000003E-2</c:v>
                </c:pt>
                <c:pt idx="45" formatCode="0.00%">
                  <c:v>4.2500000000000003E-2</c:v>
                </c:pt>
                <c:pt idx="46" formatCode="0.00%">
                  <c:v>4.2500000000000003E-2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DD-44BC-99BD-FFB75C1DDAA4}"/>
            </c:ext>
          </c:extLst>
        </c:ser>
        <c:ser>
          <c:idx val="3"/>
          <c:order val="2"/>
          <c:tx>
            <c:strRef>
              <c:f>'SC PI Data'!$D$98</c:f>
              <c:strCache>
                <c:ptCount val="1"/>
                <c:pt idx="0">
                  <c:v>10 Year Avg</c:v>
                </c:pt>
              </c:strCache>
            </c:strRef>
          </c:tx>
          <c:spPr>
            <a:ln w="41275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'SC PI Data'!$A$100:$A$146</c:f>
              <c:strCache>
                <c:ptCount val="47"/>
                <c:pt idx="0">
                  <c:v>FY 80</c:v>
                </c:pt>
                <c:pt idx="1">
                  <c:v>FY 81</c:v>
                </c:pt>
                <c:pt idx="2">
                  <c:v>FY 82</c:v>
                </c:pt>
                <c:pt idx="3">
                  <c:v>FY 83</c:v>
                </c:pt>
                <c:pt idx="4">
                  <c:v>FY 84</c:v>
                </c:pt>
                <c:pt idx="5">
                  <c:v>FY 85</c:v>
                </c:pt>
                <c:pt idx="6">
                  <c:v>FY 86</c:v>
                </c:pt>
                <c:pt idx="7">
                  <c:v>FY 87</c:v>
                </c:pt>
                <c:pt idx="8">
                  <c:v>FY 88</c:v>
                </c:pt>
                <c:pt idx="9">
                  <c:v>FY 89</c:v>
                </c:pt>
                <c:pt idx="10">
                  <c:v>FY 90</c:v>
                </c:pt>
                <c:pt idx="11">
                  <c:v>FY 91</c:v>
                </c:pt>
                <c:pt idx="12">
                  <c:v>FY 92</c:v>
                </c:pt>
                <c:pt idx="13">
                  <c:v>FY 93</c:v>
                </c:pt>
                <c:pt idx="14">
                  <c:v>FY 94</c:v>
                </c:pt>
                <c:pt idx="15">
                  <c:v>FY 95</c:v>
                </c:pt>
                <c:pt idx="16">
                  <c:v>FY 96</c:v>
                </c:pt>
                <c:pt idx="17">
                  <c:v>FY 97</c:v>
                </c:pt>
                <c:pt idx="18">
                  <c:v>FY 98</c:v>
                </c:pt>
                <c:pt idx="19">
                  <c:v>FY 99</c:v>
                </c:pt>
                <c:pt idx="20">
                  <c:v>FY 00</c:v>
                </c:pt>
                <c:pt idx="21">
                  <c:v>FY 01</c:v>
                </c:pt>
                <c:pt idx="22">
                  <c:v>FY 02</c:v>
                </c:pt>
                <c:pt idx="23">
                  <c:v>FY 03</c:v>
                </c:pt>
                <c:pt idx="24">
                  <c:v>FY 04</c:v>
                </c:pt>
                <c:pt idx="25">
                  <c:v>FY 05</c:v>
                </c:pt>
                <c:pt idx="26">
                  <c:v>FY 06</c:v>
                </c:pt>
                <c:pt idx="27">
                  <c:v>FY 07</c:v>
                </c:pt>
                <c:pt idx="28">
                  <c:v>FY 08</c:v>
                </c:pt>
                <c:pt idx="29">
                  <c:v>FY 09</c:v>
                </c:pt>
                <c:pt idx="30">
                  <c:v>FY 10</c:v>
                </c:pt>
                <c:pt idx="31">
                  <c:v>FY 11</c:v>
                </c:pt>
                <c:pt idx="32">
                  <c:v>FY 12</c:v>
                </c:pt>
                <c:pt idx="33">
                  <c:v>FY 13</c:v>
                </c:pt>
                <c:pt idx="34">
                  <c:v>FY 14</c:v>
                </c:pt>
                <c:pt idx="35">
                  <c:v>FY 15</c:v>
                </c:pt>
                <c:pt idx="36">
                  <c:v>FY 16</c:v>
                </c:pt>
                <c:pt idx="37">
                  <c:v>FY 17</c:v>
                </c:pt>
                <c:pt idx="38">
                  <c:v>FY 18 est</c:v>
                </c:pt>
                <c:pt idx="39">
                  <c:v>FY 19 est</c:v>
                </c:pt>
                <c:pt idx="40">
                  <c:v>FY 20 est</c:v>
                </c:pt>
                <c:pt idx="41">
                  <c:v>FY 21 est</c:v>
                </c:pt>
                <c:pt idx="42">
                  <c:v>FY 22 est</c:v>
                </c:pt>
                <c:pt idx="43">
                  <c:v>FY 23 est</c:v>
                </c:pt>
                <c:pt idx="44">
                  <c:v>FY 24 est</c:v>
                </c:pt>
                <c:pt idx="45">
                  <c:v>FY 25 est</c:v>
                </c:pt>
                <c:pt idx="46">
                  <c:v>FY 26 est</c:v>
                </c:pt>
              </c:strCache>
            </c:strRef>
          </c:cat>
          <c:val>
            <c:numRef>
              <c:f>'SC PI Data'!$D$100:$D$146</c:f>
              <c:numCache>
                <c:formatCode>General</c:formatCode>
                <c:ptCount val="47"/>
                <c:pt idx="27" formatCode="0.00%">
                  <c:v>3.5250144104675973E-2</c:v>
                </c:pt>
                <c:pt idx="28" formatCode="0.00%">
                  <c:v>3.5250144104675973E-2</c:v>
                </c:pt>
                <c:pt idx="29" formatCode="0.00%">
                  <c:v>3.5250144104675973E-2</c:v>
                </c:pt>
                <c:pt idx="30" formatCode="0.00%">
                  <c:v>3.5250144104675973E-2</c:v>
                </c:pt>
                <c:pt idx="31" formatCode="0.00%">
                  <c:v>3.5250144104675973E-2</c:v>
                </c:pt>
                <c:pt idx="32" formatCode="0.00%">
                  <c:v>3.5250144104675973E-2</c:v>
                </c:pt>
                <c:pt idx="33" formatCode="0.00%">
                  <c:v>3.5250144104675973E-2</c:v>
                </c:pt>
                <c:pt idx="34" formatCode="0.00%">
                  <c:v>3.5250144104675973E-2</c:v>
                </c:pt>
                <c:pt idx="35" formatCode="0.00%">
                  <c:v>3.5250144104675973E-2</c:v>
                </c:pt>
                <c:pt idx="36" formatCode="0.00%">
                  <c:v>3.5250144104675973E-2</c:v>
                </c:pt>
                <c:pt idx="37" formatCode="0.00%">
                  <c:v>3.5250144104675973E-2</c:v>
                </c:pt>
                <c:pt idx="38" formatCode="0.00%">
                  <c:v>3.5250144104675973E-2</c:v>
                </c:pt>
                <c:pt idx="39" formatCode="0.00%">
                  <c:v>3.5250144104675973E-2</c:v>
                </c:pt>
                <c:pt idx="40" formatCode="0.00%">
                  <c:v>3.5250144104675973E-2</c:v>
                </c:pt>
                <c:pt idx="41" formatCode="0.00%">
                  <c:v>3.5250144104675973E-2</c:v>
                </c:pt>
                <c:pt idx="42" formatCode="0.00%">
                  <c:v>3.5250144104675973E-2</c:v>
                </c:pt>
                <c:pt idx="43" formatCode="0.00%">
                  <c:v>3.5250144104675973E-2</c:v>
                </c:pt>
                <c:pt idx="44" formatCode="0.00%">
                  <c:v>3.5250144104675973E-2</c:v>
                </c:pt>
                <c:pt idx="45" formatCode="0.00%">
                  <c:v>3.5250144104675973E-2</c:v>
                </c:pt>
                <c:pt idx="46" formatCode="0.00%">
                  <c:v>3.5250144104675973E-2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DD-44BC-99BD-FFB75C1DDAA4}"/>
            </c:ext>
          </c:extLst>
        </c:ser>
        <c:ser>
          <c:idx val="4"/>
          <c:order val="3"/>
          <c:tx>
            <c:strRef>
              <c:f>'SC PI Data'!$F$98</c:f>
              <c:strCache>
                <c:ptCount val="1"/>
                <c:pt idx="0">
                  <c:v>20 Year Avg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'SC PI Data'!$A$100:$A$146</c:f>
              <c:strCache>
                <c:ptCount val="47"/>
                <c:pt idx="0">
                  <c:v>FY 80</c:v>
                </c:pt>
                <c:pt idx="1">
                  <c:v>FY 81</c:v>
                </c:pt>
                <c:pt idx="2">
                  <c:v>FY 82</c:v>
                </c:pt>
                <c:pt idx="3">
                  <c:v>FY 83</c:v>
                </c:pt>
                <c:pt idx="4">
                  <c:v>FY 84</c:v>
                </c:pt>
                <c:pt idx="5">
                  <c:v>FY 85</c:v>
                </c:pt>
                <c:pt idx="6">
                  <c:v>FY 86</c:v>
                </c:pt>
                <c:pt idx="7">
                  <c:v>FY 87</c:v>
                </c:pt>
                <c:pt idx="8">
                  <c:v>FY 88</c:v>
                </c:pt>
                <c:pt idx="9">
                  <c:v>FY 89</c:v>
                </c:pt>
                <c:pt idx="10">
                  <c:v>FY 90</c:v>
                </c:pt>
                <c:pt idx="11">
                  <c:v>FY 91</c:v>
                </c:pt>
                <c:pt idx="12">
                  <c:v>FY 92</c:v>
                </c:pt>
                <c:pt idx="13">
                  <c:v>FY 93</c:v>
                </c:pt>
                <c:pt idx="14">
                  <c:v>FY 94</c:v>
                </c:pt>
                <c:pt idx="15">
                  <c:v>FY 95</c:v>
                </c:pt>
                <c:pt idx="16">
                  <c:v>FY 96</c:v>
                </c:pt>
                <c:pt idx="17">
                  <c:v>FY 97</c:v>
                </c:pt>
                <c:pt idx="18">
                  <c:v>FY 98</c:v>
                </c:pt>
                <c:pt idx="19">
                  <c:v>FY 99</c:v>
                </c:pt>
                <c:pt idx="20">
                  <c:v>FY 00</c:v>
                </c:pt>
                <c:pt idx="21">
                  <c:v>FY 01</c:v>
                </c:pt>
                <c:pt idx="22">
                  <c:v>FY 02</c:v>
                </c:pt>
                <c:pt idx="23">
                  <c:v>FY 03</c:v>
                </c:pt>
                <c:pt idx="24">
                  <c:v>FY 04</c:v>
                </c:pt>
                <c:pt idx="25">
                  <c:v>FY 05</c:v>
                </c:pt>
                <c:pt idx="26">
                  <c:v>FY 06</c:v>
                </c:pt>
                <c:pt idx="27">
                  <c:v>FY 07</c:v>
                </c:pt>
                <c:pt idx="28">
                  <c:v>FY 08</c:v>
                </c:pt>
                <c:pt idx="29">
                  <c:v>FY 09</c:v>
                </c:pt>
                <c:pt idx="30">
                  <c:v>FY 10</c:v>
                </c:pt>
                <c:pt idx="31">
                  <c:v>FY 11</c:v>
                </c:pt>
                <c:pt idx="32">
                  <c:v>FY 12</c:v>
                </c:pt>
                <c:pt idx="33">
                  <c:v>FY 13</c:v>
                </c:pt>
                <c:pt idx="34">
                  <c:v>FY 14</c:v>
                </c:pt>
                <c:pt idx="35">
                  <c:v>FY 15</c:v>
                </c:pt>
                <c:pt idx="36">
                  <c:v>FY 16</c:v>
                </c:pt>
                <c:pt idx="37">
                  <c:v>FY 17</c:v>
                </c:pt>
                <c:pt idx="38">
                  <c:v>FY 18 est</c:v>
                </c:pt>
                <c:pt idx="39">
                  <c:v>FY 19 est</c:v>
                </c:pt>
                <c:pt idx="40">
                  <c:v>FY 20 est</c:v>
                </c:pt>
                <c:pt idx="41">
                  <c:v>FY 21 est</c:v>
                </c:pt>
                <c:pt idx="42">
                  <c:v>FY 22 est</c:v>
                </c:pt>
                <c:pt idx="43">
                  <c:v>FY 23 est</c:v>
                </c:pt>
                <c:pt idx="44">
                  <c:v>FY 24 est</c:v>
                </c:pt>
                <c:pt idx="45">
                  <c:v>FY 25 est</c:v>
                </c:pt>
                <c:pt idx="46">
                  <c:v>FY 26 est</c:v>
                </c:pt>
              </c:strCache>
            </c:strRef>
          </c:cat>
          <c:val>
            <c:numRef>
              <c:f>'SC PI Data'!$F$100:$F$146</c:f>
              <c:numCache>
                <c:formatCode>General</c:formatCode>
                <c:ptCount val="47"/>
                <c:pt idx="17" formatCode="0.00%">
                  <c:v>4.3763108345536539E-2</c:v>
                </c:pt>
                <c:pt idx="18" formatCode="0.00%">
                  <c:v>4.3763108345536539E-2</c:v>
                </c:pt>
                <c:pt idx="19" formatCode="0.00%">
                  <c:v>4.3763108345536539E-2</c:v>
                </c:pt>
                <c:pt idx="20" formatCode="0.00%">
                  <c:v>4.3763108345536539E-2</c:v>
                </c:pt>
                <c:pt idx="21" formatCode="0.00%">
                  <c:v>4.3763108345536539E-2</c:v>
                </c:pt>
                <c:pt idx="22" formatCode="0.00%">
                  <c:v>4.3763108345536539E-2</c:v>
                </c:pt>
                <c:pt idx="23" formatCode="0.00%">
                  <c:v>4.3763108345536539E-2</c:v>
                </c:pt>
                <c:pt idx="24" formatCode="0.00%">
                  <c:v>4.3763108345536539E-2</c:v>
                </c:pt>
                <c:pt idx="25" formatCode="0.00%">
                  <c:v>4.3763108345536539E-2</c:v>
                </c:pt>
                <c:pt idx="26" formatCode="0.00%">
                  <c:v>4.3763108345536539E-2</c:v>
                </c:pt>
                <c:pt idx="27" formatCode="0.00%">
                  <c:v>4.3763108345536539E-2</c:v>
                </c:pt>
                <c:pt idx="28" formatCode="0.00%">
                  <c:v>4.3763108345536539E-2</c:v>
                </c:pt>
                <c:pt idx="29" formatCode="0.00%">
                  <c:v>4.3763108345536539E-2</c:v>
                </c:pt>
                <c:pt idx="30" formatCode="0.00%">
                  <c:v>4.3763108345536539E-2</c:v>
                </c:pt>
                <c:pt idx="31" formatCode="0.00%">
                  <c:v>4.3763108345536539E-2</c:v>
                </c:pt>
                <c:pt idx="32" formatCode="0.00%">
                  <c:v>4.3763108345536539E-2</c:v>
                </c:pt>
                <c:pt idx="33" formatCode="0.00%">
                  <c:v>4.3763108345536539E-2</c:v>
                </c:pt>
                <c:pt idx="34" formatCode="0.00%">
                  <c:v>4.3763108345536539E-2</c:v>
                </c:pt>
                <c:pt idx="35" formatCode="0.00%">
                  <c:v>4.3763108345536539E-2</c:v>
                </c:pt>
                <c:pt idx="36" formatCode="0.00%">
                  <c:v>4.3763108345536539E-2</c:v>
                </c:pt>
                <c:pt idx="37" formatCode="0.00%">
                  <c:v>4.3763108345536539E-2</c:v>
                </c:pt>
                <c:pt idx="38" formatCode="0.00%">
                  <c:v>4.3763108345536539E-2</c:v>
                </c:pt>
                <c:pt idx="39" formatCode="0.00%">
                  <c:v>4.3763108345536539E-2</c:v>
                </c:pt>
                <c:pt idx="40" formatCode="0.00%">
                  <c:v>4.3763108345536539E-2</c:v>
                </c:pt>
                <c:pt idx="41" formatCode="0.00%">
                  <c:v>4.3763108345536539E-2</c:v>
                </c:pt>
                <c:pt idx="42" formatCode="0.00%">
                  <c:v>4.3763108345536539E-2</c:v>
                </c:pt>
                <c:pt idx="43" formatCode="0.00%">
                  <c:v>4.3763108345536539E-2</c:v>
                </c:pt>
                <c:pt idx="44" formatCode="0.00%">
                  <c:v>4.3763108345536539E-2</c:v>
                </c:pt>
                <c:pt idx="45" formatCode="0.00%">
                  <c:v>4.3763108345536539E-2</c:v>
                </c:pt>
                <c:pt idx="46" formatCode="0.00%">
                  <c:v>4.3763108345536539E-2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CDD-44BC-99BD-FFB75C1DDAA4}"/>
            </c:ext>
          </c:extLst>
        </c:ser>
        <c:ser>
          <c:idx val="5"/>
          <c:order val="4"/>
          <c:tx>
            <c:strRef>
              <c:f>'SC PI Data'!$G$98</c:f>
              <c:strCache>
                <c:ptCount val="1"/>
                <c:pt idx="0">
                  <c:v>30 Year Avg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'SC PI Data'!$A$100:$A$146</c:f>
              <c:strCache>
                <c:ptCount val="47"/>
                <c:pt idx="0">
                  <c:v>FY 80</c:v>
                </c:pt>
                <c:pt idx="1">
                  <c:v>FY 81</c:v>
                </c:pt>
                <c:pt idx="2">
                  <c:v>FY 82</c:v>
                </c:pt>
                <c:pt idx="3">
                  <c:v>FY 83</c:v>
                </c:pt>
                <c:pt idx="4">
                  <c:v>FY 84</c:v>
                </c:pt>
                <c:pt idx="5">
                  <c:v>FY 85</c:v>
                </c:pt>
                <c:pt idx="6">
                  <c:v>FY 86</c:v>
                </c:pt>
                <c:pt idx="7">
                  <c:v>FY 87</c:v>
                </c:pt>
                <c:pt idx="8">
                  <c:v>FY 88</c:v>
                </c:pt>
                <c:pt idx="9">
                  <c:v>FY 89</c:v>
                </c:pt>
                <c:pt idx="10">
                  <c:v>FY 90</c:v>
                </c:pt>
                <c:pt idx="11">
                  <c:v>FY 91</c:v>
                </c:pt>
                <c:pt idx="12">
                  <c:v>FY 92</c:v>
                </c:pt>
                <c:pt idx="13">
                  <c:v>FY 93</c:v>
                </c:pt>
                <c:pt idx="14">
                  <c:v>FY 94</c:v>
                </c:pt>
                <c:pt idx="15">
                  <c:v>FY 95</c:v>
                </c:pt>
                <c:pt idx="16">
                  <c:v>FY 96</c:v>
                </c:pt>
                <c:pt idx="17">
                  <c:v>FY 97</c:v>
                </c:pt>
                <c:pt idx="18">
                  <c:v>FY 98</c:v>
                </c:pt>
                <c:pt idx="19">
                  <c:v>FY 99</c:v>
                </c:pt>
                <c:pt idx="20">
                  <c:v>FY 00</c:v>
                </c:pt>
                <c:pt idx="21">
                  <c:v>FY 01</c:v>
                </c:pt>
                <c:pt idx="22">
                  <c:v>FY 02</c:v>
                </c:pt>
                <c:pt idx="23">
                  <c:v>FY 03</c:v>
                </c:pt>
                <c:pt idx="24">
                  <c:v>FY 04</c:v>
                </c:pt>
                <c:pt idx="25">
                  <c:v>FY 05</c:v>
                </c:pt>
                <c:pt idx="26">
                  <c:v>FY 06</c:v>
                </c:pt>
                <c:pt idx="27">
                  <c:v>FY 07</c:v>
                </c:pt>
                <c:pt idx="28">
                  <c:v>FY 08</c:v>
                </c:pt>
                <c:pt idx="29">
                  <c:v>FY 09</c:v>
                </c:pt>
                <c:pt idx="30">
                  <c:v>FY 10</c:v>
                </c:pt>
                <c:pt idx="31">
                  <c:v>FY 11</c:v>
                </c:pt>
                <c:pt idx="32">
                  <c:v>FY 12</c:v>
                </c:pt>
                <c:pt idx="33">
                  <c:v>FY 13</c:v>
                </c:pt>
                <c:pt idx="34">
                  <c:v>FY 14</c:v>
                </c:pt>
                <c:pt idx="35">
                  <c:v>FY 15</c:v>
                </c:pt>
                <c:pt idx="36">
                  <c:v>FY 16</c:v>
                </c:pt>
                <c:pt idx="37">
                  <c:v>FY 17</c:v>
                </c:pt>
                <c:pt idx="38">
                  <c:v>FY 18 est</c:v>
                </c:pt>
                <c:pt idx="39">
                  <c:v>FY 19 est</c:v>
                </c:pt>
                <c:pt idx="40">
                  <c:v>FY 20 est</c:v>
                </c:pt>
                <c:pt idx="41">
                  <c:v>FY 21 est</c:v>
                </c:pt>
                <c:pt idx="42">
                  <c:v>FY 22 est</c:v>
                </c:pt>
                <c:pt idx="43">
                  <c:v>FY 23 est</c:v>
                </c:pt>
                <c:pt idx="44">
                  <c:v>FY 24 est</c:v>
                </c:pt>
                <c:pt idx="45">
                  <c:v>FY 25 est</c:v>
                </c:pt>
                <c:pt idx="46">
                  <c:v>FY 26 est</c:v>
                </c:pt>
              </c:strCache>
            </c:strRef>
          </c:cat>
          <c:val>
            <c:numRef>
              <c:f>'SC PI Data'!$G$100:$G$146</c:f>
              <c:numCache>
                <c:formatCode>General</c:formatCode>
                <c:ptCount val="47"/>
                <c:pt idx="7" formatCode="0.00%">
                  <c:v>5.382457392034623E-2</c:v>
                </c:pt>
                <c:pt idx="8" formatCode="0.00%">
                  <c:v>5.382457392034623E-2</c:v>
                </c:pt>
                <c:pt idx="9" formatCode="0.00%">
                  <c:v>5.382457392034623E-2</c:v>
                </c:pt>
                <c:pt idx="10" formatCode="0.00%">
                  <c:v>5.382457392034623E-2</c:v>
                </c:pt>
                <c:pt idx="11" formatCode="0.00%">
                  <c:v>5.382457392034623E-2</c:v>
                </c:pt>
                <c:pt idx="12" formatCode="0.00%">
                  <c:v>5.382457392034623E-2</c:v>
                </c:pt>
                <c:pt idx="13" formatCode="0.00%">
                  <c:v>5.382457392034623E-2</c:v>
                </c:pt>
                <c:pt idx="14" formatCode="0.00%">
                  <c:v>5.382457392034623E-2</c:v>
                </c:pt>
                <c:pt idx="15" formatCode="0.00%">
                  <c:v>5.382457392034623E-2</c:v>
                </c:pt>
                <c:pt idx="16" formatCode="0.00%">
                  <c:v>5.382457392034623E-2</c:v>
                </c:pt>
                <c:pt idx="17" formatCode="0.00%">
                  <c:v>5.382457392034623E-2</c:v>
                </c:pt>
                <c:pt idx="18" formatCode="0.00%">
                  <c:v>5.382457392034623E-2</c:v>
                </c:pt>
                <c:pt idx="19" formatCode="0.00%">
                  <c:v>5.382457392034623E-2</c:v>
                </c:pt>
                <c:pt idx="20" formatCode="0.00%">
                  <c:v>5.382457392034623E-2</c:v>
                </c:pt>
                <c:pt idx="21" formatCode="0.00%">
                  <c:v>5.382457392034623E-2</c:v>
                </c:pt>
                <c:pt idx="22" formatCode="0.00%">
                  <c:v>5.382457392034623E-2</c:v>
                </c:pt>
                <c:pt idx="23" formatCode="0.00%">
                  <c:v>5.382457392034623E-2</c:v>
                </c:pt>
                <c:pt idx="24" formatCode="0.00%">
                  <c:v>5.382457392034623E-2</c:v>
                </c:pt>
                <c:pt idx="25" formatCode="0.00%">
                  <c:v>5.382457392034623E-2</c:v>
                </c:pt>
                <c:pt idx="26" formatCode="0.00%">
                  <c:v>5.382457392034623E-2</c:v>
                </c:pt>
                <c:pt idx="27" formatCode="0.00%">
                  <c:v>5.382457392034623E-2</c:v>
                </c:pt>
                <c:pt idx="28" formatCode="0.00%">
                  <c:v>5.382457392034623E-2</c:v>
                </c:pt>
                <c:pt idx="29" formatCode="0.00%">
                  <c:v>5.382457392034623E-2</c:v>
                </c:pt>
                <c:pt idx="30" formatCode="0.00%">
                  <c:v>5.382457392034623E-2</c:v>
                </c:pt>
                <c:pt idx="31" formatCode="0.00%">
                  <c:v>5.382457392034623E-2</c:v>
                </c:pt>
                <c:pt idx="32" formatCode="0.00%">
                  <c:v>5.382457392034623E-2</c:v>
                </c:pt>
                <c:pt idx="33" formatCode="0.00%">
                  <c:v>5.382457392034623E-2</c:v>
                </c:pt>
                <c:pt idx="34" formatCode="0.00%">
                  <c:v>5.382457392034623E-2</c:v>
                </c:pt>
                <c:pt idx="35" formatCode="0.00%">
                  <c:v>5.382457392034623E-2</c:v>
                </c:pt>
                <c:pt idx="36" formatCode="0.00%">
                  <c:v>5.382457392034623E-2</c:v>
                </c:pt>
                <c:pt idx="37" formatCode="0.00%">
                  <c:v>5.382457392034623E-2</c:v>
                </c:pt>
                <c:pt idx="38" formatCode="0.00%">
                  <c:v>5.382457392034623E-2</c:v>
                </c:pt>
                <c:pt idx="39" formatCode="0.00%">
                  <c:v>5.382457392034623E-2</c:v>
                </c:pt>
                <c:pt idx="40" formatCode="0.00%">
                  <c:v>5.382457392034623E-2</c:v>
                </c:pt>
                <c:pt idx="41" formatCode="0.00%">
                  <c:v>5.382457392034623E-2</c:v>
                </c:pt>
                <c:pt idx="42" formatCode="0.00%">
                  <c:v>5.382457392034623E-2</c:v>
                </c:pt>
                <c:pt idx="43" formatCode="0.00%">
                  <c:v>5.382457392034623E-2</c:v>
                </c:pt>
                <c:pt idx="44" formatCode="0.00%">
                  <c:v>5.382457392034623E-2</c:v>
                </c:pt>
                <c:pt idx="45" formatCode="0.00%">
                  <c:v>5.382457392034623E-2</c:v>
                </c:pt>
                <c:pt idx="46" formatCode="0.00%">
                  <c:v>5.382457392034623E-2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CDD-44BC-99BD-FFB75C1D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656840"/>
        <c:axId val="479656448"/>
      </c:lineChart>
      <c:catAx>
        <c:axId val="47965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56448"/>
        <c:crosses val="autoZero"/>
        <c:auto val="1"/>
        <c:lblAlgn val="ctr"/>
        <c:lblOffset val="100"/>
        <c:noMultiLvlLbl val="0"/>
      </c:catAx>
      <c:valAx>
        <c:axId val="479656448"/>
        <c:scaling>
          <c:orientation val="minMax"/>
          <c:max val="0.13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%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656840"/>
        <c:crosses val="autoZero"/>
        <c:crossBetween val="between"/>
        <c:majorUnit val="1.0000000000000002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800" b="1" i="0" baseline="0" dirty="0">
                <a:effectLst/>
              </a:rPr>
              <a:t>SHARES OF PERSONAL INCOME COMPONENTS</a:t>
            </a:r>
            <a:endParaRPr lang="en-US" sz="1600" dirty="0">
              <a:effectLst/>
            </a:endParaRPr>
          </a:p>
          <a:p>
            <a:pPr>
              <a:defRPr sz="1600"/>
            </a:pPr>
            <a:r>
              <a:rPr lang="en-US" sz="1800" b="1" i="0" baseline="0" dirty="0">
                <a:effectLst/>
              </a:rPr>
              <a:t>in South Carolina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4203822995737923"/>
          <c:y val="1.848516803602650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282669280082876E-2"/>
          <c:y val="0.13284671532846715"/>
          <c:w val="0.89112621877043452"/>
          <c:h val="0.71488689290899377"/>
        </c:manualLayout>
      </c:layout>
      <c:barChart>
        <c:barDir val="col"/>
        <c:grouping val="percentStacked"/>
        <c:varyColors val="0"/>
        <c:ser>
          <c:idx val="0"/>
          <c:order val="0"/>
          <c:tx>
            <c:v>Wages &amp; Salaries</c:v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Data!$CE$130:$CI$130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Data!$CE$143:$CI$143</c:f>
              <c:numCache>
                <c:formatCode>0.0</c:formatCode>
                <c:ptCount val="5"/>
                <c:pt idx="0">
                  <c:v>61.825778244724482</c:v>
                </c:pt>
                <c:pt idx="1">
                  <c:v>58.507945599511622</c:v>
                </c:pt>
                <c:pt idx="2">
                  <c:v>55.093241109886513</c:v>
                </c:pt>
                <c:pt idx="3">
                  <c:v>49.210881021126632</c:v>
                </c:pt>
                <c:pt idx="4" formatCode="0.0;[Red]0.0">
                  <c:v>47.282635957957517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C-49AC-BD70-ED6AA2C6A1A5}"/>
            </c:ext>
          </c:extLst>
        </c:ser>
        <c:ser>
          <c:idx val="2"/>
          <c:order val="1"/>
          <c:tx>
            <c:v>Dividends, Interest, &amp; Rent</c:v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Data!$CE$130:$CI$130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Data!$CE$145:$CI$145</c:f>
              <c:numCache>
                <c:formatCode>0.0</c:formatCode>
                <c:ptCount val="5"/>
                <c:pt idx="0">
                  <c:v>14.726851081080145</c:v>
                </c:pt>
                <c:pt idx="1">
                  <c:v>18.789016917269404</c:v>
                </c:pt>
                <c:pt idx="2">
                  <c:v>18.319409915759515</c:v>
                </c:pt>
                <c:pt idx="3">
                  <c:v>15.89849675398019</c:v>
                </c:pt>
                <c:pt idx="4" formatCode="0.0;[Red]0.0">
                  <c:v>18.221478537964124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C-49AC-BD70-ED6AA2C6A1A5}"/>
            </c:ext>
          </c:extLst>
        </c:ser>
        <c:ser>
          <c:idx val="1"/>
          <c:order val="2"/>
          <c:tx>
            <c:v>Transfer Payments</c:v>
          </c:tx>
          <c:spPr>
            <a:blipFill dpi="0" rotWithShape="0">
              <a:blip xmlns:r="http://schemas.openxmlformats.org/officeDocument/2006/relationships" r:embed="rId3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Data!$CE$130:$CI$130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Data!$CE$144:$CI$144</c:f>
              <c:numCache>
                <c:formatCode>0.0</c:formatCode>
                <c:ptCount val="5"/>
                <c:pt idx="0">
                  <c:v>12.494519913845755</c:v>
                </c:pt>
                <c:pt idx="1">
                  <c:v>12.688785653801492</c:v>
                </c:pt>
                <c:pt idx="2">
                  <c:v>15.407263254537934</c:v>
                </c:pt>
                <c:pt idx="3">
                  <c:v>24.363886493670812</c:v>
                </c:pt>
                <c:pt idx="4" formatCode="0.0;[Red]0.0">
                  <c:v>21.821459593475698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1C-49AC-BD70-ED6AA2C6A1A5}"/>
            </c:ext>
          </c:extLst>
        </c:ser>
        <c:ser>
          <c:idx val="3"/>
          <c:order val="3"/>
          <c:tx>
            <c:v>Other Personal Income</c:v>
          </c:tx>
          <c:spPr>
            <a:blipFill dpi="0" rotWithShape="0">
              <a:blip xmlns:r="http://schemas.openxmlformats.org/officeDocument/2006/relationships" r:embed="rId4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Data!$CE$130:$CI$130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Data!$CE$146:$CI$146</c:f>
              <c:numCache>
                <c:formatCode>0.0</c:formatCode>
                <c:ptCount val="5"/>
                <c:pt idx="0">
                  <c:v>10.952850760349621</c:v>
                </c:pt>
                <c:pt idx="1">
                  <c:v>10.014251829417475</c:v>
                </c:pt>
                <c:pt idx="2">
                  <c:v>11.18008571981604</c:v>
                </c:pt>
                <c:pt idx="3">
                  <c:v>10.52673573122237</c:v>
                </c:pt>
                <c:pt idx="4" formatCode="0.0;[Red]0.0">
                  <c:v>12.674425910602658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1C-49AC-BD70-ED6AA2C6A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2997008"/>
        <c:axId val="1"/>
      </c:barChart>
      <c:catAx>
        <c:axId val="322997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8893565613872186"/>
              <c:y val="0.896878829807959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(Percent)</a:t>
                </a:r>
              </a:p>
            </c:rich>
          </c:tx>
          <c:layout>
            <c:manualLayout>
              <c:xMode val="edge"/>
              <c:yMode val="edge"/>
              <c:x val="5.2687878865369103E-3"/>
              <c:y val="0.4218978238899726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322997008"/>
        <c:crosses val="autoZero"/>
        <c:crossBetween val="between"/>
        <c:maj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330049261083744"/>
          <c:y val="0.93359375"/>
          <c:w val="0.85151301900070375"/>
          <c:h val="4.7851562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5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Nonfarm Employment Growth in South Carolina</a:t>
            </a:r>
          </a:p>
        </c:rich>
      </c:tx>
      <c:layout>
        <c:manualLayout>
          <c:xMode val="edge"/>
          <c:yMode val="edge"/>
          <c:x val="0.16859852476290832"/>
          <c:y val="1.974597322020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26659641728135"/>
          <c:y val="0.11169359824380204"/>
          <c:w val="0.87144362486828242"/>
          <c:h val="0.72772253256777319"/>
        </c:manualLayout>
      </c:layout>
      <c:lineChart>
        <c:grouping val="standard"/>
        <c:varyColors val="0"/>
        <c:ser>
          <c:idx val="0"/>
          <c:order val="0"/>
          <c:tx>
            <c:v>Employment Growth (% Change)</c:v>
          </c:tx>
          <c:spPr>
            <a:ln w="25400">
              <a:solidFill>
                <a:srgbClr val="0066CC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66CC"/>
              </a:solidFill>
              <a:ln>
                <a:solidFill>
                  <a:srgbClr val="0066CC"/>
                </a:solidFill>
                <a:prstDash val="solid"/>
              </a:ln>
            </c:spPr>
          </c:marker>
          <c:cat>
            <c:numRef>
              <c:f>'Monthly Data'!$K$102:$K$161</c:f>
              <c:numCache>
                <c:formatCode>[$-409]mmm\-yy;@</c:formatCode>
                <c:ptCount val="6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</c:numCache>
            </c:numRef>
          </c:cat>
          <c:val>
            <c:numRef>
              <c:f>'Monthly Data'!$F$102:$F$161</c:f>
              <c:numCache>
                <c:formatCode>0.0</c:formatCode>
                <c:ptCount val="60"/>
                <c:pt idx="0">
                  <c:v>2.5645196269789672</c:v>
                </c:pt>
                <c:pt idx="1">
                  <c:v>2.0585864015049804</c:v>
                </c:pt>
                <c:pt idx="2">
                  <c:v>2.694068789266324</c:v>
                </c:pt>
                <c:pt idx="3">
                  <c:v>2.8517210479152455</c:v>
                </c:pt>
                <c:pt idx="4">
                  <c:v>2.8771709562670056</c:v>
                </c:pt>
                <c:pt idx="5">
                  <c:v>2.6391279403327639</c:v>
                </c:pt>
                <c:pt idx="6">
                  <c:v>2.4160437940835999</c:v>
                </c:pt>
                <c:pt idx="7">
                  <c:v>2.476130521456299</c:v>
                </c:pt>
                <c:pt idx="8">
                  <c:v>2.5198661647846121</c:v>
                </c:pt>
                <c:pt idx="9">
                  <c:v>2.7931214174048868</c:v>
                </c:pt>
                <c:pt idx="10">
                  <c:v>2.8561080353909141</c:v>
                </c:pt>
                <c:pt idx="11">
                  <c:v>2.9382856551652958</c:v>
                </c:pt>
                <c:pt idx="12">
                  <c:v>2.8017127451498647</c:v>
                </c:pt>
                <c:pt idx="13">
                  <c:v>3.2283547503686449</c:v>
                </c:pt>
                <c:pt idx="14">
                  <c:v>2.6130236416424868</c:v>
                </c:pt>
                <c:pt idx="15">
                  <c:v>2.4138991389913933</c:v>
                </c:pt>
                <c:pt idx="16">
                  <c:v>2.5475439845418668</c:v>
                </c:pt>
                <c:pt idx="17">
                  <c:v>2.7135525179124986</c:v>
                </c:pt>
                <c:pt idx="18">
                  <c:v>3.227630158811734</c:v>
                </c:pt>
                <c:pt idx="19">
                  <c:v>3.1329988737585746</c:v>
                </c:pt>
                <c:pt idx="20">
                  <c:v>2.8301886792452935</c:v>
                </c:pt>
                <c:pt idx="21">
                  <c:v>2.9656291189293249</c:v>
                </c:pt>
                <c:pt idx="22">
                  <c:v>2.761708335429347</c:v>
                </c:pt>
                <c:pt idx="23">
                  <c:v>2.8292879039147678</c:v>
                </c:pt>
                <c:pt idx="24">
                  <c:v>2.684218645549441</c:v>
                </c:pt>
                <c:pt idx="25">
                  <c:v>2.7702668231212701</c:v>
                </c:pt>
                <c:pt idx="26">
                  <c:v>2.7031123686337866</c:v>
                </c:pt>
                <c:pt idx="27">
                  <c:v>2.9024670970324795</c:v>
                </c:pt>
                <c:pt idx="28">
                  <c:v>2.518966628650765</c:v>
                </c:pt>
                <c:pt idx="29">
                  <c:v>2.3252362341067645</c:v>
                </c:pt>
                <c:pt idx="30">
                  <c:v>2.4794622852875481</c:v>
                </c:pt>
                <c:pt idx="31">
                  <c:v>2.3875707336443952</c:v>
                </c:pt>
                <c:pt idx="32">
                  <c:v>2.5390528142821722</c:v>
                </c:pt>
                <c:pt idx="33">
                  <c:v>1.536113436069142</c:v>
                </c:pt>
                <c:pt idx="34">
                  <c:v>2.0070491482279351</c:v>
                </c:pt>
                <c:pt idx="35">
                  <c:v>1.8913107223145431</c:v>
                </c:pt>
                <c:pt idx="36">
                  <c:v>2.4437878712003647</c:v>
                </c:pt>
                <c:pt idx="37">
                  <c:v>2.4324861000794229</c:v>
                </c:pt>
                <c:pt idx="38">
                  <c:v>2.3121956019087841</c:v>
                </c:pt>
                <c:pt idx="39">
                  <c:v>1.6096873024364022</c:v>
                </c:pt>
                <c:pt idx="40">
                  <c:v>1.6735187424425702</c:v>
                </c:pt>
                <c:pt idx="41">
                  <c:v>1.9774694193298581</c:v>
                </c:pt>
                <c:pt idx="42">
                  <c:v>1.7101491522129919</c:v>
                </c:pt>
                <c:pt idx="43">
                  <c:v>1.4834925098172524</c:v>
                </c:pt>
                <c:pt idx="44">
                  <c:v>0.84151472650770831</c:v>
                </c:pt>
                <c:pt idx="45">
                  <c:v>1.9298841099742781</c:v>
                </c:pt>
                <c:pt idx="46">
                  <c:v>1.4636721374412076</c:v>
                </c:pt>
                <c:pt idx="47">
                  <c:v>1.4197323612643142</c:v>
                </c:pt>
                <c:pt idx="48">
                  <c:v>1.3785012465170832</c:v>
                </c:pt>
                <c:pt idx="49">
                  <c:v>1.5799166424348199</c:v>
                </c:pt>
                <c:pt idx="50">
                  <c:v>1.610809251334322</c:v>
                </c:pt>
                <c:pt idx="51">
                  <c:v>1.6416196037139619</c:v>
                </c:pt>
                <c:pt idx="52">
                  <c:v>1.6745159602302495</c:v>
                </c:pt>
                <c:pt idx="53">
                  <c:v>1.7305139389341972</c:v>
                </c:pt>
                <c:pt idx="54">
                  <c:v>1.767375208980182</c:v>
                </c:pt>
                <c:pt idx="55">
                  <c:v>1.8105383843691536</c:v>
                </c:pt>
                <c:pt idx="56">
                  <c:v>1.4052083832909679</c:v>
                </c:pt>
                <c:pt idx="57">
                  <c:v>1.8172303886589747</c:v>
                </c:pt>
                <c:pt idx="58">
                  <c:v>1.6412051269923733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A5-467B-A07A-4DB318CD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303408"/>
        <c:axId val="1"/>
      </c:lineChart>
      <c:dateAx>
        <c:axId val="338303408"/>
        <c:scaling>
          <c:orientation val="minMax"/>
          <c:max val="43435"/>
          <c:min val="4164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49525805586208993"/>
              <c:y val="0.94358265865567936"/>
            </c:manualLayout>
          </c:layout>
          <c:overlay val="0"/>
          <c:spPr>
            <a:noFill/>
            <a:ln w="25400">
              <a:noFill/>
            </a:ln>
          </c:spPr>
        </c:title>
        <c:numFmt formatCode="mmm\-yy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-7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"/>
        <c:scaling>
          <c:orientation val="minMax"/>
          <c:max val="3.5"/>
          <c:min val="0.7500000000000001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(Percent Change Over Same Month One Year Ago)</a:t>
                </a:r>
              </a:p>
            </c:rich>
          </c:tx>
          <c:layout>
            <c:manualLayout>
              <c:xMode val="edge"/>
              <c:yMode val="edge"/>
              <c:x val="1.1591037948496691E-2"/>
              <c:y val="0.22143864598025387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8303408"/>
        <c:crossesAt val="1284"/>
        <c:crossBetween val="between"/>
        <c:majorUnit val="0.2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127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0.25304</cdr:x>
      <cdr:y>0.85201</cdr:y>
    </cdr:from>
    <cdr:to>
      <cdr:x>0.26371</cdr:x>
      <cdr:y>0.98301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6148" y="5356917"/>
          <a:ext cx="121748" cy="823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0.2595</cdr:x>
      <cdr:y>0.8451</cdr:y>
    </cdr:from>
    <cdr:to>
      <cdr:x>0.27851</cdr:x>
      <cdr:y>0.99202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1869206" y="5693499"/>
          <a:ext cx="923825" cy="1647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50" b="1" i="1" dirty="0"/>
            <a:t>South</a:t>
          </a:r>
          <a:r>
            <a:rPr lang="en-US" sz="950" b="1" i="1" baseline="0" dirty="0"/>
            <a:t> Carolina</a:t>
          </a:r>
          <a:endParaRPr lang="en-US" sz="95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0.9525</cdr:y>
    </cdr:from>
    <cdr:to>
      <cdr:x>0.34825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142125"/>
          <a:ext cx="2743200" cy="306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Revenue and Fiscal Affairs Office:</a:t>
          </a:r>
          <a:r>
            <a:rPr lang="en-US" sz="900" baseline="0" dirty="0"/>
            <a:t> CPA 1/20/2016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0.30834</cdr:x>
      <cdr:y>0.10783</cdr:y>
    </cdr:from>
    <cdr:to>
      <cdr:x>0.39178</cdr:x>
      <cdr:y>0.15214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75" y="695325"/>
          <a:ext cx="6572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FEMALE</a:t>
          </a:r>
        </a:p>
      </cdr:txBody>
    </cdr:sp>
  </cdr:relSizeAnchor>
  <cdr:relSizeAnchor xmlns:cdr="http://schemas.openxmlformats.org/drawingml/2006/chartDrawing">
    <cdr:from>
      <cdr:x>0.57195</cdr:x>
      <cdr:y>0.10635</cdr:y>
    </cdr:from>
    <cdr:to>
      <cdr:x>0.63966</cdr:x>
      <cdr:y>0.15066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05326" y="685800"/>
          <a:ext cx="533399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MALE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0.09297</cdr:x>
      <cdr:y>0.94766</cdr:y>
    </cdr:from>
    <cdr:to>
      <cdr:x>0.97332</cdr:x>
      <cdr:y>0.98552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5423" y="5960129"/>
          <a:ext cx="7627003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ysClr val="windowText" lastClr="000000"/>
              </a:solidFill>
            </a:rPr>
            <a:t>Note:  U.S. Census Bureau, population estimates 2010 to 2017; Revenue and Fiscal Affairs Office, population projections 2018</a:t>
          </a:r>
          <a:r>
            <a:rPr lang="en-US" sz="1000" baseline="0" dirty="0">
              <a:solidFill>
                <a:sysClr val="windowText" lastClr="000000"/>
              </a:solidFill>
            </a:rPr>
            <a:t> to 2030</a:t>
          </a:r>
          <a:endParaRPr lang="en-US" sz="10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0.83875</cdr:x>
      <cdr:y>0.65534</cdr:y>
    </cdr:from>
    <cdr:to>
      <cdr:x>0.95736</cdr:x>
      <cdr:y>0.73366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71130" y="4124631"/>
          <a:ext cx="1028228" cy="49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fld id="{42D3311F-9F04-450B-AAC2-226375DE574C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 algn="ctr"/>
            <a:t>10 Yr Avg 
3.53%</a:t>
          </a:fld>
          <a:endParaRPr lang="en-US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0.35583</cdr:x>
      <cdr:y>0.62762</cdr:y>
    </cdr:from>
    <cdr:to>
      <cdr:x>0.47155</cdr:x>
      <cdr:y>0.71147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1780" y="3878580"/>
          <a:ext cx="914400" cy="51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0.36989</cdr:x>
      <cdr:y>0.61986</cdr:y>
    </cdr:from>
    <cdr:to>
      <cdr:x>0.47693</cdr:x>
      <cdr:y>0.69138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04560" y="3898497"/>
          <a:ext cx="927346" cy="449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fld id="{B4311E37-2FE9-4D9F-A70D-3AD1D10F9E59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 algn="ctr"/>
            <a:t>20 Yr Avg 
4.38%</a:t>
          </a:fld>
          <a:endParaRPr lang="en-US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0.18005</cdr:x>
      <cdr:y>0.56732</cdr:y>
    </cdr:from>
    <cdr:to>
      <cdr:x>0.29577</cdr:x>
      <cdr:y>0.645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59857" y="3568019"/>
          <a:ext cx="1002546" cy="488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fld id="{6D642AB1-86BD-4A8B-BDED-EF2292969579}" type="TxLink">
            <a:rPr lang="en-US" sz="1100" b="1" i="0" u="none" strike="noStrike">
              <a:solidFill>
                <a:schemeClr val="accent2">
                  <a:lumMod val="75000"/>
                </a:schemeClr>
              </a:solidFill>
              <a:latin typeface="Calibri"/>
              <a:cs typeface="Calibri"/>
            </a:rPr>
            <a:pPr algn="ctr"/>
            <a:t>30 Yr Avg 
5.38%</a:t>
          </a:fld>
          <a:endParaRPr lang="en-US" sz="1100" b="1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0.81541</cdr:x>
      <cdr:y>0.54656</cdr:y>
    </cdr:from>
    <cdr:to>
      <cdr:x>0.96003</cdr:x>
      <cdr:y>0.61621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64306" y="3437498"/>
          <a:ext cx="1252922" cy="43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fld id="{F7F14C2B-BF35-46C7-A3B8-E17C98933628}" type="TxLink">
            <a:rPr lang="en-US" sz="1100" b="1" i="0" u="none" strike="noStrike">
              <a:solidFill>
                <a:schemeClr val="accent6">
                  <a:lumMod val="75000"/>
                </a:schemeClr>
              </a:solidFill>
              <a:latin typeface="Calibri"/>
              <a:cs typeface="Calibri"/>
            </a:rPr>
            <a:pPr algn="ctr"/>
            <a:t>Long Term EST 
4.25%</a:t>
          </a:fld>
          <a:endParaRPr lang="en-US" sz="1100" b="1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0.00785</cdr:x>
      <cdr:y>0.23633</cdr:y>
    </cdr:from>
    <cdr:to>
      <cdr:x>0.04752</cdr:x>
      <cdr:y>0.46071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65508" y="2019587"/>
          <a:ext cx="1410846" cy="343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/>
            <a:t>(Percent)</a:t>
          </a:r>
        </a:p>
      </cdr:txBody>
    </cdr:sp>
  </cdr:relSizeAnchor>
  <cdr:relSizeAnchor xmlns:cdr="http://schemas.openxmlformats.org/drawingml/2006/chartDrawing">
    <cdr:from>
      <cdr:x>0.8843</cdr:x>
      <cdr:y>0.12642</cdr:y>
    </cdr:from>
    <cdr:to>
      <cdr:x>0.88595</cdr:x>
      <cdr:y>0.80752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7662970" y="794944"/>
          <a:ext cx="14323" cy="428266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0.88678</cdr:x>
      <cdr:y>0.09112</cdr:y>
    </cdr:from>
    <cdr:to>
      <cdr:x>0.99504</cdr:x>
      <cdr:y>0.2221</cdr:y>
    </cdr:to>
    <cdr:sp macro="" textlink="">
      <cdr:nvSpPr>
        <cdr:cNvPr id="6" name="Oval Callout 5"/>
        <cdr:cNvSpPr/>
      </cdr:nvSpPr>
      <cdr:spPr>
        <a:xfrm xmlns:a="http://schemas.openxmlformats.org/drawingml/2006/main">
          <a:off x="7684456" y="572933"/>
          <a:ext cx="938176" cy="823590"/>
        </a:xfrm>
        <a:prstGeom xmlns:a="http://schemas.openxmlformats.org/drawingml/2006/main" prst="wedgeEllipseCallout">
          <a:avLst>
            <a:gd name="adj1" fmla="val -52033"/>
            <a:gd name="adj2" fmla="val 85081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rPr>
            <a:t>55% of State Total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1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US" sz="1100" baseline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ate Total</a:t>
          </a:r>
          <a:endParaRPr lang="en-US" sz="1050">
            <a:effectLst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0.00289</cdr:x>
      <cdr:y>0.26139</cdr:y>
    </cdr:from>
    <cdr:to>
      <cdr:x>0.0343</cdr:x>
      <cdr:y>0.47437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08478" y="2177143"/>
          <a:ext cx="1339229" cy="272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/>
            <a:t>(Percent)</a:t>
          </a:r>
        </a:p>
      </cdr:txBody>
    </cdr:sp>
  </cdr:relSizeAnchor>
  <cdr:relSizeAnchor xmlns:cdr="http://schemas.openxmlformats.org/drawingml/2006/chartDrawing">
    <cdr:from>
      <cdr:x>0.86281</cdr:x>
      <cdr:y>0.13781</cdr:y>
    </cdr:from>
    <cdr:to>
      <cdr:x>0.86364</cdr:x>
      <cdr:y>0.81435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7476767" y="866560"/>
          <a:ext cx="7162" cy="425402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0.86479</cdr:x>
      <cdr:y>0.12425</cdr:y>
    </cdr:from>
    <cdr:to>
      <cdr:x>0.99153</cdr:x>
      <cdr:y>0.23823</cdr:y>
    </cdr:to>
    <cdr:sp macro="" textlink="">
      <cdr:nvSpPr>
        <cdr:cNvPr id="3" name="Oval Callout 2"/>
        <cdr:cNvSpPr/>
      </cdr:nvSpPr>
      <cdr:spPr>
        <a:xfrm xmlns:a="http://schemas.openxmlformats.org/drawingml/2006/main">
          <a:off x="7476767" y="780621"/>
          <a:ext cx="1095733" cy="716165"/>
        </a:xfrm>
        <a:prstGeom xmlns:a="http://schemas.openxmlformats.org/drawingml/2006/main" prst="wedgeEllipseCallout">
          <a:avLst>
            <a:gd name="adj1" fmla="val -50898"/>
            <a:gd name="adj2" fmla="val 88500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5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54%</a:t>
          </a:r>
          <a:r>
            <a:rPr lang="en-US" sz="105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of State Total </a:t>
          </a:r>
          <a:endParaRPr lang="en-US" sz="105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0.87276</cdr:x>
      <cdr:y>0.14805</cdr:y>
    </cdr:from>
    <cdr:to>
      <cdr:x>0.98516</cdr:x>
      <cdr:y>0.31548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45639" y="930183"/>
          <a:ext cx="971785" cy="1051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0.86859</cdr:x>
      <cdr:y>0.14123</cdr:y>
    </cdr:from>
    <cdr:to>
      <cdr:x>0.96364</cdr:x>
      <cdr:y>0.27677</cdr:y>
    </cdr:to>
    <cdr:sp macro="" textlink="">
      <cdr:nvSpPr>
        <cdr:cNvPr id="6" name="Oval Callout 5"/>
        <cdr:cNvSpPr/>
      </cdr:nvSpPr>
      <cdr:spPr>
        <a:xfrm xmlns:a="http://schemas.openxmlformats.org/drawingml/2006/main">
          <a:off x="7526898" y="888045"/>
          <a:ext cx="823591" cy="852237"/>
        </a:xfrm>
        <a:prstGeom xmlns:a="http://schemas.openxmlformats.org/drawingml/2006/main" prst="wedgeEllipseCallout">
          <a:avLst>
            <a:gd name="adj1" fmla="val -59881"/>
            <a:gd name="adj2" fmla="val 83061"/>
          </a:avLst>
        </a:prstGeom>
        <a:solidFill xmlns:a="http://schemas.openxmlformats.org/drawingml/2006/main">
          <a:sysClr val="window" lastClr="FFFFFF"/>
        </a:solidFill>
        <a:ln xmlns:a="http://schemas.openxmlformats.org/drawingml/2006/main" w="3175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5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52% of State</a:t>
          </a:r>
          <a:r>
            <a:rPr lang="en-US" sz="1050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 Total</a:t>
          </a:r>
          <a:endParaRPr lang="en-US" sz="1050">
            <a:solidFill>
              <a:sysClr val="windowText" lastClr="000000"/>
            </a:solidFill>
            <a:effectLst/>
          </a:endParaRPr>
        </a:p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0.86116</cdr:x>
      <cdr:y>0.13781</cdr:y>
    </cdr:from>
    <cdr:to>
      <cdr:x>0.86529</cdr:x>
      <cdr:y>0.84055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7462444" y="866560"/>
          <a:ext cx="35808" cy="44187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0.00744</cdr:x>
      <cdr:y>0.44875</cdr:y>
    </cdr:from>
    <cdr:to>
      <cdr:x>0.03554</cdr:x>
      <cdr:y>0.56834</cdr:y>
    </cdr:to>
    <cdr:sp macro="" textlink="">
      <cdr:nvSpPr>
        <cdr:cNvPr id="5" name="TextBox 4"/>
        <cdr:cNvSpPr txBox="1"/>
      </cdr:nvSpPr>
      <cdr:spPr>
        <a:xfrm xmlns:a="http://schemas.openxmlformats.org/drawingml/2006/main" rot="16200000">
          <a:off x="-189785" y="3075930"/>
          <a:ext cx="751973" cy="243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/>
            <a:t>(Percent)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0.88595</cdr:x>
      <cdr:y>0</cdr:y>
    </cdr:from>
    <cdr:to>
      <cdr:x>1</cdr:x>
      <cdr:y>0.13668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7677290" y="0"/>
          <a:ext cx="988312" cy="859434"/>
        </a:xfrm>
        <a:prstGeom xmlns:a="http://schemas.openxmlformats.org/drawingml/2006/main" prst="wedgeEllipseCallout">
          <a:avLst>
            <a:gd name="adj1" fmla="val -60478"/>
            <a:gd name="adj2" fmla="val 95257"/>
          </a:avLst>
        </a:prstGeom>
        <a:ln xmlns:a="http://schemas.openxmlformats.org/drawingml/2006/main" w="3175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05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55%</a:t>
          </a:r>
          <a:r>
            <a:rPr lang="en-US" sz="105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of Total Tax Base</a:t>
          </a:r>
          <a:endParaRPr lang="en-US" sz="1050">
            <a:effectLst/>
          </a:endParaRPr>
        </a:p>
      </cdr:txBody>
    </cdr:sp>
  </cdr:relSizeAnchor>
  <cdr:relSizeAnchor xmlns:cdr="http://schemas.openxmlformats.org/drawingml/2006/chartDrawing">
    <cdr:from>
      <cdr:x>0.86199</cdr:x>
      <cdr:y>0.09339</cdr:y>
    </cdr:from>
    <cdr:to>
      <cdr:x>0.86281</cdr:x>
      <cdr:y>0.80866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7469675" y="587255"/>
          <a:ext cx="7092" cy="449755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0.02149</cdr:x>
      <cdr:y>0.96355</cdr:y>
    </cdr:from>
    <cdr:to>
      <cdr:x>0.98595</cdr:x>
      <cdr:y>0.99544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6224" y="6058759"/>
          <a:ext cx="8357626" cy="20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solidFill>
                <a:sysClr val="windowText" lastClr="000000"/>
              </a:solidFill>
            </a:rPr>
            <a:t>Each</a:t>
          </a:r>
          <a:r>
            <a:rPr lang="en-US" sz="900" baseline="0">
              <a:solidFill>
                <a:sysClr val="windowText" lastClr="000000"/>
              </a:solidFill>
            </a:rPr>
            <a:t> Tax base is adjusted to reflect overall tax revenue:  Income Tax Liability 32%, Taxable Sales 23% and Property Tax Assessed Value 45%</a:t>
          </a:r>
          <a:endParaRPr lang="en-US" sz="9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0.00661</cdr:x>
      <cdr:y>0.36903</cdr:y>
    </cdr:from>
    <cdr:to>
      <cdr:x>0.03967</cdr:x>
      <cdr:y>0.49659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-200503" y="2578207"/>
          <a:ext cx="802088" cy="28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/>
            <a:t>(Percent)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39EF69-34C6-4167-8AE9-9BF4987114D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E2DF05-950E-49F8-AFD2-D2C58C82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8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3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18616"/>
            <a:ext cx="7772400" cy="210052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58441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4" y="4999302"/>
            <a:ext cx="1539611" cy="15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95099" y="146305"/>
            <a:ext cx="8915400" cy="6591774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1733" y="193397"/>
            <a:ext cx="8822132" cy="6492697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9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733" y="6441903"/>
            <a:ext cx="2057400" cy="365125"/>
          </a:xfrm>
        </p:spPr>
        <p:txBody>
          <a:bodyPr/>
          <a:lstStyle>
            <a:lvl1pPr>
              <a:defRPr sz="1000" b="1" i="1"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01/04/2019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41207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6465" y="6417943"/>
            <a:ext cx="2057400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71897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70290"/>
            <a:ext cx="7886700" cy="28527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" y="6421626"/>
            <a:ext cx="2057400" cy="365125"/>
          </a:xfrm>
        </p:spPr>
        <p:txBody>
          <a:bodyPr/>
          <a:lstStyle>
            <a:lvl1pPr>
              <a:defRPr sz="1000" b="1"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01/04/2019</a:t>
            </a:r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87" y="6421627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5666" y="6432504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52316"/>
            <a:ext cx="2494483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77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 b="0"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 b="0"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 b="0"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 b="0"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733" y="6437038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12/04/2018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749" y="6437038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6465" y="6437037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099" y="146305"/>
            <a:ext cx="8915400" cy="6263640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1733" y="192025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67727"/>
            <a:ext cx="2494483" cy="303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6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1733" y="6453448"/>
            <a:ext cx="20574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12/04/2018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49" y="6438355"/>
            <a:ext cx="30861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2" name="Picture 11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69045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1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7354" y="642819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01/25/2019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8" name="Picture 7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58881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72157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92873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8989" y="6492875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32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 sz="2800"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 sz="2000">
                <a:solidFill>
                  <a:srgbClr val="1C3961"/>
                </a:solidFill>
                <a:latin typeface="Book Antiqua" panose="020406020503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733" y="6439249"/>
            <a:ext cx="20574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12/04/2018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2379" y="6439248"/>
            <a:ext cx="30861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6465" y="6435308"/>
            <a:ext cx="2057400" cy="365125"/>
          </a:xfrm>
        </p:spPr>
        <p:txBody>
          <a:bodyPr/>
          <a:lstStyle>
            <a:lvl1pPr>
              <a:defRPr sz="10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66000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143" y="6431340"/>
            <a:ext cx="20574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12/04/2018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0454" y="6417177"/>
            <a:ext cx="30861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6465" y="6431340"/>
            <a:ext cx="2057400" cy="365125"/>
          </a:xfrm>
        </p:spPr>
        <p:txBody>
          <a:bodyPr/>
          <a:lstStyle>
            <a:lvl1pPr>
              <a:defRPr sz="10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0" name="Picture 9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59784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8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733" y="6412691"/>
            <a:ext cx="20574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12/04/2018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30453"/>
            <a:ext cx="30861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6465" y="6430453"/>
            <a:ext cx="2057400" cy="365125"/>
          </a:xfrm>
        </p:spPr>
        <p:txBody>
          <a:bodyPr/>
          <a:lstStyle>
            <a:lvl1pPr>
              <a:defRPr sz="10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59875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00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733" y="6437300"/>
            <a:ext cx="20574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12/04/2018</a:t>
            </a: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4601" y="6447118"/>
            <a:ext cx="3086100" cy="365125"/>
          </a:xfrm>
        </p:spPr>
        <p:txBody>
          <a:bodyPr/>
          <a:lstStyle>
            <a:lvl1pPr>
              <a:defRPr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0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9" name="Picture 8" descr="Z:\A-Revenue and Fiscal Affairs\RFA logo banner fina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7" y="6477810"/>
            <a:ext cx="2494483" cy="30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5099" y="146305"/>
            <a:ext cx="8915400" cy="6266386"/>
          </a:xfrm>
          <a:prstGeom prst="rect">
            <a:avLst/>
          </a:prstGeom>
          <a:noFill/>
          <a:ln w="38100">
            <a:solidFill>
              <a:srgbClr val="1C3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1733" y="193398"/>
            <a:ext cx="8822132" cy="6172200"/>
          </a:xfrm>
          <a:prstGeom prst="rect">
            <a:avLst/>
          </a:prstGeom>
          <a:noFill/>
          <a:ln w="31750">
            <a:solidFill>
              <a:srgbClr val="C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07AC-187F-4BFC-8939-BD6596F52C06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3382-E22D-4F44-B182-C3D591473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229" y="64357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i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281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6465" y="64281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C3961"/>
                </a:solidFill>
                <a:latin typeface="Book Antiqua" panose="02040602050305030304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rgbClr val="1C3961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C396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5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396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961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96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96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96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96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rfa.sc.gov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SOUTH CAROLINA UPDATE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Economic and Other Trends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2584451"/>
            <a:ext cx="6858000" cy="1313782"/>
          </a:xfrm>
        </p:spPr>
        <p:txBody>
          <a:bodyPr anchor="ctr"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9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9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9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9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9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9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            </a:t>
            </a:r>
            <a:r>
              <a:rPr lang="en-US" sz="2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en-US" sz="2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PRESENTED TO</a:t>
            </a:r>
            <a:endParaRPr lang="en-US" sz="7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1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1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1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dirty="0">
              <a:solidFill>
                <a:prstClr val="black"/>
              </a:solidFill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January 25, 2019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Frank </a:t>
            </a:r>
            <a:r>
              <a:rPr lang="en-US" sz="4800" b="1" dirty="0">
                <a:solidFill>
                  <a:prstClr val="black"/>
                </a:solidFill>
                <a:latin typeface="Book Antiqua" panose="02040602050305030304" pitchFamily="18" charset="0"/>
              </a:rPr>
              <a:t>A. Rainwater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</a:rPr>
              <a:t>Executive Director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</a:rPr>
              <a:t>South Carolina Revenue and Fiscal Affairs Office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</a:rPr>
              <a:t>1000 Assembly Street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</a:rPr>
              <a:t>Rembert Dennis Building, Suite 421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</a:rPr>
              <a:t>Columbia, SC  29201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</a:rPr>
              <a:t>(803) 734-2265</a:t>
            </a:r>
          </a:p>
          <a:p>
            <a:pPr marL="0" lvl="0" indent="0" algn="ctr">
              <a:buNone/>
            </a:pPr>
            <a:r>
              <a:rPr lang="en-US" sz="3400" dirty="0">
                <a:solidFill>
                  <a:prstClr val="black"/>
                </a:solidFill>
                <a:latin typeface="Book Antiqua" panose="02040602050305030304" pitchFamily="18" charset="0"/>
                <a:hlinkClick r:id="rId2"/>
              </a:rPr>
              <a:t>www.rfa.sc.gov</a:t>
            </a:r>
            <a:endParaRPr lang="en-US" sz="34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37" y="2446774"/>
            <a:ext cx="2830726" cy="141536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4618223"/>
            <a:ext cx="1539611" cy="153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71659"/>
              </p:ext>
            </p:extLst>
          </p:nvPr>
        </p:nvGraphicFramePr>
        <p:xfrm>
          <a:off x="235992" y="282433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5991" y="6575567"/>
            <a:ext cx="68000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U.S. Census Bureau, Population Estimates 1990-2017; Revenue and Fiscal Affairs Population Projections 2018-2035 RFA 209 01/08/19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88494"/>
              </p:ext>
            </p:extLst>
          </p:nvPr>
        </p:nvGraphicFramePr>
        <p:xfrm>
          <a:off x="235993" y="135057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5992" y="649533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Source: US Department of Commerce, Bureau of Economic Analysis  RFA-173 EM/10/10/18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146245"/>
              </p:ext>
            </p:extLst>
          </p:nvPr>
        </p:nvGraphicFramePr>
        <p:xfrm>
          <a:off x="237744" y="171450"/>
          <a:ext cx="8668512" cy="629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05981" y="64844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Source: U.S. Department of Commerce, Bureau of Economic Analysis, Washington, D.C.</a:t>
            </a:r>
          </a:p>
          <a:p>
            <a:r>
              <a:rPr lang="en-US" sz="900" dirty="0"/>
              <a:t>222/BEA/EMM/010/04/18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161547"/>
              </p:ext>
            </p:extLst>
          </p:nvPr>
        </p:nvGraphicFramePr>
        <p:xfrm>
          <a:off x="185192" y="137119"/>
          <a:ext cx="8668512" cy="629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85192" y="653089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Source: U.S. Department of Labor, Bureau of Labor Statistics, SCBEA, RWM, 1-17-19  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78191"/>
              </p:ext>
            </p:extLst>
          </p:nvPr>
        </p:nvGraphicFramePr>
        <p:xfrm>
          <a:off x="235993" y="157305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5993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Source:  Department of Revenue Annual Report and Index of Taxpaying Ability</a:t>
            </a:r>
          </a:p>
          <a:p>
            <a:r>
              <a:rPr lang="en-US" sz="900" dirty="0" err="1"/>
              <a:t>rfa</a:t>
            </a:r>
            <a:r>
              <a:rPr lang="en-US" sz="900" dirty="0"/>
              <a:t>/</a:t>
            </a:r>
            <a:r>
              <a:rPr lang="en-US" sz="900" dirty="0" err="1"/>
              <a:t>mkm</a:t>
            </a:r>
            <a:r>
              <a:rPr lang="en-US" sz="900" dirty="0"/>
              <a:t>/12/17/2018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88420"/>
              </p:ext>
            </p:extLst>
          </p:nvPr>
        </p:nvGraphicFramePr>
        <p:xfrm>
          <a:off x="235993" y="192234"/>
          <a:ext cx="8672015" cy="629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5992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Source:  Department of Revenue Annual Report and Index of Taxpaying Ability</a:t>
            </a:r>
          </a:p>
          <a:p>
            <a:r>
              <a:rPr lang="en-US" sz="900" dirty="0" err="1"/>
              <a:t>rfa</a:t>
            </a:r>
            <a:r>
              <a:rPr lang="en-US" sz="900" dirty="0"/>
              <a:t>/</a:t>
            </a:r>
            <a:r>
              <a:rPr lang="en-US" sz="900" dirty="0" err="1"/>
              <a:t>mkm</a:t>
            </a:r>
            <a:r>
              <a:rPr lang="en-US" sz="900" dirty="0"/>
              <a:t>/12/17/2018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11527"/>
              </p:ext>
            </p:extLst>
          </p:nvPr>
        </p:nvGraphicFramePr>
        <p:xfrm>
          <a:off x="235993" y="186180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5992" y="6479314"/>
            <a:ext cx="5096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DOR Index of Taxpaying Ability Report</a:t>
            </a:r>
          </a:p>
          <a:p>
            <a:r>
              <a:rPr lang="en-US" sz="900" dirty="0"/>
              <a:t>RFA/</a:t>
            </a:r>
            <a:r>
              <a:rPr lang="en-US" sz="900" dirty="0" err="1"/>
              <a:t>mkm</a:t>
            </a:r>
            <a:r>
              <a:rPr lang="en-US" sz="900" dirty="0"/>
              <a:t>/12/19/2018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8C1-4BAA-41BB-91C6-7C911174883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5993" y="135057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80134" y="6575567"/>
            <a:ext cx="60697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 DOR Annual Report and Index of Taxpaying Ability </a:t>
            </a:r>
            <a:r>
              <a:rPr lang="en-US" sz="900" dirty="0" smtClean="0"/>
              <a:t>Report 234-RFA/</a:t>
            </a:r>
            <a:r>
              <a:rPr lang="en-US" sz="900" dirty="0" err="1" smtClean="0"/>
              <a:t>mkm</a:t>
            </a:r>
            <a:r>
              <a:rPr lang="en-US" sz="900" dirty="0" smtClean="0"/>
              <a:t>/12/19/2018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84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8" y="1717963"/>
            <a:ext cx="4562764" cy="34220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B789-112E-45B9-A968-08EFF9CC24FD}" type="slidenum">
              <a:rPr lang="en-US" sz="1200" b="0" i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18</a:t>
            </a:fld>
            <a:endParaRPr lang="en-US" sz="1200" b="0" i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01/25/2019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5992" y="282433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036" y="6602552"/>
            <a:ext cx="32816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 SC Revenue and Fiscal Affairs Office – 211A – lpw/7/12/18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fld id="{6A3BB789-112E-45B9-A968-08EFF9CC24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91919"/>
              </p:ext>
            </p:extLst>
          </p:nvPr>
        </p:nvGraphicFramePr>
        <p:xfrm>
          <a:off x="239346" y="283307"/>
          <a:ext cx="8665308" cy="629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39346" y="657469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/>
              <a:t>Source: U.S. </a:t>
            </a:r>
            <a:r>
              <a:rPr lang="fr-FR" sz="900" dirty="0" err="1"/>
              <a:t>Census</a:t>
            </a:r>
            <a:r>
              <a:rPr lang="fr-FR" sz="900" dirty="0"/>
              <a:t> Bureau, Population </a:t>
            </a:r>
            <a:r>
              <a:rPr lang="fr-FR" sz="900" dirty="0" err="1"/>
              <a:t>Estimates</a:t>
            </a:r>
            <a:r>
              <a:rPr lang="fr-FR" sz="900" dirty="0"/>
              <a:t>; RFA - 224 - LPW-10/4/18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6451" y="6468259"/>
            <a:ext cx="2057400" cy="365125"/>
          </a:xfrm>
        </p:spPr>
        <p:txBody>
          <a:bodyPr/>
          <a:lstStyle/>
          <a:p>
            <a:r>
              <a:rPr lang="en-US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35992" y="282433"/>
          <a:ext cx="8672015" cy="62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992" y="6575567"/>
            <a:ext cx="3283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S.C. Revenue and Fiscal Affairs Office - 211E - lpw/7/12/18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fld id="{6A3BB789-112E-45B9-A968-08EFF9CC24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1613" y="52196"/>
          <a:ext cx="8740775" cy="675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resentation" r:id="rId3" imgW="5027668" imgH="3884524" progId="PowerPoint.Show.12">
                  <p:embed/>
                </p:oleObj>
              </mc:Choice>
              <mc:Fallback>
                <p:oleObj name="Presentation" r:id="rId3" imgW="5027668" imgH="3884524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13" y="52196"/>
                        <a:ext cx="8740775" cy="6753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38700" y="6492875"/>
            <a:ext cx="2057400" cy="365125"/>
          </a:xfrm>
        </p:spPr>
        <p:txBody>
          <a:bodyPr/>
          <a:lstStyle/>
          <a:p>
            <a:fld id="{6A3BB789-112E-45B9-A968-08EFF9CC24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29263"/>
            <a:ext cx="8540496" cy="6599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38700" y="6492875"/>
            <a:ext cx="20574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308610"/>
            <a:ext cx="7879080" cy="62407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4140" y="6492875"/>
            <a:ext cx="2057400" cy="365125"/>
          </a:xfrm>
        </p:spPr>
        <p:txBody>
          <a:bodyPr/>
          <a:lstStyle/>
          <a:p>
            <a:fld id="{6A3BB789-112E-45B9-A968-08EFF9CC24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693" y="306388"/>
            <a:ext cx="7881657" cy="6232525"/>
            <a:chOff x="0" y="0"/>
            <a:chExt cx="7848600" cy="6448425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7848600" cy="6448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>
              <a:off x="167481" y="4781889"/>
              <a:ext cx="7061529" cy="0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5098" y="2281577"/>
              <a:ext cx="7074757" cy="0"/>
            </a:xfrm>
            <a:prstGeom prst="line">
              <a:avLst/>
            </a:prstGeom>
            <a:ln w="12700"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B789-112E-45B9-A968-08EFF9CC24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25728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768C1-4BAA-41BB-91C6-7C9111748835}" type="slidenum">
              <a:rPr kumimoji="0" lang="en-US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610" y="656002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SC Revenue and Fiscal Affairs Office - 209 - </a:t>
            </a:r>
            <a:r>
              <a:rPr lang="en-US" sz="900" dirty="0" smtClean="0"/>
              <a:t>lpw/1/2/19</a:t>
            </a:r>
            <a:endParaRPr lang="en-US" sz="9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54030" y="194085"/>
          <a:ext cx="8672359" cy="6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7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470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Office Theme</vt:lpstr>
      <vt:lpstr>1_Office Theme</vt:lpstr>
      <vt:lpstr>Presentation</vt:lpstr>
      <vt:lpstr>SOUTH CAROLINA UPDATE Economic and Other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Revenue &amp; Fiscal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Rhinehart</dc:creator>
  <cp:lastModifiedBy>Karen Rhinehart</cp:lastModifiedBy>
  <cp:revision>23</cp:revision>
  <cp:lastPrinted>2019-01-17T15:33:39Z</cp:lastPrinted>
  <dcterms:created xsi:type="dcterms:W3CDTF">2018-10-10T21:12:16Z</dcterms:created>
  <dcterms:modified xsi:type="dcterms:W3CDTF">2019-01-17T15:35:09Z</dcterms:modified>
</cp:coreProperties>
</file>