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257" r:id="rId2"/>
    <p:sldId id="679" r:id="rId3"/>
    <p:sldId id="678" r:id="rId4"/>
    <p:sldId id="258" r:id="rId5"/>
    <p:sldId id="672" r:id="rId6"/>
    <p:sldId id="291" r:id="rId7"/>
    <p:sldId id="281" r:id="rId8"/>
    <p:sldId id="698" r:id="rId9"/>
    <p:sldId id="308" r:id="rId10"/>
    <p:sldId id="694" r:id="rId11"/>
    <p:sldId id="680" r:id="rId12"/>
    <p:sldId id="665" r:id="rId13"/>
    <p:sldId id="296" r:id="rId14"/>
    <p:sldId id="691" r:id="rId15"/>
    <p:sldId id="697" r:id="rId16"/>
    <p:sldId id="686" r:id="rId17"/>
    <p:sldId id="684" r:id="rId18"/>
    <p:sldId id="307" r:id="rId19"/>
    <p:sldId id="298" r:id="rId20"/>
    <p:sldId id="674" r:id="rId21"/>
    <p:sldId id="688" r:id="rId22"/>
    <p:sldId id="285" r:id="rId23"/>
    <p:sldId id="264" r:id="rId24"/>
    <p:sldId id="608" r:id="rId25"/>
    <p:sldId id="290" r:id="rId26"/>
    <p:sldId id="284" r:id="rId27"/>
    <p:sldId id="293" r:id="rId28"/>
    <p:sldId id="746" r:id="rId29"/>
    <p:sldId id="693" r:id="rId30"/>
    <p:sldId id="288" r:id="rId31"/>
    <p:sldId id="685" r:id="rId32"/>
    <p:sldId id="272" r:id="rId33"/>
    <p:sldId id="289" r:id="rId34"/>
    <p:sldId id="27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6" autoAdjust="0"/>
  </p:normalViewPr>
  <p:slideViewPr>
    <p:cSldViewPr>
      <p:cViewPr varScale="1">
        <p:scale>
          <a:sx n="53" d="100"/>
          <a:sy n="53" d="100"/>
        </p:scale>
        <p:origin x="9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5266A-1F3A-4A8A-93EA-B7AA120992E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A4CB-9C71-4BAC-AD1B-7FDF94EAA898}">
      <dgm:prSet phldrT="[Text]" custT="1"/>
      <dgm:spPr>
        <a:xfrm rot="16200000">
          <a:off x="1331116" y="1224066"/>
          <a:ext cx="2948585" cy="2138709"/>
        </a:xfrm>
        <a:prstGeom prst="round2SameRect">
          <a:avLst>
            <a:gd name="adj1" fmla="val 16670"/>
            <a:gd name="adj2" fmla="val 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US" sz="2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Progress</a:t>
          </a:r>
        </a:p>
      </dgm:t>
    </dgm:pt>
    <dgm:pt modelId="{FA8268DB-7E75-40B8-B841-F4BEDFF45549}" type="parTrans" cxnId="{6F9FD611-BEA2-4058-B72F-14A57B258909}">
      <dgm:prSet/>
      <dgm:spPr/>
      <dgm:t>
        <a:bodyPr/>
        <a:lstStyle/>
        <a:p>
          <a:pPr algn="ctr"/>
          <a:endParaRPr lang="en-US"/>
        </a:p>
      </dgm:t>
    </dgm:pt>
    <dgm:pt modelId="{697D6D01-C11E-4E3D-9273-6918DDDE3074}" type="sibTrans" cxnId="{6F9FD611-BEA2-4058-B72F-14A57B258909}">
      <dgm:prSet/>
      <dgm:spPr>
        <a:solidFill>
          <a:schemeClr val="tx2">
            <a:lumMod val="90000"/>
            <a:lumOff val="10000"/>
          </a:schemeClr>
        </a:solidFill>
        <a:ln w="38100">
          <a:solidFill>
            <a:schemeClr val="bg2">
              <a:lumMod val="75000"/>
            </a:schemeClr>
          </a:solidFill>
        </a:ln>
      </dgm:spPr>
      <dgm:t>
        <a:bodyPr/>
        <a:lstStyle/>
        <a:p>
          <a:pPr algn="ctr"/>
          <a:endParaRPr lang="en-US">
            <a:ln>
              <a:solidFill>
                <a:schemeClr val="accent4"/>
              </a:solidFill>
            </a:ln>
          </a:endParaRPr>
        </a:p>
      </dgm:t>
    </dgm:pt>
    <dgm:pt modelId="{151BFB06-3E0A-4825-9ACD-147C994EB27E}">
      <dgm:prSet phldrT="[Text]" custT="1"/>
      <dgm:spPr>
        <a:xfrm rot="5400000">
          <a:off x="3214835" y="1212903"/>
          <a:ext cx="2948585" cy="2161034"/>
        </a:xfrm>
        <a:prstGeom prst="round2SameRect">
          <a:avLst>
            <a:gd name="adj1" fmla="val 16670"/>
            <a:gd name="adj2" fmla="val 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2400" b="1" dirty="0">
            <a:solidFill>
              <a:srgbClr val="FFC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endParaRPr lang="en-US" sz="2400" b="1" dirty="0">
            <a:solidFill>
              <a:srgbClr val="FFC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US" sz="2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Predictability</a:t>
          </a:r>
        </a:p>
      </dgm:t>
    </dgm:pt>
    <dgm:pt modelId="{99D0C392-C9D4-42DD-9E20-3CA3C7027797}" type="parTrans" cxnId="{66817AF3-BECC-427B-A875-D3E7AA80BDBA}">
      <dgm:prSet/>
      <dgm:spPr/>
      <dgm:t>
        <a:bodyPr/>
        <a:lstStyle/>
        <a:p>
          <a:pPr algn="ctr"/>
          <a:endParaRPr lang="en-US"/>
        </a:p>
      </dgm:t>
    </dgm:pt>
    <dgm:pt modelId="{EB14F3D5-0205-4F59-B6BC-7933B904D898}" type="sibTrans" cxnId="{66817AF3-BECC-427B-A875-D3E7AA80BDBA}">
      <dgm:prSet/>
      <dgm:spPr>
        <a:ln w="38100">
          <a:solidFill>
            <a:schemeClr val="bg2">
              <a:lumMod val="75000"/>
            </a:schemeClr>
          </a:solidFill>
        </a:ln>
      </dgm:spPr>
      <dgm:t>
        <a:bodyPr/>
        <a:lstStyle/>
        <a:p>
          <a:pPr algn="ctr"/>
          <a:endParaRPr lang="en-US"/>
        </a:p>
      </dgm:t>
    </dgm:pt>
    <dgm:pt modelId="{FC7FAC07-7DA9-45A4-A207-8CB7071C05B0}" type="pres">
      <dgm:prSet presAssocID="{55F5266A-1F3A-4A8A-93EA-B7AA120992EC}" presName="Name0" presStyleCnt="0">
        <dgm:presLayoutVars>
          <dgm:chMax val="2"/>
          <dgm:chPref val="2"/>
          <dgm:animLvl val="lvl"/>
        </dgm:presLayoutVars>
      </dgm:prSet>
      <dgm:spPr/>
    </dgm:pt>
    <dgm:pt modelId="{D17C38D4-73C1-43A7-ADB2-D31C9D4DE2D6}" type="pres">
      <dgm:prSet presAssocID="{55F5266A-1F3A-4A8A-93EA-B7AA120992EC}" presName="LeftText" presStyleLbl="revTx" presStyleIdx="0" presStyleCnt="0">
        <dgm:presLayoutVars>
          <dgm:bulletEnabled val="1"/>
        </dgm:presLayoutVars>
      </dgm:prSet>
      <dgm:spPr/>
    </dgm:pt>
    <dgm:pt modelId="{49C4BD1F-2BCA-4B44-BEA8-716F50694F93}" type="pres">
      <dgm:prSet presAssocID="{55F5266A-1F3A-4A8A-93EA-B7AA120992EC}" presName="LeftNode" presStyleLbl="bgImgPlace1" presStyleIdx="0" presStyleCnt="2" custScaleX="118692">
        <dgm:presLayoutVars>
          <dgm:chMax val="2"/>
          <dgm:chPref val="2"/>
        </dgm:presLayoutVars>
      </dgm:prSet>
      <dgm:spPr/>
    </dgm:pt>
    <dgm:pt modelId="{29904695-6A3B-46B8-934E-59FB4B1DAF5A}" type="pres">
      <dgm:prSet presAssocID="{55F5266A-1F3A-4A8A-93EA-B7AA120992EC}" presName="RightText" presStyleLbl="revTx" presStyleIdx="0" presStyleCnt="0">
        <dgm:presLayoutVars>
          <dgm:bulletEnabled val="1"/>
        </dgm:presLayoutVars>
      </dgm:prSet>
      <dgm:spPr/>
    </dgm:pt>
    <dgm:pt modelId="{5AD16D86-E115-4D5F-B0C4-F0F6E3572536}" type="pres">
      <dgm:prSet presAssocID="{55F5266A-1F3A-4A8A-93EA-B7AA120992EC}" presName="RightNode" presStyleLbl="bgImgPlace1" presStyleIdx="1" presStyleCnt="2" custScaleX="119931">
        <dgm:presLayoutVars>
          <dgm:chMax val="0"/>
          <dgm:chPref val="0"/>
        </dgm:presLayoutVars>
      </dgm:prSet>
      <dgm:spPr/>
    </dgm:pt>
    <dgm:pt modelId="{AF46B692-6A60-436B-925B-9C89A93147D6}" type="pres">
      <dgm:prSet presAssocID="{55F5266A-1F3A-4A8A-93EA-B7AA120992EC}" presName="TopArrow" presStyleLbl="node1" presStyleIdx="0" presStyleCnt="2"/>
      <dgm:spPr>
        <a:xfrm>
          <a:off x="2805224" y="0"/>
          <a:ext cx="1883719" cy="188362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</dgm:pt>
    <dgm:pt modelId="{1C949100-34B0-4C6A-BC9C-8EC2D836E07A}" type="pres">
      <dgm:prSet presAssocID="{55F5266A-1F3A-4A8A-93EA-B7AA120992EC}" presName="BottomArrow" presStyleLbl="node1" presStyleIdx="1" presStyleCnt="2"/>
      <dgm:spPr>
        <a:xfrm rot="10800000">
          <a:off x="2805224" y="2702755"/>
          <a:ext cx="1883719" cy="188362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</dgm:pt>
  </dgm:ptLst>
  <dgm:cxnLst>
    <dgm:cxn modelId="{6F9FD611-BEA2-4058-B72F-14A57B258909}" srcId="{55F5266A-1F3A-4A8A-93EA-B7AA120992EC}" destId="{DB19A4CB-9C71-4BAC-AD1B-7FDF94EAA898}" srcOrd="0" destOrd="0" parTransId="{FA8268DB-7E75-40B8-B841-F4BEDFF45549}" sibTransId="{697D6D01-C11E-4E3D-9273-6918DDDE3074}"/>
    <dgm:cxn modelId="{DF07A825-E7A7-43B2-9DB0-78062EC6DF0A}" type="presOf" srcId="{151BFB06-3E0A-4825-9ACD-147C994EB27E}" destId="{29904695-6A3B-46B8-934E-59FB4B1DAF5A}" srcOrd="0" destOrd="0" presId="urn:microsoft.com/office/officeart/2009/layout/ReverseList"/>
    <dgm:cxn modelId="{C5976D2E-D664-42E4-9514-27E1DC898E05}" type="presOf" srcId="{55F5266A-1F3A-4A8A-93EA-B7AA120992EC}" destId="{FC7FAC07-7DA9-45A4-A207-8CB7071C05B0}" srcOrd="0" destOrd="0" presId="urn:microsoft.com/office/officeart/2009/layout/ReverseList"/>
    <dgm:cxn modelId="{2FE33D3B-089F-4D1C-A743-59DB98F2085F}" type="presOf" srcId="{151BFB06-3E0A-4825-9ACD-147C994EB27E}" destId="{5AD16D86-E115-4D5F-B0C4-F0F6E3572536}" srcOrd="1" destOrd="0" presId="urn:microsoft.com/office/officeart/2009/layout/ReverseList"/>
    <dgm:cxn modelId="{FCB89369-B395-4641-B793-AC0E887B2FE4}" type="presOf" srcId="{DB19A4CB-9C71-4BAC-AD1B-7FDF94EAA898}" destId="{49C4BD1F-2BCA-4B44-BEA8-716F50694F93}" srcOrd="1" destOrd="0" presId="urn:microsoft.com/office/officeart/2009/layout/ReverseList"/>
    <dgm:cxn modelId="{4B313DB1-06A9-4A49-9F47-C64E195F496B}" type="presOf" srcId="{DB19A4CB-9C71-4BAC-AD1B-7FDF94EAA898}" destId="{D17C38D4-73C1-43A7-ADB2-D31C9D4DE2D6}" srcOrd="0" destOrd="0" presId="urn:microsoft.com/office/officeart/2009/layout/ReverseList"/>
    <dgm:cxn modelId="{66817AF3-BECC-427B-A875-D3E7AA80BDBA}" srcId="{55F5266A-1F3A-4A8A-93EA-B7AA120992EC}" destId="{151BFB06-3E0A-4825-9ACD-147C994EB27E}" srcOrd="1" destOrd="0" parTransId="{99D0C392-C9D4-42DD-9E20-3CA3C7027797}" sibTransId="{EB14F3D5-0205-4F59-B6BC-7933B904D898}"/>
    <dgm:cxn modelId="{637A7C96-C1B9-4BD7-B18F-1216C49024A8}" type="presParOf" srcId="{FC7FAC07-7DA9-45A4-A207-8CB7071C05B0}" destId="{D17C38D4-73C1-43A7-ADB2-D31C9D4DE2D6}" srcOrd="0" destOrd="0" presId="urn:microsoft.com/office/officeart/2009/layout/ReverseList"/>
    <dgm:cxn modelId="{A5064D34-BBBE-4422-B790-069CB7F74261}" type="presParOf" srcId="{FC7FAC07-7DA9-45A4-A207-8CB7071C05B0}" destId="{49C4BD1F-2BCA-4B44-BEA8-716F50694F93}" srcOrd="1" destOrd="0" presId="urn:microsoft.com/office/officeart/2009/layout/ReverseList"/>
    <dgm:cxn modelId="{639F6337-E1A7-45AB-86E4-502FFEF745C1}" type="presParOf" srcId="{FC7FAC07-7DA9-45A4-A207-8CB7071C05B0}" destId="{29904695-6A3B-46B8-934E-59FB4B1DAF5A}" srcOrd="2" destOrd="0" presId="urn:microsoft.com/office/officeart/2009/layout/ReverseList"/>
    <dgm:cxn modelId="{2DEDA9C9-2449-439F-A39F-AA6096793EAA}" type="presParOf" srcId="{FC7FAC07-7DA9-45A4-A207-8CB7071C05B0}" destId="{5AD16D86-E115-4D5F-B0C4-F0F6E3572536}" srcOrd="3" destOrd="0" presId="urn:microsoft.com/office/officeart/2009/layout/ReverseList"/>
    <dgm:cxn modelId="{D7E7C4E6-BB7B-4225-8295-BA21BF602DC3}" type="presParOf" srcId="{FC7FAC07-7DA9-45A4-A207-8CB7071C05B0}" destId="{AF46B692-6A60-436B-925B-9C89A93147D6}" srcOrd="4" destOrd="0" presId="urn:microsoft.com/office/officeart/2009/layout/ReverseList"/>
    <dgm:cxn modelId="{652F0D24-AF0B-4027-A32A-DADF5107AA28}" type="presParOf" srcId="{FC7FAC07-7DA9-45A4-A207-8CB7071C05B0}" destId="{1C949100-34B0-4C6A-BC9C-8EC2D836E07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0DA3E-11DA-4782-9B53-AE6ED8C1BE7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F09B1-A558-4158-A38B-4B9BD936A980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Culture</a:t>
          </a:r>
        </a:p>
      </dgm:t>
    </dgm:pt>
    <dgm:pt modelId="{2DB6C6E4-3959-4864-BD5C-DF9C0D8FCA75}" type="parTrans" cxnId="{DBBA8E50-E712-4954-AD1C-3BF749397FC5}">
      <dgm:prSet/>
      <dgm:spPr/>
      <dgm:t>
        <a:bodyPr/>
        <a:lstStyle/>
        <a:p>
          <a:endParaRPr lang="en-US"/>
        </a:p>
      </dgm:t>
    </dgm:pt>
    <dgm:pt modelId="{5AA4F05F-A2A7-4F43-BA89-BA22D3C0E37E}" type="sibTrans" cxnId="{DBBA8E50-E712-4954-AD1C-3BF749397FC5}">
      <dgm:prSet/>
      <dgm:spPr>
        <a:solidFill>
          <a:schemeClr val="accent5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3204449B-C601-460C-80FD-36C3C15E63A4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Service Delivery</a:t>
          </a:r>
        </a:p>
      </dgm:t>
    </dgm:pt>
    <dgm:pt modelId="{FBF182ED-643D-4995-81F9-97B130EFEC41}" type="parTrans" cxnId="{768CF60B-3C49-4D23-99D5-89C08E587EF7}">
      <dgm:prSet/>
      <dgm:spPr/>
      <dgm:t>
        <a:bodyPr/>
        <a:lstStyle/>
        <a:p>
          <a:endParaRPr lang="en-US"/>
        </a:p>
      </dgm:t>
    </dgm:pt>
    <dgm:pt modelId="{0E24A1BF-63FF-4C43-8814-94F632D27CB4}" type="sibTrans" cxnId="{768CF60B-3C49-4D23-99D5-89C08E587EF7}">
      <dgm:prSet/>
      <dgm:spPr/>
      <dgm:t>
        <a:bodyPr/>
        <a:lstStyle/>
        <a:p>
          <a:endParaRPr lang="en-US"/>
        </a:p>
      </dgm:t>
    </dgm:pt>
    <dgm:pt modelId="{7C3B7F4C-C88F-4693-8FD5-77F6E0426DD4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/>
            <a:t>Community Building</a:t>
          </a:r>
        </a:p>
      </dgm:t>
    </dgm:pt>
    <dgm:pt modelId="{2458D515-B907-4C74-BD69-87E1BD7DC736}" type="parTrans" cxnId="{B00CFBD6-F2C8-42F3-A556-96F0F95A0DE0}">
      <dgm:prSet/>
      <dgm:spPr/>
      <dgm:t>
        <a:bodyPr/>
        <a:lstStyle/>
        <a:p>
          <a:endParaRPr lang="en-US"/>
        </a:p>
      </dgm:t>
    </dgm:pt>
    <dgm:pt modelId="{36544FE1-B5EB-4A51-AC85-D595F9BD80C3}" type="sibTrans" cxnId="{B00CFBD6-F2C8-42F3-A556-96F0F95A0DE0}">
      <dgm:prSet/>
      <dgm:spPr/>
      <dgm:t>
        <a:bodyPr/>
        <a:lstStyle/>
        <a:p>
          <a:endParaRPr lang="en-US"/>
        </a:p>
      </dgm:t>
    </dgm:pt>
    <dgm:pt modelId="{4D00198C-E25C-4BD4-8F32-0855BD18DC75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Strategy</a:t>
          </a:r>
        </a:p>
      </dgm:t>
    </dgm:pt>
    <dgm:pt modelId="{B3072EC3-7DB1-45C3-BBCB-F783A9E3ED1F}" type="parTrans" cxnId="{E9D4E13A-285B-47D3-BA00-03E0DEBB7A76}">
      <dgm:prSet/>
      <dgm:spPr/>
      <dgm:t>
        <a:bodyPr/>
        <a:lstStyle/>
        <a:p>
          <a:endParaRPr lang="en-US"/>
        </a:p>
      </dgm:t>
    </dgm:pt>
    <dgm:pt modelId="{E7ED4734-A80F-4B26-97A9-868A476915D6}" type="sibTrans" cxnId="{E9D4E13A-285B-47D3-BA00-03E0DEBB7A76}">
      <dgm:prSet/>
      <dgm:spPr/>
      <dgm:t>
        <a:bodyPr/>
        <a:lstStyle/>
        <a:p>
          <a:endParaRPr lang="en-US"/>
        </a:p>
      </dgm:t>
    </dgm:pt>
    <dgm:pt modelId="{7FE60E00-E1BF-465F-8D5D-B4D72227B15C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/>
            <a:t>Talent</a:t>
          </a:r>
        </a:p>
      </dgm:t>
    </dgm:pt>
    <dgm:pt modelId="{C7ED2205-6390-4B59-99E4-08A48A44D1FB}" type="parTrans" cxnId="{A9EC09AA-F3A6-4B97-8C70-E198D32C1A4C}">
      <dgm:prSet/>
      <dgm:spPr/>
      <dgm:t>
        <a:bodyPr/>
        <a:lstStyle/>
        <a:p>
          <a:endParaRPr lang="en-US"/>
        </a:p>
      </dgm:t>
    </dgm:pt>
    <dgm:pt modelId="{7B864AA8-9E24-4D36-A88E-1382724A391A}" type="sibTrans" cxnId="{A9EC09AA-F3A6-4B97-8C70-E198D32C1A4C}">
      <dgm:prSet/>
      <dgm:spPr/>
      <dgm:t>
        <a:bodyPr/>
        <a:lstStyle/>
        <a:p>
          <a:endParaRPr lang="en-US"/>
        </a:p>
      </dgm:t>
    </dgm:pt>
    <dgm:pt modelId="{EA2A4AA0-81C7-4197-B593-370E916DE464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Innovation</a:t>
          </a:r>
        </a:p>
      </dgm:t>
    </dgm:pt>
    <dgm:pt modelId="{C3BBF96E-7384-40DC-949A-4B127AF194D0}" type="parTrans" cxnId="{327DC1B0-BC46-43AB-B4C9-C99CC1CA84F7}">
      <dgm:prSet/>
      <dgm:spPr/>
      <dgm:t>
        <a:bodyPr/>
        <a:lstStyle/>
        <a:p>
          <a:endParaRPr lang="en-US"/>
        </a:p>
      </dgm:t>
    </dgm:pt>
    <dgm:pt modelId="{A8F02D85-FEF4-401F-9F19-0171465E0ED0}" type="sibTrans" cxnId="{327DC1B0-BC46-43AB-B4C9-C99CC1CA84F7}">
      <dgm:prSet/>
      <dgm:spPr/>
      <dgm:t>
        <a:bodyPr/>
        <a:lstStyle/>
        <a:p>
          <a:endParaRPr lang="en-US"/>
        </a:p>
      </dgm:t>
    </dgm:pt>
    <dgm:pt modelId="{F83E9019-1464-492C-9B2B-C083C039E6C8}">
      <dgm:prSet/>
      <dgm:spPr>
        <a:solidFill>
          <a:srgbClr val="00B050"/>
        </a:solidFill>
      </dgm:spPr>
      <dgm:t>
        <a:bodyPr/>
        <a:lstStyle/>
        <a:p>
          <a:r>
            <a:rPr lang="en-US" b="1" dirty="0"/>
            <a:t>Change</a:t>
          </a:r>
        </a:p>
      </dgm:t>
    </dgm:pt>
    <dgm:pt modelId="{DAAFC475-D35F-4403-9935-2BD57C84B204}" type="parTrans" cxnId="{A4D0EC40-44A3-44B3-93CA-C8E127CC3E7A}">
      <dgm:prSet/>
      <dgm:spPr/>
      <dgm:t>
        <a:bodyPr/>
        <a:lstStyle/>
        <a:p>
          <a:endParaRPr lang="en-US"/>
        </a:p>
      </dgm:t>
    </dgm:pt>
    <dgm:pt modelId="{C33C2B57-7DAB-4155-BC99-A3C53BBCEF4B}" type="sibTrans" cxnId="{A4D0EC40-44A3-44B3-93CA-C8E127CC3E7A}">
      <dgm:prSet/>
      <dgm:spPr/>
      <dgm:t>
        <a:bodyPr/>
        <a:lstStyle/>
        <a:p>
          <a:endParaRPr lang="en-US"/>
        </a:p>
      </dgm:t>
    </dgm:pt>
    <dgm:pt modelId="{3FD7E527-C494-42D4-B111-DB8C76930B28}">
      <dgm:prSet/>
      <dgm:spPr>
        <a:solidFill>
          <a:srgbClr val="7030A0"/>
        </a:solidFill>
      </dgm:spPr>
      <dgm:t>
        <a:bodyPr/>
        <a:lstStyle/>
        <a:p>
          <a:r>
            <a:rPr lang="en-US" b="1" dirty="0"/>
            <a:t>Leadership</a:t>
          </a:r>
        </a:p>
      </dgm:t>
    </dgm:pt>
    <dgm:pt modelId="{1F3D2A31-7FF2-4FA0-B849-A79C13E1AB81}" type="parTrans" cxnId="{94031EE0-60C5-49E5-A3DF-7E56A18F5537}">
      <dgm:prSet/>
      <dgm:spPr/>
      <dgm:t>
        <a:bodyPr/>
        <a:lstStyle/>
        <a:p>
          <a:endParaRPr lang="en-US"/>
        </a:p>
      </dgm:t>
    </dgm:pt>
    <dgm:pt modelId="{D8C378C3-3AA4-4713-AC05-14F94DBF740D}" type="sibTrans" cxnId="{94031EE0-60C5-49E5-A3DF-7E56A18F5537}">
      <dgm:prSet/>
      <dgm:spPr/>
      <dgm:t>
        <a:bodyPr/>
        <a:lstStyle/>
        <a:p>
          <a:endParaRPr lang="en-US"/>
        </a:p>
      </dgm:t>
    </dgm:pt>
    <dgm:pt modelId="{BA4FA4DE-615B-4DEE-8B33-C4A5F9B75F19}" type="pres">
      <dgm:prSet presAssocID="{82E0DA3E-11DA-4782-9B53-AE6ED8C1BE7D}" presName="Name0" presStyleCnt="0">
        <dgm:presLayoutVars>
          <dgm:dir/>
          <dgm:resizeHandles val="exact"/>
        </dgm:presLayoutVars>
      </dgm:prSet>
      <dgm:spPr/>
    </dgm:pt>
    <dgm:pt modelId="{DE430393-3161-46FD-A0FD-5FC9F3ED279A}" type="pres">
      <dgm:prSet presAssocID="{82E0DA3E-11DA-4782-9B53-AE6ED8C1BE7D}" presName="cycle" presStyleCnt="0"/>
      <dgm:spPr/>
    </dgm:pt>
    <dgm:pt modelId="{ACA99354-F7BF-4874-8BA5-A938C03732FB}" type="pres">
      <dgm:prSet presAssocID="{E5DF09B1-A558-4158-A38B-4B9BD936A980}" presName="nodeFirstNode" presStyleLbl="node1" presStyleIdx="0" presStyleCnt="8">
        <dgm:presLayoutVars>
          <dgm:bulletEnabled val="1"/>
        </dgm:presLayoutVars>
      </dgm:prSet>
      <dgm:spPr/>
    </dgm:pt>
    <dgm:pt modelId="{443238D2-323B-4965-9743-2DDEE1628594}" type="pres">
      <dgm:prSet presAssocID="{5AA4F05F-A2A7-4F43-BA89-BA22D3C0E37E}" presName="sibTransFirstNode" presStyleLbl="bgShp" presStyleIdx="0" presStyleCnt="1"/>
      <dgm:spPr/>
    </dgm:pt>
    <dgm:pt modelId="{824C3108-86C5-433E-9A79-F556BEF94702}" type="pres">
      <dgm:prSet presAssocID="{EA2A4AA0-81C7-4197-B593-370E916DE464}" presName="nodeFollowingNodes" presStyleLbl="node1" presStyleIdx="1" presStyleCnt="8">
        <dgm:presLayoutVars>
          <dgm:bulletEnabled val="1"/>
        </dgm:presLayoutVars>
      </dgm:prSet>
      <dgm:spPr/>
    </dgm:pt>
    <dgm:pt modelId="{C6FC175D-49E5-4E14-891F-490351C80274}" type="pres">
      <dgm:prSet presAssocID="{F83E9019-1464-492C-9B2B-C083C039E6C8}" presName="nodeFollowingNodes" presStyleLbl="node1" presStyleIdx="2" presStyleCnt="8">
        <dgm:presLayoutVars>
          <dgm:bulletEnabled val="1"/>
        </dgm:presLayoutVars>
      </dgm:prSet>
      <dgm:spPr/>
    </dgm:pt>
    <dgm:pt modelId="{400529E2-FA60-435A-A095-C4D0B89694AC}" type="pres">
      <dgm:prSet presAssocID="{3FD7E527-C494-42D4-B111-DB8C76930B28}" presName="nodeFollowingNodes" presStyleLbl="node1" presStyleIdx="3" presStyleCnt="8">
        <dgm:presLayoutVars>
          <dgm:bulletEnabled val="1"/>
        </dgm:presLayoutVars>
      </dgm:prSet>
      <dgm:spPr/>
    </dgm:pt>
    <dgm:pt modelId="{A999FEA6-9967-4A31-9979-675BB5C90F03}" type="pres">
      <dgm:prSet presAssocID="{3204449B-C601-460C-80FD-36C3C15E63A4}" presName="nodeFollowingNodes" presStyleLbl="node1" presStyleIdx="4" presStyleCnt="8">
        <dgm:presLayoutVars>
          <dgm:bulletEnabled val="1"/>
        </dgm:presLayoutVars>
      </dgm:prSet>
      <dgm:spPr/>
    </dgm:pt>
    <dgm:pt modelId="{6956541E-3FD5-463D-BD17-C9DE070AE1F8}" type="pres">
      <dgm:prSet presAssocID="{7C3B7F4C-C88F-4693-8FD5-77F6E0426DD4}" presName="nodeFollowingNodes" presStyleLbl="node1" presStyleIdx="5" presStyleCnt="8">
        <dgm:presLayoutVars>
          <dgm:bulletEnabled val="1"/>
        </dgm:presLayoutVars>
      </dgm:prSet>
      <dgm:spPr/>
    </dgm:pt>
    <dgm:pt modelId="{B37156BE-557D-4FC3-A2BE-098BEB272E35}" type="pres">
      <dgm:prSet presAssocID="{4D00198C-E25C-4BD4-8F32-0855BD18DC75}" presName="nodeFollowingNodes" presStyleLbl="node1" presStyleIdx="6" presStyleCnt="8">
        <dgm:presLayoutVars>
          <dgm:bulletEnabled val="1"/>
        </dgm:presLayoutVars>
      </dgm:prSet>
      <dgm:spPr/>
    </dgm:pt>
    <dgm:pt modelId="{6DF40C58-5873-4413-8805-D07B9FB0220F}" type="pres">
      <dgm:prSet presAssocID="{7FE60E00-E1BF-465F-8D5D-B4D72227B15C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768CF60B-3C49-4D23-99D5-89C08E587EF7}" srcId="{82E0DA3E-11DA-4782-9B53-AE6ED8C1BE7D}" destId="{3204449B-C601-460C-80FD-36C3C15E63A4}" srcOrd="4" destOrd="0" parTransId="{FBF182ED-643D-4995-81F9-97B130EFEC41}" sibTransId="{0E24A1BF-63FF-4C43-8814-94F632D27CB4}"/>
    <dgm:cxn modelId="{E9D4E13A-285B-47D3-BA00-03E0DEBB7A76}" srcId="{82E0DA3E-11DA-4782-9B53-AE6ED8C1BE7D}" destId="{4D00198C-E25C-4BD4-8F32-0855BD18DC75}" srcOrd="6" destOrd="0" parTransId="{B3072EC3-7DB1-45C3-BBCB-F783A9E3ED1F}" sibTransId="{E7ED4734-A80F-4B26-97A9-868A476915D6}"/>
    <dgm:cxn modelId="{A4D0EC40-44A3-44B3-93CA-C8E127CC3E7A}" srcId="{82E0DA3E-11DA-4782-9B53-AE6ED8C1BE7D}" destId="{F83E9019-1464-492C-9B2B-C083C039E6C8}" srcOrd="2" destOrd="0" parTransId="{DAAFC475-D35F-4403-9935-2BD57C84B204}" sibTransId="{C33C2B57-7DAB-4155-BC99-A3C53BBCEF4B}"/>
    <dgm:cxn modelId="{2CD53F6D-E584-4155-94EE-F875B55CBB35}" type="presOf" srcId="{5AA4F05F-A2A7-4F43-BA89-BA22D3C0E37E}" destId="{443238D2-323B-4965-9743-2DDEE1628594}" srcOrd="0" destOrd="0" presId="urn:microsoft.com/office/officeart/2005/8/layout/cycle3"/>
    <dgm:cxn modelId="{71981C70-E3A4-4A57-B6F0-04AD91EEB59E}" type="presOf" srcId="{3204449B-C601-460C-80FD-36C3C15E63A4}" destId="{A999FEA6-9967-4A31-9979-675BB5C90F03}" srcOrd="0" destOrd="0" presId="urn:microsoft.com/office/officeart/2005/8/layout/cycle3"/>
    <dgm:cxn modelId="{DBBA8E50-E712-4954-AD1C-3BF749397FC5}" srcId="{82E0DA3E-11DA-4782-9B53-AE6ED8C1BE7D}" destId="{E5DF09B1-A558-4158-A38B-4B9BD936A980}" srcOrd="0" destOrd="0" parTransId="{2DB6C6E4-3959-4864-BD5C-DF9C0D8FCA75}" sibTransId="{5AA4F05F-A2A7-4F43-BA89-BA22D3C0E37E}"/>
    <dgm:cxn modelId="{EE1CE571-D909-44E6-9125-EAAB0DD7873C}" type="presOf" srcId="{E5DF09B1-A558-4158-A38B-4B9BD936A980}" destId="{ACA99354-F7BF-4874-8BA5-A938C03732FB}" srcOrd="0" destOrd="0" presId="urn:microsoft.com/office/officeart/2005/8/layout/cycle3"/>
    <dgm:cxn modelId="{4FFC8B5A-5F90-4A38-BA6B-965B10D680AA}" type="presOf" srcId="{7FE60E00-E1BF-465F-8D5D-B4D72227B15C}" destId="{6DF40C58-5873-4413-8805-D07B9FB0220F}" srcOrd="0" destOrd="0" presId="urn:microsoft.com/office/officeart/2005/8/layout/cycle3"/>
    <dgm:cxn modelId="{4291DE8B-DDD3-49DE-BBE0-35A5A31BCB8C}" type="presOf" srcId="{7C3B7F4C-C88F-4693-8FD5-77F6E0426DD4}" destId="{6956541E-3FD5-463D-BD17-C9DE070AE1F8}" srcOrd="0" destOrd="0" presId="urn:microsoft.com/office/officeart/2005/8/layout/cycle3"/>
    <dgm:cxn modelId="{251057A0-CB1A-4C52-981A-F56956F0382C}" type="presOf" srcId="{4D00198C-E25C-4BD4-8F32-0855BD18DC75}" destId="{B37156BE-557D-4FC3-A2BE-098BEB272E35}" srcOrd="0" destOrd="0" presId="urn:microsoft.com/office/officeart/2005/8/layout/cycle3"/>
    <dgm:cxn modelId="{A9EC09AA-F3A6-4B97-8C70-E198D32C1A4C}" srcId="{82E0DA3E-11DA-4782-9B53-AE6ED8C1BE7D}" destId="{7FE60E00-E1BF-465F-8D5D-B4D72227B15C}" srcOrd="7" destOrd="0" parTransId="{C7ED2205-6390-4B59-99E4-08A48A44D1FB}" sibTransId="{7B864AA8-9E24-4D36-A88E-1382724A391A}"/>
    <dgm:cxn modelId="{327DC1B0-BC46-43AB-B4C9-C99CC1CA84F7}" srcId="{82E0DA3E-11DA-4782-9B53-AE6ED8C1BE7D}" destId="{EA2A4AA0-81C7-4197-B593-370E916DE464}" srcOrd="1" destOrd="0" parTransId="{C3BBF96E-7384-40DC-949A-4B127AF194D0}" sibTransId="{A8F02D85-FEF4-401F-9F19-0171465E0ED0}"/>
    <dgm:cxn modelId="{B00CFBD6-F2C8-42F3-A556-96F0F95A0DE0}" srcId="{82E0DA3E-11DA-4782-9B53-AE6ED8C1BE7D}" destId="{7C3B7F4C-C88F-4693-8FD5-77F6E0426DD4}" srcOrd="5" destOrd="0" parTransId="{2458D515-B907-4C74-BD69-87E1BD7DC736}" sibTransId="{36544FE1-B5EB-4A51-AC85-D595F9BD80C3}"/>
    <dgm:cxn modelId="{D619FDDA-4276-48B1-A927-25F7893CD2FA}" type="presOf" srcId="{EA2A4AA0-81C7-4197-B593-370E916DE464}" destId="{824C3108-86C5-433E-9A79-F556BEF94702}" srcOrd="0" destOrd="0" presId="urn:microsoft.com/office/officeart/2005/8/layout/cycle3"/>
    <dgm:cxn modelId="{94031EE0-60C5-49E5-A3DF-7E56A18F5537}" srcId="{82E0DA3E-11DA-4782-9B53-AE6ED8C1BE7D}" destId="{3FD7E527-C494-42D4-B111-DB8C76930B28}" srcOrd="3" destOrd="0" parTransId="{1F3D2A31-7FF2-4FA0-B849-A79C13E1AB81}" sibTransId="{D8C378C3-3AA4-4713-AC05-14F94DBF740D}"/>
    <dgm:cxn modelId="{FEF275E1-4B5D-43B0-9F2F-5622CD14CBF6}" type="presOf" srcId="{82E0DA3E-11DA-4782-9B53-AE6ED8C1BE7D}" destId="{BA4FA4DE-615B-4DEE-8B33-C4A5F9B75F19}" srcOrd="0" destOrd="0" presId="urn:microsoft.com/office/officeart/2005/8/layout/cycle3"/>
    <dgm:cxn modelId="{E9E79DE1-4CA1-45CA-BCA9-D64014435574}" type="presOf" srcId="{F83E9019-1464-492C-9B2B-C083C039E6C8}" destId="{C6FC175D-49E5-4E14-891F-490351C80274}" srcOrd="0" destOrd="0" presId="urn:microsoft.com/office/officeart/2005/8/layout/cycle3"/>
    <dgm:cxn modelId="{49BB43F8-F4CE-40CD-946B-1BE193C9C500}" type="presOf" srcId="{3FD7E527-C494-42D4-B111-DB8C76930B28}" destId="{400529E2-FA60-435A-A095-C4D0B89694AC}" srcOrd="0" destOrd="0" presId="urn:microsoft.com/office/officeart/2005/8/layout/cycle3"/>
    <dgm:cxn modelId="{EE615851-A203-4F50-8F71-32841ADB1F5E}" type="presParOf" srcId="{BA4FA4DE-615B-4DEE-8B33-C4A5F9B75F19}" destId="{DE430393-3161-46FD-A0FD-5FC9F3ED279A}" srcOrd="0" destOrd="0" presId="urn:microsoft.com/office/officeart/2005/8/layout/cycle3"/>
    <dgm:cxn modelId="{FBEDAFF1-1FAD-40CA-9C88-9FC4BB28A802}" type="presParOf" srcId="{DE430393-3161-46FD-A0FD-5FC9F3ED279A}" destId="{ACA99354-F7BF-4874-8BA5-A938C03732FB}" srcOrd="0" destOrd="0" presId="urn:microsoft.com/office/officeart/2005/8/layout/cycle3"/>
    <dgm:cxn modelId="{8F56E33A-095D-4354-9613-5E09500E90BA}" type="presParOf" srcId="{DE430393-3161-46FD-A0FD-5FC9F3ED279A}" destId="{443238D2-323B-4965-9743-2DDEE1628594}" srcOrd="1" destOrd="0" presId="urn:microsoft.com/office/officeart/2005/8/layout/cycle3"/>
    <dgm:cxn modelId="{A50178E8-A79C-488B-B36F-B11E187FE853}" type="presParOf" srcId="{DE430393-3161-46FD-A0FD-5FC9F3ED279A}" destId="{824C3108-86C5-433E-9A79-F556BEF94702}" srcOrd="2" destOrd="0" presId="urn:microsoft.com/office/officeart/2005/8/layout/cycle3"/>
    <dgm:cxn modelId="{B8F7ADA2-73D8-446A-B6B3-1F790F8E3209}" type="presParOf" srcId="{DE430393-3161-46FD-A0FD-5FC9F3ED279A}" destId="{C6FC175D-49E5-4E14-891F-490351C80274}" srcOrd="3" destOrd="0" presId="urn:microsoft.com/office/officeart/2005/8/layout/cycle3"/>
    <dgm:cxn modelId="{B3DA0545-871D-458D-BE8E-8791F16815DB}" type="presParOf" srcId="{DE430393-3161-46FD-A0FD-5FC9F3ED279A}" destId="{400529E2-FA60-435A-A095-C4D0B89694AC}" srcOrd="4" destOrd="0" presId="urn:microsoft.com/office/officeart/2005/8/layout/cycle3"/>
    <dgm:cxn modelId="{91D5A983-8666-4E40-A10C-551D7642CAE4}" type="presParOf" srcId="{DE430393-3161-46FD-A0FD-5FC9F3ED279A}" destId="{A999FEA6-9967-4A31-9979-675BB5C90F03}" srcOrd="5" destOrd="0" presId="urn:microsoft.com/office/officeart/2005/8/layout/cycle3"/>
    <dgm:cxn modelId="{41734BE9-6F85-4F46-8B1C-BD26EAA07102}" type="presParOf" srcId="{DE430393-3161-46FD-A0FD-5FC9F3ED279A}" destId="{6956541E-3FD5-463D-BD17-C9DE070AE1F8}" srcOrd="6" destOrd="0" presId="urn:microsoft.com/office/officeart/2005/8/layout/cycle3"/>
    <dgm:cxn modelId="{94FC360A-537B-44CA-B4B6-BCB126C2751D}" type="presParOf" srcId="{DE430393-3161-46FD-A0FD-5FC9F3ED279A}" destId="{B37156BE-557D-4FC3-A2BE-098BEB272E35}" srcOrd="7" destOrd="0" presId="urn:microsoft.com/office/officeart/2005/8/layout/cycle3"/>
    <dgm:cxn modelId="{6CAD7AB2-E60C-4B78-961B-50C23C6BAA5D}" type="presParOf" srcId="{DE430393-3161-46FD-A0FD-5FC9F3ED279A}" destId="{6DF40C58-5873-4413-8805-D07B9FB0220F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4BD1F-2BCA-4B44-BEA8-716F50694F93}">
      <dsp:nvSpPr>
        <dsp:cNvPr id="0" name=""/>
        <dsp:cNvSpPr/>
      </dsp:nvSpPr>
      <dsp:spPr>
        <a:xfrm rot="16200000">
          <a:off x="1616409" y="1262812"/>
          <a:ext cx="3041918" cy="2206406"/>
        </a:xfrm>
        <a:prstGeom prst="round2SameRect">
          <a:avLst>
            <a:gd name="adj1" fmla="val 16670"/>
            <a:gd name="adj2" fmla="val 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Progress</a:t>
          </a:r>
        </a:p>
      </dsp:txBody>
      <dsp:txXfrm rot="5400000">
        <a:off x="2141892" y="952784"/>
        <a:ext cx="2098679" cy="2826464"/>
      </dsp:txXfrm>
    </dsp:sp>
    <dsp:sp modelId="{5AD16D86-E115-4D5F-B0C4-F0F6E3572536}">
      <dsp:nvSpPr>
        <dsp:cNvPr id="0" name=""/>
        <dsp:cNvSpPr/>
      </dsp:nvSpPr>
      <dsp:spPr>
        <a:xfrm rot="5400000">
          <a:off x="3559755" y="1251296"/>
          <a:ext cx="3041918" cy="2229438"/>
        </a:xfrm>
        <a:prstGeom prst="round2SameRect">
          <a:avLst>
            <a:gd name="adj1" fmla="val 16670"/>
            <a:gd name="adj2" fmla="val 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C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C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Predictability</a:t>
          </a:r>
        </a:p>
      </dsp:txBody>
      <dsp:txXfrm rot="-5400000">
        <a:off x="3965995" y="953908"/>
        <a:ext cx="2120586" cy="2824214"/>
      </dsp:txXfrm>
    </dsp:sp>
    <dsp:sp modelId="{AF46B692-6A60-436B-925B-9C89A93147D6}">
      <dsp:nvSpPr>
        <dsp:cNvPr id="0" name=""/>
        <dsp:cNvSpPr/>
      </dsp:nvSpPr>
      <dsp:spPr>
        <a:xfrm>
          <a:off x="3137179" y="0"/>
          <a:ext cx="1943345" cy="19432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49100-34B0-4C6A-BC9C-8EC2D836E07A}">
      <dsp:nvSpPr>
        <dsp:cNvPr id="0" name=""/>
        <dsp:cNvSpPr/>
      </dsp:nvSpPr>
      <dsp:spPr>
        <a:xfrm rot="10800000">
          <a:off x="3137179" y="2788307"/>
          <a:ext cx="1943345" cy="19432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238D2-323B-4965-9743-2DDEE1628594}">
      <dsp:nvSpPr>
        <dsp:cNvPr id="0" name=""/>
        <dsp:cNvSpPr/>
      </dsp:nvSpPr>
      <dsp:spPr>
        <a:xfrm>
          <a:off x="1321897" y="-48433"/>
          <a:ext cx="5814405" cy="5814405"/>
        </a:xfrm>
        <a:prstGeom prst="circularArrow">
          <a:avLst>
            <a:gd name="adj1" fmla="val 5544"/>
            <a:gd name="adj2" fmla="val 330680"/>
            <a:gd name="adj3" fmla="val 14636680"/>
            <a:gd name="adj4" fmla="val 16881365"/>
            <a:gd name="adj5" fmla="val 5757"/>
          </a:avLst>
        </a:prstGeom>
        <a:solidFill>
          <a:schemeClr val="accent5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9354-F7BF-4874-8BA5-A938C03732FB}">
      <dsp:nvSpPr>
        <dsp:cNvPr id="0" name=""/>
        <dsp:cNvSpPr/>
      </dsp:nvSpPr>
      <dsp:spPr>
        <a:xfrm>
          <a:off x="3402071" y="2804"/>
          <a:ext cx="1654057" cy="827028"/>
        </a:xfrm>
        <a:prstGeom prst="roundRect">
          <a:avLst/>
        </a:prstGeom>
        <a:solidFill>
          <a:schemeClr val="accent2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Culture</a:t>
          </a:r>
        </a:p>
      </dsp:txBody>
      <dsp:txXfrm>
        <a:off x="3442443" y="43176"/>
        <a:ext cx="1573313" cy="746284"/>
      </dsp:txXfrm>
    </dsp:sp>
    <dsp:sp modelId="{824C3108-86C5-433E-9A79-F556BEF94702}">
      <dsp:nvSpPr>
        <dsp:cNvPr id="0" name=""/>
        <dsp:cNvSpPr/>
      </dsp:nvSpPr>
      <dsp:spPr>
        <a:xfrm>
          <a:off x="5155336" y="729030"/>
          <a:ext cx="1654057" cy="827028"/>
        </a:xfrm>
        <a:prstGeom prst="roundRect">
          <a:avLst/>
        </a:prstGeom>
        <a:solidFill>
          <a:srgbClr val="FF000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Innovation</a:t>
          </a:r>
        </a:p>
      </dsp:txBody>
      <dsp:txXfrm>
        <a:off x="5195708" y="769402"/>
        <a:ext cx="1573313" cy="746284"/>
      </dsp:txXfrm>
    </dsp:sp>
    <dsp:sp modelId="{C6FC175D-49E5-4E14-891F-490351C80274}">
      <dsp:nvSpPr>
        <dsp:cNvPr id="0" name=""/>
        <dsp:cNvSpPr/>
      </dsp:nvSpPr>
      <dsp:spPr>
        <a:xfrm>
          <a:off x="5881561" y="2482294"/>
          <a:ext cx="1654057" cy="827028"/>
        </a:xfrm>
        <a:prstGeom prst="roundRect">
          <a:avLst/>
        </a:prstGeom>
        <a:solidFill>
          <a:srgbClr val="00B05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Change</a:t>
          </a:r>
        </a:p>
      </dsp:txBody>
      <dsp:txXfrm>
        <a:off x="5921933" y="2522666"/>
        <a:ext cx="1573313" cy="746284"/>
      </dsp:txXfrm>
    </dsp:sp>
    <dsp:sp modelId="{400529E2-FA60-435A-A095-C4D0B89694AC}">
      <dsp:nvSpPr>
        <dsp:cNvPr id="0" name=""/>
        <dsp:cNvSpPr/>
      </dsp:nvSpPr>
      <dsp:spPr>
        <a:xfrm>
          <a:off x="5155336" y="4235559"/>
          <a:ext cx="1654057" cy="827028"/>
        </a:xfrm>
        <a:prstGeom prst="roundRect">
          <a:avLst/>
        </a:prstGeom>
        <a:solidFill>
          <a:srgbClr val="7030A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Leadership</a:t>
          </a:r>
        </a:p>
      </dsp:txBody>
      <dsp:txXfrm>
        <a:off x="5195708" y="4275931"/>
        <a:ext cx="1573313" cy="746284"/>
      </dsp:txXfrm>
    </dsp:sp>
    <dsp:sp modelId="{A999FEA6-9967-4A31-9979-675BB5C90F03}">
      <dsp:nvSpPr>
        <dsp:cNvPr id="0" name=""/>
        <dsp:cNvSpPr/>
      </dsp:nvSpPr>
      <dsp:spPr>
        <a:xfrm>
          <a:off x="3402071" y="4961785"/>
          <a:ext cx="1654057" cy="827028"/>
        </a:xfrm>
        <a:prstGeom prst="roundRect">
          <a:avLst/>
        </a:prstGeom>
        <a:solidFill>
          <a:srgbClr val="C0000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Service Delivery</a:t>
          </a:r>
        </a:p>
      </dsp:txBody>
      <dsp:txXfrm>
        <a:off x="3442443" y="5002157"/>
        <a:ext cx="1573313" cy="746284"/>
      </dsp:txXfrm>
    </dsp:sp>
    <dsp:sp modelId="{6956541E-3FD5-463D-BD17-C9DE070AE1F8}">
      <dsp:nvSpPr>
        <dsp:cNvPr id="0" name=""/>
        <dsp:cNvSpPr/>
      </dsp:nvSpPr>
      <dsp:spPr>
        <a:xfrm>
          <a:off x="1648806" y="4235559"/>
          <a:ext cx="1654057" cy="827028"/>
        </a:xfrm>
        <a:prstGeom prst="roundRect">
          <a:avLst/>
        </a:prstGeom>
        <a:solidFill>
          <a:srgbClr val="92D05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Community Building</a:t>
          </a:r>
        </a:p>
      </dsp:txBody>
      <dsp:txXfrm>
        <a:off x="1689178" y="4275931"/>
        <a:ext cx="1573313" cy="746284"/>
      </dsp:txXfrm>
    </dsp:sp>
    <dsp:sp modelId="{B37156BE-557D-4FC3-A2BE-098BEB272E35}">
      <dsp:nvSpPr>
        <dsp:cNvPr id="0" name=""/>
        <dsp:cNvSpPr/>
      </dsp:nvSpPr>
      <dsp:spPr>
        <a:xfrm>
          <a:off x="922580" y="2482294"/>
          <a:ext cx="1654057" cy="827028"/>
        </a:xfrm>
        <a:prstGeom prst="roundRect">
          <a:avLst/>
        </a:prstGeom>
        <a:solidFill>
          <a:srgbClr val="0070C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Strategy</a:t>
          </a:r>
        </a:p>
      </dsp:txBody>
      <dsp:txXfrm>
        <a:off x="962952" y="2522666"/>
        <a:ext cx="1573313" cy="746284"/>
      </dsp:txXfrm>
    </dsp:sp>
    <dsp:sp modelId="{6DF40C58-5873-4413-8805-D07B9FB0220F}">
      <dsp:nvSpPr>
        <dsp:cNvPr id="0" name=""/>
        <dsp:cNvSpPr/>
      </dsp:nvSpPr>
      <dsp:spPr>
        <a:xfrm>
          <a:off x="1648806" y="729030"/>
          <a:ext cx="1654057" cy="827028"/>
        </a:xfrm>
        <a:prstGeom prst="roundRect">
          <a:avLst/>
        </a:prstGeom>
        <a:solidFill>
          <a:schemeClr val="bg1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Talent</a:t>
          </a:r>
        </a:p>
      </dsp:txBody>
      <dsp:txXfrm>
        <a:off x="1689178" y="769402"/>
        <a:ext cx="1573313" cy="746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34934-0B7B-4E85-8678-5C72FD15569A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D9152-22B3-433E-A1C7-7D3F77B81D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2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0811E6-A2C0-4D23-B89F-A0CDDD16C861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59FBE-159D-47D6-917C-5077B888B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7B102-813F-41DB-A3EB-4E2CEB9F6A0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8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E053B58-C2FE-4DB7-B276-E7041AE3A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B8C43-6544-461A-93DA-7C42DC7AEC0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5B31BB9-380C-4EF5-B506-18AFF3C3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47BAFE-4D25-4BC9-9C33-D20F637C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4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9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60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20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80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9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9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60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4EFCC8-AB2F-4699-912D-513DC52BD1F1}" type="slidenum">
              <a:rPr lang="en-US" smtClean="0"/>
              <a:pPr eaLnBrk="1" hangingPunct="1"/>
              <a:t>13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3062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4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BB1069-18BA-48C7-BC62-16A27BB2ED3C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37088" cy="3478213"/>
          </a:xfrm>
          <a:ln w="12700"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414838"/>
            <a:ext cx="5137150" cy="4181475"/>
          </a:xfrm>
          <a:noFill/>
        </p:spPr>
        <p:txBody>
          <a:bodyPr lIns="91876" tIns="45133" rIns="91876" bIns="4513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3B34B7E-8C98-4141-9AEB-E004D4F5E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169B6B-6208-46A7-BFD3-838635EFC59D}" type="slidenum">
              <a:rPr kumimoji="0"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48A3B0-728C-4F40-8B35-86E276B82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9677E04-3C2E-43DA-9A57-C3109C4DC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62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F895FA2-EA41-4133-91A4-1400400F7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411B2E-8070-409E-95A8-4948ED55351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4ECB6AA-6CB4-41F0-8EA9-1C5E10A2B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0229CB0-8E50-4905-B87C-B517955E9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0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E053B58-C2FE-4DB7-B276-E7041AE3A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B8C43-6544-461A-93DA-7C42DC7AEC0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5B31BB9-380C-4EF5-B506-18AFF3C3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47BAFE-4D25-4BC9-9C33-D20F637C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9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30D7-2361-4AA9-B102-D2B39E6922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9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defTabSz="947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defTabSz="947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3" indent="-232930" defTabSz="947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defTabSz="947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defTabSz="947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defTabSz="947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8" indent="-232930" defTabSz="947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defTabSz="947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2C31D2-F89A-4DFC-809D-4A3959B79EEF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8025"/>
            <a:ext cx="4725987" cy="35448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68" y="4490032"/>
            <a:ext cx="5731651" cy="4252781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2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DD53BF-3ACD-4405-A584-D143A4A45914}" type="slidenum">
              <a:rPr lang="en-US" altLang="en-US" smtClean="0"/>
              <a:pPr eaLnBrk="1" hangingPunct="1"/>
              <a:t>20</a:t>
            </a:fld>
            <a:endParaRPr lang="en-US" alt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29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79888"/>
          </a:xfrm>
          <a:noFill/>
        </p:spPr>
        <p:txBody>
          <a:bodyPr lIns="93317" tIns="46657" rIns="93317" bIns="46657"/>
          <a:lstStyle/>
          <a:p>
            <a:pPr eaLnBrk="1" hangingPunct="1"/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3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D4F43EF-ED33-4593-89D0-AE05D1A86F53}" type="slidenum">
              <a:rPr kumimoji="0"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kumimoji="0" lang="en-US" altLang="en-US" dirty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131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E053B58-C2FE-4DB7-B276-E7041AE3A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B8C43-6544-461A-93DA-7C42DC7AEC0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5B31BB9-380C-4EF5-B506-18AFF3C3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47BAFE-4D25-4BC9-9C33-D20F637C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90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7B102-813F-41DB-A3EB-4E2CEB9F6A0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28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D4F43EF-ED33-4593-89D0-AE05D1A86F53}" type="slidenum">
              <a:rPr kumimoji="0"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en-US" dirty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61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D4F43EF-ED33-4593-89D0-AE05D1A86F53}" type="slidenum">
              <a:rPr kumimoji="0"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kumimoji="0" lang="en-US" altLang="en-US" dirty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9875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30D7-2361-4AA9-B102-D2B39E69229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97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4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9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60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20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80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9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9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60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4EFCC8-AB2F-4699-912D-513DC52BD1F1}" type="slidenum">
              <a:rPr lang="en-US" smtClean="0"/>
              <a:pPr eaLnBrk="1" hangingPunct="1"/>
              <a:t>30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3062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7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4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9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60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20" indent="-228580" defTabSz="9301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80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9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9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60" indent="-228580" defTabSz="930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4EFCC8-AB2F-4699-912D-513DC52BD1F1}" type="slidenum">
              <a:rPr lang="en-US" smtClean="0"/>
              <a:pPr eaLnBrk="1" hangingPunct="1"/>
              <a:t>31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3062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16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238B1D-6DFF-4F53-B8F5-202BEDC42847}" type="slidenum">
              <a:rPr lang="en-US" smtClean="0"/>
              <a:pPr eaLnBrk="1" hangingPunct="1"/>
              <a:t>32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D4F43EF-ED33-4593-89D0-AE05D1A86F53}" type="slidenum">
              <a:rPr kumimoji="0"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kumimoji="0" lang="en-US" altLang="en-US" dirty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645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E62BE2-D39B-4711-A6DE-43EA4DEA9074}" type="slidenum">
              <a:rPr lang="en-US" smtClean="0"/>
              <a:pPr eaLnBrk="1" hangingPunct="1"/>
              <a:t>34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4563"/>
          </a:xfrm>
          <a:ln/>
        </p:spPr>
      </p:sp>
      <p:sp>
        <p:nvSpPr>
          <p:cNvPr id="38917" name="Footer Placehold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E053B58-C2FE-4DB7-B276-E7041AE3A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B8C43-6544-461A-93DA-7C42DC7AEC0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5B31BB9-380C-4EF5-B506-18AFF3C3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47BAFE-4D25-4BC9-9C33-D20F637C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7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286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286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286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286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28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28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28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286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69E99-50E2-4F8F-B6A8-CA47F93A654B}" type="slidenum">
              <a:rPr lang="en-US" smtClean="0"/>
              <a:pPr eaLnBrk="1" hangingPunct="1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AF975-DA92-4FDD-BF00-D4987EB4467C}" type="slidenum">
              <a:rPr lang="en-US" smtClean="0"/>
              <a:pPr eaLnBrk="1" hangingPunct="1"/>
              <a:t>5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2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E053B58-C2FE-4DB7-B276-E7041AE3A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B8C43-6544-461A-93DA-7C42DC7AEC0B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5B31BB9-380C-4EF5-B506-18AFF3C3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47BAFE-4D25-4BC9-9C33-D20F637C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3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9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defTabSz="9479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defTabSz="9479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defTabSz="9479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defTabSz="9479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D4F43EF-ED33-4593-89D0-AE05D1A86F53}" type="slidenum">
              <a:rPr kumimoji="0"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 dirty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26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3B34B7E-8C98-4141-9AEB-E004D4F5E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169B6B-6208-46A7-BFD3-838635EFC59D}" type="slidenum">
              <a:rPr kumimoji="0"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48A3B0-728C-4F40-8B35-86E276B82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9677E04-3C2E-43DA-9A57-C3109C4DC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62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30D7-2361-4AA9-B102-D2B39E6922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7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5" descr="Logo_Darker_2">
            <a:extLst>
              <a:ext uri="{FF2B5EF4-FFF2-40B4-BE49-F238E27FC236}">
                <a16:creationId xmlns:a16="http://schemas.microsoft.com/office/drawing/2014/main" id="{DE0E85A9-1914-4F73-B0F4-90FCAAD5B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62764"/>
            <a:ext cx="914400" cy="4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C2ACD-63D2-48AD-8B0D-1DF95A7BD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5943599"/>
            <a:ext cx="1379517" cy="70286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0198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9EC8-38C5-4C09-845C-3EE420473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5" descr="Logo_Darker_2">
            <a:extLst>
              <a:ext uri="{FF2B5EF4-FFF2-40B4-BE49-F238E27FC236}">
                <a16:creationId xmlns:a16="http://schemas.microsoft.com/office/drawing/2014/main" id="{C4478A1C-6B3D-4457-A44A-1959377C5E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62764"/>
            <a:ext cx="914400" cy="4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11BAA-7142-4DFC-8356-BD982E638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839" y="6019800"/>
            <a:ext cx="1496761" cy="6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1600200"/>
            <a:ext cx="2133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58308-CDCE-415B-BD3D-9829B0FD0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5" descr="Logo_Darker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9600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68623-7093-4D0A-ADF3-361D17DAB1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839" y="6019800"/>
            <a:ext cx="1496761" cy="6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0BC208-78B9-4735-AC16-574AAA8D49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E16B09-A18C-4C5D-811F-FA50C26E1C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86200" y="6268993"/>
            <a:ext cx="11376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F19C-E06E-4614-BC96-C652D32EE2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 descr="Logo_Darker_2">
            <a:extLst>
              <a:ext uri="{FF2B5EF4-FFF2-40B4-BE49-F238E27FC236}">
                <a16:creationId xmlns:a16="http://schemas.microsoft.com/office/drawing/2014/main" id="{14B09A56-6CBA-44FD-85B1-B4CAFB62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00" y="6218237"/>
            <a:ext cx="914400" cy="4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13210-013E-48CC-A447-FEA329D9F6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839" y="6019800"/>
            <a:ext cx="1496761" cy="6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4317" y="1066800"/>
            <a:ext cx="3984625" cy="368241"/>
          </a:xfrm>
        </p:spPr>
        <p:txBody>
          <a:bodyPr lIns="0" bIns="0" anchor="ctr" anchorCtr="0">
            <a:noAutofit/>
          </a:bodyPr>
          <a:lstStyle>
            <a:lvl1pPr marL="0" indent="0">
              <a:buNone/>
              <a:defRPr sz="3000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54317" y="1519704"/>
            <a:ext cx="7968598" cy="4296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4401" y="1723606"/>
            <a:ext cx="3724542" cy="4766094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None/>
              <a:tabLst/>
              <a:defRPr sz="2000" baseline="0">
                <a:solidFill>
                  <a:schemeClr val="tx1"/>
                </a:solidFill>
                <a:latin typeface="Helvetica"/>
              </a:defRPr>
            </a:lvl1pPr>
            <a:lvl2pPr marL="5715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2pPr>
            <a:lvl3pPr marL="8001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3pPr>
            <a:lvl4pPr marL="10287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4pPr>
            <a:lvl5pPr marL="12573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51400" y="1723606"/>
            <a:ext cx="3811588" cy="476609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5" name="Picture 14" descr="Logo_Darker_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58" y="6138033"/>
            <a:ext cx="954087" cy="52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46FE6-5A22-48CE-A11A-EF44C63584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839" y="6019800"/>
            <a:ext cx="1496761" cy="6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0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5" descr="Logo_Darker_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62764"/>
            <a:ext cx="914400" cy="4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CF5D2-A582-42A9-86A2-2523CEABE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839" y="6019800"/>
            <a:ext cx="1496761" cy="629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C0FA4-110A-4749-A035-75E4B737D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6019799"/>
            <a:ext cx="1531917" cy="62666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5" descr="Logo_Darker_2">
            <a:extLst>
              <a:ext uri="{FF2B5EF4-FFF2-40B4-BE49-F238E27FC236}">
                <a16:creationId xmlns:a16="http://schemas.microsoft.com/office/drawing/2014/main" id="{89EE8357-AAA6-4733-8057-7F6AA8F9F4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62764"/>
            <a:ext cx="914400" cy="4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3155AF-E867-4809-BB81-0F3ECBEC7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839" y="6019800"/>
            <a:ext cx="1496761" cy="629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051576"/>
            <a:ext cx="1449070" cy="621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BB9C-8F7B-4218-A483-72B78880EE9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BC42-4107-4EF0-9C2A-7A5A1448EB50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dirty="0">
                <a:solidFill>
                  <a:schemeClr val="bg1"/>
                </a:solidFill>
              </a:rPr>
              <a:t>Revolutionizing Government in the 21</a:t>
            </a:r>
            <a:r>
              <a:rPr lang="en-US" sz="6000" baseline="30000" dirty="0">
                <a:solidFill>
                  <a:schemeClr val="bg1"/>
                </a:solidFill>
              </a:rPr>
              <a:t>st</a:t>
            </a:r>
            <a:r>
              <a:rPr lang="en-US" sz="6000" dirty="0">
                <a:solidFill>
                  <a:schemeClr val="bg1"/>
                </a:solidFill>
              </a:rPr>
              <a:t> Century</a:t>
            </a:r>
            <a:br>
              <a:rPr lang="en-US" sz="7200" dirty="0"/>
            </a:br>
            <a:br>
              <a:rPr lang="en-US" sz="7200" dirty="0"/>
            </a:br>
            <a:endParaRPr lang="en-US" sz="7200" i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43400" y="3064132"/>
            <a:ext cx="45447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</a:rPr>
              <a:t>Patrick Ibarra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The Mejorando Group</a:t>
            </a:r>
          </a:p>
        </p:txBody>
      </p:sp>
      <p:pic>
        <p:nvPicPr>
          <p:cNvPr id="5" name="Picture 5" descr="Logo_Darke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09261"/>
            <a:ext cx="2362200" cy="1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FD14E-AE16-4D8F-AC95-52CD70C0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39" y="5029200"/>
            <a:ext cx="3706561" cy="16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4DE88A-C554-4343-B451-3FDEC1118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80188"/>
              </p:ext>
            </p:extLst>
          </p:nvPr>
        </p:nvGraphicFramePr>
        <p:xfrm>
          <a:off x="457200" y="1295400"/>
          <a:ext cx="8305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1147282107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Must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61397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Need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0262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Nice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89990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80C80F0-0E9F-4D3E-8461-382232359DA2}"/>
              </a:ext>
            </a:extLst>
          </p:cNvPr>
          <p:cNvSpPr txBox="1">
            <a:spLocks/>
          </p:cNvSpPr>
          <p:nvPr/>
        </p:nvSpPr>
        <p:spPr>
          <a:xfrm>
            <a:off x="2590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8966E-64EC-4C32-A545-847400292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6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86B7C759-DB1C-4245-920E-FA625922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58962"/>
            <a:ext cx="8229600" cy="45720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1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WADITW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E60A92-A9E5-4DDE-8F7E-33FB485394AE}"/>
              </a:ext>
            </a:extLst>
          </p:cNvPr>
          <p:cNvSpPr txBox="1">
            <a:spLocks/>
          </p:cNvSpPr>
          <p:nvPr/>
        </p:nvSpPr>
        <p:spPr>
          <a:xfrm>
            <a:off x="4114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6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4A1F6-7B0A-4AC0-BD0F-3E750305D0D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08" y="530352"/>
            <a:ext cx="5273040" cy="527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01588-3742-4C92-BEE8-AC77ADBDCB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6" y="848868"/>
            <a:ext cx="2357628" cy="2263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FC856-61C2-4D2A-A08F-BFF803A7FF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12" y="3293364"/>
            <a:ext cx="2246376" cy="2263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6BC88-74C6-4595-9DEE-D88DE4F34D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72" y="3307080"/>
            <a:ext cx="2340864" cy="2263140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C37988D-4D65-4477-B7A5-B54B97BF5708}"/>
              </a:ext>
            </a:extLst>
          </p:cNvPr>
          <p:cNvSpPr txBox="1">
            <a:spLocks/>
          </p:cNvSpPr>
          <p:nvPr/>
        </p:nvSpPr>
        <p:spPr>
          <a:xfrm>
            <a:off x="3962400" y="6248400"/>
            <a:ext cx="11376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BBBC42-4107-4EF0-9C2A-7A5A1448EB50}" type="slidenum">
              <a:rPr lang="en-US" sz="1200" smtClean="0"/>
              <a:pPr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952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44062"/>
            <a:ext cx="8448675" cy="4994275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laying it Safe is no longer Playing it Smart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C426B4E-BD9C-452D-95A3-5738FE32E15D}"/>
              </a:ext>
            </a:extLst>
          </p:cNvPr>
          <p:cNvSpPr txBox="1">
            <a:spLocks/>
          </p:cNvSpPr>
          <p:nvPr/>
        </p:nvSpPr>
        <p:spPr bwMode="auto">
          <a:xfrm>
            <a:off x="2971800" y="617696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436563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7950" indent="-468313" defTabSz="4572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7213" indent="-4381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indent="-468313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9FE031-81A2-4EF0-814D-93358C1193DA}" type="slidenum">
              <a:rPr lang="en-US" altLang="en-US" sz="1200">
                <a:latin typeface="+mn-lt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4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3263E369-C3C4-455B-BD96-5E32104711C9}"/>
              </a:ext>
            </a:extLst>
          </p:cNvPr>
          <p:cNvSpPr txBox="1">
            <a:spLocks/>
          </p:cNvSpPr>
          <p:nvPr/>
        </p:nvSpPr>
        <p:spPr>
          <a:xfrm>
            <a:off x="2903096" y="60891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8966E-64EC-4C32-A545-847400292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5" name="Group 103">
            <a:extLst>
              <a:ext uri="{FF2B5EF4-FFF2-40B4-BE49-F238E27FC236}">
                <a16:creationId xmlns:a16="http://schemas.microsoft.com/office/drawing/2014/main" id="{8629EC78-2178-4F22-A96C-2EDE359B1C1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85800"/>
            <a:ext cx="7145338" cy="4617384"/>
            <a:chOff x="1088" y="1703"/>
            <a:chExt cx="4996" cy="2680"/>
          </a:xfrm>
        </p:grpSpPr>
        <p:grpSp>
          <p:nvGrpSpPr>
            <p:cNvPr id="46" name="Group 104">
              <a:extLst>
                <a:ext uri="{FF2B5EF4-FFF2-40B4-BE49-F238E27FC236}">
                  <a16:creationId xmlns:a16="http://schemas.microsoft.com/office/drawing/2014/main" id="{301B5E5B-7E6E-4EB4-A9E5-0E808DF46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1703"/>
              <a:ext cx="935" cy="809"/>
              <a:chOff x="1088" y="1703"/>
              <a:chExt cx="935" cy="809"/>
            </a:xfrm>
          </p:grpSpPr>
          <p:sp>
            <p:nvSpPr>
              <p:cNvPr id="71" name="Rectangle 105">
                <a:extLst>
                  <a:ext uri="{FF2B5EF4-FFF2-40B4-BE49-F238E27FC236}">
                    <a16:creationId xmlns:a16="http://schemas.microsoft.com/office/drawing/2014/main" id="{8BEE8226-2E88-4A44-AD44-3D9916CE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1703"/>
                <a:ext cx="935" cy="8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2" name="Rectangle 106">
                <a:extLst>
                  <a:ext uri="{FF2B5EF4-FFF2-40B4-BE49-F238E27FC236}">
                    <a16:creationId xmlns:a16="http://schemas.microsoft.com/office/drawing/2014/main" id="{7634CE01-CC6B-40AE-90C9-CA1B5B009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1703"/>
                <a:ext cx="935" cy="809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7" name="Group 107">
              <a:extLst>
                <a:ext uri="{FF2B5EF4-FFF2-40B4-BE49-F238E27FC236}">
                  <a16:creationId xmlns:a16="http://schemas.microsoft.com/office/drawing/2014/main" id="{3CFD02F0-73C1-4276-9DEE-66B6F19E5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3" y="1703"/>
              <a:ext cx="935" cy="795"/>
              <a:chOff x="2023" y="1703"/>
              <a:chExt cx="935" cy="795"/>
            </a:xfrm>
          </p:grpSpPr>
          <p:sp>
            <p:nvSpPr>
              <p:cNvPr id="69" name="Freeform 108">
                <a:extLst>
                  <a:ext uri="{FF2B5EF4-FFF2-40B4-BE49-F238E27FC236}">
                    <a16:creationId xmlns:a16="http://schemas.microsoft.com/office/drawing/2014/main" id="{DDF39990-009F-4FE9-A143-7E6113C32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703"/>
                <a:ext cx="935" cy="795"/>
              </a:xfrm>
              <a:custGeom>
                <a:avLst/>
                <a:gdLst>
                  <a:gd name="T0" fmla="*/ 0 w 935"/>
                  <a:gd name="T1" fmla="*/ 0 h 795"/>
                  <a:gd name="T2" fmla="*/ 935 w 935"/>
                  <a:gd name="T3" fmla="*/ 125 h 795"/>
                  <a:gd name="T4" fmla="*/ 935 w 935"/>
                  <a:gd name="T5" fmla="*/ 642 h 795"/>
                  <a:gd name="T6" fmla="*/ 0 w 935"/>
                  <a:gd name="T7" fmla="*/ 795 h 795"/>
                  <a:gd name="T8" fmla="*/ 0 w 935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795">
                    <a:moveTo>
                      <a:pt x="0" y="0"/>
                    </a:moveTo>
                    <a:lnTo>
                      <a:pt x="935" y="125"/>
                    </a:lnTo>
                    <a:lnTo>
                      <a:pt x="935" y="642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0" name="Freeform 109">
                <a:extLst>
                  <a:ext uri="{FF2B5EF4-FFF2-40B4-BE49-F238E27FC236}">
                    <a16:creationId xmlns:a16="http://schemas.microsoft.com/office/drawing/2014/main" id="{5963F272-5FE8-41C6-BE92-44067DABD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703"/>
                <a:ext cx="935" cy="795"/>
              </a:xfrm>
              <a:custGeom>
                <a:avLst/>
                <a:gdLst>
                  <a:gd name="T0" fmla="*/ 0 w 935"/>
                  <a:gd name="T1" fmla="*/ 0 h 795"/>
                  <a:gd name="T2" fmla="*/ 935 w 935"/>
                  <a:gd name="T3" fmla="*/ 125 h 795"/>
                  <a:gd name="T4" fmla="*/ 935 w 935"/>
                  <a:gd name="T5" fmla="*/ 642 h 795"/>
                  <a:gd name="T6" fmla="*/ 0 w 935"/>
                  <a:gd name="T7" fmla="*/ 795 h 795"/>
                  <a:gd name="T8" fmla="*/ 0 w 935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795">
                    <a:moveTo>
                      <a:pt x="0" y="0"/>
                    </a:moveTo>
                    <a:lnTo>
                      <a:pt x="935" y="125"/>
                    </a:lnTo>
                    <a:lnTo>
                      <a:pt x="935" y="642"/>
                    </a:lnTo>
                    <a:lnTo>
                      <a:pt x="0" y="79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2225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8" name="Group 110">
              <a:extLst>
                <a:ext uri="{FF2B5EF4-FFF2-40B4-BE49-F238E27FC236}">
                  <a16:creationId xmlns:a16="http://schemas.microsoft.com/office/drawing/2014/main" id="{AA49BB9D-3447-4CA1-A61B-ACCDFFCBF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8" y="1842"/>
              <a:ext cx="3126" cy="503"/>
              <a:chOff x="2958" y="1842"/>
              <a:chExt cx="3126" cy="503"/>
            </a:xfrm>
          </p:grpSpPr>
          <p:sp>
            <p:nvSpPr>
              <p:cNvPr id="67" name="Rectangle 111">
                <a:extLst>
                  <a:ext uri="{FF2B5EF4-FFF2-40B4-BE49-F238E27FC236}">
                    <a16:creationId xmlns:a16="http://schemas.microsoft.com/office/drawing/2014/main" id="{AC784A6E-B746-4399-80A8-C940D185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842"/>
                <a:ext cx="3126" cy="5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Moon Shot</a:t>
                </a:r>
              </a:p>
            </p:txBody>
          </p:sp>
          <p:sp>
            <p:nvSpPr>
              <p:cNvPr id="68" name="Rectangle 112">
                <a:extLst>
                  <a:ext uri="{FF2B5EF4-FFF2-40B4-BE49-F238E27FC236}">
                    <a16:creationId xmlns:a16="http://schemas.microsoft.com/office/drawing/2014/main" id="{416C76A8-CAEC-4851-AB5C-61E0566EB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1842"/>
                <a:ext cx="3126" cy="503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9" name="Group 113">
              <a:extLst>
                <a:ext uri="{FF2B5EF4-FFF2-40B4-BE49-F238E27FC236}">
                  <a16:creationId xmlns:a16="http://schemas.microsoft.com/office/drawing/2014/main" id="{B42E9F52-AC77-4FAC-8015-CF90C5056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2638"/>
              <a:ext cx="935" cy="809"/>
              <a:chOff x="1088" y="2638"/>
              <a:chExt cx="935" cy="809"/>
            </a:xfrm>
          </p:grpSpPr>
          <p:sp>
            <p:nvSpPr>
              <p:cNvPr id="65" name="Rectangle 114">
                <a:extLst>
                  <a:ext uri="{FF2B5EF4-FFF2-40B4-BE49-F238E27FC236}">
                    <a16:creationId xmlns:a16="http://schemas.microsoft.com/office/drawing/2014/main" id="{8F86188B-DF68-489D-90DB-F6812AF35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638"/>
                <a:ext cx="935" cy="809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6" name="Rectangle 115">
                <a:extLst>
                  <a:ext uri="{FF2B5EF4-FFF2-40B4-BE49-F238E27FC236}">
                    <a16:creationId xmlns:a16="http://schemas.microsoft.com/office/drawing/2014/main" id="{8A659375-D99C-474E-8E58-B114E6603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638"/>
                <a:ext cx="935" cy="809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0" name="Group 116">
              <a:extLst>
                <a:ext uri="{FF2B5EF4-FFF2-40B4-BE49-F238E27FC236}">
                  <a16:creationId xmlns:a16="http://schemas.microsoft.com/office/drawing/2014/main" id="{E53E32B4-918E-48CD-B0F5-C9876394C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3" y="2401"/>
              <a:ext cx="935" cy="1032"/>
              <a:chOff x="2023" y="2401"/>
              <a:chExt cx="935" cy="1032"/>
            </a:xfrm>
          </p:grpSpPr>
          <p:sp>
            <p:nvSpPr>
              <p:cNvPr id="63" name="Freeform 117">
                <a:extLst>
                  <a:ext uri="{FF2B5EF4-FFF2-40B4-BE49-F238E27FC236}">
                    <a16:creationId xmlns:a16="http://schemas.microsoft.com/office/drawing/2014/main" id="{70F8BE28-5C88-4146-BF3E-5DD65DD26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401"/>
                <a:ext cx="935" cy="1032"/>
              </a:xfrm>
              <a:custGeom>
                <a:avLst/>
                <a:gdLst>
                  <a:gd name="T0" fmla="*/ 0 w 935"/>
                  <a:gd name="T1" fmla="*/ 237 h 1032"/>
                  <a:gd name="T2" fmla="*/ 935 w 935"/>
                  <a:gd name="T3" fmla="*/ 0 h 1032"/>
                  <a:gd name="T4" fmla="*/ 935 w 935"/>
                  <a:gd name="T5" fmla="*/ 516 h 1032"/>
                  <a:gd name="T6" fmla="*/ 0 w 935"/>
                  <a:gd name="T7" fmla="*/ 1032 h 1032"/>
                  <a:gd name="T8" fmla="*/ 0 w 935"/>
                  <a:gd name="T9" fmla="*/ 237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032">
                    <a:moveTo>
                      <a:pt x="0" y="237"/>
                    </a:moveTo>
                    <a:lnTo>
                      <a:pt x="935" y="0"/>
                    </a:lnTo>
                    <a:lnTo>
                      <a:pt x="935" y="516"/>
                    </a:lnTo>
                    <a:lnTo>
                      <a:pt x="0" y="1032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4" name="Freeform 118">
                <a:extLst>
                  <a:ext uri="{FF2B5EF4-FFF2-40B4-BE49-F238E27FC236}">
                    <a16:creationId xmlns:a16="http://schemas.microsoft.com/office/drawing/2014/main" id="{1D02A482-93CE-4B70-806E-8D6517D5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401"/>
                <a:ext cx="935" cy="1032"/>
              </a:xfrm>
              <a:custGeom>
                <a:avLst/>
                <a:gdLst>
                  <a:gd name="T0" fmla="*/ 0 w 935"/>
                  <a:gd name="T1" fmla="*/ 237 h 1032"/>
                  <a:gd name="T2" fmla="*/ 935 w 935"/>
                  <a:gd name="T3" fmla="*/ 0 h 1032"/>
                  <a:gd name="T4" fmla="*/ 935 w 935"/>
                  <a:gd name="T5" fmla="*/ 516 h 1032"/>
                  <a:gd name="T6" fmla="*/ 0 w 935"/>
                  <a:gd name="T7" fmla="*/ 1032 h 1032"/>
                  <a:gd name="T8" fmla="*/ 0 w 935"/>
                  <a:gd name="T9" fmla="*/ 237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032">
                    <a:moveTo>
                      <a:pt x="0" y="237"/>
                    </a:moveTo>
                    <a:lnTo>
                      <a:pt x="935" y="0"/>
                    </a:lnTo>
                    <a:lnTo>
                      <a:pt x="935" y="516"/>
                    </a:lnTo>
                    <a:lnTo>
                      <a:pt x="0" y="1032"/>
                    </a:lnTo>
                    <a:lnTo>
                      <a:pt x="0" y="237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1" name="Group 119">
              <a:extLst>
                <a:ext uri="{FF2B5EF4-FFF2-40B4-BE49-F238E27FC236}">
                  <a16:creationId xmlns:a16="http://schemas.microsoft.com/office/drawing/2014/main" id="{EB95AA42-2CC1-46CA-8768-044D46B14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8" y="2415"/>
              <a:ext cx="3126" cy="502"/>
              <a:chOff x="2958" y="2415"/>
              <a:chExt cx="3126" cy="502"/>
            </a:xfrm>
          </p:grpSpPr>
          <p:sp>
            <p:nvSpPr>
              <p:cNvPr id="61" name="Rectangle 120">
                <a:extLst>
                  <a:ext uri="{FF2B5EF4-FFF2-40B4-BE49-F238E27FC236}">
                    <a16:creationId xmlns:a16="http://schemas.microsoft.com/office/drawing/2014/main" id="{A4B87E03-2B22-4954-AE32-484032C95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2415"/>
                <a:ext cx="3126" cy="502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Wild Shot</a:t>
                </a:r>
              </a:p>
            </p:txBody>
          </p:sp>
          <p:sp>
            <p:nvSpPr>
              <p:cNvPr id="62" name="Rectangle 121">
                <a:extLst>
                  <a:ext uri="{FF2B5EF4-FFF2-40B4-BE49-F238E27FC236}">
                    <a16:creationId xmlns:a16="http://schemas.microsoft.com/office/drawing/2014/main" id="{7EB0BE99-0165-477C-B684-319A00969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2415"/>
                <a:ext cx="3126" cy="502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2" name="Group 122">
              <a:extLst>
                <a:ext uri="{FF2B5EF4-FFF2-40B4-BE49-F238E27FC236}">
                  <a16:creationId xmlns:a16="http://schemas.microsoft.com/office/drawing/2014/main" id="{7606427C-18A9-4E3B-AE0E-94D69C133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3573"/>
              <a:ext cx="935" cy="810"/>
              <a:chOff x="1088" y="3573"/>
              <a:chExt cx="935" cy="810"/>
            </a:xfrm>
          </p:grpSpPr>
          <p:sp>
            <p:nvSpPr>
              <p:cNvPr id="59" name="Rectangle 123">
                <a:extLst>
                  <a:ext uri="{FF2B5EF4-FFF2-40B4-BE49-F238E27FC236}">
                    <a16:creationId xmlns:a16="http://schemas.microsoft.com/office/drawing/2014/main" id="{E068ADE7-C92A-4301-A89B-3116311F1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3573"/>
                <a:ext cx="935" cy="810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Rectangle 124">
                <a:extLst>
                  <a:ext uri="{FF2B5EF4-FFF2-40B4-BE49-F238E27FC236}">
                    <a16:creationId xmlns:a16="http://schemas.microsoft.com/office/drawing/2014/main" id="{E7E59FCE-9BCE-4360-8AB2-D054DDB36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3573"/>
                <a:ext cx="935" cy="810"/>
              </a:xfrm>
              <a:prstGeom prst="rect">
                <a:avLst/>
              </a:prstGeom>
              <a:solidFill>
                <a:srgbClr val="7030A0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3" name="Group 125">
              <a:extLst>
                <a:ext uri="{FF2B5EF4-FFF2-40B4-BE49-F238E27FC236}">
                  <a16:creationId xmlns:a16="http://schemas.microsoft.com/office/drawing/2014/main" id="{8E8DD693-BCDB-4F1D-8D42-29C6D6358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3" y="2987"/>
              <a:ext cx="935" cy="1396"/>
              <a:chOff x="2023" y="2987"/>
              <a:chExt cx="935" cy="1396"/>
            </a:xfrm>
          </p:grpSpPr>
          <p:sp>
            <p:nvSpPr>
              <p:cNvPr id="57" name="Freeform 126">
                <a:extLst>
                  <a:ext uri="{FF2B5EF4-FFF2-40B4-BE49-F238E27FC236}">
                    <a16:creationId xmlns:a16="http://schemas.microsoft.com/office/drawing/2014/main" id="{8D0C78F7-2AED-4F1C-A3E9-530B31A1A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987"/>
                <a:ext cx="935" cy="1396"/>
              </a:xfrm>
              <a:custGeom>
                <a:avLst/>
                <a:gdLst>
                  <a:gd name="T0" fmla="*/ 0 w 935"/>
                  <a:gd name="T1" fmla="*/ 1396 h 1396"/>
                  <a:gd name="T2" fmla="*/ 935 w 935"/>
                  <a:gd name="T3" fmla="*/ 488 h 1396"/>
                  <a:gd name="T4" fmla="*/ 935 w 935"/>
                  <a:gd name="T5" fmla="*/ 0 h 1396"/>
                  <a:gd name="T6" fmla="*/ 0 w 935"/>
                  <a:gd name="T7" fmla="*/ 586 h 1396"/>
                  <a:gd name="T8" fmla="*/ 0 w 935"/>
                  <a:gd name="T9" fmla="*/ 1396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396">
                    <a:moveTo>
                      <a:pt x="0" y="1396"/>
                    </a:moveTo>
                    <a:lnTo>
                      <a:pt x="935" y="488"/>
                    </a:lnTo>
                    <a:lnTo>
                      <a:pt x="935" y="0"/>
                    </a:lnTo>
                    <a:lnTo>
                      <a:pt x="0" y="586"/>
                    </a:lnTo>
                    <a:lnTo>
                      <a:pt x="0" y="1396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127">
                <a:extLst>
                  <a:ext uri="{FF2B5EF4-FFF2-40B4-BE49-F238E27FC236}">
                    <a16:creationId xmlns:a16="http://schemas.microsoft.com/office/drawing/2014/main" id="{33DBAF84-7DB8-45D9-BB59-172343F5F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987"/>
                <a:ext cx="935" cy="1396"/>
              </a:xfrm>
              <a:custGeom>
                <a:avLst/>
                <a:gdLst>
                  <a:gd name="T0" fmla="*/ 0 w 935"/>
                  <a:gd name="T1" fmla="*/ 1396 h 1396"/>
                  <a:gd name="T2" fmla="*/ 935 w 935"/>
                  <a:gd name="T3" fmla="*/ 488 h 1396"/>
                  <a:gd name="T4" fmla="*/ 935 w 935"/>
                  <a:gd name="T5" fmla="*/ 0 h 1396"/>
                  <a:gd name="T6" fmla="*/ 0 w 935"/>
                  <a:gd name="T7" fmla="*/ 586 h 1396"/>
                  <a:gd name="T8" fmla="*/ 0 w 935"/>
                  <a:gd name="T9" fmla="*/ 1396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396">
                    <a:moveTo>
                      <a:pt x="0" y="1396"/>
                    </a:moveTo>
                    <a:lnTo>
                      <a:pt x="935" y="488"/>
                    </a:lnTo>
                    <a:lnTo>
                      <a:pt x="935" y="0"/>
                    </a:lnTo>
                    <a:lnTo>
                      <a:pt x="0" y="586"/>
                    </a:lnTo>
                    <a:lnTo>
                      <a:pt x="0" y="1396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4" name="Group 128">
              <a:extLst>
                <a:ext uri="{FF2B5EF4-FFF2-40B4-BE49-F238E27FC236}">
                  <a16:creationId xmlns:a16="http://schemas.microsoft.com/office/drawing/2014/main" id="{DE265A5B-E36D-4D89-8DEB-75F658A52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8" y="2987"/>
              <a:ext cx="3126" cy="502"/>
              <a:chOff x="2958" y="2987"/>
              <a:chExt cx="3126" cy="502"/>
            </a:xfrm>
          </p:grpSpPr>
          <p:sp>
            <p:nvSpPr>
              <p:cNvPr id="55" name="Rectangle 129">
                <a:extLst>
                  <a:ext uri="{FF2B5EF4-FFF2-40B4-BE49-F238E27FC236}">
                    <a16:creationId xmlns:a16="http://schemas.microsoft.com/office/drawing/2014/main" id="{79F33B3A-EC18-4146-A8BF-416023BC2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2987"/>
                <a:ext cx="3126" cy="50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Roof Shot</a:t>
                </a:r>
              </a:p>
            </p:txBody>
          </p:sp>
          <p:sp>
            <p:nvSpPr>
              <p:cNvPr id="56" name="Rectangle 130">
                <a:extLst>
                  <a:ext uri="{FF2B5EF4-FFF2-40B4-BE49-F238E27FC236}">
                    <a16:creationId xmlns:a16="http://schemas.microsoft.com/office/drawing/2014/main" id="{3F33F99E-049F-4F03-AFAA-303F3BB3E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2987"/>
                <a:ext cx="3126" cy="502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724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A7EFFE7-AF09-4C9C-96B0-90A8FB7D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57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/>
          <a:lstStyle>
            <a:lvl1pPr marL="309563" indent="-309563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61D57AE-96E4-4B9B-9F92-A8F4B8E2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13360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/>
          <a:lstStyle>
            <a:lvl1pPr marL="309563" indent="-309563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D7FA503A-67DC-4450-A776-7D432588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/>
          <a:lstStyle>
            <a:lvl1pPr marL="309563" indent="-309563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AF0A9F78-A118-4DF8-A629-11DA7A95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4" name="Slide Number Placeholder 1">
            <a:extLst>
              <a:ext uri="{FF2B5EF4-FFF2-40B4-BE49-F238E27FC236}">
                <a16:creationId xmlns:a16="http://schemas.microsoft.com/office/drawing/2014/main" id="{AB56035C-EE6E-4AFC-BDDD-A086FC0232FD}"/>
              </a:ext>
            </a:extLst>
          </p:cNvPr>
          <p:cNvSpPr txBox="1">
            <a:spLocks/>
          </p:cNvSpPr>
          <p:nvPr/>
        </p:nvSpPr>
        <p:spPr bwMode="auto">
          <a:xfrm>
            <a:off x="7085013" y="6294437"/>
            <a:ext cx="15255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436563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468313" defTabSz="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7213" indent="-4381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97113" indent="-468313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543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15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87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259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748CA70-7754-4A73-8C2D-F0C336F0F55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F117CB3-680F-4FE2-ABB1-C42CEF48FE08}"/>
              </a:ext>
            </a:extLst>
          </p:cNvPr>
          <p:cNvSpPr txBox="1">
            <a:spLocks/>
          </p:cNvSpPr>
          <p:nvPr/>
        </p:nvSpPr>
        <p:spPr bwMode="auto">
          <a:xfrm>
            <a:off x="2971800" y="617696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436563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7950" indent="-468313" defTabSz="4572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7213" indent="-4381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indent="-468313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9FE031-81A2-4EF0-814D-93358C1193DA}" type="slidenum">
              <a:rPr lang="en-US" altLang="en-US" sz="1200">
                <a:latin typeface="+mn-lt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dirty="0">
              <a:latin typeface="+mn-lt"/>
              <a:cs typeface="Arial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6B722A3-EF93-4C51-A6B4-2CA238D32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077475"/>
              </p:ext>
            </p:extLst>
          </p:nvPr>
        </p:nvGraphicFramePr>
        <p:xfrm>
          <a:off x="381000" y="762034"/>
          <a:ext cx="8229600" cy="473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10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3A37256-9531-4A0D-9A19-AD76A9E63B6F}"/>
              </a:ext>
            </a:extLst>
          </p:cNvPr>
          <p:cNvSpPr txBox="1">
            <a:spLocks/>
          </p:cNvSpPr>
          <p:nvPr/>
        </p:nvSpPr>
        <p:spPr>
          <a:xfrm>
            <a:off x="4038600" y="6340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8966E-64EC-4C32-A545-84740029262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F4E298-3877-4B1C-9FE9-A1C74D1D0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641621"/>
              </p:ext>
            </p:extLst>
          </p:nvPr>
        </p:nvGraphicFramePr>
        <p:xfrm>
          <a:off x="304800" y="151982"/>
          <a:ext cx="8458200" cy="579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6CE057-7B63-44A6-B3AA-2BA79A940732}"/>
              </a:ext>
            </a:extLst>
          </p:cNvPr>
          <p:cNvSpPr txBox="1"/>
          <p:nvPr/>
        </p:nvSpPr>
        <p:spPr>
          <a:xfrm>
            <a:off x="3276600" y="2286000"/>
            <a:ext cx="25908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 Steps to Revolutionizing</a:t>
            </a:r>
          </a:p>
        </p:txBody>
      </p:sp>
    </p:spTree>
    <p:extLst>
      <p:ext uri="{BB962C8B-B14F-4D97-AF65-F5344CB8AC3E}">
        <p14:creationId xmlns:p14="http://schemas.microsoft.com/office/powerpoint/2010/main" val="390554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86B7C759-DB1C-4245-920E-FA625922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720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8000" b="1" dirty="0">
                <a:solidFill>
                  <a:schemeClr val="bg1"/>
                </a:solidFill>
                <a:latin typeface="Tahoma" charset="0"/>
              </a:rPr>
              <a:t>“</a:t>
            </a: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eats Strategy for Breakfast”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Peter Drucker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E60A92-A9E5-4DDE-8F7E-33FB485394AE}"/>
              </a:ext>
            </a:extLst>
          </p:cNvPr>
          <p:cNvSpPr txBox="1">
            <a:spLocks/>
          </p:cNvSpPr>
          <p:nvPr/>
        </p:nvSpPr>
        <p:spPr>
          <a:xfrm>
            <a:off x="4114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8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50874" y="900083"/>
            <a:ext cx="8229600" cy="45591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500" b="1" i="1" dirty="0">
                <a:latin typeface="Arial" panose="020B0604020202020204" pitchFamily="34" charset="0"/>
                <a:cs typeface="Arial" panose="020B0604020202020204" pitchFamily="34" charset="0"/>
              </a:rPr>
              <a:t>“At Apple, we never invented anything.  We just happened to find it.”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300" dirty="0">
                <a:latin typeface="Arial" panose="020B0604020202020204" pitchFamily="34" charset="0"/>
                <a:cs typeface="Arial" panose="020B0604020202020204" pitchFamily="34" charset="0"/>
              </a:rPr>
              <a:t>Steve Jobs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+mn-cs"/>
              </a:defRPr>
            </a:lvl9pPr>
          </a:lstStyle>
          <a:p>
            <a:pPr>
              <a:defRPr/>
            </a:pPr>
            <a:fld id="{B471923B-3E5A-4E80-BD4B-5854F338766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721ACF5-74E0-44F5-98EF-9A1E26B0E4F1}"/>
              </a:ext>
            </a:extLst>
          </p:cNvPr>
          <p:cNvSpPr txBox="1">
            <a:spLocks/>
          </p:cNvSpPr>
          <p:nvPr/>
        </p:nvSpPr>
        <p:spPr>
          <a:xfrm>
            <a:off x="4419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8966E-64EC-4C32-A545-84740029262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1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44528"/>
            <a:ext cx="8229600" cy="4572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“Growth and Comfort Don’t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Co-Exist”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5400" dirty="0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2767331" y="618100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9C97186-5990-4482-9DF9-1771654F41EF}" type="slidenum">
              <a:rPr lang="en-US" sz="1200" smtClean="0">
                <a:cs typeface="Arial" pitchFamily="34" charset="0"/>
              </a:rPr>
              <a:pPr algn="r">
                <a:defRPr/>
              </a:pPr>
              <a:t>19</a:t>
            </a:fld>
            <a:endParaRPr 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9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E60A92-A9E5-4DDE-8F7E-33FB485394AE}"/>
              </a:ext>
            </a:extLst>
          </p:cNvPr>
          <p:cNvSpPr txBox="1">
            <a:spLocks/>
          </p:cNvSpPr>
          <p:nvPr/>
        </p:nvSpPr>
        <p:spPr>
          <a:xfrm>
            <a:off x="4419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017DD-275F-46D8-B432-272A680E0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04A1A-16FD-44B0-89C4-6ABE1D5E4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79653" y="1604962"/>
            <a:ext cx="7772400" cy="4244975"/>
            <a:chOff x="1984" y="1248"/>
            <a:chExt cx="2200" cy="2674"/>
          </a:xfrm>
        </p:grpSpPr>
        <p:sp>
          <p:nvSpPr>
            <p:cNvPr id="9295" name="Freeform 3"/>
            <p:cNvSpPr>
              <a:spLocks/>
            </p:cNvSpPr>
            <p:nvPr/>
          </p:nvSpPr>
          <p:spPr bwMode="auto">
            <a:xfrm>
              <a:off x="3628" y="1716"/>
              <a:ext cx="556" cy="1738"/>
            </a:xfrm>
            <a:custGeom>
              <a:avLst/>
              <a:gdLst>
                <a:gd name="T0" fmla="*/ 0 w 556"/>
                <a:gd name="T1" fmla="*/ 0 h 1738"/>
                <a:gd name="T2" fmla="*/ 0 w 556"/>
                <a:gd name="T3" fmla="*/ 1737 h 1738"/>
                <a:gd name="T4" fmla="*/ 555 w 556"/>
                <a:gd name="T5" fmla="*/ 869 h 1738"/>
                <a:gd name="T6" fmla="*/ 0 w 556"/>
                <a:gd name="T7" fmla="*/ 0 h 17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1738">
                  <a:moveTo>
                    <a:pt x="0" y="0"/>
                  </a:moveTo>
                  <a:lnTo>
                    <a:pt x="0" y="1737"/>
                  </a:lnTo>
                  <a:lnTo>
                    <a:pt x="555" y="869"/>
                  </a:lnTo>
                  <a:lnTo>
                    <a:pt x="0" y="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296" name="Group 4"/>
            <p:cNvGrpSpPr>
              <a:grpSpLocks/>
            </p:cNvGrpSpPr>
            <p:nvPr/>
          </p:nvGrpSpPr>
          <p:grpSpPr bwMode="auto">
            <a:xfrm>
              <a:off x="1984" y="1614"/>
              <a:ext cx="545" cy="1927"/>
              <a:chOff x="1984" y="1614"/>
              <a:chExt cx="545" cy="1927"/>
            </a:xfrm>
          </p:grpSpPr>
          <p:sp>
            <p:nvSpPr>
              <p:cNvPr id="9303" name="Rectangle 5"/>
              <p:cNvSpPr>
                <a:spLocks noChangeArrowheads="1"/>
              </p:cNvSpPr>
              <p:nvPr/>
            </p:nvSpPr>
            <p:spPr bwMode="auto">
              <a:xfrm>
                <a:off x="2262" y="1614"/>
                <a:ext cx="267" cy="192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FAFD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9304" name="Rectangle 6"/>
              <p:cNvSpPr>
                <a:spLocks noChangeArrowheads="1"/>
              </p:cNvSpPr>
              <p:nvPr/>
            </p:nvSpPr>
            <p:spPr bwMode="auto">
              <a:xfrm>
                <a:off x="1984" y="1614"/>
                <a:ext cx="268" cy="192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FAFD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grpSp>
          <p:nvGrpSpPr>
            <p:cNvPr id="9297" name="Group 7"/>
            <p:cNvGrpSpPr>
              <a:grpSpLocks/>
            </p:cNvGrpSpPr>
            <p:nvPr/>
          </p:nvGrpSpPr>
          <p:grpSpPr bwMode="auto">
            <a:xfrm>
              <a:off x="2527" y="1614"/>
              <a:ext cx="544" cy="1927"/>
              <a:chOff x="2527" y="1614"/>
              <a:chExt cx="544" cy="1927"/>
            </a:xfrm>
          </p:grpSpPr>
          <p:sp>
            <p:nvSpPr>
              <p:cNvPr id="9301" name="Rectangle 8"/>
              <p:cNvSpPr>
                <a:spLocks noChangeArrowheads="1"/>
              </p:cNvSpPr>
              <p:nvPr/>
            </p:nvSpPr>
            <p:spPr bwMode="auto">
              <a:xfrm>
                <a:off x="2806" y="1614"/>
                <a:ext cx="265" cy="192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FAFD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9302" name="Rectangle 9"/>
              <p:cNvSpPr>
                <a:spLocks noChangeArrowheads="1"/>
              </p:cNvSpPr>
              <p:nvPr/>
            </p:nvSpPr>
            <p:spPr bwMode="auto">
              <a:xfrm>
                <a:off x="2527" y="1614"/>
                <a:ext cx="268" cy="192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FAFD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grpSp>
          <p:nvGrpSpPr>
            <p:cNvPr id="9298" name="Group 10"/>
            <p:cNvGrpSpPr>
              <a:grpSpLocks/>
            </p:cNvGrpSpPr>
            <p:nvPr/>
          </p:nvGrpSpPr>
          <p:grpSpPr bwMode="auto">
            <a:xfrm>
              <a:off x="3084" y="1248"/>
              <a:ext cx="545" cy="2674"/>
              <a:chOff x="3084" y="1248"/>
              <a:chExt cx="545" cy="2674"/>
            </a:xfrm>
          </p:grpSpPr>
          <p:sp>
            <p:nvSpPr>
              <p:cNvPr id="9299" name="Freeform 11"/>
              <p:cNvSpPr>
                <a:spLocks/>
              </p:cNvSpPr>
              <p:nvPr/>
            </p:nvSpPr>
            <p:spPr bwMode="auto">
              <a:xfrm>
                <a:off x="3350" y="1248"/>
                <a:ext cx="279" cy="2674"/>
              </a:xfrm>
              <a:custGeom>
                <a:avLst/>
                <a:gdLst>
                  <a:gd name="T0" fmla="*/ 278 w 279"/>
                  <a:gd name="T1" fmla="*/ 468 h 2674"/>
                  <a:gd name="T2" fmla="*/ 0 w 279"/>
                  <a:gd name="T3" fmla="*/ 0 h 2674"/>
                  <a:gd name="T4" fmla="*/ 0 w 279"/>
                  <a:gd name="T5" fmla="*/ 2673 h 2674"/>
                  <a:gd name="T6" fmla="*/ 278 w 279"/>
                  <a:gd name="T7" fmla="*/ 2205 h 2674"/>
                  <a:gd name="T8" fmla="*/ 278 w 279"/>
                  <a:gd name="T9" fmla="*/ 468 h 2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74">
                    <a:moveTo>
                      <a:pt x="278" y="468"/>
                    </a:moveTo>
                    <a:lnTo>
                      <a:pt x="0" y="0"/>
                    </a:lnTo>
                    <a:lnTo>
                      <a:pt x="0" y="2673"/>
                    </a:lnTo>
                    <a:lnTo>
                      <a:pt x="278" y="2205"/>
                    </a:lnTo>
                    <a:lnTo>
                      <a:pt x="278" y="468"/>
                    </a:lnTo>
                  </a:path>
                </a:pathLst>
              </a:custGeom>
              <a:solidFill>
                <a:srgbClr val="FAFD00"/>
              </a:solidFill>
              <a:ln w="12700" cap="rnd" cmpd="sng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00" name="Rectangle 12"/>
              <p:cNvSpPr>
                <a:spLocks noChangeArrowheads="1"/>
              </p:cNvSpPr>
              <p:nvPr/>
            </p:nvSpPr>
            <p:spPr bwMode="auto">
              <a:xfrm>
                <a:off x="3084" y="1614"/>
                <a:ext cx="265" cy="192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FAFD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</p:grpSp>
      <p:grpSp>
        <p:nvGrpSpPr>
          <p:cNvPr id="9219" name="Group 13"/>
          <p:cNvGrpSpPr>
            <a:grpSpLocks/>
          </p:cNvGrpSpPr>
          <p:nvPr/>
        </p:nvGrpSpPr>
        <p:grpSpPr bwMode="auto">
          <a:xfrm>
            <a:off x="2332038" y="3709988"/>
            <a:ext cx="2395537" cy="804862"/>
            <a:chOff x="2025" y="2337"/>
            <a:chExt cx="1046" cy="507"/>
          </a:xfrm>
        </p:grpSpPr>
        <p:sp>
          <p:nvSpPr>
            <p:cNvPr id="9291" name="Freeform 14"/>
            <p:cNvSpPr>
              <a:spLocks/>
            </p:cNvSpPr>
            <p:nvPr/>
          </p:nvSpPr>
          <p:spPr bwMode="auto">
            <a:xfrm>
              <a:off x="2060" y="2348"/>
              <a:ext cx="1011" cy="495"/>
            </a:xfrm>
            <a:custGeom>
              <a:avLst/>
              <a:gdLst>
                <a:gd name="T0" fmla="*/ 0 w 1011"/>
                <a:gd name="T1" fmla="*/ 225 h 495"/>
                <a:gd name="T2" fmla="*/ 147 w 1011"/>
                <a:gd name="T3" fmla="*/ 0 h 495"/>
                <a:gd name="T4" fmla="*/ 731 w 1011"/>
                <a:gd name="T5" fmla="*/ 180 h 495"/>
                <a:gd name="T6" fmla="*/ 788 w 1011"/>
                <a:gd name="T7" fmla="*/ 91 h 495"/>
                <a:gd name="T8" fmla="*/ 1010 w 1011"/>
                <a:gd name="T9" fmla="*/ 401 h 495"/>
                <a:gd name="T10" fmla="*/ 528 w 1011"/>
                <a:gd name="T11" fmla="*/ 494 h 495"/>
                <a:gd name="T12" fmla="*/ 587 w 1011"/>
                <a:gd name="T13" fmla="*/ 405 h 495"/>
                <a:gd name="T14" fmla="*/ 0 w 1011"/>
                <a:gd name="T15" fmla="*/ 225 h 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1" h="495">
                  <a:moveTo>
                    <a:pt x="0" y="225"/>
                  </a:moveTo>
                  <a:lnTo>
                    <a:pt x="147" y="0"/>
                  </a:lnTo>
                  <a:lnTo>
                    <a:pt x="731" y="180"/>
                  </a:lnTo>
                  <a:lnTo>
                    <a:pt x="788" y="91"/>
                  </a:lnTo>
                  <a:lnTo>
                    <a:pt x="1010" y="401"/>
                  </a:lnTo>
                  <a:lnTo>
                    <a:pt x="528" y="494"/>
                  </a:lnTo>
                  <a:lnTo>
                    <a:pt x="587" y="405"/>
                  </a:lnTo>
                  <a:lnTo>
                    <a:pt x="0" y="225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2" name="Freeform 15"/>
            <p:cNvSpPr>
              <a:spLocks/>
            </p:cNvSpPr>
            <p:nvPr/>
          </p:nvSpPr>
          <p:spPr bwMode="auto">
            <a:xfrm>
              <a:off x="2025" y="2337"/>
              <a:ext cx="184" cy="237"/>
            </a:xfrm>
            <a:custGeom>
              <a:avLst/>
              <a:gdLst>
                <a:gd name="T0" fmla="*/ 183 w 184"/>
                <a:gd name="T1" fmla="*/ 11 h 237"/>
                <a:gd name="T2" fmla="*/ 35 w 184"/>
                <a:gd name="T3" fmla="*/ 236 h 237"/>
                <a:gd name="T4" fmla="*/ 0 w 184"/>
                <a:gd name="T5" fmla="*/ 225 h 237"/>
                <a:gd name="T6" fmla="*/ 146 w 184"/>
                <a:gd name="T7" fmla="*/ 0 h 237"/>
                <a:gd name="T8" fmla="*/ 183 w 184"/>
                <a:gd name="T9" fmla="*/ 1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237">
                  <a:moveTo>
                    <a:pt x="183" y="11"/>
                  </a:moveTo>
                  <a:lnTo>
                    <a:pt x="35" y="236"/>
                  </a:lnTo>
                  <a:lnTo>
                    <a:pt x="0" y="225"/>
                  </a:lnTo>
                  <a:lnTo>
                    <a:pt x="146" y="0"/>
                  </a:lnTo>
                  <a:lnTo>
                    <a:pt x="183" y="11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3" name="Freeform 16"/>
            <p:cNvSpPr>
              <a:spLocks/>
            </p:cNvSpPr>
            <p:nvPr/>
          </p:nvSpPr>
          <p:spPr bwMode="auto">
            <a:xfrm>
              <a:off x="2739" y="2421"/>
              <a:ext cx="111" cy="108"/>
            </a:xfrm>
            <a:custGeom>
              <a:avLst/>
              <a:gdLst>
                <a:gd name="T0" fmla="*/ 0 w 111"/>
                <a:gd name="T1" fmla="*/ 89 h 108"/>
                <a:gd name="T2" fmla="*/ 52 w 111"/>
                <a:gd name="T3" fmla="*/ 107 h 108"/>
                <a:gd name="T4" fmla="*/ 110 w 111"/>
                <a:gd name="T5" fmla="*/ 17 h 108"/>
                <a:gd name="T6" fmla="*/ 56 w 111"/>
                <a:gd name="T7" fmla="*/ 0 h 108"/>
                <a:gd name="T8" fmla="*/ 0 w 111"/>
                <a:gd name="T9" fmla="*/ 8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08">
                  <a:moveTo>
                    <a:pt x="0" y="89"/>
                  </a:moveTo>
                  <a:lnTo>
                    <a:pt x="52" y="107"/>
                  </a:lnTo>
                  <a:lnTo>
                    <a:pt x="110" y="17"/>
                  </a:lnTo>
                  <a:lnTo>
                    <a:pt x="56" y="0"/>
                  </a:lnTo>
                  <a:lnTo>
                    <a:pt x="0" y="89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4" name="Freeform 17"/>
            <p:cNvSpPr>
              <a:spLocks/>
            </p:cNvSpPr>
            <p:nvPr/>
          </p:nvSpPr>
          <p:spPr bwMode="auto">
            <a:xfrm>
              <a:off x="2534" y="2736"/>
              <a:ext cx="114" cy="108"/>
            </a:xfrm>
            <a:custGeom>
              <a:avLst/>
              <a:gdLst>
                <a:gd name="T0" fmla="*/ 0 w 114"/>
                <a:gd name="T1" fmla="*/ 90 h 108"/>
                <a:gd name="T2" fmla="*/ 54 w 114"/>
                <a:gd name="T3" fmla="*/ 107 h 108"/>
                <a:gd name="T4" fmla="*/ 113 w 114"/>
                <a:gd name="T5" fmla="*/ 17 h 108"/>
                <a:gd name="T6" fmla="*/ 59 w 114"/>
                <a:gd name="T7" fmla="*/ 0 h 108"/>
                <a:gd name="T8" fmla="*/ 0 w 114"/>
                <a:gd name="T9" fmla="*/ 9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08">
                  <a:moveTo>
                    <a:pt x="0" y="90"/>
                  </a:moveTo>
                  <a:lnTo>
                    <a:pt x="54" y="107"/>
                  </a:lnTo>
                  <a:lnTo>
                    <a:pt x="113" y="17"/>
                  </a:lnTo>
                  <a:lnTo>
                    <a:pt x="59" y="0"/>
                  </a:lnTo>
                  <a:lnTo>
                    <a:pt x="0" y="90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0" name="Group 18"/>
          <p:cNvGrpSpPr>
            <a:grpSpLocks/>
          </p:cNvGrpSpPr>
          <p:nvPr/>
        </p:nvGrpSpPr>
        <p:grpSpPr bwMode="auto">
          <a:xfrm rot="-3971061">
            <a:off x="3516313" y="2189163"/>
            <a:ext cx="998537" cy="1671637"/>
            <a:chOff x="2542" y="1379"/>
            <a:chExt cx="436" cy="1053"/>
          </a:xfrm>
        </p:grpSpPr>
        <p:sp>
          <p:nvSpPr>
            <p:cNvPr id="9286" name="Freeform 19"/>
            <p:cNvSpPr>
              <a:spLocks/>
            </p:cNvSpPr>
            <p:nvPr/>
          </p:nvSpPr>
          <p:spPr bwMode="auto">
            <a:xfrm>
              <a:off x="2542" y="1379"/>
              <a:ext cx="435" cy="1000"/>
            </a:xfrm>
            <a:custGeom>
              <a:avLst/>
              <a:gdLst>
                <a:gd name="T0" fmla="*/ 0 w 435"/>
                <a:gd name="T1" fmla="*/ 936 h 1000"/>
                <a:gd name="T2" fmla="*/ 155 w 435"/>
                <a:gd name="T3" fmla="*/ 999 h 1000"/>
                <a:gd name="T4" fmla="*/ 375 w 435"/>
                <a:gd name="T5" fmla="*/ 397 h 1000"/>
                <a:gd name="T6" fmla="*/ 434 w 435"/>
                <a:gd name="T7" fmla="*/ 421 h 1000"/>
                <a:gd name="T8" fmla="*/ 429 w 435"/>
                <a:gd name="T9" fmla="*/ 0 h 1000"/>
                <a:gd name="T10" fmla="*/ 159 w 435"/>
                <a:gd name="T11" fmla="*/ 310 h 1000"/>
                <a:gd name="T12" fmla="*/ 220 w 435"/>
                <a:gd name="T13" fmla="*/ 334 h 1000"/>
                <a:gd name="T14" fmla="*/ 0 w 435"/>
                <a:gd name="T15" fmla="*/ 936 h 1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5" h="1000">
                  <a:moveTo>
                    <a:pt x="0" y="936"/>
                  </a:moveTo>
                  <a:lnTo>
                    <a:pt x="155" y="999"/>
                  </a:lnTo>
                  <a:lnTo>
                    <a:pt x="375" y="397"/>
                  </a:lnTo>
                  <a:lnTo>
                    <a:pt x="434" y="421"/>
                  </a:lnTo>
                  <a:lnTo>
                    <a:pt x="429" y="0"/>
                  </a:lnTo>
                  <a:lnTo>
                    <a:pt x="159" y="310"/>
                  </a:lnTo>
                  <a:lnTo>
                    <a:pt x="220" y="334"/>
                  </a:lnTo>
                  <a:lnTo>
                    <a:pt x="0" y="936"/>
                  </a:lnTo>
                </a:path>
              </a:pathLst>
            </a:custGeom>
            <a:solidFill>
              <a:srgbClr val="CF0E3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7" name="Freeform 20"/>
            <p:cNvSpPr>
              <a:spLocks/>
            </p:cNvSpPr>
            <p:nvPr/>
          </p:nvSpPr>
          <p:spPr bwMode="auto">
            <a:xfrm>
              <a:off x="2695" y="1774"/>
              <a:ext cx="222" cy="658"/>
            </a:xfrm>
            <a:custGeom>
              <a:avLst/>
              <a:gdLst>
                <a:gd name="T0" fmla="*/ 221 w 222"/>
                <a:gd name="T1" fmla="*/ 51 h 658"/>
                <a:gd name="T2" fmla="*/ 219 w 222"/>
                <a:gd name="T3" fmla="*/ 0 h 658"/>
                <a:gd name="T4" fmla="*/ 0 w 222"/>
                <a:gd name="T5" fmla="*/ 607 h 658"/>
                <a:gd name="T6" fmla="*/ 1 w 222"/>
                <a:gd name="T7" fmla="*/ 657 h 658"/>
                <a:gd name="T8" fmla="*/ 221 w 222"/>
                <a:gd name="T9" fmla="*/ 51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658">
                  <a:moveTo>
                    <a:pt x="221" y="51"/>
                  </a:moveTo>
                  <a:lnTo>
                    <a:pt x="219" y="0"/>
                  </a:lnTo>
                  <a:lnTo>
                    <a:pt x="0" y="607"/>
                  </a:lnTo>
                  <a:lnTo>
                    <a:pt x="1" y="657"/>
                  </a:lnTo>
                  <a:lnTo>
                    <a:pt x="221" y="51"/>
                  </a:lnTo>
                </a:path>
              </a:pathLst>
            </a:custGeom>
            <a:solidFill>
              <a:srgbClr val="CF0E3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8" name="Freeform 21"/>
            <p:cNvSpPr>
              <a:spLocks/>
            </p:cNvSpPr>
            <p:nvPr/>
          </p:nvSpPr>
          <p:spPr bwMode="auto">
            <a:xfrm>
              <a:off x="2916" y="1777"/>
              <a:ext cx="62" cy="72"/>
            </a:xfrm>
            <a:custGeom>
              <a:avLst/>
              <a:gdLst>
                <a:gd name="T0" fmla="*/ 2 w 62"/>
                <a:gd name="T1" fmla="*/ 47 h 72"/>
                <a:gd name="T2" fmla="*/ 0 w 62"/>
                <a:gd name="T3" fmla="*/ 0 h 72"/>
                <a:gd name="T4" fmla="*/ 60 w 62"/>
                <a:gd name="T5" fmla="*/ 25 h 72"/>
                <a:gd name="T6" fmla="*/ 61 w 62"/>
                <a:gd name="T7" fmla="*/ 71 h 72"/>
                <a:gd name="T8" fmla="*/ 2 w 62"/>
                <a:gd name="T9" fmla="*/ 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2">
                  <a:moveTo>
                    <a:pt x="2" y="47"/>
                  </a:moveTo>
                  <a:lnTo>
                    <a:pt x="0" y="0"/>
                  </a:lnTo>
                  <a:lnTo>
                    <a:pt x="60" y="25"/>
                  </a:lnTo>
                  <a:lnTo>
                    <a:pt x="61" y="71"/>
                  </a:lnTo>
                  <a:lnTo>
                    <a:pt x="2" y="47"/>
                  </a:lnTo>
                </a:path>
              </a:pathLst>
            </a:custGeom>
            <a:solidFill>
              <a:srgbClr val="CF0E3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9" name="Freeform 22"/>
            <p:cNvSpPr>
              <a:spLocks/>
            </p:cNvSpPr>
            <p:nvPr/>
          </p:nvSpPr>
          <p:spPr bwMode="auto">
            <a:xfrm>
              <a:off x="2542" y="2315"/>
              <a:ext cx="154" cy="117"/>
            </a:xfrm>
            <a:custGeom>
              <a:avLst/>
              <a:gdLst>
                <a:gd name="T0" fmla="*/ 1 w 154"/>
                <a:gd name="T1" fmla="*/ 54 h 117"/>
                <a:gd name="T2" fmla="*/ 0 w 154"/>
                <a:gd name="T3" fmla="*/ 0 h 117"/>
                <a:gd name="T4" fmla="*/ 153 w 154"/>
                <a:gd name="T5" fmla="*/ 62 h 117"/>
                <a:gd name="T6" fmla="*/ 153 w 154"/>
                <a:gd name="T7" fmla="*/ 116 h 117"/>
                <a:gd name="T8" fmla="*/ 1 w 154"/>
                <a:gd name="T9" fmla="*/ 54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" h="117">
                  <a:moveTo>
                    <a:pt x="1" y="54"/>
                  </a:moveTo>
                  <a:lnTo>
                    <a:pt x="0" y="0"/>
                  </a:lnTo>
                  <a:lnTo>
                    <a:pt x="153" y="62"/>
                  </a:lnTo>
                  <a:lnTo>
                    <a:pt x="153" y="116"/>
                  </a:lnTo>
                  <a:lnTo>
                    <a:pt x="1" y="54"/>
                  </a:lnTo>
                </a:path>
              </a:pathLst>
            </a:custGeom>
            <a:solidFill>
              <a:srgbClr val="CF0E3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0" name="Freeform 23"/>
            <p:cNvSpPr>
              <a:spLocks/>
            </p:cNvSpPr>
            <p:nvPr/>
          </p:nvSpPr>
          <p:spPr bwMode="auto">
            <a:xfrm>
              <a:off x="2700" y="1690"/>
              <a:ext cx="63" cy="65"/>
            </a:xfrm>
            <a:custGeom>
              <a:avLst/>
              <a:gdLst>
                <a:gd name="T0" fmla="*/ 47 w 63"/>
                <a:gd name="T1" fmla="*/ 64 h 65"/>
                <a:gd name="T2" fmla="*/ 62 w 63"/>
                <a:gd name="T3" fmla="*/ 25 h 65"/>
                <a:gd name="T4" fmla="*/ 0 w 63"/>
                <a:gd name="T5" fmla="*/ 0 h 65"/>
                <a:gd name="T6" fmla="*/ 2 w 63"/>
                <a:gd name="T7" fmla="*/ 47 h 65"/>
                <a:gd name="T8" fmla="*/ 47 w 63"/>
                <a:gd name="T9" fmla="*/ 6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47" y="64"/>
                  </a:moveTo>
                  <a:lnTo>
                    <a:pt x="62" y="25"/>
                  </a:lnTo>
                  <a:lnTo>
                    <a:pt x="0" y="0"/>
                  </a:lnTo>
                  <a:lnTo>
                    <a:pt x="2" y="47"/>
                  </a:lnTo>
                  <a:lnTo>
                    <a:pt x="47" y="64"/>
                  </a:lnTo>
                </a:path>
              </a:pathLst>
            </a:custGeom>
            <a:solidFill>
              <a:srgbClr val="CF0E3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1560513" y="2487613"/>
            <a:ext cx="2354262" cy="1277937"/>
            <a:chOff x="1688" y="1567"/>
            <a:chExt cx="1028" cy="805"/>
          </a:xfrm>
        </p:grpSpPr>
        <p:sp>
          <p:nvSpPr>
            <p:cNvPr id="9281" name="Freeform 25"/>
            <p:cNvSpPr>
              <a:spLocks/>
            </p:cNvSpPr>
            <p:nvPr/>
          </p:nvSpPr>
          <p:spPr bwMode="auto">
            <a:xfrm>
              <a:off x="1739" y="1567"/>
              <a:ext cx="977" cy="800"/>
            </a:xfrm>
            <a:custGeom>
              <a:avLst/>
              <a:gdLst>
                <a:gd name="T0" fmla="*/ 8 w 977"/>
                <a:gd name="T1" fmla="*/ 799 h 800"/>
                <a:gd name="T2" fmla="*/ 0 w 977"/>
                <a:gd name="T3" fmla="*/ 553 h 800"/>
                <a:gd name="T4" fmla="*/ 603 w 977"/>
                <a:gd name="T5" fmla="*/ 133 h 800"/>
                <a:gd name="T6" fmla="*/ 599 w 977"/>
                <a:gd name="T7" fmla="*/ 40 h 800"/>
                <a:gd name="T8" fmla="*/ 976 w 977"/>
                <a:gd name="T9" fmla="*/ 0 h 800"/>
                <a:gd name="T10" fmla="*/ 616 w 977"/>
                <a:gd name="T11" fmla="*/ 473 h 800"/>
                <a:gd name="T12" fmla="*/ 615 w 977"/>
                <a:gd name="T13" fmla="*/ 376 h 800"/>
                <a:gd name="T14" fmla="*/ 8 w 977"/>
                <a:gd name="T15" fmla="*/ 799 h 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7" h="800">
                  <a:moveTo>
                    <a:pt x="8" y="799"/>
                  </a:moveTo>
                  <a:lnTo>
                    <a:pt x="0" y="553"/>
                  </a:lnTo>
                  <a:lnTo>
                    <a:pt x="603" y="133"/>
                  </a:lnTo>
                  <a:lnTo>
                    <a:pt x="599" y="40"/>
                  </a:lnTo>
                  <a:lnTo>
                    <a:pt x="976" y="0"/>
                  </a:lnTo>
                  <a:lnTo>
                    <a:pt x="616" y="473"/>
                  </a:lnTo>
                  <a:lnTo>
                    <a:pt x="615" y="376"/>
                  </a:lnTo>
                  <a:lnTo>
                    <a:pt x="8" y="79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2" name="Freeform 26"/>
            <p:cNvSpPr>
              <a:spLocks/>
            </p:cNvSpPr>
            <p:nvPr/>
          </p:nvSpPr>
          <p:spPr bwMode="auto">
            <a:xfrm>
              <a:off x="1689" y="1700"/>
              <a:ext cx="653" cy="430"/>
            </a:xfrm>
            <a:custGeom>
              <a:avLst/>
              <a:gdLst>
                <a:gd name="T0" fmla="*/ 605 w 653"/>
                <a:gd name="T1" fmla="*/ 8 h 430"/>
                <a:gd name="T2" fmla="*/ 652 w 653"/>
                <a:gd name="T3" fmla="*/ 0 h 430"/>
                <a:gd name="T4" fmla="*/ 47 w 653"/>
                <a:gd name="T5" fmla="*/ 423 h 430"/>
                <a:gd name="T6" fmla="*/ 0 w 653"/>
                <a:gd name="T7" fmla="*/ 429 h 430"/>
                <a:gd name="T8" fmla="*/ 605 w 653"/>
                <a:gd name="T9" fmla="*/ 8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" h="430">
                  <a:moveTo>
                    <a:pt x="605" y="8"/>
                  </a:moveTo>
                  <a:lnTo>
                    <a:pt x="652" y="0"/>
                  </a:lnTo>
                  <a:lnTo>
                    <a:pt x="47" y="423"/>
                  </a:lnTo>
                  <a:lnTo>
                    <a:pt x="0" y="429"/>
                  </a:lnTo>
                  <a:lnTo>
                    <a:pt x="605" y="8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3" name="Freeform 27"/>
            <p:cNvSpPr>
              <a:spLocks/>
            </p:cNvSpPr>
            <p:nvPr/>
          </p:nvSpPr>
          <p:spPr bwMode="auto">
            <a:xfrm>
              <a:off x="2296" y="1607"/>
              <a:ext cx="48" cy="98"/>
            </a:xfrm>
            <a:custGeom>
              <a:avLst/>
              <a:gdLst>
                <a:gd name="T0" fmla="*/ 2 w 48"/>
                <a:gd name="T1" fmla="*/ 97 h 98"/>
                <a:gd name="T2" fmla="*/ 47 w 48"/>
                <a:gd name="T3" fmla="*/ 94 h 98"/>
                <a:gd name="T4" fmla="*/ 41 w 48"/>
                <a:gd name="T5" fmla="*/ 0 h 98"/>
                <a:gd name="T6" fmla="*/ 0 w 48"/>
                <a:gd name="T7" fmla="*/ 1 h 98"/>
                <a:gd name="T8" fmla="*/ 2 w 48"/>
                <a:gd name="T9" fmla="*/ 9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98">
                  <a:moveTo>
                    <a:pt x="2" y="97"/>
                  </a:moveTo>
                  <a:lnTo>
                    <a:pt x="47" y="94"/>
                  </a:lnTo>
                  <a:lnTo>
                    <a:pt x="41" y="0"/>
                  </a:lnTo>
                  <a:lnTo>
                    <a:pt x="0" y="1"/>
                  </a:lnTo>
                  <a:lnTo>
                    <a:pt x="2" y="97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4" name="Freeform 28"/>
            <p:cNvSpPr>
              <a:spLocks/>
            </p:cNvSpPr>
            <p:nvPr/>
          </p:nvSpPr>
          <p:spPr bwMode="auto">
            <a:xfrm>
              <a:off x="1688" y="2120"/>
              <a:ext cx="60" cy="252"/>
            </a:xfrm>
            <a:custGeom>
              <a:avLst/>
              <a:gdLst>
                <a:gd name="T0" fmla="*/ 10 w 60"/>
                <a:gd name="T1" fmla="*/ 251 h 252"/>
                <a:gd name="T2" fmla="*/ 59 w 60"/>
                <a:gd name="T3" fmla="*/ 246 h 252"/>
                <a:gd name="T4" fmla="*/ 51 w 60"/>
                <a:gd name="T5" fmla="*/ 0 h 252"/>
                <a:gd name="T6" fmla="*/ 0 w 60"/>
                <a:gd name="T7" fmla="*/ 10 h 252"/>
                <a:gd name="T8" fmla="*/ 10 w 60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2">
                  <a:moveTo>
                    <a:pt x="10" y="251"/>
                  </a:moveTo>
                  <a:lnTo>
                    <a:pt x="59" y="246"/>
                  </a:lnTo>
                  <a:lnTo>
                    <a:pt x="51" y="0"/>
                  </a:lnTo>
                  <a:lnTo>
                    <a:pt x="0" y="10"/>
                  </a:lnTo>
                  <a:lnTo>
                    <a:pt x="10" y="251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5" name="Freeform 29"/>
            <p:cNvSpPr>
              <a:spLocks/>
            </p:cNvSpPr>
            <p:nvPr/>
          </p:nvSpPr>
          <p:spPr bwMode="auto">
            <a:xfrm>
              <a:off x="2309" y="1943"/>
              <a:ext cx="47" cy="105"/>
            </a:xfrm>
            <a:custGeom>
              <a:avLst/>
              <a:gdLst>
                <a:gd name="T0" fmla="*/ 0 w 47"/>
                <a:gd name="T1" fmla="*/ 31 h 105"/>
                <a:gd name="T2" fmla="*/ 44 w 47"/>
                <a:gd name="T3" fmla="*/ 0 h 105"/>
                <a:gd name="T4" fmla="*/ 46 w 47"/>
                <a:gd name="T5" fmla="*/ 97 h 105"/>
                <a:gd name="T6" fmla="*/ 0 w 47"/>
                <a:gd name="T7" fmla="*/ 104 h 105"/>
                <a:gd name="T8" fmla="*/ 0 w 47"/>
                <a:gd name="T9" fmla="*/ 31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5">
                  <a:moveTo>
                    <a:pt x="0" y="31"/>
                  </a:moveTo>
                  <a:lnTo>
                    <a:pt x="44" y="0"/>
                  </a:lnTo>
                  <a:lnTo>
                    <a:pt x="46" y="97"/>
                  </a:lnTo>
                  <a:lnTo>
                    <a:pt x="0" y="104"/>
                  </a:lnTo>
                  <a:lnTo>
                    <a:pt x="0" y="31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2" name="Group 30"/>
          <p:cNvGrpSpPr>
            <a:grpSpLocks/>
          </p:cNvGrpSpPr>
          <p:nvPr/>
        </p:nvGrpSpPr>
        <p:grpSpPr bwMode="auto">
          <a:xfrm>
            <a:off x="3538538" y="3094038"/>
            <a:ext cx="1374775" cy="925512"/>
            <a:chOff x="2552" y="1949"/>
            <a:chExt cx="600" cy="583"/>
          </a:xfrm>
        </p:grpSpPr>
        <p:sp>
          <p:nvSpPr>
            <p:cNvPr id="9277" name="Freeform 31"/>
            <p:cNvSpPr>
              <a:spLocks/>
            </p:cNvSpPr>
            <p:nvPr/>
          </p:nvSpPr>
          <p:spPr bwMode="auto">
            <a:xfrm>
              <a:off x="2571" y="1966"/>
              <a:ext cx="581" cy="566"/>
            </a:xfrm>
            <a:custGeom>
              <a:avLst/>
              <a:gdLst>
                <a:gd name="T0" fmla="*/ 142 w 581"/>
                <a:gd name="T1" fmla="*/ 0 h 566"/>
                <a:gd name="T2" fmla="*/ 0 w 581"/>
                <a:gd name="T3" fmla="*/ 166 h 566"/>
                <a:gd name="T4" fmla="*/ 318 w 581"/>
                <a:gd name="T5" fmla="*/ 467 h 566"/>
                <a:gd name="T6" fmla="*/ 261 w 581"/>
                <a:gd name="T7" fmla="*/ 532 h 566"/>
                <a:gd name="T8" fmla="*/ 580 w 581"/>
                <a:gd name="T9" fmla="*/ 565 h 566"/>
                <a:gd name="T10" fmla="*/ 515 w 581"/>
                <a:gd name="T11" fmla="*/ 236 h 566"/>
                <a:gd name="T12" fmla="*/ 460 w 581"/>
                <a:gd name="T13" fmla="*/ 302 h 566"/>
                <a:gd name="T14" fmla="*/ 142 w 581"/>
                <a:gd name="T15" fmla="*/ 0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" h="566">
                  <a:moveTo>
                    <a:pt x="142" y="0"/>
                  </a:moveTo>
                  <a:lnTo>
                    <a:pt x="0" y="166"/>
                  </a:lnTo>
                  <a:lnTo>
                    <a:pt x="318" y="467"/>
                  </a:lnTo>
                  <a:lnTo>
                    <a:pt x="261" y="532"/>
                  </a:lnTo>
                  <a:lnTo>
                    <a:pt x="580" y="565"/>
                  </a:lnTo>
                  <a:lnTo>
                    <a:pt x="515" y="236"/>
                  </a:lnTo>
                  <a:lnTo>
                    <a:pt x="460" y="302"/>
                  </a:lnTo>
                  <a:lnTo>
                    <a:pt x="14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8" name="Freeform 32"/>
            <p:cNvSpPr>
              <a:spLocks/>
            </p:cNvSpPr>
            <p:nvPr/>
          </p:nvSpPr>
          <p:spPr bwMode="auto">
            <a:xfrm>
              <a:off x="2552" y="1949"/>
              <a:ext cx="162" cy="185"/>
            </a:xfrm>
            <a:custGeom>
              <a:avLst/>
              <a:gdLst>
                <a:gd name="T0" fmla="*/ 20 w 162"/>
                <a:gd name="T1" fmla="*/ 184 h 185"/>
                <a:gd name="T2" fmla="*/ 161 w 162"/>
                <a:gd name="T3" fmla="*/ 18 h 185"/>
                <a:gd name="T4" fmla="*/ 141 w 162"/>
                <a:gd name="T5" fmla="*/ 0 h 185"/>
                <a:gd name="T6" fmla="*/ 0 w 162"/>
                <a:gd name="T7" fmla="*/ 165 h 185"/>
                <a:gd name="T8" fmla="*/ 20 w 162"/>
                <a:gd name="T9" fmla="*/ 184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185">
                  <a:moveTo>
                    <a:pt x="20" y="184"/>
                  </a:moveTo>
                  <a:lnTo>
                    <a:pt x="161" y="18"/>
                  </a:lnTo>
                  <a:lnTo>
                    <a:pt x="141" y="0"/>
                  </a:lnTo>
                  <a:lnTo>
                    <a:pt x="0" y="165"/>
                  </a:lnTo>
                  <a:lnTo>
                    <a:pt x="20" y="184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9" name="Freeform 33"/>
            <p:cNvSpPr>
              <a:spLocks/>
            </p:cNvSpPr>
            <p:nvPr/>
          </p:nvSpPr>
          <p:spPr bwMode="auto">
            <a:xfrm>
              <a:off x="2803" y="2407"/>
              <a:ext cx="85" cy="92"/>
            </a:xfrm>
            <a:custGeom>
              <a:avLst/>
              <a:gdLst>
                <a:gd name="T0" fmla="*/ 55 w 85"/>
                <a:gd name="T1" fmla="*/ 0 h 92"/>
                <a:gd name="T2" fmla="*/ 84 w 85"/>
                <a:gd name="T3" fmla="*/ 27 h 92"/>
                <a:gd name="T4" fmla="*/ 29 w 85"/>
                <a:gd name="T5" fmla="*/ 91 h 92"/>
                <a:gd name="T6" fmla="*/ 0 w 85"/>
                <a:gd name="T7" fmla="*/ 64 h 92"/>
                <a:gd name="T8" fmla="*/ 55 w 85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92">
                  <a:moveTo>
                    <a:pt x="55" y="0"/>
                  </a:moveTo>
                  <a:lnTo>
                    <a:pt x="84" y="27"/>
                  </a:lnTo>
                  <a:lnTo>
                    <a:pt x="29" y="91"/>
                  </a:lnTo>
                  <a:lnTo>
                    <a:pt x="0" y="64"/>
                  </a:lnTo>
                  <a:lnTo>
                    <a:pt x="55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0" name="Freeform 34"/>
            <p:cNvSpPr>
              <a:spLocks/>
            </p:cNvSpPr>
            <p:nvPr/>
          </p:nvSpPr>
          <p:spPr bwMode="auto">
            <a:xfrm>
              <a:off x="3001" y="2174"/>
              <a:ext cx="86" cy="95"/>
            </a:xfrm>
            <a:custGeom>
              <a:avLst/>
              <a:gdLst>
                <a:gd name="T0" fmla="*/ 56 w 86"/>
                <a:gd name="T1" fmla="*/ 0 h 95"/>
                <a:gd name="T2" fmla="*/ 85 w 86"/>
                <a:gd name="T3" fmla="*/ 28 h 95"/>
                <a:gd name="T4" fmla="*/ 30 w 86"/>
                <a:gd name="T5" fmla="*/ 94 h 95"/>
                <a:gd name="T6" fmla="*/ 0 w 86"/>
                <a:gd name="T7" fmla="*/ 66 h 95"/>
                <a:gd name="T8" fmla="*/ 56 w 86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95">
                  <a:moveTo>
                    <a:pt x="56" y="0"/>
                  </a:moveTo>
                  <a:lnTo>
                    <a:pt x="85" y="28"/>
                  </a:lnTo>
                  <a:lnTo>
                    <a:pt x="30" y="94"/>
                  </a:lnTo>
                  <a:lnTo>
                    <a:pt x="0" y="66"/>
                  </a:lnTo>
                  <a:lnTo>
                    <a:pt x="56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3" name="Group 35"/>
          <p:cNvGrpSpPr>
            <a:grpSpLocks/>
          </p:cNvGrpSpPr>
          <p:nvPr/>
        </p:nvGrpSpPr>
        <p:grpSpPr bwMode="auto">
          <a:xfrm>
            <a:off x="4164013" y="3203575"/>
            <a:ext cx="2295525" cy="696913"/>
            <a:chOff x="2825" y="2018"/>
            <a:chExt cx="1002" cy="439"/>
          </a:xfrm>
        </p:grpSpPr>
        <p:sp>
          <p:nvSpPr>
            <p:cNvPr id="9272" name="Freeform 36"/>
            <p:cNvSpPr>
              <a:spLocks/>
            </p:cNvSpPr>
            <p:nvPr/>
          </p:nvSpPr>
          <p:spPr bwMode="auto">
            <a:xfrm>
              <a:off x="2876" y="2050"/>
              <a:ext cx="951" cy="407"/>
            </a:xfrm>
            <a:custGeom>
              <a:avLst/>
              <a:gdLst>
                <a:gd name="T0" fmla="*/ 19 w 951"/>
                <a:gd name="T1" fmla="*/ 208 h 407"/>
                <a:gd name="T2" fmla="*/ 0 w 951"/>
                <a:gd name="T3" fmla="*/ 0 h 407"/>
                <a:gd name="T4" fmla="*/ 583 w 951"/>
                <a:gd name="T5" fmla="*/ 115 h 407"/>
                <a:gd name="T6" fmla="*/ 575 w 951"/>
                <a:gd name="T7" fmla="*/ 38 h 407"/>
                <a:gd name="T8" fmla="*/ 950 w 951"/>
                <a:gd name="T9" fmla="*/ 293 h 407"/>
                <a:gd name="T10" fmla="*/ 612 w 951"/>
                <a:gd name="T11" fmla="*/ 406 h 407"/>
                <a:gd name="T12" fmla="*/ 605 w 951"/>
                <a:gd name="T13" fmla="*/ 324 h 407"/>
                <a:gd name="T14" fmla="*/ 19 w 951"/>
                <a:gd name="T15" fmla="*/ 208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1" h="407">
                  <a:moveTo>
                    <a:pt x="19" y="208"/>
                  </a:moveTo>
                  <a:lnTo>
                    <a:pt x="0" y="0"/>
                  </a:lnTo>
                  <a:lnTo>
                    <a:pt x="583" y="115"/>
                  </a:lnTo>
                  <a:lnTo>
                    <a:pt x="575" y="38"/>
                  </a:lnTo>
                  <a:lnTo>
                    <a:pt x="950" y="293"/>
                  </a:lnTo>
                  <a:lnTo>
                    <a:pt x="612" y="406"/>
                  </a:lnTo>
                  <a:lnTo>
                    <a:pt x="605" y="324"/>
                  </a:lnTo>
                  <a:lnTo>
                    <a:pt x="19" y="20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3" name="Freeform 37"/>
            <p:cNvSpPr>
              <a:spLocks/>
            </p:cNvSpPr>
            <p:nvPr/>
          </p:nvSpPr>
          <p:spPr bwMode="auto">
            <a:xfrm>
              <a:off x="2829" y="2019"/>
              <a:ext cx="632" cy="148"/>
            </a:xfrm>
            <a:custGeom>
              <a:avLst/>
              <a:gdLst>
                <a:gd name="T0" fmla="*/ 586 w 632"/>
                <a:gd name="T1" fmla="*/ 118 h 148"/>
                <a:gd name="T2" fmla="*/ 631 w 632"/>
                <a:gd name="T3" fmla="*/ 147 h 148"/>
                <a:gd name="T4" fmla="*/ 46 w 632"/>
                <a:gd name="T5" fmla="*/ 31 h 148"/>
                <a:gd name="T6" fmla="*/ 0 w 632"/>
                <a:gd name="T7" fmla="*/ 0 h 148"/>
                <a:gd name="T8" fmla="*/ 586 w 632"/>
                <a:gd name="T9" fmla="*/ 118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2" h="148">
                  <a:moveTo>
                    <a:pt x="586" y="118"/>
                  </a:moveTo>
                  <a:lnTo>
                    <a:pt x="631" y="147"/>
                  </a:lnTo>
                  <a:lnTo>
                    <a:pt x="46" y="31"/>
                  </a:lnTo>
                  <a:lnTo>
                    <a:pt x="0" y="0"/>
                  </a:lnTo>
                  <a:lnTo>
                    <a:pt x="586" y="118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4" name="Freeform 38"/>
            <p:cNvSpPr>
              <a:spLocks/>
            </p:cNvSpPr>
            <p:nvPr/>
          </p:nvSpPr>
          <p:spPr bwMode="auto">
            <a:xfrm>
              <a:off x="3411" y="2057"/>
              <a:ext cx="50" cy="111"/>
            </a:xfrm>
            <a:custGeom>
              <a:avLst/>
              <a:gdLst>
                <a:gd name="T0" fmla="*/ 5 w 50"/>
                <a:gd name="T1" fmla="*/ 79 h 111"/>
                <a:gd name="T2" fmla="*/ 49 w 50"/>
                <a:gd name="T3" fmla="*/ 110 h 111"/>
                <a:gd name="T4" fmla="*/ 40 w 50"/>
                <a:gd name="T5" fmla="*/ 31 h 111"/>
                <a:gd name="T6" fmla="*/ 0 w 50"/>
                <a:gd name="T7" fmla="*/ 0 h 111"/>
                <a:gd name="T8" fmla="*/ 5 w 50"/>
                <a:gd name="T9" fmla="*/ 79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11">
                  <a:moveTo>
                    <a:pt x="5" y="79"/>
                  </a:moveTo>
                  <a:lnTo>
                    <a:pt x="49" y="110"/>
                  </a:lnTo>
                  <a:lnTo>
                    <a:pt x="40" y="31"/>
                  </a:lnTo>
                  <a:lnTo>
                    <a:pt x="0" y="0"/>
                  </a:lnTo>
                  <a:lnTo>
                    <a:pt x="5" y="79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5" name="Freeform 39"/>
            <p:cNvSpPr>
              <a:spLocks/>
            </p:cNvSpPr>
            <p:nvPr/>
          </p:nvSpPr>
          <p:spPr bwMode="auto">
            <a:xfrm>
              <a:off x="2825" y="2018"/>
              <a:ext cx="72" cy="241"/>
            </a:xfrm>
            <a:custGeom>
              <a:avLst/>
              <a:gdLst>
                <a:gd name="T0" fmla="*/ 21 w 72"/>
                <a:gd name="T1" fmla="*/ 206 h 241"/>
                <a:gd name="T2" fmla="*/ 71 w 72"/>
                <a:gd name="T3" fmla="*/ 240 h 241"/>
                <a:gd name="T4" fmla="*/ 52 w 72"/>
                <a:gd name="T5" fmla="*/ 32 h 241"/>
                <a:gd name="T6" fmla="*/ 0 w 72"/>
                <a:gd name="T7" fmla="*/ 0 h 241"/>
                <a:gd name="T8" fmla="*/ 21 w 72"/>
                <a:gd name="T9" fmla="*/ 20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41">
                  <a:moveTo>
                    <a:pt x="21" y="206"/>
                  </a:moveTo>
                  <a:lnTo>
                    <a:pt x="71" y="240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1" y="206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6" name="Freeform 40"/>
            <p:cNvSpPr>
              <a:spLocks/>
            </p:cNvSpPr>
            <p:nvPr/>
          </p:nvSpPr>
          <p:spPr bwMode="auto">
            <a:xfrm>
              <a:off x="3439" y="2366"/>
              <a:ext cx="50" cy="91"/>
            </a:xfrm>
            <a:custGeom>
              <a:avLst/>
              <a:gdLst>
                <a:gd name="T0" fmla="*/ 0 w 50"/>
                <a:gd name="T1" fmla="*/ 0 h 91"/>
                <a:gd name="T2" fmla="*/ 42 w 50"/>
                <a:gd name="T3" fmla="*/ 9 h 91"/>
                <a:gd name="T4" fmla="*/ 49 w 50"/>
                <a:gd name="T5" fmla="*/ 90 h 91"/>
                <a:gd name="T6" fmla="*/ 5 w 50"/>
                <a:gd name="T7" fmla="*/ 60 h 91"/>
                <a:gd name="T8" fmla="*/ 0 w 5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91">
                  <a:moveTo>
                    <a:pt x="0" y="0"/>
                  </a:moveTo>
                  <a:lnTo>
                    <a:pt x="42" y="9"/>
                  </a:lnTo>
                  <a:lnTo>
                    <a:pt x="49" y="90"/>
                  </a:lnTo>
                  <a:lnTo>
                    <a:pt x="5" y="60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4" name="Group 41"/>
          <p:cNvGrpSpPr>
            <a:grpSpLocks/>
          </p:cNvGrpSpPr>
          <p:nvPr/>
        </p:nvGrpSpPr>
        <p:grpSpPr bwMode="auto">
          <a:xfrm>
            <a:off x="3033713" y="4770438"/>
            <a:ext cx="715962" cy="892175"/>
            <a:chOff x="2331" y="3005"/>
            <a:chExt cx="313" cy="562"/>
          </a:xfrm>
        </p:grpSpPr>
        <p:sp>
          <p:nvSpPr>
            <p:cNvPr id="9267" name="Freeform 42"/>
            <p:cNvSpPr>
              <a:spLocks/>
            </p:cNvSpPr>
            <p:nvPr/>
          </p:nvSpPr>
          <p:spPr bwMode="auto">
            <a:xfrm>
              <a:off x="2352" y="3028"/>
              <a:ext cx="292" cy="539"/>
            </a:xfrm>
            <a:custGeom>
              <a:avLst/>
              <a:gdLst>
                <a:gd name="T0" fmla="*/ 177 w 292"/>
                <a:gd name="T1" fmla="*/ 0 h 539"/>
                <a:gd name="T2" fmla="*/ 12 w 292"/>
                <a:gd name="T3" fmla="*/ 27 h 539"/>
                <a:gd name="T4" fmla="*/ 63 w 292"/>
                <a:gd name="T5" fmla="*/ 354 h 539"/>
                <a:gd name="T6" fmla="*/ 0 w 292"/>
                <a:gd name="T7" fmla="*/ 364 h 539"/>
                <a:gd name="T8" fmla="*/ 176 w 292"/>
                <a:gd name="T9" fmla="*/ 538 h 539"/>
                <a:gd name="T10" fmla="*/ 291 w 292"/>
                <a:gd name="T11" fmla="*/ 315 h 539"/>
                <a:gd name="T12" fmla="*/ 226 w 292"/>
                <a:gd name="T13" fmla="*/ 326 h 539"/>
                <a:gd name="T14" fmla="*/ 177 w 292"/>
                <a:gd name="T15" fmla="*/ 0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2" h="539">
                  <a:moveTo>
                    <a:pt x="177" y="0"/>
                  </a:moveTo>
                  <a:lnTo>
                    <a:pt x="12" y="27"/>
                  </a:lnTo>
                  <a:lnTo>
                    <a:pt x="63" y="354"/>
                  </a:lnTo>
                  <a:lnTo>
                    <a:pt x="0" y="364"/>
                  </a:lnTo>
                  <a:lnTo>
                    <a:pt x="176" y="538"/>
                  </a:lnTo>
                  <a:lnTo>
                    <a:pt x="291" y="315"/>
                  </a:lnTo>
                  <a:lnTo>
                    <a:pt x="226" y="326"/>
                  </a:lnTo>
                  <a:lnTo>
                    <a:pt x="177" y="0"/>
                  </a:lnTo>
                </a:path>
              </a:pathLst>
            </a:custGeom>
            <a:solidFill>
              <a:srgbClr val="FF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8" name="Freeform 43"/>
            <p:cNvSpPr>
              <a:spLocks/>
            </p:cNvSpPr>
            <p:nvPr/>
          </p:nvSpPr>
          <p:spPr bwMode="auto">
            <a:xfrm>
              <a:off x="2344" y="3032"/>
              <a:ext cx="73" cy="353"/>
            </a:xfrm>
            <a:custGeom>
              <a:avLst/>
              <a:gdLst>
                <a:gd name="T0" fmla="*/ 50 w 73"/>
                <a:gd name="T1" fmla="*/ 330 h 353"/>
                <a:gd name="T2" fmla="*/ 72 w 73"/>
                <a:gd name="T3" fmla="*/ 352 h 353"/>
                <a:gd name="T4" fmla="*/ 22 w 73"/>
                <a:gd name="T5" fmla="*/ 22 h 353"/>
                <a:gd name="T6" fmla="*/ 0 w 73"/>
                <a:gd name="T7" fmla="*/ 0 h 353"/>
                <a:gd name="T8" fmla="*/ 50 w 73"/>
                <a:gd name="T9" fmla="*/ 330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53">
                  <a:moveTo>
                    <a:pt x="50" y="330"/>
                  </a:moveTo>
                  <a:lnTo>
                    <a:pt x="72" y="352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50" y="330"/>
                  </a:lnTo>
                </a:path>
              </a:pathLst>
            </a:custGeom>
            <a:solidFill>
              <a:srgbClr val="8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9" name="Freeform 44"/>
            <p:cNvSpPr>
              <a:spLocks/>
            </p:cNvSpPr>
            <p:nvPr/>
          </p:nvSpPr>
          <p:spPr bwMode="auto">
            <a:xfrm>
              <a:off x="2331" y="3362"/>
              <a:ext cx="87" cy="31"/>
            </a:xfrm>
            <a:custGeom>
              <a:avLst/>
              <a:gdLst>
                <a:gd name="T0" fmla="*/ 63 w 87"/>
                <a:gd name="T1" fmla="*/ 0 h 31"/>
                <a:gd name="T2" fmla="*/ 86 w 87"/>
                <a:gd name="T3" fmla="*/ 20 h 31"/>
                <a:gd name="T4" fmla="*/ 21 w 87"/>
                <a:gd name="T5" fmla="*/ 30 h 31"/>
                <a:gd name="T6" fmla="*/ 0 w 87"/>
                <a:gd name="T7" fmla="*/ 10 h 31"/>
                <a:gd name="T8" fmla="*/ 63 w 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1">
                  <a:moveTo>
                    <a:pt x="63" y="0"/>
                  </a:moveTo>
                  <a:lnTo>
                    <a:pt x="86" y="20"/>
                  </a:lnTo>
                  <a:lnTo>
                    <a:pt x="21" y="30"/>
                  </a:lnTo>
                  <a:lnTo>
                    <a:pt x="0" y="10"/>
                  </a:lnTo>
                  <a:lnTo>
                    <a:pt x="63" y="0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0" name="Freeform 45"/>
            <p:cNvSpPr>
              <a:spLocks/>
            </p:cNvSpPr>
            <p:nvPr/>
          </p:nvSpPr>
          <p:spPr bwMode="auto">
            <a:xfrm>
              <a:off x="2344" y="3005"/>
              <a:ext cx="186" cy="51"/>
            </a:xfrm>
            <a:custGeom>
              <a:avLst/>
              <a:gdLst>
                <a:gd name="T0" fmla="*/ 162 w 186"/>
                <a:gd name="T1" fmla="*/ 0 h 51"/>
                <a:gd name="T2" fmla="*/ 185 w 186"/>
                <a:gd name="T3" fmla="*/ 23 h 51"/>
                <a:gd name="T4" fmla="*/ 22 w 186"/>
                <a:gd name="T5" fmla="*/ 50 h 51"/>
                <a:gd name="T6" fmla="*/ 0 w 186"/>
                <a:gd name="T7" fmla="*/ 27 h 51"/>
                <a:gd name="T8" fmla="*/ 162 w 186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51">
                  <a:moveTo>
                    <a:pt x="162" y="0"/>
                  </a:moveTo>
                  <a:lnTo>
                    <a:pt x="185" y="23"/>
                  </a:lnTo>
                  <a:lnTo>
                    <a:pt x="22" y="50"/>
                  </a:lnTo>
                  <a:lnTo>
                    <a:pt x="0" y="27"/>
                  </a:lnTo>
                  <a:lnTo>
                    <a:pt x="162" y="0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1" name="Freeform 46"/>
            <p:cNvSpPr>
              <a:spLocks/>
            </p:cNvSpPr>
            <p:nvPr/>
          </p:nvSpPr>
          <p:spPr bwMode="auto">
            <a:xfrm>
              <a:off x="2575" y="3324"/>
              <a:ext cx="69" cy="31"/>
            </a:xfrm>
            <a:custGeom>
              <a:avLst/>
              <a:gdLst>
                <a:gd name="T0" fmla="*/ 0 w 69"/>
                <a:gd name="T1" fmla="*/ 8 h 31"/>
                <a:gd name="T2" fmla="*/ 3 w 69"/>
                <a:gd name="T3" fmla="*/ 30 h 31"/>
                <a:gd name="T4" fmla="*/ 68 w 69"/>
                <a:gd name="T5" fmla="*/ 19 h 31"/>
                <a:gd name="T6" fmla="*/ 46 w 69"/>
                <a:gd name="T7" fmla="*/ 0 h 31"/>
                <a:gd name="T8" fmla="*/ 0 w 6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1">
                  <a:moveTo>
                    <a:pt x="0" y="8"/>
                  </a:moveTo>
                  <a:lnTo>
                    <a:pt x="3" y="30"/>
                  </a:lnTo>
                  <a:lnTo>
                    <a:pt x="68" y="19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5" name="Group 47"/>
          <p:cNvGrpSpPr>
            <a:grpSpLocks/>
          </p:cNvGrpSpPr>
          <p:nvPr/>
        </p:nvGrpSpPr>
        <p:grpSpPr bwMode="auto">
          <a:xfrm rot="9690092">
            <a:off x="2035175" y="3192463"/>
            <a:ext cx="911225" cy="1195387"/>
            <a:chOff x="1895" y="2011"/>
            <a:chExt cx="398" cy="753"/>
          </a:xfrm>
        </p:grpSpPr>
        <p:sp>
          <p:nvSpPr>
            <p:cNvPr id="9263" name="Freeform 48"/>
            <p:cNvSpPr>
              <a:spLocks/>
            </p:cNvSpPr>
            <p:nvPr/>
          </p:nvSpPr>
          <p:spPr bwMode="auto">
            <a:xfrm>
              <a:off x="1895" y="2037"/>
              <a:ext cx="392" cy="727"/>
            </a:xfrm>
            <a:custGeom>
              <a:avLst/>
              <a:gdLst>
                <a:gd name="T0" fmla="*/ 391 w 392"/>
                <a:gd name="T1" fmla="*/ 53 h 727"/>
                <a:gd name="T2" fmla="*/ 185 w 392"/>
                <a:gd name="T3" fmla="*/ 0 h 727"/>
                <a:gd name="T4" fmla="*/ 81 w 392"/>
                <a:gd name="T5" fmla="*/ 436 h 727"/>
                <a:gd name="T6" fmla="*/ 0 w 392"/>
                <a:gd name="T7" fmla="*/ 414 h 727"/>
                <a:gd name="T8" fmla="*/ 122 w 392"/>
                <a:gd name="T9" fmla="*/ 726 h 727"/>
                <a:gd name="T10" fmla="*/ 369 w 392"/>
                <a:gd name="T11" fmla="*/ 511 h 727"/>
                <a:gd name="T12" fmla="*/ 287 w 392"/>
                <a:gd name="T13" fmla="*/ 491 h 727"/>
                <a:gd name="T14" fmla="*/ 391 w 392"/>
                <a:gd name="T15" fmla="*/ 53 h 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2" h="727">
                  <a:moveTo>
                    <a:pt x="391" y="53"/>
                  </a:moveTo>
                  <a:lnTo>
                    <a:pt x="185" y="0"/>
                  </a:lnTo>
                  <a:lnTo>
                    <a:pt x="81" y="436"/>
                  </a:lnTo>
                  <a:lnTo>
                    <a:pt x="0" y="414"/>
                  </a:lnTo>
                  <a:lnTo>
                    <a:pt x="122" y="726"/>
                  </a:lnTo>
                  <a:lnTo>
                    <a:pt x="369" y="511"/>
                  </a:lnTo>
                  <a:lnTo>
                    <a:pt x="287" y="491"/>
                  </a:lnTo>
                  <a:lnTo>
                    <a:pt x="391" y="53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4" name="Freeform 49"/>
            <p:cNvSpPr>
              <a:spLocks/>
            </p:cNvSpPr>
            <p:nvPr/>
          </p:nvSpPr>
          <p:spPr bwMode="auto">
            <a:xfrm>
              <a:off x="2079" y="2011"/>
              <a:ext cx="214" cy="82"/>
            </a:xfrm>
            <a:custGeom>
              <a:avLst/>
              <a:gdLst>
                <a:gd name="T0" fmla="*/ 0 w 214"/>
                <a:gd name="T1" fmla="*/ 27 h 82"/>
                <a:gd name="T2" fmla="*/ 207 w 214"/>
                <a:gd name="T3" fmla="*/ 81 h 82"/>
                <a:gd name="T4" fmla="*/ 213 w 214"/>
                <a:gd name="T5" fmla="*/ 53 h 82"/>
                <a:gd name="T6" fmla="*/ 7 w 214"/>
                <a:gd name="T7" fmla="*/ 0 h 82"/>
                <a:gd name="T8" fmla="*/ 0 w 214"/>
                <a:gd name="T9" fmla="*/ 2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" h="82">
                  <a:moveTo>
                    <a:pt x="0" y="27"/>
                  </a:moveTo>
                  <a:lnTo>
                    <a:pt x="207" y="81"/>
                  </a:lnTo>
                  <a:lnTo>
                    <a:pt x="213" y="53"/>
                  </a:lnTo>
                  <a:lnTo>
                    <a:pt x="7" y="0"/>
                  </a:lnTo>
                  <a:lnTo>
                    <a:pt x="0" y="27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5" name="Freeform 50"/>
            <p:cNvSpPr>
              <a:spLocks/>
            </p:cNvSpPr>
            <p:nvPr/>
          </p:nvSpPr>
          <p:spPr bwMode="auto">
            <a:xfrm>
              <a:off x="1895" y="2412"/>
              <a:ext cx="91" cy="62"/>
            </a:xfrm>
            <a:custGeom>
              <a:avLst/>
              <a:gdLst>
                <a:gd name="T0" fmla="*/ 90 w 91"/>
                <a:gd name="T1" fmla="*/ 21 h 62"/>
                <a:gd name="T2" fmla="*/ 80 w 91"/>
                <a:gd name="T3" fmla="*/ 61 h 62"/>
                <a:gd name="T4" fmla="*/ 0 w 91"/>
                <a:gd name="T5" fmla="*/ 39 h 62"/>
                <a:gd name="T6" fmla="*/ 10 w 91"/>
                <a:gd name="T7" fmla="*/ 0 h 62"/>
                <a:gd name="T8" fmla="*/ 90 w 91"/>
                <a:gd name="T9" fmla="*/ 2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62">
                  <a:moveTo>
                    <a:pt x="90" y="21"/>
                  </a:moveTo>
                  <a:lnTo>
                    <a:pt x="80" y="61"/>
                  </a:lnTo>
                  <a:lnTo>
                    <a:pt x="0" y="39"/>
                  </a:lnTo>
                  <a:lnTo>
                    <a:pt x="10" y="0"/>
                  </a:lnTo>
                  <a:lnTo>
                    <a:pt x="90" y="21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6" name="Freeform 51"/>
            <p:cNvSpPr>
              <a:spLocks/>
            </p:cNvSpPr>
            <p:nvPr/>
          </p:nvSpPr>
          <p:spPr bwMode="auto">
            <a:xfrm>
              <a:off x="2182" y="2488"/>
              <a:ext cx="92" cy="61"/>
            </a:xfrm>
            <a:custGeom>
              <a:avLst/>
              <a:gdLst>
                <a:gd name="T0" fmla="*/ 91 w 92"/>
                <a:gd name="T1" fmla="*/ 21 h 61"/>
                <a:gd name="T2" fmla="*/ 82 w 92"/>
                <a:gd name="T3" fmla="*/ 60 h 61"/>
                <a:gd name="T4" fmla="*/ 0 w 92"/>
                <a:gd name="T5" fmla="*/ 40 h 61"/>
                <a:gd name="T6" fmla="*/ 9 w 92"/>
                <a:gd name="T7" fmla="*/ 0 h 61"/>
                <a:gd name="T8" fmla="*/ 91 w 92"/>
                <a:gd name="T9" fmla="*/ 2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61">
                  <a:moveTo>
                    <a:pt x="91" y="21"/>
                  </a:moveTo>
                  <a:lnTo>
                    <a:pt x="82" y="60"/>
                  </a:lnTo>
                  <a:lnTo>
                    <a:pt x="0" y="40"/>
                  </a:lnTo>
                  <a:lnTo>
                    <a:pt x="9" y="0"/>
                  </a:lnTo>
                  <a:lnTo>
                    <a:pt x="91" y="21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6" name="Group 52"/>
          <p:cNvGrpSpPr>
            <a:grpSpLocks/>
          </p:cNvGrpSpPr>
          <p:nvPr/>
        </p:nvGrpSpPr>
        <p:grpSpPr bwMode="auto">
          <a:xfrm>
            <a:off x="4770438" y="3846513"/>
            <a:ext cx="1228725" cy="1023937"/>
            <a:chOff x="3090" y="2423"/>
            <a:chExt cx="536" cy="645"/>
          </a:xfrm>
        </p:grpSpPr>
        <p:sp>
          <p:nvSpPr>
            <p:cNvPr id="9259" name="Freeform 53"/>
            <p:cNvSpPr>
              <a:spLocks/>
            </p:cNvSpPr>
            <p:nvPr/>
          </p:nvSpPr>
          <p:spPr bwMode="auto">
            <a:xfrm>
              <a:off x="3106" y="2423"/>
              <a:ext cx="519" cy="624"/>
            </a:xfrm>
            <a:custGeom>
              <a:avLst/>
              <a:gdLst>
                <a:gd name="T0" fmla="*/ 182 w 519"/>
                <a:gd name="T1" fmla="*/ 623 h 624"/>
                <a:gd name="T2" fmla="*/ 0 w 519"/>
                <a:gd name="T3" fmla="*/ 468 h 624"/>
                <a:gd name="T4" fmla="*/ 263 w 519"/>
                <a:gd name="T5" fmla="*/ 127 h 624"/>
                <a:gd name="T6" fmla="*/ 192 w 519"/>
                <a:gd name="T7" fmla="*/ 67 h 624"/>
                <a:gd name="T8" fmla="*/ 513 w 519"/>
                <a:gd name="T9" fmla="*/ 0 h 624"/>
                <a:gd name="T10" fmla="*/ 518 w 519"/>
                <a:gd name="T11" fmla="*/ 344 h 624"/>
                <a:gd name="T12" fmla="*/ 446 w 519"/>
                <a:gd name="T13" fmla="*/ 282 h 624"/>
                <a:gd name="T14" fmla="*/ 182 w 519"/>
                <a:gd name="T15" fmla="*/ 623 h 6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9" h="624">
                  <a:moveTo>
                    <a:pt x="182" y="623"/>
                  </a:moveTo>
                  <a:lnTo>
                    <a:pt x="0" y="468"/>
                  </a:lnTo>
                  <a:lnTo>
                    <a:pt x="263" y="127"/>
                  </a:lnTo>
                  <a:lnTo>
                    <a:pt x="192" y="67"/>
                  </a:lnTo>
                  <a:lnTo>
                    <a:pt x="513" y="0"/>
                  </a:lnTo>
                  <a:lnTo>
                    <a:pt x="518" y="344"/>
                  </a:lnTo>
                  <a:lnTo>
                    <a:pt x="446" y="282"/>
                  </a:lnTo>
                  <a:lnTo>
                    <a:pt x="182" y="62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0" name="Freeform 54"/>
            <p:cNvSpPr>
              <a:spLocks/>
            </p:cNvSpPr>
            <p:nvPr/>
          </p:nvSpPr>
          <p:spPr bwMode="auto">
            <a:xfrm>
              <a:off x="3090" y="2891"/>
              <a:ext cx="200" cy="177"/>
            </a:xfrm>
            <a:custGeom>
              <a:avLst/>
              <a:gdLst>
                <a:gd name="T0" fmla="*/ 16 w 200"/>
                <a:gd name="T1" fmla="*/ 0 h 177"/>
                <a:gd name="T2" fmla="*/ 199 w 200"/>
                <a:gd name="T3" fmla="*/ 155 h 177"/>
                <a:gd name="T4" fmla="*/ 183 w 200"/>
                <a:gd name="T5" fmla="*/ 176 h 177"/>
                <a:gd name="T6" fmla="*/ 0 w 200"/>
                <a:gd name="T7" fmla="*/ 21 h 177"/>
                <a:gd name="T8" fmla="*/ 16 w 200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177">
                  <a:moveTo>
                    <a:pt x="16" y="0"/>
                  </a:moveTo>
                  <a:lnTo>
                    <a:pt x="199" y="155"/>
                  </a:lnTo>
                  <a:lnTo>
                    <a:pt x="183" y="176"/>
                  </a:lnTo>
                  <a:lnTo>
                    <a:pt x="0" y="21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1" name="Freeform 55"/>
            <p:cNvSpPr>
              <a:spLocks/>
            </p:cNvSpPr>
            <p:nvPr/>
          </p:nvSpPr>
          <p:spPr bwMode="auto">
            <a:xfrm>
              <a:off x="3273" y="2489"/>
              <a:ext cx="97" cy="93"/>
            </a:xfrm>
            <a:custGeom>
              <a:avLst/>
              <a:gdLst>
                <a:gd name="T0" fmla="*/ 72 w 97"/>
                <a:gd name="T1" fmla="*/ 92 h 93"/>
                <a:gd name="T2" fmla="*/ 96 w 97"/>
                <a:gd name="T3" fmla="*/ 61 h 93"/>
                <a:gd name="T4" fmla="*/ 24 w 97"/>
                <a:gd name="T5" fmla="*/ 0 h 93"/>
                <a:gd name="T6" fmla="*/ 0 w 97"/>
                <a:gd name="T7" fmla="*/ 31 h 93"/>
                <a:gd name="T8" fmla="*/ 72 w 97"/>
                <a:gd name="T9" fmla="*/ 9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93">
                  <a:moveTo>
                    <a:pt x="72" y="92"/>
                  </a:moveTo>
                  <a:lnTo>
                    <a:pt x="96" y="61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72" y="92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2" name="Freeform 56"/>
            <p:cNvSpPr>
              <a:spLocks/>
            </p:cNvSpPr>
            <p:nvPr/>
          </p:nvSpPr>
          <p:spPr bwMode="auto">
            <a:xfrm>
              <a:off x="3528" y="2705"/>
              <a:ext cx="98" cy="95"/>
            </a:xfrm>
            <a:custGeom>
              <a:avLst/>
              <a:gdLst>
                <a:gd name="T0" fmla="*/ 73 w 98"/>
                <a:gd name="T1" fmla="*/ 94 h 95"/>
                <a:gd name="T2" fmla="*/ 97 w 98"/>
                <a:gd name="T3" fmla="*/ 63 h 95"/>
                <a:gd name="T4" fmla="*/ 24 w 98"/>
                <a:gd name="T5" fmla="*/ 0 h 95"/>
                <a:gd name="T6" fmla="*/ 0 w 98"/>
                <a:gd name="T7" fmla="*/ 31 h 95"/>
                <a:gd name="T8" fmla="*/ 73 w 98"/>
                <a:gd name="T9" fmla="*/ 94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95">
                  <a:moveTo>
                    <a:pt x="73" y="94"/>
                  </a:moveTo>
                  <a:lnTo>
                    <a:pt x="97" y="63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73" y="94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7" name="Group 57"/>
          <p:cNvGrpSpPr>
            <a:grpSpLocks/>
          </p:cNvGrpSpPr>
          <p:nvPr/>
        </p:nvGrpSpPr>
        <p:grpSpPr bwMode="auto">
          <a:xfrm rot="5976866">
            <a:off x="6249194" y="3436144"/>
            <a:ext cx="715962" cy="1479550"/>
            <a:chOff x="3735" y="2165"/>
            <a:chExt cx="313" cy="932"/>
          </a:xfrm>
        </p:grpSpPr>
        <p:sp>
          <p:nvSpPr>
            <p:cNvPr id="9254" name="Freeform 58"/>
            <p:cNvSpPr>
              <a:spLocks/>
            </p:cNvSpPr>
            <p:nvPr/>
          </p:nvSpPr>
          <p:spPr bwMode="auto">
            <a:xfrm>
              <a:off x="3755" y="2203"/>
              <a:ext cx="293" cy="894"/>
            </a:xfrm>
            <a:custGeom>
              <a:avLst/>
              <a:gdLst>
                <a:gd name="T0" fmla="*/ 177 w 293"/>
                <a:gd name="T1" fmla="*/ 0 h 894"/>
                <a:gd name="T2" fmla="*/ 12 w 293"/>
                <a:gd name="T3" fmla="*/ 45 h 894"/>
                <a:gd name="T4" fmla="*/ 63 w 293"/>
                <a:gd name="T5" fmla="*/ 588 h 894"/>
                <a:gd name="T6" fmla="*/ 0 w 293"/>
                <a:gd name="T7" fmla="*/ 604 h 894"/>
                <a:gd name="T8" fmla="*/ 177 w 293"/>
                <a:gd name="T9" fmla="*/ 893 h 894"/>
                <a:gd name="T10" fmla="*/ 292 w 293"/>
                <a:gd name="T11" fmla="*/ 523 h 894"/>
                <a:gd name="T12" fmla="*/ 227 w 293"/>
                <a:gd name="T13" fmla="*/ 541 h 894"/>
                <a:gd name="T14" fmla="*/ 177 w 293"/>
                <a:gd name="T15" fmla="*/ 0 h 8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894">
                  <a:moveTo>
                    <a:pt x="177" y="0"/>
                  </a:moveTo>
                  <a:lnTo>
                    <a:pt x="12" y="45"/>
                  </a:lnTo>
                  <a:lnTo>
                    <a:pt x="63" y="588"/>
                  </a:lnTo>
                  <a:lnTo>
                    <a:pt x="0" y="604"/>
                  </a:lnTo>
                  <a:lnTo>
                    <a:pt x="177" y="893"/>
                  </a:lnTo>
                  <a:lnTo>
                    <a:pt x="292" y="523"/>
                  </a:lnTo>
                  <a:lnTo>
                    <a:pt x="227" y="541"/>
                  </a:lnTo>
                  <a:lnTo>
                    <a:pt x="177" y="0"/>
                  </a:lnTo>
                </a:path>
              </a:pathLst>
            </a:custGeom>
            <a:solidFill>
              <a:srgbClr val="FF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5" name="Freeform 59"/>
            <p:cNvSpPr>
              <a:spLocks/>
            </p:cNvSpPr>
            <p:nvPr/>
          </p:nvSpPr>
          <p:spPr bwMode="auto">
            <a:xfrm>
              <a:off x="3748" y="2210"/>
              <a:ext cx="73" cy="585"/>
            </a:xfrm>
            <a:custGeom>
              <a:avLst/>
              <a:gdLst>
                <a:gd name="T0" fmla="*/ 50 w 73"/>
                <a:gd name="T1" fmla="*/ 548 h 585"/>
                <a:gd name="T2" fmla="*/ 72 w 73"/>
                <a:gd name="T3" fmla="*/ 584 h 585"/>
                <a:gd name="T4" fmla="*/ 22 w 73"/>
                <a:gd name="T5" fmla="*/ 37 h 585"/>
                <a:gd name="T6" fmla="*/ 0 w 73"/>
                <a:gd name="T7" fmla="*/ 0 h 585"/>
                <a:gd name="T8" fmla="*/ 50 w 73"/>
                <a:gd name="T9" fmla="*/ 548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85">
                  <a:moveTo>
                    <a:pt x="50" y="548"/>
                  </a:moveTo>
                  <a:lnTo>
                    <a:pt x="72" y="584"/>
                  </a:lnTo>
                  <a:lnTo>
                    <a:pt x="22" y="37"/>
                  </a:lnTo>
                  <a:lnTo>
                    <a:pt x="0" y="0"/>
                  </a:lnTo>
                  <a:lnTo>
                    <a:pt x="50" y="548"/>
                  </a:lnTo>
                </a:path>
              </a:pathLst>
            </a:custGeom>
            <a:solidFill>
              <a:srgbClr val="8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6" name="Freeform 60"/>
            <p:cNvSpPr>
              <a:spLocks/>
            </p:cNvSpPr>
            <p:nvPr/>
          </p:nvSpPr>
          <p:spPr bwMode="auto">
            <a:xfrm>
              <a:off x="3735" y="2757"/>
              <a:ext cx="86" cy="51"/>
            </a:xfrm>
            <a:custGeom>
              <a:avLst/>
              <a:gdLst>
                <a:gd name="T0" fmla="*/ 62 w 86"/>
                <a:gd name="T1" fmla="*/ 0 h 51"/>
                <a:gd name="T2" fmla="*/ 85 w 86"/>
                <a:gd name="T3" fmla="*/ 33 h 51"/>
                <a:gd name="T4" fmla="*/ 21 w 86"/>
                <a:gd name="T5" fmla="*/ 50 h 51"/>
                <a:gd name="T6" fmla="*/ 0 w 86"/>
                <a:gd name="T7" fmla="*/ 17 h 51"/>
                <a:gd name="T8" fmla="*/ 62 w 86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51">
                  <a:moveTo>
                    <a:pt x="62" y="0"/>
                  </a:moveTo>
                  <a:lnTo>
                    <a:pt x="85" y="33"/>
                  </a:lnTo>
                  <a:lnTo>
                    <a:pt x="21" y="50"/>
                  </a:lnTo>
                  <a:lnTo>
                    <a:pt x="0" y="17"/>
                  </a:lnTo>
                  <a:lnTo>
                    <a:pt x="62" y="0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7" name="Freeform 61"/>
            <p:cNvSpPr>
              <a:spLocks/>
            </p:cNvSpPr>
            <p:nvPr/>
          </p:nvSpPr>
          <p:spPr bwMode="auto">
            <a:xfrm>
              <a:off x="3748" y="2165"/>
              <a:ext cx="186" cy="84"/>
            </a:xfrm>
            <a:custGeom>
              <a:avLst/>
              <a:gdLst>
                <a:gd name="T0" fmla="*/ 162 w 186"/>
                <a:gd name="T1" fmla="*/ 0 h 84"/>
                <a:gd name="T2" fmla="*/ 185 w 186"/>
                <a:gd name="T3" fmla="*/ 38 h 84"/>
                <a:gd name="T4" fmla="*/ 22 w 186"/>
                <a:gd name="T5" fmla="*/ 83 h 84"/>
                <a:gd name="T6" fmla="*/ 0 w 186"/>
                <a:gd name="T7" fmla="*/ 45 h 84"/>
                <a:gd name="T8" fmla="*/ 162 w 18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84">
                  <a:moveTo>
                    <a:pt x="162" y="0"/>
                  </a:moveTo>
                  <a:lnTo>
                    <a:pt x="185" y="38"/>
                  </a:lnTo>
                  <a:lnTo>
                    <a:pt x="22" y="83"/>
                  </a:lnTo>
                  <a:lnTo>
                    <a:pt x="0" y="45"/>
                  </a:lnTo>
                  <a:lnTo>
                    <a:pt x="162" y="0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8" name="Freeform 62"/>
            <p:cNvSpPr>
              <a:spLocks/>
            </p:cNvSpPr>
            <p:nvPr/>
          </p:nvSpPr>
          <p:spPr bwMode="auto">
            <a:xfrm>
              <a:off x="3979" y="2694"/>
              <a:ext cx="69" cy="51"/>
            </a:xfrm>
            <a:custGeom>
              <a:avLst/>
              <a:gdLst>
                <a:gd name="T0" fmla="*/ 0 w 69"/>
                <a:gd name="T1" fmla="*/ 13 h 51"/>
                <a:gd name="T2" fmla="*/ 3 w 69"/>
                <a:gd name="T3" fmla="*/ 50 h 51"/>
                <a:gd name="T4" fmla="*/ 68 w 69"/>
                <a:gd name="T5" fmla="*/ 32 h 51"/>
                <a:gd name="T6" fmla="*/ 46 w 69"/>
                <a:gd name="T7" fmla="*/ 0 h 51"/>
                <a:gd name="T8" fmla="*/ 0 w 69"/>
                <a:gd name="T9" fmla="*/ 1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51">
                  <a:moveTo>
                    <a:pt x="0" y="13"/>
                  </a:moveTo>
                  <a:lnTo>
                    <a:pt x="3" y="50"/>
                  </a:lnTo>
                  <a:lnTo>
                    <a:pt x="68" y="32"/>
                  </a:lnTo>
                  <a:lnTo>
                    <a:pt x="46" y="0"/>
                  </a:lnTo>
                  <a:lnTo>
                    <a:pt x="0" y="13"/>
                  </a:lnTo>
                </a:path>
              </a:pathLst>
            </a:custGeom>
            <a:solidFill>
              <a:srgbClr val="C06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8" name="Group 63"/>
          <p:cNvGrpSpPr>
            <a:grpSpLocks/>
          </p:cNvGrpSpPr>
          <p:nvPr/>
        </p:nvGrpSpPr>
        <p:grpSpPr bwMode="auto">
          <a:xfrm>
            <a:off x="2162175" y="3965575"/>
            <a:ext cx="1017588" cy="1760538"/>
            <a:chOff x="1951" y="2498"/>
            <a:chExt cx="444" cy="1109"/>
          </a:xfrm>
        </p:grpSpPr>
        <p:sp>
          <p:nvSpPr>
            <p:cNvPr id="9250" name="Freeform 64"/>
            <p:cNvSpPr>
              <a:spLocks/>
            </p:cNvSpPr>
            <p:nvPr/>
          </p:nvSpPr>
          <p:spPr bwMode="auto">
            <a:xfrm>
              <a:off x="1952" y="2537"/>
              <a:ext cx="441" cy="1070"/>
            </a:xfrm>
            <a:custGeom>
              <a:avLst/>
              <a:gdLst>
                <a:gd name="T0" fmla="*/ 100 w 441"/>
                <a:gd name="T1" fmla="*/ 0 h 1070"/>
                <a:gd name="T2" fmla="*/ 348 w 441"/>
                <a:gd name="T3" fmla="*/ 87 h 1070"/>
                <a:gd name="T4" fmla="*/ 344 w 441"/>
                <a:gd name="T5" fmla="*/ 726 h 1070"/>
                <a:gd name="T6" fmla="*/ 440 w 441"/>
                <a:gd name="T7" fmla="*/ 759 h 1070"/>
                <a:gd name="T8" fmla="*/ 217 w 441"/>
                <a:gd name="T9" fmla="*/ 1069 h 1070"/>
                <a:gd name="T10" fmla="*/ 0 w 441"/>
                <a:gd name="T11" fmla="*/ 607 h 1070"/>
                <a:gd name="T12" fmla="*/ 97 w 441"/>
                <a:gd name="T13" fmla="*/ 642 h 1070"/>
                <a:gd name="T14" fmla="*/ 100 w 441"/>
                <a:gd name="T15" fmla="*/ 0 h 10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1" h="1070">
                  <a:moveTo>
                    <a:pt x="100" y="0"/>
                  </a:moveTo>
                  <a:lnTo>
                    <a:pt x="348" y="87"/>
                  </a:lnTo>
                  <a:lnTo>
                    <a:pt x="344" y="726"/>
                  </a:lnTo>
                  <a:lnTo>
                    <a:pt x="440" y="759"/>
                  </a:lnTo>
                  <a:lnTo>
                    <a:pt x="217" y="1069"/>
                  </a:lnTo>
                  <a:lnTo>
                    <a:pt x="0" y="607"/>
                  </a:lnTo>
                  <a:lnTo>
                    <a:pt x="97" y="642"/>
                  </a:lnTo>
                  <a:lnTo>
                    <a:pt x="100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1" name="Freeform 65"/>
            <p:cNvSpPr>
              <a:spLocks/>
            </p:cNvSpPr>
            <p:nvPr/>
          </p:nvSpPr>
          <p:spPr bwMode="auto">
            <a:xfrm>
              <a:off x="2053" y="2498"/>
              <a:ext cx="247" cy="127"/>
            </a:xfrm>
            <a:custGeom>
              <a:avLst/>
              <a:gdLst>
                <a:gd name="T0" fmla="*/ 246 w 247"/>
                <a:gd name="T1" fmla="*/ 126 h 127"/>
                <a:gd name="T2" fmla="*/ 0 w 247"/>
                <a:gd name="T3" fmla="*/ 39 h 127"/>
                <a:gd name="T4" fmla="*/ 1 w 247"/>
                <a:gd name="T5" fmla="*/ 0 h 127"/>
                <a:gd name="T6" fmla="*/ 245 w 247"/>
                <a:gd name="T7" fmla="*/ 86 h 127"/>
                <a:gd name="T8" fmla="*/ 246 w 247"/>
                <a:gd name="T9" fmla="*/ 126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27">
                  <a:moveTo>
                    <a:pt x="246" y="126"/>
                  </a:moveTo>
                  <a:lnTo>
                    <a:pt x="0" y="39"/>
                  </a:lnTo>
                  <a:lnTo>
                    <a:pt x="1" y="0"/>
                  </a:lnTo>
                  <a:lnTo>
                    <a:pt x="245" y="86"/>
                  </a:lnTo>
                  <a:lnTo>
                    <a:pt x="246" y="126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2" name="Freeform 66"/>
            <p:cNvSpPr>
              <a:spLocks/>
            </p:cNvSpPr>
            <p:nvPr/>
          </p:nvSpPr>
          <p:spPr bwMode="auto">
            <a:xfrm>
              <a:off x="2296" y="3205"/>
              <a:ext cx="99" cy="93"/>
            </a:xfrm>
            <a:custGeom>
              <a:avLst/>
              <a:gdLst>
                <a:gd name="T0" fmla="*/ 1 w 99"/>
                <a:gd name="T1" fmla="*/ 0 h 93"/>
                <a:gd name="T2" fmla="*/ 0 w 99"/>
                <a:gd name="T3" fmla="*/ 58 h 93"/>
                <a:gd name="T4" fmla="*/ 97 w 99"/>
                <a:gd name="T5" fmla="*/ 92 h 93"/>
                <a:gd name="T6" fmla="*/ 98 w 99"/>
                <a:gd name="T7" fmla="*/ 33 h 93"/>
                <a:gd name="T8" fmla="*/ 1 w 99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93">
                  <a:moveTo>
                    <a:pt x="1" y="0"/>
                  </a:moveTo>
                  <a:lnTo>
                    <a:pt x="0" y="58"/>
                  </a:lnTo>
                  <a:lnTo>
                    <a:pt x="97" y="92"/>
                  </a:lnTo>
                  <a:lnTo>
                    <a:pt x="98" y="33"/>
                  </a:lnTo>
                  <a:lnTo>
                    <a:pt x="1" y="0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3" name="Freeform 67"/>
            <p:cNvSpPr>
              <a:spLocks/>
            </p:cNvSpPr>
            <p:nvPr/>
          </p:nvSpPr>
          <p:spPr bwMode="auto">
            <a:xfrm>
              <a:off x="1951" y="3085"/>
              <a:ext cx="100" cy="95"/>
            </a:xfrm>
            <a:custGeom>
              <a:avLst/>
              <a:gdLst>
                <a:gd name="T0" fmla="*/ 1 w 100"/>
                <a:gd name="T1" fmla="*/ 0 h 95"/>
                <a:gd name="T2" fmla="*/ 0 w 100"/>
                <a:gd name="T3" fmla="*/ 58 h 95"/>
                <a:gd name="T4" fmla="*/ 98 w 100"/>
                <a:gd name="T5" fmla="*/ 94 h 95"/>
                <a:gd name="T6" fmla="*/ 99 w 100"/>
                <a:gd name="T7" fmla="*/ 35 h 95"/>
                <a:gd name="T8" fmla="*/ 1 w 10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95">
                  <a:moveTo>
                    <a:pt x="1" y="0"/>
                  </a:moveTo>
                  <a:lnTo>
                    <a:pt x="0" y="58"/>
                  </a:lnTo>
                  <a:lnTo>
                    <a:pt x="98" y="94"/>
                  </a:lnTo>
                  <a:lnTo>
                    <a:pt x="99" y="35"/>
                  </a:lnTo>
                  <a:lnTo>
                    <a:pt x="1" y="0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29" name="Group 68"/>
          <p:cNvGrpSpPr>
            <a:grpSpLocks/>
          </p:cNvGrpSpPr>
          <p:nvPr/>
        </p:nvGrpSpPr>
        <p:grpSpPr bwMode="auto">
          <a:xfrm rot="8712309">
            <a:off x="4194175" y="4657725"/>
            <a:ext cx="1620838" cy="1466850"/>
            <a:chOff x="2838" y="2934"/>
            <a:chExt cx="708" cy="924"/>
          </a:xfrm>
        </p:grpSpPr>
        <p:sp>
          <p:nvSpPr>
            <p:cNvPr id="9246" name="Freeform 69"/>
            <p:cNvSpPr>
              <a:spLocks/>
            </p:cNvSpPr>
            <p:nvPr/>
          </p:nvSpPr>
          <p:spPr bwMode="auto">
            <a:xfrm>
              <a:off x="2859" y="2968"/>
              <a:ext cx="686" cy="890"/>
            </a:xfrm>
            <a:custGeom>
              <a:avLst/>
              <a:gdLst>
                <a:gd name="T0" fmla="*/ 0 w 686"/>
                <a:gd name="T1" fmla="*/ 72 h 890"/>
                <a:gd name="T2" fmla="*/ 251 w 686"/>
                <a:gd name="T3" fmla="*/ 0 h 890"/>
                <a:gd name="T4" fmla="*/ 587 w 686"/>
                <a:gd name="T5" fmla="*/ 532 h 890"/>
                <a:gd name="T6" fmla="*/ 685 w 686"/>
                <a:gd name="T7" fmla="*/ 501 h 890"/>
                <a:gd name="T8" fmla="*/ 666 w 686"/>
                <a:gd name="T9" fmla="*/ 889 h 890"/>
                <a:gd name="T10" fmla="*/ 240 w 686"/>
                <a:gd name="T11" fmla="*/ 635 h 890"/>
                <a:gd name="T12" fmla="*/ 339 w 686"/>
                <a:gd name="T13" fmla="*/ 606 h 890"/>
                <a:gd name="T14" fmla="*/ 0 w 686"/>
                <a:gd name="T15" fmla="*/ 72 h 8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6" h="890">
                  <a:moveTo>
                    <a:pt x="0" y="72"/>
                  </a:moveTo>
                  <a:lnTo>
                    <a:pt x="251" y="0"/>
                  </a:lnTo>
                  <a:lnTo>
                    <a:pt x="587" y="532"/>
                  </a:lnTo>
                  <a:lnTo>
                    <a:pt x="685" y="501"/>
                  </a:lnTo>
                  <a:lnTo>
                    <a:pt x="666" y="889"/>
                  </a:lnTo>
                  <a:lnTo>
                    <a:pt x="240" y="635"/>
                  </a:lnTo>
                  <a:lnTo>
                    <a:pt x="339" y="606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7" name="Freeform 70"/>
            <p:cNvSpPr>
              <a:spLocks/>
            </p:cNvSpPr>
            <p:nvPr/>
          </p:nvSpPr>
          <p:spPr bwMode="auto">
            <a:xfrm>
              <a:off x="2838" y="2934"/>
              <a:ext cx="273" cy="107"/>
            </a:xfrm>
            <a:custGeom>
              <a:avLst/>
              <a:gdLst>
                <a:gd name="T0" fmla="*/ 272 w 273"/>
                <a:gd name="T1" fmla="*/ 34 h 107"/>
                <a:gd name="T2" fmla="*/ 21 w 273"/>
                <a:gd name="T3" fmla="*/ 106 h 107"/>
                <a:gd name="T4" fmla="*/ 0 w 273"/>
                <a:gd name="T5" fmla="*/ 74 h 107"/>
                <a:gd name="T6" fmla="*/ 250 w 273"/>
                <a:gd name="T7" fmla="*/ 0 h 107"/>
                <a:gd name="T8" fmla="*/ 272 w 273"/>
                <a:gd name="T9" fmla="*/ 34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107">
                  <a:moveTo>
                    <a:pt x="272" y="34"/>
                  </a:moveTo>
                  <a:lnTo>
                    <a:pt x="21" y="106"/>
                  </a:lnTo>
                  <a:lnTo>
                    <a:pt x="0" y="74"/>
                  </a:lnTo>
                  <a:lnTo>
                    <a:pt x="250" y="0"/>
                  </a:lnTo>
                  <a:lnTo>
                    <a:pt x="272" y="34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8" name="Freeform 71"/>
            <p:cNvSpPr>
              <a:spLocks/>
            </p:cNvSpPr>
            <p:nvPr/>
          </p:nvSpPr>
          <p:spPr bwMode="auto">
            <a:xfrm>
              <a:off x="3416" y="3421"/>
              <a:ext cx="130" cy="80"/>
            </a:xfrm>
            <a:custGeom>
              <a:avLst/>
              <a:gdLst>
                <a:gd name="T0" fmla="*/ 0 w 130"/>
                <a:gd name="T1" fmla="*/ 29 h 80"/>
                <a:gd name="T2" fmla="*/ 29 w 130"/>
                <a:gd name="T3" fmla="*/ 79 h 80"/>
                <a:gd name="T4" fmla="*/ 129 w 130"/>
                <a:gd name="T5" fmla="*/ 49 h 80"/>
                <a:gd name="T6" fmla="*/ 99 w 130"/>
                <a:gd name="T7" fmla="*/ 0 h 80"/>
                <a:gd name="T8" fmla="*/ 0 w 130"/>
                <a:gd name="T9" fmla="*/ 2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80">
                  <a:moveTo>
                    <a:pt x="0" y="29"/>
                  </a:moveTo>
                  <a:lnTo>
                    <a:pt x="29" y="79"/>
                  </a:lnTo>
                  <a:lnTo>
                    <a:pt x="129" y="49"/>
                  </a:lnTo>
                  <a:lnTo>
                    <a:pt x="99" y="0"/>
                  </a:lnTo>
                  <a:lnTo>
                    <a:pt x="0" y="29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9" name="Freeform 72"/>
            <p:cNvSpPr>
              <a:spLocks/>
            </p:cNvSpPr>
            <p:nvPr/>
          </p:nvSpPr>
          <p:spPr bwMode="auto">
            <a:xfrm>
              <a:off x="3067" y="3525"/>
              <a:ext cx="132" cy="78"/>
            </a:xfrm>
            <a:custGeom>
              <a:avLst/>
              <a:gdLst>
                <a:gd name="T0" fmla="*/ 0 w 132"/>
                <a:gd name="T1" fmla="*/ 28 h 78"/>
                <a:gd name="T2" fmla="*/ 29 w 132"/>
                <a:gd name="T3" fmla="*/ 77 h 78"/>
                <a:gd name="T4" fmla="*/ 131 w 132"/>
                <a:gd name="T5" fmla="*/ 49 h 78"/>
                <a:gd name="T6" fmla="*/ 101 w 132"/>
                <a:gd name="T7" fmla="*/ 0 h 78"/>
                <a:gd name="T8" fmla="*/ 0 w 132"/>
                <a:gd name="T9" fmla="*/ 2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78">
                  <a:moveTo>
                    <a:pt x="0" y="28"/>
                  </a:moveTo>
                  <a:lnTo>
                    <a:pt x="29" y="77"/>
                  </a:lnTo>
                  <a:lnTo>
                    <a:pt x="131" y="49"/>
                  </a:lnTo>
                  <a:lnTo>
                    <a:pt x="101" y="0"/>
                  </a:lnTo>
                  <a:lnTo>
                    <a:pt x="0" y="28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30" name="Group 73"/>
          <p:cNvGrpSpPr>
            <a:grpSpLocks/>
          </p:cNvGrpSpPr>
          <p:nvPr/>
        </p:nvGrpSpPr>
        <p:grpSpPr bwMode="auto">
          <a:xfrm>
            <a:off x="4505325" y="2217738"/>
            <a:ext cx="1374775" cy="925512"/>
            <a:chOff x="2974" y="1397"/>
            <a:chExt cx="600" cy="583"/>
          </a:xfrm>
        </p:grpSpPr>
        <p:sp>
          <p:nvSpPr>
            <p:cNvPr id="9242" name="Freeform 74"/>
            <p:cNvSpPr>
              <a:spLocks/>
            </p:cNvSpPr>
            <p:nvPr/>
          </p:nvSpPr>
          <p:spPr bwMode="auto">
            <a:xfrm>
              <a:off x="2993" y="1414"/>
              <a:ext cx="581" cy="566"/>
            </a:xfrm>
            <a:custGeom>
              <a:avLst/>
              <a:gdLst>
                <a:gd name="T0" fmla="*/ 142 w 581"/>
                <a:gd name="T1" fmla="*/ 0 h 566"/>
                <a:gd name="T2" fmla="*/ 0 w 581"/>
                <a:gd name="T3" fmla="*/ 166 h 566"/>
                <a:gd name="T4" fmla="*/ 318 w 581"/>
                <a:gd name="T5" fmla="*/ 467 h 566"/>
                <a:gd name="T6" fmla="*/ 261 w 581"/>
                <a:gd name="T7" fmla="*/ 532 h 566"/>
                <a:gd name="T8" fmla="*/ 580 w 581"/>
                <a:gd name="T9" fmla="*/ 565 h 566"/>
                <a:gd name="T10" fmla="*/ 515 w 581"/>
                <a:gd name="T11" fmla="*/ 236 h 566"/>
                <a:gd name="T12" fmla="*/ 460 w 581"/>
                <a:gd name="T13" fmla="*/ 302 h 566"/>
                <a:gd name="T14" fmla="*/ 142 w 581"/>
                <a:gd name="T15" fmla="*/ 0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1" h="566">
                  <a:moveTo>
                    <a:pt x="142" y="0"/>
                  </a:moveTo>
                  <a:lnTo>
                    <a:pt x="0" y="166"/>
                  </a:lnTo>
                  <a:lnTo>
                    <a:pt x="318" y="467"/>
                  </a:lnTo>
                  <a:lnTo>
                    <a:pt x="261" y="532"/>
                  </a:lnTo>
                  <a:lnTo>
                    <a:pt x="580" y="565"/>
                  </a:lnTo>
                  <a:lnTo>
                    <a:pt x="515" y="236"/>
                  </a:lnTo>
                  <a:lnTo>
                    <a:pt x="460" y="302"/>
                  </a:lnTo>
                  <a:lnTo>
                    <a:pt x="14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3" name="Freeform 75"/>
            <p:cNvSpPr>
              <a:spLocks/>
            </p:cNvSpPr>
            <p:nvPr/>
          </p:nvSpPr>
          <p:spPr bwMode="auto">
            <a:xfrm>
              <a:off x="2974" y="1397"/>
              <a:ext cx="163" cy="185"/>
            </a:xfrm>
            <a:custGeom>
              <a:avLst/>
              <a:gdLst>
                <a:gd name="T0" fmla="*/ 20 w 163"/>
                <a:gd name="T1" fmla="*/ 184 h 185"/>
                <a:gd name="T2" fmla="*/ 162 w 163"/>
                <a:gd name="T3" fmla="*/ 18 h 185"/>
                <a:gd name="T4" fmla="*/ 142 w 163"/>
                <a:gd name="T5" fmla="*/ 0 h 185"/>
                <a:gd name="T6" fmla="*/ 0 w 163"/>
                <a:gd name="T7" fmla="*/ 165 h 185"/>
                <a:gd name="T8" fmla="*/ 20 w 163"/>
                <a:gd name="T9" fmla="*/ 184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85">
                  <a:moveTo>
                    <a:pt x="20" y="184"/>
                  </a:moveTo>
                  <a:lnTo>
                    <a:pt x="162" y="18"/>
                  </a:lnTo>
                  <a:lnTo>
                    <a:pt x="142" y="0"/>
                  </a:lnTo>
                  <a:lnTo>
                    <a:pt x="0" y="165"/>
                  </a:lnTo>
                  <a:lnTo>
                    <a:pt x="20" y="184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4" name="Freeform 76"/>
            <p:cNvSpPr>
              <a:spLocks/>
            </p:cNvSpPr>
            <p:nvPr/>
          </p:nvSpPr>
          <p:spPr bwMode="auto">
            <a:xfrm>
              <a:off x="3226" y="1855"/>
              <a:ext cx="84" cy="92"/>
            </a:xfrm>
            <a:custGeom>
              <a:avLst/>
              <a:gdLst>
                <a:gd name="T0" fmla="*/ 55 w 84"/>
                <a:gd name="T1" fmla="*/ 0 h 92"/>
                <a:gd name="T2" fmla="*/ 83 w 84"/>
                <a:gd name="T3" fmla="*/ 27 h 92"/>
                <a:gd name="T4" fmla="*/ 28 w 84"/>
                <a:gd name="T5" fmla="*/ 91 h 92"/>
                <a:gd name="T6" fmla="*/ 0 w 84"/>
                <a:gd name="T7" fmla="*/ 64 h 92"/>
                <a:gd name="T8" fmla="*/ 55 w 84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92">
                  <a:moveTo>
                    <a:pt x="55" y="0"/>
                  </a:moveTo>
                  <a:lnTo>
                    <a:pt x="83" y="27"/>
                  </a:lnTo>
                  <a:lnTo>
                    <a:pt x="28" y="91"/>
                  </a:lnTo>
                  <a:lnTo>
                    <a:pt x="0" y="64"/>
                  </a:lnTo>
                  <a:lnTo>
                    <a:pt x="55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5" name="Freeform 77"/>
            <p:cNvSpPr>
              <a:spLocks/>
            </p:cNvSpPr>
            <p:nvPr/>
          </p:nvSpPr>
          <p:spPr bwMode="auto">
            <a:xfrm>
              <a:off x="3424" y="1622"/>
              <a:ext cx="86" cy="95"/>
            </a:xfrm>
            <a:custGeom>
              <a:avLst/>
              <a:gdLst>
                <a:gd name="T0" fmla="*/ 56 w 86"/>
                <a:gd name="T1" fmla="*/ 0 h 95"/>
                <a:gd name="T2" fmla="*/ 85 w 86"/>
                <a:gd name="T3" fmla="*/ 28 h 95"/>
                <a:gd name="T4" fmla="*/ 30 w 86"/>
                <a:gd name="T5" fmla="*/ 94 h 95"/>
                <a:gd name="T6" fmla="*/ 0 w 86"/>
                <a:gd name="T7" fmla="*/ 66 h 95"/>
                <a:gd name="T8" fmla="*/ 56 w 86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95">
                  <a:moveTo>
                    <a:pt x="56" y="0"/>
                  </a:moveTo>
                  <a:lnTo>
                    <a:pt x="85" y="28"/>
                  </a:lnTo>
                  <a:lnTo>
                    <a:pt x="30" y="94"/>
                  </a:lnTo>
                  <a:lnTo>
                    <a:pt x="0" y="66"/>
                  </a:lnTo>
                  <a:lnTo>
                    <a:pt x="56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31" name="Group 78"/>
          <p:cNvGrpSpPr>
            <a:grpSpLocks/>
          </p:cNvGrpSpPr>
          <p:nvPr/>
        </p:nvGrpSpPr>
        <p:grpSpPr bwMode="auto">
          <a:xfrm>
            <a:off x="5484813" y="4392613"/>
            <a:ext cx="908050" cy="1195387"/>
            <a:chOff x="3402" y="2767"/>
            <a:chExt cx="396" cy="753"/>
          </a:xfrm>
        </p:grpSpPr>
        <p:sp>
          <p:nvSpPr>
            <p:cNvPr id="9238" name="Freeform 79"/>
            <p:cNvSpPr>
              <a:spLocks/>
            </p:cNvSpPr>
            <p:nvPr/>
          </p:nvSpPr>
          <p:spPr bwMode="auto">
            <a:xfrm>
              <a:off x="3402" y="2793"/>
              <a:ext cx="391" cy="727"/>
            </a:xfrm>
            <a:custGeom>
              <a:avLst/>
              <a:gdLst>
                <a:gd name="T0" fmla="*/ 390 w 391"/>
                <a:gd name="T1" fmla="*/ 53 h 727"/>
                <a:gd name="T2" fmla="*/ 185 w 391"/>
                <a:gd name="T3" fmla="*/ 0 h 727"/>
                <a:gd name="T4" fmla="*/ 81 w 391"/>
                <a:gd name="T5" fmla="*/ 436 h 727"/>
                <a:gd name="T6" fmla="*/ 0 w 391"/>
                <a:gd name="T7" fmla="*/ 414 h 727"/>
                <a:gd name="T8" fmla="*/ 122 w 391"/>
                <a:gd name="T9" fmla="*/ 726 h 727"/>
                <a:gd name="T10" fmla="*/ 368 w 391"/>
                <a:gd name="T11" fmla="*/ 511 h 727"/>
                <a:gd name="T12" fmla="*/ 286 w 391"/>
                <a:gd name="T13" fmla="*/ 491 h 727"/>
                <a:gd name="T14" fmla="*/ 390 w 391"/>
                <a:gd name="T15" fmla="*/ 53 h 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1" h="727">
                  <a:moveTo>
                    <a:pt x="390" y="53"/>
                  </a:moveTo>
                  <a:lnTo>
                    <a:pt x="185" y="0"/>
                  </a:lnTo>
                  <a:lnTo>
                    <a:pt x="81" y="436"/>
                  </a:lnTo>
                  <a:lnTo>
                    <a:pt x="0" y="414"/>
                  </a:lnTo>
                  <a:lnTo>
                    <a:pt x="122" y="726"/>
                  </a:lnTo>
                  <a:lnTo>
                    <a:pt x="368" y="511"/>
                  </a:lnTo>
                  <a:lnTo>
                    <a:pt x="286" y="491"/>
                  </a:lnTo>
                  <a:lnTo>
                    <a:pt x="390" y="53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" name="Freeform 80"/>
            <p:cNvSpPr>
              <a:spLocks/>
            </p:cNvSpPr>
            <p:nvPr/>
          </p:nvSpPr>
          <p:spPr bwMode="auto">
            <a:xfrm>
              <a:off x="3585" y="2767"/>
              <a:ext cx="213" cy="82"/>
            </a:xfrm>
            <a:custGeom>
              <a:avLst/>
              <a:gdLst>
                <a:gd name="T0" fmla="*/ 0 w 213"/>
                <a:gd name="T1" fmla="*/ 27 h 82"/>
                <a:gd name="T2" fmla="*/ 206 w 213"/>
                <a:gd name="T3" fmla="*/ 81 h 82"/>
                <a:gd name="T4" fmla="*/ 212 w 213"/>
                <a:gd name="T5" fmla="*/ 53 h 82"/>
                <a:gd name="T6" fmla="*/ 7 w 213"/>
                <a:gd name="T7" fmla="*/ 0 h 82"/>
                <a:gd name="T8" fmla="*/ 0 w 213"/>
                <a:gd name="T9" fmla="*/ 2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82">
                  <a:moveTo>
                    <a:pt x="0" y="27"/>
                  </a:moveTo>
                  <a:lnTo>
                    <a:pt x="206" y="81"/>
                  </a:lnTo>
                  <a:lnTo>
                    <a:pt x="212" y="53"/>
                  </a:lnTo>
                  <a:lnTo>
                    <a:pt x="7" y="0"/>
                  </a:lnTo>
                  <a:lnTo>
                    <a:pt x="0" y="27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0" name="Freeform 81"/>
            <p:cNvSpPr>
              <a:spLocks/>
            </p:cNvSpPr>
            <p:nvPr/>
          </p:nvSpPr>
          <p:spPr bwMode="auto">
            <a:xfrm>
              <a:off x="3402" y="3168"/>
              <a:ext cx="90" cy="62"/>
            </a:xfrm>
            <a:custGeom>
              <a:avLst/>
              <a:gdLst>
                <a:gd name="T0" fmla="*/ 89 w 90"/>
                <a:gd name="T1" fmla="*/ 21 h 62"/>
                <a:gd name="T2" fmla="*/ 80 w 90"/>
                <a:gd name="T3" fmla="*/ 61 h 62"/>
                <a:gd name="T4" fmla="*/ 0 w 90"/>
                <a:gd name="T5" fmla="*/ 39 h 62"/>
                <a:gd name="T6" fmla="*/ 9 w 90"/>
                <a:gd name="T7" fmla="*/ 0 h 62"/>
                <a:gd name="T8" fmla="*/ 89 w 90"/>
                <a:gd name="T9" fmla="*/ 2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2">
                  <a:moveTo>
                    <a:pt x="89" y="21"/>
                  </a:moveTo>
                  <a:lnTo>
                    <a:pt x="80" y="61"/>
                  </a:lnTo>
                  <a:lnTo>
                    <a:pt x="0" y="39"/>
                  </a:lnTo>
                  <a:lnTo>
                    <a:pt x="9" y="0"/>
                  </a:lnTo>
                  <a:lnTo>
                    <a:pt x="89" y="21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1" name="Freeform 82"/>
            <p:cNvSpPr>
              <a:spLocks/>
            </p:cNvSpPr>
            <p:nvPr/>
          </p:nvSpPr>
          <p:spPr bwMode="auto">
            <a:xfrm>
              <a:off x="3688" y="3244"/>
              <a:ext cx="92" cy="61"/>
            </a:xfrm>
            <a:custGeom>
              <a:avLst/>
              <a:gdLst>
                <a:gd name="T0" fmla="*/ 91 w 92"/>
                <a:gd name="T1" fmla="*/ 21 h 61"/>
                <a:gd name="T2" fmla="*/ 82 w 92"/>
                <a:gd name="T3" fmla="*/ 60 h 61"/>
                <a:gd name="T4" fmla="*/ 0 w 92"/>
                <a:gd name="T5" fmla="*/ 40 h 61"/>
                <a:gd name="T6" fmla="*/ 9 w 92"/>
                <a:gd name="T7" fmla="*/ 0 h 61"/>
                <a:gd name="T8" fmla="*/ 91 w 92"/>
                <a:gd name="T9" fmla="*/ 2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61">
                  <a:moveTo>
                    <a:pt x="91" y="21"/>
                  </a:moveTo>
                  <a:lnTo>
                    <a:pt x="82" y="60"/>
                  </a:lnTo>
                  <a:lnTo>
                    <a:pt x="0" y="40"/>
                  </a:lnTo>
                  <a:lnTo>
                    <a:pt x="9" y="0"/>
                  </a:lnTo>
                  <a:lnTo>
                    <a:pt x="91" y="21"/>
                  </a:lnTo>
                </a:path>
              </a:pathLst>
            </a:custGeom>
            <a:solidFill>
              <a:srgbClr val="4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32" name="Group 83"/>
          <p:cNvGrpSpPr>
            <a:grpSpLocks/>
          </p:cNvGrpSpPr>
          <p:nvPr/>
        </p:nvGrpSpPr>
        <p:grpSpPr bwMode="auto">
          <a:xfrm>
            <a:off x="4919663" y="2871788"/>
            <a:ext cx="2395537" cy="804862"/>
            <a:chOff x="3155" y="1809"/>
            <a:chExt cx="1046" cy="507"/>
          </a:xfrm>
        </p:grpSpPr>
        <p:sp>
          <p:nvSpPr>
            <p:cNvPr id="9234" name="Freeform 84"/>
            <p:cNvSpPr>
              <a:spLocks/>
            </p:cNvSpPr>
            <p:nvPr/>
          </p:nvSpPr>
          <p:spPr bwMode="auto">
            <a:xfrm>
              <a:off x="3191" y="1820"/>
              <a:ext cx="1010" cy="495"/>
            </a:xfrm>
            <a:custGeom>
              <a:avLst/>
              <a:gdLst>
                <a:gd name="T0" fmla="*/ 0 w 1010"/>
                <a:gd name="T1" fmla="*/ 225 h 495"/>
                <a:gd name="T2" fmla="*/ 147 w 1010"/>
                <a:gd name="T3" fmla="*/ 0 h 495"/>
                <a:gd name="T4" fmla="*/ 731 w 1010"/>
                <a:gd name="T5" fmla="*/ 180 h 495"/>
                <a:gd name="T6" fmla="*/ 787 w 1010"/>
                <a:gd name="T7" fmla="*/ 91 h 495"/>
                <a:gd name="T8" fmla="*/ 1009 w 1010"/>
                <a:gd name="T9" fmla="*/ 401 h 495"/>
                <a:gd name="T10" fmla="*/ 528 w 1010"/>
                <a:gd name="T11" fmla="*/ 494 h 495"/>
                <a:gd name="T12" fmla="*/ 586 w 1010"/>
                <a:gd name="T13" fmla="*/ 405 h 495"/>
                <a:gd name="T14" fmla="*/ 0 w 1010"/>
                <a:gd name="T15" fmla="*/ 225 h 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0" h="495">
                  <a:moveTo>
                    <a:pt x="0" y="225"/>
                  </a:moveTo>
                  <a:lnTo>
                    <a:pt x="147" y="0"/>
                  </a:lnTo>
                  <a:lnTo>
                    <a:pt x="731" y="180"/>
                  </a:lnTo>
                  <a:lnTo>
                    <a:pt x="787" y="91"/>
                  </a:lnTo>
                  <a:lnTo>
                    <a:pt x="1009" y="401"/>
                  </a:lnTo>
                  <a:lnTo>
                    <a:pt x="528" y="494"/>
                  </a:lnTo>
                  <a:lnTo>
                    <a:pt x="586" y="405"/>
                  </a:lnTo>
                  <a:lnTo>
                    <a:pt x="0" y="225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5" name="Freeform 85"/>
            <p:cNvSpPr>
              <a:spLocks/>
            </p:cNvSpPr>
            <p:nvPr/>
          </p:nvSpPr>
          <p:spPr bwMode="auto">
            <a:xfrm>
              <a:off x="3155" y="1809"/>
              <a:ext cx="184" cy="237"/>
            </a:xfrm>
            <a:custGeom>
              <a:avLst/>
              <a:gdLst>
                <a:gd name="T0" fmla="*/ 183 w 184"/>
                <a:gd name="T1" fmla="*/ 11 h 237"/>
                <a:gd name="T2" fmla="*/ 35 w 184"/>
                <a:gd name="T3" fmla="*/ 236 h 237"/>
                <a:gd name="T4" fmla="*/ 0 w 184"/>
                <a:gd name="T5" fmla="*/ 225 h 237"/>
                <a:gd name="T6" fmla="*/ 146 w 184"/>
                <a:gd name="T7" fmla="*/ 0 h 237"/>
                <a:gd name="T8" fmla="*/ 183 w 184"/>
                <a:gd name="T9" fmla="*/ 1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237">
                  <a:moveTo>
                    <a:pt x="183" y="11"/>
                  </a:moveTo>
                  <a:lnTo>
                    <a:pt x="35" y="236"/>
                  </a:lnTo>
                  <a:lnTo>
                    <a:pt x="0" y="225"/>
                  </a:lnTo>
                  <a:lnTo>
                    <a:pt x="146" y="0"/>
                  </a:lnTo>
                  <a:lnTo>
                    <a:pt x="183" y="11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6" name="Freeform 86"/>
            <p:cNvSpPr>
              <a:spLocks/>
            </p:cNvSpPr>
            <p:nvPr/>
          </p:nvSpPr>
          <p:spPr bwMode="auto">
            <a:xfrm>
              <a:off x="3869" y="1893"/>
              <a:ext cx="111" cy="108"/>
            </a:xfrm>
            <a:custGeom>
              <a:avLst/>
              <a:gdLst>
                <a:gd name="T0" fmla="*/ 0 w 111"/>
                <a:gd name="T1" fmla="*/ 89 h 108"/>
                <a:gd name="T2" fmla="*/ 52 w 111"/>
                <a:gd name="T3" fmla="*/ 107 h 108"/>
                <a:gd name="T4" fmla="*/ 110 w 111"/>
                <a:gd name="T5" fmla="*/ 17 h 108"/>
                <a:gd name="T6" fmla="*/ 56 w 111"/>
                <a:gd name="T7" fmla="*/ 0 h 108"/>
                <a:gd name="T8" fmla="*/ 0 w 111"/>
                <a:gd name="T9" fmla="*/ 8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08">
                  <a:moveTo>
                    <a:pt x="0" y="89"/>
                  </a:moveTo>
                  <a:lnTo>
                    <a:pt x="52" y="107"/>
                  </a:lnTo>
                  <a:lnTo>
                    <a:pt x="110" y="17"/>
                  </a:lnTo>
                  <a:lnTo>
                    <a:pt x="56" y="0"/>
                  </a:lnTo>
                  <a:lnTo>
                    <a:pt x="0" y="89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7" name="Freeform 87"/>
            <p:cNvSpPr>
              <a:spLocks/>
            </p:cNvSpPr>
            <p:nvPr/>
          </p:nvSpPr>
          <p:spPr bwMode="auto">
            <a:xfrm>
              <a:off x="3664" y="2208"/>
              <a:ext cx="114" cy="108"/>
            </a:xfrm>
            <a:custGeom>
              <a:avLst/>
              <a:gdLst>
                <a:gd name="T0" fmla="*/ 0 w 114"/>
                <a:gd name="T1" fmla="*/ 90 h 108"/>
                <a:gd name="T2" fmla="*/ 54 w 114"/>
                <a:gd name="T3" fmla="*/ 107 h 108"/>
                <a:gd name="T4" fmla="*/ 113 w 114"/>
                <a:gd name="T5" fmla="*/ 17 h 108"/>
                <a:gd name="T6" fmla="*/ 59 w 114"/>
                <a:gd name="T7" fmla="*/ 0 h 108"/>
                <a:gd name="T8" fmla="*/ 0 w 114"/>
                <a:gd name="T9" fmla="*/ 9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08">
                  <a:moveTo>
                    <a:pt x="0" y="90"/>
                  </a:moveTo>
                  <a:lnTo>
                    <a:pt x="54" y="107"/>
                  </a:lnTo>
                  <a:lnTo>
                    <a:pt x="113" y="17"/>
                  </a:lnTo>
                  <a:lnTo>
                    <a:pt x="59" y="0"/>
                  </a:lnTo>
                  <a:lnTo>
                    <a:pt x="0" y="90"/>
                  </a:lnTo>
                </a:path>
              </a:pathLst>
            </a:custGeom>
            <a:solidFill>
              <a:srgbClr val="C00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9" name="Rectangle 2"/>
          <p:cNvSpPr txBox="1">
            <a:spLocks noChangeArrowheads="1"/>
          </p:cNvSpPr>
          <p:nvPr/>
        </p:nvSpPr>
        <p:spPr>
          <a:xfrm>
            <a:off x="685800" y="468922"/>
            <a:ext cx="7772400" cy="955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Typical Change</a:t>
            </a:r>
          </a:p>
        </p:txBody>
      </p:sp>
      <p:sp>
        <p:nvSpPr>
          <p:cNvPr id="91" name="Slide Number Placeholder 4"/>
          <p:cNvSpPr txBox="1">
            <a:spLocks/>
          </p:cNvSpPr>
          <p:nvPr/>
        </p:nvSpPr>
        <p:spPr>
          <a:xfrm>
            <a:off x="2767331" y="618100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9C97186-5990-4482-9DF9-1771654F41EF}" type="slidenum">
              <a:rPr lang="en-US" sz="1200" smtClean="0">
                <a:cs typeface="Arial" pitchFamily="34" charset="0"/>
              </a:rPr>
              <a:pPr algn="r">
                <a:defRPr/>
              </a:pPr>
              <a:t>20</a:t>
            </a:fld>
            <a:endParaRPr 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41181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D528D0-42D4-4B6E-82E4-1F6A74CB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chemeClr val="bg2"/>
                </a:solidFill>
              </a:rPr>
              <a:t>Four Key Roles for Executives</a:t>
            </a: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0C09FA72-1BB4-4A5C-AFE6-3E0535D72E7E}"/>
              </a:ext>
            </a:extLst>
          </p:cNvPr>
          <p:cNvSpPr>
            <a:spLocks noChangeShapeType="1"/>
          </p:cNvSpPr>
          <p:nvPr/>
        </p:nvSpPr>
        <p:spPr bwMode="blackWhite">
          <a:xfrm rot="-2727649">
            <a:off x="2582863" y="4410075"/>
            <a:ext cx="1082675" cy="3175"/>
          </a:xfrm>
          <a:prstGeom prst="line">
            <a:avLst/>
          </a:prstGeom>
          <a:noFill/>
          <a:ln w="76200">
            <a:solidFill>
              <a:srgbClr val="F42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9C5B2170-8399-4507-9C9F-2165F249E608}"/>
              </a:ext>
            </a:extLst>
          </p:cNvPr>
          <p:cNvSpPr>
            <a:spLocks noChangeShapeType="1"/>
          </p:cNvSpPr>
          <p:nvPr/>
        </p:nvSpPr>
        <p:spPr bwMode="blackWhite">
          <a:xfrm rot="-8132954">
            <a:off x="2516188" y="2590800"/>
            <a:ext cx="1295400" cy="1588"/>
          </a:xfrm>
          <a:prstGeom prst="line">
            <a:avLst/>
          </a:prstGeom>
          <a:noFill/>
          <a:ln w="76200">
            <a:solidFill>
              <a:srgbClr val="F42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EFED150B-AA4B-4168-B632-688E394E3FB9}"/>
              </a:ext>
            </a:extLst>
          </p:cNvPr>
          <p:cNvSpPr>
            <a:spLocks noChangeShapeType="1"/>
          </p:cNvSpPr>
          <p:nvPr/>
        </p:nvSpPr>
        <p:spPr bwMode="blackWhite">
          <a:xfrm rot="-8136430">
            <a:off x="5373688" y="4343400"/>
            <a:ext cx="1181100" cy="3175"/>
          </a:xfrm>
          <a:prstGeom prst="line">
            <a:avLst/>
          </a:prstGeom>
          <a:noFill/>
          <a:ln w="76200">
            <a:solidFill>
              <a:srgbClr val="F42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9DFCCF5E-34EA-4D17-A6A1-E3EABD79E27F}"/>
              </a:ext>
            </a:extLst>
          </p:cNvPr>
          <p:cNvSpPr>
            <a:spLocks noChangeShapeType="1"/>
          </p:cNvSpPr>
          <p:nvPr/>
        </p:nvSpPr>
        <p:spPr bwMode="blackWhite">
          <a:xfrm rot="-2727649">
            <a:off x="5450682" y="2553494"/>
            <a:ext cx="1141412" cy="0"/>
          </a:xfrm>
          <a:prstGeom prst="line">
            <a:avLst/>
          </a:prstGeom>
          <a:noFill/>
          <a:ln w="76200">
            <a:solidFill>
              <a:srgbClr val="F42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EBCED60-4496-4615-8433-020B9F33AA9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88975" y="4191000"/>
            <a:ext cx="2132013" cy="13664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Enabling</a:t>
            </a:r>
          </a:p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“Fuel Up”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1DA6696D-68A8-44DE-A4DE-EC77B6471B1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88975" y="1676399"/>
            <a:ext cx="2132013" cy="136644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Engaging</a:t>
            </a:r>
          </a:p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“Experiment”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F04FE520-8F0A-43E1-B2E9-21E06C1D721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326188" y="1600201"/>
            <a:ext cx="2436812" cy="136007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Envisioning</a:t>
            </a:r>
          </a:p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“Adjust the </a:t>
            </a:r>
          </a:p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Thermostat”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2306360F-0FF3-44D0-BB94-63170F639DD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326188" y="4024699"/>
            <a:ext cx="2436812" cy="1366451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Energizing</a:t>
            </a:r>
          </a:p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“Raise the </a:t>
            </a:r>
          </a:p>
          <a:p>
            <a:pPr algn="ctr"/>
            <a:r>
              <a:rPr lang="en-US" altLang="en-US" sz="2400" b="1" dirty="0">
                <a:latin typeface="Tahoma" panose="020B0604030504040204" pitchFamily="34" charset="0"/>
              </a:rPr>
              <a:t>Speed Limit”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9AA69BC9-AFB2-42C9-A82B-6D91383CA7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973388" y="2667000"/>
            <a:ext cx="3352800" cy="16573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Driving Culture Change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A66BF39-3B5E-4D19-839E-C52B864581A6}"/>
              </a:ext>
            </a:extLst>
          </p:cNvPr>
          <p:cNvSpPr txBox="1">
            <a:spLocks/>
          </p:cNvSpPr>
          <p:nvPr/>
        </p:nvSpPr>
        <p:spPr>
          <a:xfrm>
            <a:off x="2784893" y="60319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8966E-64EC-4C32-A545-847400292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40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 autoUpdateAnimBg="0"/>
      <p:bldP spid="8200" grpId="0" animBg="1" autoUpdateAnimBg="0"/>
      <p:bldP spid="8201" grpId="0" animBg="1" autoUpdateAnimBg="0"/>
      <p:bldP spid="8202" grpId="0" animBg="1" autoUpdateAnimBg="0"/>
      <p:bldP spid="820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248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505200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Gadugi" panose="020B0502040204020203" pitchFamily="34" charset="0"/>
              </a:rPr>
              <a:t>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927" y="3505200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Gadugi" panose="020B0502040204020203" pitchFamily="34" charset="0"/>
              </a:rPr>
              <a:t>Value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43400" y="61722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2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43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876300" y="381000"/>
            <a:ext cx="723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209800"/>
            <a:ext cx="8382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business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you in?</a:t>
            </a:r>
          </a:p>
        </p:txBody>
      </p:sp>
    </p:spTree>
    <p:extLst>
      <p:ext uri="{BB962C8B-B14F-4D97-AF65-F5344CB8AC3E}">
        <p14:creationId xmlns:p14="http://schemas.microsoft.com/office/powerpoint/2010/main" val="232505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almart log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8" y="1295400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90646" y="152400"/>
            <a:ext cx="723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vs. Experience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80" y="1295400"/>
            <a:ext cx="2362200" cy="91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29" y="1295400"/>
            <a:ext cx="1895475" cy="116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67" y="3613843"/>
            <a:ext cx="2448992" cy="111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08" y="2503294"/>
            <a:ext cx="2637491" cy="89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22" y="4887130"/>
            <a:ext cx="3602254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86" y="3571303"/>
            <a:ext cx="2719388" cy="10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55130"/>
            <a:ext cx="1977972" cy="14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6" y="3548391"/>
            <a:ext cx="1629099" cy="124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71986"/>
            <a:ext cx="1660981" cy="6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95" y="2472260"/>
            <a:ext cx="1248340" cy="10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1" y="4965264"/>
            <a:ext cx="311968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3" y="2599154"/>
            <a:ext cx="1531224" cy="12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81" y="2211415"/>
            <a:ext cx="2358578" cy="14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3F9925BD-68E8-4CBD-8EA3-78749CC2C52A}"/>
              </a:ext>
            </a:extLst>
          </p:cNvPr>
          <p:cNvSpPr txBox="1">
            <a:spLocks/>
          </p:cNvSpPr>
          <p:nvPr/>
        </p:nvSpPr>
        <p:spPr>
          <a:xfrm>
            <a:off x="4038600" y="6340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8966E-64EC-4C32-A545-847400292626}" type="slidenum">
              <a:rPr lang="en-US" sz="1600" smtClean="0"/>
              <a:pPr/>
              <a:t>24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6188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1169076" y="1377623"/>
            <a:ext cx="6663267" cy="4089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585552" y="3304076"/>
            <a:ext cx="1624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6707188" y="3320521"/>
            <a:ext cx="1362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3602439" y="5698193"/>
            <a:ext cx="17443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3352800" y="3502025"/>
            <a:ext cx="2295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4382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752600" y="444668"/>
            <a:ext cx="6663267" cy="932955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Traditional Approach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C1CD61-73E1-4CF4-BCF2-92D821B6070E}"/>
              </a:ext>
            </a:extLst>
          </p:cNvPr>
          <p:cNvSpPr txBox="1">
            <a:spLocks/>
          </p:cNvSpPr>
          <p:nvPr/>
        </p:nvSpPr>
        <p:spPr>
          <a:xfrm>
            <a:off x="4038600" y="6340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8966E-64EC-4C32-A545-84740029262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86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4038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key is starting with customers, and working backwards.”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-Jeff Bezos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761977" y="420838"/>
            <a:ext cx="76200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Empathic Mindset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038600" y="615086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8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881592" y="1528816"/>
            <a:ext cx="6958542" cy="3914722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881591" y="3107558"/>
            <a:ext cx="1624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6825721" y="3126080"/>
            <a:ext cx="1362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3586956" y="5468409"/>
            <a:ext cx="1547813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2999752" y="3367114"/>
            <a:ext cx="27222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Customer/</a:t>
            </a:r>
          </a:p>
          <a:p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</a:p>
        </p:txBody>
      </p:sp>
      <p:sp>
        <p:nvSpPr>
          <p:cNvPr id="4382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502999" y="559245"/>
            <a:ext cx="7263539" cy="932955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Design Thinking Approach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06A0EA2-0442-48DE-92B3-67D904E14B32}"/>
              </a:ext>
            </a:extLst>
          </p:cNvPr>
          <p:cNvSpPr txBox="1">
            <a:spLocks/>
          </p:cNvSpPr>
          <p:nvPr/>
        </p:nvSpPr>
        <p:spPr>
          <a:xfrm>
            <a:off x="4038600" y="6340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8966E-64EC-4C32-A545-84740029262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8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735859" y="6356350"/>
            <a:ext cx="2133600" cy="365125"/>
          </a:xfrm>
        </p:spPr>
        <p:txBody>
          <a:bodyPr/>
          <a:lstStyle/>
          <a:p>
            <a:pPr algn="ctr">
              <a:defRPr/>
            </a:pPr>
            <a:fld id="{4E7E1CDA-AAC2-41F9-A635-78380E3ED820}" type="slidenum">
              <a:rPr lang="en-US" smtClean="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defRPr/>
              </a:pPr>
              <a:t>28</a:t>
            </a:fld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883" y="762000"/>
            <a:ext cx="752223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altLang="en-US" sz="7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seeking Compliance or Commitment?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D5FEBD6-7FC6-4130-96D6-252B841410FB}"/>
              </a:ext>
            </a:extLst>
          </p:cNvPr>
          <p:cNvSpPr txBox="1">
            <a:spLocks/>
          </p:cNvSpPr>
          <p:nvPr/>
        </p:nvSpPr>
        <p:spPr>
          <a:xfrm>
            <a:off x="6477000" y="6358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8966E-64EC-4C32-A545-847400292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05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6477000" y="6358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6744B85-3C76-41D5-B75E-AF5C7CA6A0A4}"/>
              </a:ext>
            </a:extLst>
          </p:cNvPr>
          <p:cNvSpPr txBox="1">
            <a:spLocks/>
          </p:cNvSpPr>
          <p:nvPr/>
        </p:nvSpPr>
        <p:spPr>
          <a:xfrm>
            <a:off x="2971800" y="61717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8966E-64EC-4C32-A545-847400292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8B4CA5-671A-4054-9A16-7BB674B32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12823"/>
              </p:ext>
            </p:extLst>
          </p:nvPr>
        </p:nvGraphicFramePr>
        <p:xfrm>
          <a:off x="1143000" y="1828800"/>
          <a:ext cx="7086600" cy="3962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195665426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9785472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00584807"/>
                    </a:ext>
                  </a:extLst>
                </a:gridCol>
              </a:tblGrid>
              <a:tr h="396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Rocks</a:t>
                      </a:r>
                    </a:p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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49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Rock </a:t>
                      </a:r>
                    </a:p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Solid</a:t>
                      </a:r>
                    </a:p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</a:t>
                      </a:r>
                    </a:p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6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Rock Stars</a:t>
                      </a:r>
                    </a:p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</a:t>
                      </a:r>
                      <a:endParaRPr 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5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57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86B7C759-DB1C-4245-920E-FA625922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720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8000" b="1" dirty="0">
                <a:solidFill>
                  <a:schemeClr val="bg1"/>
                </a:solidFill>
                <a:latin typeface="Tahoma" charset="0"/>
              </a:rPr>
              <a:t>“</a:t>
            </a: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Revolution:</a:t>
            </a:r>
          </a:p>
          <a:p>
            <a:pPr marL="0" indent="0" algn="ctr">
              <a:buNone/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sudden, complete or marked change in something.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E60A92-A9E5-4DDE-8F7E-33FB485394AE}"/>
              </a:ext>
            </a:extLst>
          </p:cNvPr>
          <p:cNvSpPr txBox="1">
            <a:spLocks/>
          </p:cNvSpPr>
          <p:nvPr/>
        </p:nvSpPr>
        <p:spPr>
          <a:xfrm>
            <a:off x="4419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08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448675" cy="4994275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hief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fficer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038600" y="618807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2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09600"/>
            <a:ext cx="8448675" cy="4994275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hief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xample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80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fficer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038600" y="618807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en-US" altLang="en-US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Adventurers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en-US" altLang="en-US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Wanted!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en-US" altLang="en-US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help you realize your potential.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191000" y="62642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34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7181"/>
            <a:ext cx="83820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8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tightening your belts and instead, change your pants!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</a:t>
            </a:r>
            <a:endParaRPr lang="en-US" altLang="en-US" sz="8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419600" y="61722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1"/>
            <a:ext cx="7924800" cy="62484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i="1" dirty="0">
                <a:latin typeface="Tahoma" pitchFamily="34" charset="0"/>
              </a:rPr>
              <a:t>Who are we?</a:t>
            </a:r>
            <a:r>
              <a:rPr lang="en-US" sz="1800" b="1" dirty="0"/>
              <a:t> 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A Change and Organizational Effectiveness consulting practice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i="1" dirty="0">
                <a:latin typeface="Tahoma" pitchFamily="34" charset="0"/>
              </a:rPr>
              <a:t>What do we do?</a:t>
            </a:r>
            <a:r>
              <a:rPr lang="en-US" sz="1800" b="1" dirty="0"/>
              <a:t> 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Partner with government leaders and implement solutions to improve organizational performance.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i="1" dirty="0">
                <a:latin typeface="Tahoma" pitchFamily="34" charset="0"/>
              </a:rPr>
              <a:t>How do we do that?</a:t>
            </a:r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We provide expertise in:</a:t>
            </a:r>
          </a:p>
          <a:p>
            <a:pPr marL="1314450" lvl="1" indent="5143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Organizational Effectiveness Strategies</a:t>
            </a:r>
          </a:p>
          <a:p>
            <a:pPr marL="1314450" lvl="1" indent="5143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Strategic Planning</a:t>
            </a:r>
          </a:p>
          <a:p>
            <a:pPr marL="1314450" lvl="1" indent="5143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Succession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Planning</a:t>
            </a:r>
          </a:p>
          <a:p>
            <a:pPr marL="1314450" lvl="1" indent="5143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Talent Management</a:t>
            </a:r>
          </a:p>
          <a:p>
            <a:pPr marL="1314450" lvl="1" indent="5143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Leadership and Management Skills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i="1" dirty="0">
                <a:latin typeface="Tahoma" pitchFamily="34" charset="0"/>
              </a:rPr>
              <a:t>How do you contact us?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Patrick Ibarra, 925-518-0187 or patrick@gettingbetterallthetime.com</a:t>
            </a:r>
            <a:r>
              <a:rPr lang="en-US" sz="1800" b="1" dirty="0">
                <a:solidFill>
                  <a:schemeClr val="bg1"/>
                </a:solidFill>
                <a:latin typeface="Albertus Medium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i="1" dirty="0">
                <a:latin typeface="Tahoma" pitchFamily="34" charset="0"/>
              </a:rPr>
              <a:t>Web address:</a:t>
            </a:r>
            <a:r>
              <a:rPr lang="en-US" sz="1800" b="1" dirty="0">
                <a:latin typeface="Albertus Medium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www.gettingbetterallthetime.com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solidFill>
                <a:schemeClr val="bg1"/>
              </a:solidFill>
              <a:latin typeface="Albertus Medium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i="1" dirty="0">
              <a:solidFill>
                <a:schemeClr val="bg1"/>
              </a:solidFill>
              <a:latin typeface="Albertus Medium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i="1" dirty="0">
              <a:solidFill>
                <a:schemeClr val="bg1"/>
              </a:solidFill>
              <a:latin typeface="Albertus Medium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400" b="1" i="1" dirty="0">
                <a:solidFill>
                  <a:schemeClr val="bg1"/>
                </a:solidFill>
                <a:latin typeface="Albertus Medium" pitchFamily="34" charset="0"/>
              </a:rPr>
              <a:t>Our mission is to help organizations and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400" b="1" i="1" dirty="0">
                <a:solidFill>
                  <a:schemeClr val="bg1"/>
                </a:solidFill>
                <a:latin typeface="Albertus Medium" pitchFamily="34" charset="0"/>
              </a:rPr>
              <a:t>their members “get better all the time”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2286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Mejorando Group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087282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30" y="5073827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5073827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98" y="5087282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142122" y="6183779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9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233738" y="1524000"/>
            <a:ext cx="5681662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Ibarra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City Manager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 of The Mejorando Group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3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3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(925)518-0187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3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patrick@gettingbetterallthetime.com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Cambria" pitchFamily="18" charset="0"/>
              </a:rPr>
              <a:t> </a:t>
            </a:r>
            <a:endParaRPr lang="en-US" sz="2400" dirty="0">
              <a:latin typeface="Cambria" pitchFamily="18" charset="0"/>
              <a:cs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3274"/>
            <a:ext cx="713748" cy="71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18948" y="621823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0189"/>
            <a:ext cx="634447" cy="66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23" y="4586842"/>
            <a:ext cx="686612" cy="68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25348"/>
            <a:ext cx="661674" cy="66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 Presenter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4F38C4-5E39-41BE-9EB8-77E2236D2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16" y="1357490"/>
            <a:ext cx="278001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Line 2"/>
          <p:cNvSpPr>
            <a:spLocks noChangeShapeType="1"/>
          </p:cNvSpPr>
          <p:nvPr/>
        </p:nvSpPr>
        <p:spPr bwMode="blackWhite">
          <a:xfrm flipH="1">
            <a:off x="4572000" y="2133600"/>
            <a:ext cx="3810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75" name="Line 3"/>
          <p:cNvSpPr>
            <a:spLocks noChangeShapeType="1"/>
          </p:cNvSpPr>
          <p:nvPr/>
        </p:nvSpPr>
        <p:spPr bwMode="blackWhite">
          <a:xfrm rot="-2801678" flipH="1">
            <a:off x="3341977" y="2511149"/>
            <a:ext cx="81552" cy="118125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blackWhite">
          <a:xfrm rot="2191705" flipH="1">
            <a:off x="3591102" y="4397886"/>
            <a:ext cx="313683" cy="80359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blackWhite">
          <a:xfrm rot="-6160750" flipH="1">
            <a:off x="3169688" y="3587466"/>
            <a:ext cx="309939" cy="74960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78" name="Line 6"/>
          <p:cNvSpPr>
            <a:spLocks noChangeShapeType="1"/>
          </p:cNvSpPr>
          <p:nvPr/>
        </p:nvSpPr>
        <p:spPr bwMode="blackWhite">
          <a:xfrm rot="6160750">
            <a:off x="5727544" y="3370654"/>
            <a:ext cx="517776" cy="104538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79" name="Line 7"/>
          <p:cNvSpPr>
            <a:spLocks noChangeShapeType="1"/>
          </p:cNvSpPr>
          <p:nvPr/>
        </p:nvSpPr>
        <p:spPr bwMode="blackWhite">
          <a:xfrm rot="19408295">
            <a:off x="5196347" y="4380188"/>
            <a:ext cx="411763" cy="68659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80" name="Line 8"/>
          <p:cNvSpPr>
            <a:spLocks noChangeShapeType="1"/>
          </p:cNvSpPr>
          <p:nvPr/>
        </p:nvSpPr>
        <p:spPr bwMode="blackWhite">
          <a:xfrm rot="2801678">
            <a:off x="5737519" y="2504475"/>
            <a:ext cx="68972" cy="119460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blackWhite">
          <a:xfrm>
            <a:off x="3352800" y="3200400"/>
            <a:ext cx="2438400" cy="155257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 eaLnBrk="0" hangingPunct="0"/>
            <a:r>
              <a:rPr lang="en-US" sz="2100" b="1" dirty="0">
                <a:solidFill>
                  <a:schemeClr val="bg1"/>
                </a:solidFill>
              </a:rPr>
              <a:t>Government</a:t>
            </a:r>
          </a:p>
          <a:p>
            <a:pPr algn="ctr" eaLnBrk="0" hangingPunct="0"/>
            <a:r>
              <a:rPr lang="en-US" sz="2100" b="1" dirty="0">
                <a:solidFill>
                  <a:schemeClr val="bg1"/>
                </a:solidFill>
              </a:rPr>
              <a:t>VUCA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blackWhite">
          <a:xfrm>
            <a:off x="5791200" y="1917700"/>
            <a:ext cx="2647950" cy="1041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Mistrust of Institutions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blackWhite">
          <a:xfrm>
            <a:off x="6355151" y="3234795"/>
            <a:ext cx="2647950" cy="1041400"/>
          </a:xfrm>
          <a:prstGeom prst="ellipse">
            <a:avLst/>
          </a:prstGeom>
          <a:solidFill>
            <a:srgbClr val="663300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Economy</a:t>
            </a:r>
          </a:p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blackWhite">
          <a:xfrm>
            <a:off x="5313690" y="4662730"/>
            <a:ext cx="2647950" cy="10414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Demographics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blackWhite">
          <a:xfrm>
            <a:off x="990600" y="4655182"/>
            <a:ext cx="2647950" cy="1041400"/>
          </a:xfrm>
          <a:prstGeom prst="ellipse">
            <a:avLst/>
          </a:prstGeom>
          <a:solidFill>
            <a:srgbClr val="808080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Service</a:t>
            </a:r>
          </a:p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Delivery</a:t>
            </a:r>
          </a:p>
        </p:txBody>
      </p:sp>
      <p:sp>
        <p:nvSpPr>
          <p:cNvPr id="335886" name="Oval 14"/>
          <p:cNvSpPr>
            <a:spLocks noChangeArrowheads="1"/>
          </p:cNvSpPr>
          <p:nvPr/>
        </p:nvSpPr>
        <p:spPr bwMode="blackWhite">
          <a:xfrm>
            <a:off x="332966" y="3213100"/>
            <a:ext cx="2647950" cy="1041400"/>
          </a:xfrm>
          <a:prstGeom prst="ellipse">
            <a:avLst/>
          </a:prstGeom>
          <a:solidFill>
            <a:srgbClr val="009900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Legislation</a:t>
            </a:r>
          </a:p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&amp; Legal</a:t>
            </a:r>
          </a:p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35887" name="Oval 15"/>
          <p:cNvSpPr>
            <a:spLocks noChangeArrowheads="1"/>
          </p:cNvSpPr>
          <p:nvPr/>
        </p:nvSpPr>
        <p:spPr bwMode="blackWhite">
          <a:xfrm>
            <a:off x="567408" y="1917700"/>
            <a:ext cx="2647950" cy="1041400"/>
          </a:xfrm>
          <a:prstGeom prst="ellipse">
            <a:avLst/>
          </a:prstGeom>
          <a:solidFill>
            <a:srgbClr val="993300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Social Media</a:t>
            </a:r>
          </a:p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35888" name="Oval 16"/>
          <p:cNvSpPr>
            <a:spLocks noChangeArrowheads="1"/>
          </p:cNvSpPr>
          <p:nvPr/>
        </p:nvSpPr>
        <p:spPr bwMode="blackWhite">
          <a:xfrm>
            <a:off x="3263336" y="1270000"/>
            <a:ext cx="2647950" cy="1041400"/>
          </a:xfrm>
          <a:prstGeom prst="ellipse">
            <a:avLst/>
          </a:prstGeom>
          <a:solidFill>
            <a:srgbClr val="CC9900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Politics and Citizen Activism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981307" y="41354"/>
            <a:ext cx="7239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Arial" panose="020B0604020202020204" pitchFamily="34" charset="0"/>
              </a:rPr>
              <a:t>Future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196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9DC60A-6D21-4247-8505-EEF21A564383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57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86B7C759-DB1C-4245-920E-FA625922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720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8000" b="1" dirty="0">
                <a:solidFill>
                  <a:schemeClr val="bg1"/>
                </a:solidFill>
                <a:latin typeface="Tahoma" charset="0"/>
              </a:rPr>
              <a:t>“</a:t>
            </a: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US" sz="8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adership is about Plumbing and Poetry.”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E60A92-A9E5-4DDE-8F7E-33FB485394AE}"/>
              </a:ext>
            </a:extLst>
          </p:cNvPr>
          <p:cNvSpPr txBox="1">
            <a:spLocks/>
          </p:cNvSpPr>
          <p:nvPr/>
        </p:nvSpPr>
        <p:spPr>
          <a:xfrm>
            <a:off x="4114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09800"/>
            <a:ext cx="8382000" cy="342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serve as the Protagonist for a Better Quality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Life</a:t>
            </a:r>
          </a:p>
        </p:txBody>
      </p:sp>
      <p:sp>
        <p:nvSpPr>
          <p:cNvPr id="23556" name="Slide Number Placeholder 4"/>
          <p:cNvSpPr txBox="1">
            <a:spLocks/>
          </p:cNvSpPr>
          <p:nvPr/>
        </p:nvSpPr>
        <p:spPr bwMode="auto">
          <a:xfrm>
            <a:off x="2971800" y="617696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436563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7950" indent="-468313" defTabSz="4572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7213" indent="-4381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indent="-468313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9FE031-81A2-4EF0-814D-93358C1193DA}" type="slidenum">
              <a:rPr lang="en-US" altLang="en-US" sz="1200">
                <a:latin typeface="+mn-lt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latin typeface="+mn-lt"/>
              <a:cs typeface="Arial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04800" y="588854"/>
            <a:ext cx="853439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85278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A7EFFE7-AF09-4C9C-96B0-90A8FB7D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57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/>
          <a:lstStyle>
            <a:lvl1pPr marL="309563" indent="-309563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61D57AE-96E4-4B9B-9F92-A8F4B8E2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13360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/>
          <a:lstStyle>
            <a:lvl1pPr marL="309563" indent="-309563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D7FA503A-67DC-4450-A776-7D432588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479" tIns="41239" rIns="82479" bIns="41239"/>
          <a:lstStyle>
            <a:lvl1pPr marL="309563" indent="-309563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Font typeface="Monotype Sorts"/>
              <a:buChar char="á"/>
            </a:pPr>
            <a:endParaRPr lang="en-US" altLang="en-US" sz="2300" dirty="0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AF0A9F78-A118-4DF8-A629-11DA7A95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3494" name="Slide Number Placeholder 1">
            <a:extLst>
              <a:ext uri="{FF2B5EF4-FFF2-40B4-BE49-F238E27FC236}">
                <a16:creationId xmlns:a16="http://schemas.microsoft.com/office/drawing/2014/main" id="{AB56035C-EE6E-4AFC-BDDD-A086FC0232FD}"/>
              </a:ext>
            </a:extLst>
          </p:cNvPr>
          <p:cNvSpPr txBox="1">
            <a:spLocks/>
          </p:cNvSpPr>
          <p:nvPr/>
        </p:nvSpPr>
        <p:spPr bwMode="auto">
          <a:xfrm>
            <a:off x="7085013" y="6294437"/>
            <a:ext cx="15255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436563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7950" indent="-468313" defTabSz="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7213" indent="-4381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97113" indent="-468313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543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15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87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259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748CA70-7754-4A73-8C2D-F0C336F0F55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5" name="Picture 11">
            <a:extLst>
              <a:ext uri="{FF2B5EF4-FFF2-40B4-BE49-F238E27FC236}">
                <a16:creationId xmlns:a16="http://schemas.microsoft.com/office/drawing/2014/main" id="{B5B766F0-7636-4C59-AC73-D7A60049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4" y="814109"/>
            <a:ext cx="82296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15F4E47E-68BB-4CFE-AD85-18007FEE3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37280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Values-Based</a:t>
            </a:r>
          </a:p>
        </p:txBody>
      </p:sp>
      <p:sp>
        <p:nvSpPr>
          <p:cNvPr id="63499" name="TextBox 9">
            <a:extLst>
              <a:ext uri="{FF2B5EF4-FFF2-40B4-BE49-F238E27FC236}">
                <a16:creationId xmlns:a16="http://schemas.microsoft.com/office/drawing/2014/main" id="{07AA5F91-3439-4063-ABB4-E889C385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270125"/>
            <a:ext cx="3168650" cy="369888"/>
          </a:xfrm>
          <a:prstGeom prst="rect">
            <a:avLst/>
          </a:prstGeom>
          <a:gradFill rotWithShape="1">
            <a:gsLst>
              <a:gs pos="0">
                <a:srgbClr val="F3C78A"/>
              </a:gs>
              <a:gs pos="50000">
                <a:srgbClr val="F5DBB9"/>
              </a:gs>
              <a:gs pos="100000">
                <a:srgbClr val="FAEDDD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Principles Led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64DA4A4-BA4F-442B-ABF6-345B097C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70" y="3200400"/>
            <a:ext cx="3090530" cy="369332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Purpose Driven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378B9FF-4C07-4E3F-8AC5-73FA0AA10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3" y="4036258"/>
            <a:ext cx="3200400" cy="507831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Performance Focused</a:t>
            </a:r>
          </a:p>
          <a:p>
            <a:pPr algn="ctr" eaLnBrk="1" hangingPunct="1">
              <a:defRPr/>
            </a:pPr>
            <a:endParaRPr lang="en-US" sz="900" b="1" dirty="0">
              <a:latin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1FD7161-64E7-4C75-9E21-8517603E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63" y="4936053"/>
            <a:ext cx="3352800" cy="369332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Results/Market Centric</a:t>
            </a:r>
          </a:p>
        </p:txBody>
      </p:sp>
      <p:sp>
        <p:nvSpPr>
          <p:cNvPr id="63509" name="TextBox 9">
            <a:extLst>
              <a:ext uri="{FF2B5EF4-FFF2-40B4-BE49-F238E27FC236}">
                <a16:creationId xmlns:a16="http://schemas.microsoft.com/office/drawing/2014/main" id="{7CDB54D7-2A2C-4915-BE99-EB55E644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022" y="3021460"/>
            <a:ext cx="2337708" cy="707886"/>
          </a:xfrm>
          <a:prstGeom prst="rect">
            <a:avLst/>
          </a:pr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567708F-4C18-445A-9728-791A1A4FE956}"/>
              </a:ext>
            </a:extLst>
          </p:cNvPr>
          <p:cNvSpPr txBox="1">
            <a:spLocks/>
          </p:cNvSpPr>
          <p:nvPr/>
        </p:nvSpPr>
        <p:spPr bwMode="auto">
          <a:xfrm>
            <a:off x="2971800" y="617696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436563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7950" indent="-468313" defTabSz="4572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7213" indent="-4381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indent="-468313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indent="-4683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9FE031-81A2-4EF0-814D-93358C1193DA}" type="slidenum">
              <a:rPr lang="en-US" altLang="en-US" sz="1200">
                <a:latin typeface="+mn-lt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4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72223"/>
            <a:ext cx="8229600" cy="455919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8000" b="1" i="1" dirty="0">
                <a:latin typeface="Arial" panose="020B0604020202020204" pitchFamily="34" charset="0"/>
                <a:cs typeface="Arial" panose="020B0604020202020204" pitchFamily="34" charset="0"/>
              </a:rPr>
              <a:t>Every organization is perfectly designed to get the results it gets.</a:t>
            </a:r>
          </a:p>
          <a:p>
            <a:pPr marL="0" indent="0" algn="ctr">
              <a:buNone/>
            </a:pPr>
            <a:endParaRPr lang="en-US" sz="3600" dirty="0">
              <a:latin typeface="Cambria" pitchFamily="18" charset="0"/>
              <a:cs typeface="Cambria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C523605-7F45-4DBE-9FE7-3CA48CCC68E5}"/>
              </a:ext>
            </a:extLst>
          </p:cNvPr>
          <p:cNvSpPr txBox="1">
            <a:spLocks/>
          </p:cNvSpPr>
          <p:nvPr/>
        </p:nvSpPr>
        <p:spPr>
          <a:xfrm>
            <a:off x="4114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9DC60A-6D21-4247-8505-EEF21A5643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64414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8760</TotalTime>
  <Words>463</Words>
  <Application>Microsoft Office PowerPoint</Application>
  <PresentationFormat>On-screen Show (4:3)</PresentationFormat>
  <Paragraphs>209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Albertus Medium</vt:lpstr>
      <vt:lpstr>Arial</vt:lpstr>
      <vt:lpstr>Arial Black</vt:lpstr>
      <vt:lpstr>Calibri</vt:lpstr>
      <vt:lpstr>Cambria</vt:lpstr>
      <vt:lpstr>Candara</vt:lpstr>
      <vt:lpstr>Comic Sans MS</vt:lpstr>
      <vt:lpstr>Gadugi</vt:lpstr>
      <vt:lpstr>Helvetica</vt:lpstr>
      <vt:lpstr>Monotype Sorts</vt:lpstr>
      <vt:lpstr>Tahoma</vt:lpstr>
      <vt:lpstr>Times New Roman</vt:lpstr>
      <vt:lpstr>Wingdings</vt:lpstr>
      <vt:lpstr>Tradeshow</vt:lpstr>
      <vt:lpstr>Revolutionizing Government in the 21st Century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Key Roles for Executives</vt:lpstr>
      <vt:lpstr>PowerPoint Presentation</vt:lpstr>
      <vt:lpstr>PowerPoint Presentation</vt:lpstr>
      <vt:lpstr>PowerPoint Presentation</vt:lpstr>
      <vt:lpstr>Traditional Approach</vt:lpstr>
      <vt:lpstr>PowerPoint Presentation</vt:lpstr>
      <vt:lpstr>Design Thinking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Ibarra Rev Govt SCCMA 2019</dc:title>
  <dc:creator>Patrick Ibarra</dc:creator>
  <cp:lastModifiedBy>Patrick</cp:lastModifiedBy>
  <cp:revision>63</cp:revision>
  <cp:lastPrinted>2018-04-15T14:35:33Z</cp:lastPrinted>
  <dcterms:created xsi:type="dcterms:W3CDTF">2013-08-06T15:43:00Z</dcterms:created>
  <dcterms:modified xsi:type="dcterms:W3CDTF">2019-01-18T19:40:19Z</dcterms:modified>
</cp:coreProperties>
</file>