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Default Extension="jpeg" ContentType="image/jpeg"/>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notesSlides/notesSlide5.xml" ContentType="application/vnd.openxmlformats-officedocument.presentationml.notesSlide+xml"/>
  <Override PartName="/ppt/slides/slide15.xml" ContentType="application/vnd.openxmlformats-officedocument.presentationml.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slideLayouts/slideLayout13.xml" ContentType="application/vnd.openxmlformats-officedocument.presentationml.slideLayout+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slideLayouts/slideLayout14.xml" ContentType="application/vnd.openxmlformats-officedocument.presentationml.slideLayout+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32"/>
  </p:notesMasterIdLst>
  <p:sldIdLst>
    <p:sldId id="257"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9" r:id="rId22"/>
    <p:sldId id="280" r:id="rId23"/>
    <p:sldId id="281" r:id="rId24"/>
    <p:sldId id="282" r:id="rId25"/>
    <p:sldId id="283" r:id="rId26"/>
    <p:sldId id="284" r:id="rId27"/>
    <p:sldId id="285" r:id="rId28"/>
    <p:sldId id="286" r:id="rId29"/>
    <p:sldId id="287" r:id="rId30"/>
    <p:sldId id="288"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08" d="100"/>
          <a:sy n="108" d="100"/>
        </p:scale>
        <p:origin x="-89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46EEF-43A7-DC49-B1D1-E241DE7C6FC2}" type="datetimeFigureOut">
              <a:rPr lang="en-US" smtClean="0"/>
              <a:t>5/28/18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5516D3-0EFF-0A42-8BDD-485867A5EAC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A2CE4DA-9FA9-7E4E-9505-3661CA624840}" type="slidenum">
              <a:rPr lang="en-US" smtClean="0">
                <a:ea typeface="ＭＳ Ｐゴシック" pitchFamily="-65" charset="-128"/>
                <a:cs typeface="ＭＳ Ｐゴシック" pitchFamily="-65" charset="-128"/>
              </a:rPr>
              <a:pPr fontAlgn="base">
                <a:spcBef>
                  <a:spcPct val="0"/>
                </a:spcBef>
                <a:spcAft>
                  <a:spcPct val="0"/>
                </a:spcAft>
                <a:defRPr/>
              </a:pPr>
              <a:t>8</a:t>
            </a:fld>
            <a:endParaRPr lang="en-US" smtClean="0">
              <a:ea typeface="ＭＳ Ｐゴシック" pitchFamily="-65" charset="-128"/>
              <a:cs typeface="ＭＳ Ｐゴシック" pitchFamily="-65" charset="-128"/>
            </a:endParaRPr>
          </a:p>
        </p:txBody>
      </p:sp>
      <p:sp>
        <p:nvSpPr>
          <p:cNvPr id="51203" name="Rectangle 2"/>
          <p:cNvSpPr>
            <a:spLocks noGrp="1" noRot="1" noChangeAspect="1" noChangeArrowheads="1" noTextEdit="1"/>
          </p:cNvSpPr>
          <p:nvPr>
            <p:ph type="sldImg"/>
          </p:nvPr>
        </p:nvSpPr>
        <p:spPr bwMode="auto">
          <a:xfrm>
            <a:off x="1149350" y="690563"/>
            <a:ext cx="4557713" cy="3417887"/>
          </a:xfrm>
          <a:noFill/>
          <a:ln cap="flat">
            <a:solidFill>
              <a:schemeClr val="tx1"/>
            </a:solidFill>
            <a:miter lim="800000"/>
            <a:headEnd/>
            <a:tailEnd/>
          </a:ln>
        </p:spPr>
      </p:sp>
      <p:sp>
        <p:nvSpPr>
          <p:cNvPr id="51204" name="Rectangle 3"/>
          <p:cNvSpPr>
            <a:spLocks noGrp="1" noChangeArrowheads="1"/>
          </p:cNvSpPr>
          <p:nvPr>
            <p:ph type="body" idx="1"/>
          </p:nvPr>
        </p:nvSpPr>
        <p:spPr bwMode="auto">
          <a:xfrm>
            <a:off x="912813" y="4343400"/>
            <a:ext cx="5030787" cy="4113213"/>
          </a:xfrm>
          <a:noFill/>
        </p:spPr>
        <p:txBody>
          <a:bodyPr wrap="square" lIns="92075" tIns="46038" rIns="92075" bIns="46038"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D2BE28-23CB-2243-8096-DF6AA880C9A7}" type="slidenum">
              <a:rPr lang="en-US" smtClean="0">
                <a:ea typeface="ＭＳ Ｐゴシック" pitchFamily="-65" charset="-128"/>
                <a:cs typeface="ＭＳ Ｐゴシック" pitchFamily="-65" charset="-128"/>
              </a:rPr>
              <a:pPr fontAlgn="base">
                <a:spcBef>
                  <a:spcPct val="0"/>
                </a:spcBef>
                <a:spcAft>
                  <a:spcPct val="0"/>
                </a:spcAft>
                <a:defRPr/>
              </a:pPr>
              <a:t>9</a:t>
            </a:fld>
            <a:endParaRPr lang="en-US" smtClean="0">
              <a:ea typeface="ＭＳ Ｐゴシック" pitchFamily="-65" charset="-128"/>
              <a:cs typeface="ＭＳ Ｐゴシック" pitchFamily="-65" charset="-128"/>
            </a:endParaRPr>
          </a:p>
        </p:txBody>
      </p:sp>
      <p:sp>
        <p:nvSpPr>
          <p:cNvPr id="53251" name="Rectangle 2"/>
          <p:cNvSpPr>
            <a:spLocks noGrp="1" noRot="1" noChangeAspect="1" noChangeArrowheads="1" noTextEdit="1"/>
          </p:cNvSpPr>
          <p:nvPr>
            <p:ph type="sldImg"/>
          </p:nvPr>
        </p:nvSpPr>
        <p:spPr bwMode="auto">
          <a:xfrm>
            <a:off x="1149350" y="690563"/>
            <a:ext cx="4557713" cy="3417887"/>
          </a:xfrm>
          <a:noFill/>
          <a:ln cap="flat">
            <a:solidFill>
              <a:schemeClr val="tx1"/>
            </a:solidFill>
            <a:miter lim="800000"/>
            <a:headEnd/>
            <a:tailEnd/>
          </a:ln>
        </p:spPr>
      </p:sp>
      <p:sp>
        <p:nvSpPr>
          <p:cNvPr id="53252" name="Rectangle 3"/>
          <p:cNvSpPr>
            <a:spLocks noGrp="1" noChangeArrowheads="1"/>
          </p:cNvSpPr>
          <p:nvPr>
            <p:ph type="body" idx="1"/>
          </p:nvPr>
        </p:nvSpPr>
        <p:spPr bwMode="auto">
          <a:xfrm>
            <a:off x="912813" y="4343400"/>
            <a:ext cx="5030787" cy="4113213"/>
          </a:xfrm>
          <a:noFill/>
        </p:spPr>
        <p:txBody>
          <a:bodyPr wrap="square" lIns="92075" tIns="46038" rIns="92075" bIns="46038"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7ED42D-4AB2-964A-97D4-6925C230B03F}" type="slidenum">
              <a:rPr lang="en-US" smtClean="0">
                <a:ea typeface="ＭＳ Ｐゴシック" pitchFamily="-65" charset="-128"/>
                <a:cs typeface="ＭＳ Ｐゴシック" pitchFamily="-65" charset="-128"/>
              </a:rPr>
              <a:pPr fontAlgn="base">
                <a:spcBef>
                  <a:spcPct val="0"/>
                </a:spcBef>
                <a:spcAft>
                  <a:spcPct val="0"/>
                </a:spcAft>
                <a:defRPr/>
              </a:pPr>
              <a:t>11</a:t>
            </a:fld>
            <a:endParaRPr lang="en-US" smtClean="0">
              <a:ea typeface="ＭＳ Ｐゴシック" pitchFamily="-65" charset="-128"/>
              <a:cs typeface="ＭＳ Ｐゴシック" pitchFamily="-65" charset="-128"/>
            </a:endParaRPr>
          </a:p>
        </p:txBody>
      </p:sp>
      <p:sp>
        <p:nvSpPr>
          <p:cNvPr id="56323" name="Rectangle 2"/>
          <p:cNvSpPr>
            <a:spLocks noGrp="1" noRot="1" noChangeAspect="1" noChangeArrowheads="1" noTextEdit="1"/>
          </p:cNvSpPr>
          <p:nvPr>
            <p:ph type="sldImg"/>
          </p:nvPr>
        </p:nvSpPr>
        <p:spPr bwMode="auto">
          <a:xfrm>
            <a:off x="1149350" y="690563"/>
            <a:ext cx="4557713" cy="3417887"/>
          </a:xfrm>
          <a:noFill/>
          <a:ln cap="flat">
            <a:solidFill>
              <a:schemeClr val="tx1"/>
            </a:solidFill>
            <a:miter lim="800000"/>
            <a:headEnd/>
            <a:tailEnd/>
          </a:ln>
        </p:spPr>
      </p:sp>
      <p:sp>
        <p:nvSpPr>
          <p:cNvPr id="56324" name="Rectangle 3"/>
          <p:cNvSpPr>
            <a:spLocks noGrp="1" noChangeArrowheads="1"/>
          </p:cNvSpPr>
          <p:nvPr>
            <p:ph type="body" idx="1"/>
          </p:nvPr>
        </p:nvSpPr>
        <p:spPr bwMode="auto">
          <a:xfrm>
            <a:off x="912813" y="4343400"/>
            <a:ext cx="5030787" cy="4113213"/>
          </a:xfrm>
          <a:noFill/>
        </p:spPr>
        <p:txBody>
          <a:bodyPr wrap="square" lIns="92075" tIns="46038" rIns="92075" bIns="46038"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303E39-81D1-B74C-AC85-E6ECC11665E4}" type="slidenum">
              <a:rPr lang="en-US" smtClean="0">
                <a:ea typeface="ＭＳ Ｐゴシック" pitchFamily="-65" charset="-128"/>
                <a:cs typeface="ＭＳ Ｐゴシック" pitchFamily="-65" charset="-128"/>
              </a:rPr>
              <a:pPr fontAlgn="base">
                <a:spcBef>
                  <a:spcPct val="0"/>
                </a:spcBef>
                <a:spcAft>
                  <a:spcPct val="0"/>
                </a:spcAft>
                <a:defRPr/>
              </a:pPr>
              <a:t>12</a:t>
            </a:fld>
            <a:endParaRPr lang="en-US" smtClean="0">
              <a:ea typeface="ＭＳ Ｐゴシック" pitchFamily="-65" charset="-128"/>
              <a:cs typeface="ＭＳ Ｐゴシック" pitchFamily="-65" charset="-128"/>
            </a:endParaRPr>
          </a:p>
        </p:txBody>
      </p:sp>
      <p:sp>
        <p:nvSpPr>
          <p:cNvPr id="58371" name="Rectangle 2"/>
          <p:cNvSpPr>
            <a:spLocks noGrp="1" noRot="1" noChangeAspect="1" noChangeArrowheads="1" noTextEdit="1"/>
          </p:cNvSpPr>
          <p:nvPr>
            <p:ph type="sldImg"/>
          </p:nvPr>
        </p:nvSpPr>
        <p:spPr bwMode="auto">
          <a:xfrm>
            <a:off x="1149350" y="690563"/>
            <a:ext cx="4557713" cy="3417887"/>
          </a:xfrm>
          <a:noFill/>
          <a:ln cap="flat">
            <a:solidFill>
              <a:schemeClr val="tx1"/>
            </a:solidFill>
            <a:miter lim="800000"/>
            <a:headEnd/>
            <a:tailEnd/>
          </a:ln>
        </p:spPr>
      </p:sp>
      <p:sp>
        <p:nvSpPr>
          <p:cNvPr id="58372" name="Rectangle 3"/>
          <p:cNvSpPr>
            <a:spLocks noGrp="1" noChangeArrowheads="1"/>
          </p:cNvSpPr>
          <p:nvPr>
            <p:ph type="body" idx="1"/>
          </p:nvPr>
        </p:nvSpPr>
        <p:spPr bwMode="auto">
          <a:xfrm>
            <a:off x="912813" y="4343400"/>
            <a:ext cx="5030787" cy="4113213"/>
          </a:xfrm>
          <a:noFill/>
        </p:spPr>
        <p:txBody>
          <a:bodyPr wrap="square" lIns="92075" tIns="46038" rIns="92075" bIns="46038"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28286955"/>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0E03C8-BAC5-A14B-A662-AB0F4822D406}" type="slidenum">
              <a:rPr lang="en-US" smtClean="0">
                <a:ea typeface="ＭＳ Ｐゴシック" pitchFamily="-65" charset="-128"/>
                <a:cs typeface="ＭＳ Ｐゴシック" pitchFamily="-65" charset="-128"/>
              </a:rPr>
              <a:pPr fontAlgn="base">
                <a:spcBef>
                  <a:spcPct val="0"/>
                </a:spcBef>
                <a:spcAft>
                  <a:spcPct val="0"/>
                </a:spcAft>
                <a:defRPr/>
              </a:pPr>
              <a:t>13</a:t>
            </a:fld>
            <a:endParaRPr lang="en-US" smtClean="0">
              <a:ea typeface="ＭＳ Ｐゴシック" pitchFamily="-65" charset="-128"/>
              <a:cs typeface="ＭＳ Ｐゴシック" pitchFamily="-65" charset="-128"/>
            </a:endParaRPr>
          </a:p>
        </p:txBody>
      </p:sp>
      <p:sp>
        <p:nvSpPr>
          <p:cNvPr id="60419" name="Rectangle 2"/>
          <p:cNvSpPr>
            <a:spLocks noGrp="1" noRot="1" noChangeAspect="1" noChangeArrowheads="1" noTextEdit="1"/>
          </p:cNvSpPr>
          <p:nvPr>
            <p:ph type="sldImg"/>
          </p:nvPr>
        </p:nvSpPr>
        <p:spPr bwMode="auto">
          <a:xfrm>
            <a:off x="1149350" y="690563"/>
            <a:ext cx="4557713" cy="3417887"/>
          </a:xfrm>
          <a:noFill/>
          <a:ln cap="flat">
            <a:solidFill>
              <a:schemeClr val="tx1"/>
            </a:solidFill>
            <a:miter lim="800000"/>
            <a:headEnd/>
            <a:tailEnd/>
          </a:ln>
        </p:spPr>
      </p:sp>
      <p:sp>
        <p:nvSpPr>
          <p:cNvPr id="60420" name="Rectangle 3"/>
          <p:cNvSpPr>
            <a:spLocks noGrp="1" noChangeArrowheads="1"/>
          </p:cNvSpPr>
          <p:nvPr>
            <p:ph type="body" idx="1"/>
          </p:nvPr>
        </p:nvSpPr>
        <p:spPr bwMode="auto">
          <a:xfrm>
            <a:off x="912813" y="4343400"/>
            <a:ext cx="5030787" cy="4113213"/>
          </a:xfrm>
          <a:noFill/>
        </p:spPr>
        <p:txBody>
          <a:bodyPr wrap="square" lIns="92075" tIns="46038" rIns="92075" bIns="46038"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85511120"/>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BA2CD6-A6ED-394F-8197-061D424A009E}" type="slidenum">
              <a:rPr lang="en-US" smtClean="0">
                <a:ea typeface="ＭＳ Ｐゴシック" pitchFamily="-65" charset="-128"/>
                <a:cs typeface="ＭＳ Ｐゴシック" pitchFamily="-65" charset="-128"/>
              </a:rPr>
              <a:pPr fontAlgn="base">
                <a:spcBef>
                  <a:spcPct val="0"/>
                </a:spcBef>
                <a:spcAft>
                  <a:spcPct val="0"/>
                </a:spcAft>
                <a:defRPr/>
              </a:pPr>
              <a:t>14</a:t>
            </a:fld>
            <a:endParaRPr lang="en-US" smtClean="0">
              <a:ea typeface="ＭＳ Ｐゴシック" pitchFamily="-65" charset="-128"/>
              <a:cs typeface="ＭＳ Ｐゴシック" pitchFamily="-65" charset="-128"/>
            </a:endParaRPr>
          </a:p>
        </p:txBody>
      </p:sp>
      <p:sp>
        <p:nvSpPr>
          <p:cNvPr id="62467" name="Rectangle 2"/>
          <p:cNvSpPr>
            <a:spLocks noGrp="1" noRot="1" noChangeAspect="1" noChangeArrowheads="1" noTextEdit="1"/>
          </p:cNvSpPr>
          <p:nvPr>
            <p:ph type="sldImg"/>
          </p:nvPr>
        </p:nvSpPr>
        <p:spPr bwMode="auto">
          <a:xfrm>
            <a:off x="1149350" y="690563"/>
            <a:ext cx="4557713" cy="3417887"/>
          </a:xfrm>
          <a:noFill/>
          <a:ln cap="flat">
            <a:solidFill>
              <a:schemeClr val="tx1"/>
            </a:solidFill>
            <a:miter lim="800000"/>
            <a:headEnd/>
            <a:tailEnd/>
          </a:ln>
        </p:spPr>
      </p:sp>
      <p:sp>
        <p:nvSpPr>
          <p:cNvPr id="62468" name="Rectangle 3"/>
          <p:cNvSpPr>
            <a:spLocks noGrp="1" noChangeArrowheads="1"/>
          </p:cNvSpPr>
          <p:nvPr>
            <p:ph type="body" idx="1"/>
          </p:nvPr>
        </p:nvSpPr>
        <p:spPr bwMode="auto">
          <a:xfrm>
            <a:off x="912813" y="4343400"/>
            <a:ext cx="5030787" cy="4113213"/>
          </a:xfrm>
          <a:noFill/>
        </p:spPr>
        <p:txBody>
          <a:bodyPr wrap="square" lIns="92075" tIns="46038" rIns="92075" bIns="46038"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E26D56-5B38-4448-9FF9-C6F5F8188823}" type="slidenum">
              <a:rPr lang="en-US" smtClean="0">
                <a:ea typeface="ＭＳ Ｐゴシック" pitchFamily="-65" charset="-128"/>
                <a:cs typeface="ＭＳ Ｐゴシック" pitchFamily="-65" charset="-128"/>
              </a:rPr>
              <a:pPr fontAlgn="base">
                <a:spcBef>
                  <a:spcPct val="0"/>
                </a:spcBef>
                <a:spcAft>
                  <a:spcPct val="0"/>
                </a:spcAft>
                <a:defRPr/>
              </a:pPr>
              <a:t>15</a:t>
            </a:fld>
            <a:endParaRPr lang="en-US" smtClean="0">
              <a:ea typeface="ＭＳ Ｐゴシック" pitchFamily="-65" charset="-128"/>
              <a:cs typeface="ＭＳ Ｐゴシック" pitchFamily="-65" charset="-128"/>
            </a:endParaRPr>
          </a:p>
        </p:txBody>
      </p:sp>
      <p:sp>
        <p:nvSpPr>
          <p:cNvPr id="49155" name="Rectangle 2"/>
          <p:cNvSpPr>
            <a:spLocks noGrp="1" noRot="1" noChangeAspect="1" noChangeArrowheads="1" noTextEdit="1"/>
          </p:cNvSpPr>
          <p:nvPr>
            <p:ph type="sldImg"/>
          </p:nvPr>
        </p:nvSpPr>
        <p:spPr bwMode="auto">
          <a:xfrm>
            <a:off x="1149350" y="690563"/>
            <a:ext cx="4557713" cy="3417887"/>
          </a:xfrm>
          <a:noFill/>
          <a:ln cap="flat">
            <a:solidFill>
              <a:schemeClr val="tx1"/>
            </a:solidFill>
            <a:miter lim="800000"/>
            <a:headEnd/>
            <a:tailEnd/>
          </a:ln>
        </p:spPr>
      </p:sp>
      <p:sp>
        <p:nvSpPr>
          <p:cNvPr id="49156" name="Rectangle 3"/>
          <p:cNvSpPr>
            <a:spLocks noGrp="1" noChangeArrowheads="1"/>
          </p:cNvSpPr>
          <p:nvPr>
            <p:ph type="body" idx="1"/>
          </p:nvPr>
        </p:nvSpPr>
        <p:spPr bwMode="auto">
          <a:xfrm>
            <a:off x="912813" y="4343400"/>
            <a:ext cx="5030787" cy="4113213"/>
          </a:xfrm>
          <a:noFill/>
        </p:spPr>
        <p:txBody>
          <a:bodyPr wrap="square" lIns="92075" tIns="46038" rIns="92075" bIns="46038"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1084B241-BAE8-DB4D-BFC0-BC0A20402A4E}"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A2C703B1-3EEB-3448-A555-96F931FA4843}" type="datetimeFigureOut">
              <a:rPr lang="en-US" smtClean="0"/>
              <a:t>5/28/18</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A2C703B1-3EEB-3448-A555-96F931FA4843}" type="datetimeFigureOut">
              <a:rPr lang="en-US" smtClean="0"/>
              <a:t>5/28/18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84B241-BAE8-DB4D-BFC0-BC0A20402A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C703B1-3EEB-3448-A555-96F931FA4843}" type="datetimeFigureOut">
              <a:rPr lang="en-US" smtClean="0"/>
              <a:t>5/28/18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4B241-BAE8-DB4D-BFC0-BC0A20402A4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A2C703B1-3EEB-3448-A555-96F931FA4843}" type="datetimeFigureOut">
              <a:rPr lang="en-US" smtClean="0"/>
              <a:t>5/28/18</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1084B241-BAE8-DB4D-BFC0-BC0A20402A4E}"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A2C703B1-3EEB-3448-A555-96F931FA4843}" type="datetimeFigureOut">
              <a:rPr lang="en-US" smtClean="0"/>
              <a:t>5/28/18</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1084B241-BAE8-DB4D-BFC0-BC0A20402A4E}"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A2C703B1-3EEB-3448-A555-96F931FA4843}" type="datetimeFigureOut">
              <a:rPr lang="en-US" smtClean="0"/>
              <a:t>5/28/18</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1084B241-BAE8-DB4D-BFC0-BC0A20402A4E}"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2C703B1-3EEB-3448-A555-96F931FA4843}" type="datetimeFigureOut">
              <a:rPr lang="en-US" smtClean="0"/>
              <a:t>5/28/18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4B241-BAE8-DB4D-BFC0-BC0A20402A4E}"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2C703B1-3EEB-3448-A555-96F931FA4843}" type="datetimeFigureOut">
              <a:rPr lang="en-US" smtClean="0"/>
              <a:t>5/28/18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4B241-BAE8-DB4D-BFC0-BC0A20402A4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2C703B1-3EEB-3448-A555-96F931FA4843}" type="datetimeFigureOut">
              <a:rPr lang="en-US" smtClean="0"/>
              <a:t>5/28/18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4B241-BAE8-DB4D-BFC0-BC0A20402A4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C703B1-3EEB-3448-A555-96F931FA4843}" type="datetimeFigureOut">
              <a:rPr lang="en-US" smtClean="0"/>
              <a:t>5/28/18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4B241-BAE8-DB4D-BFC0-BC0A20402A4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2C703B1-3EEB-3448-A555-96F931FA4843}" type="datetimeFigureOut">
              <a:rPr lang="en-US" smtClean="0"/>
              <a:t>5/28/18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4B241-BAE8-DB4D-BFC0-BC0A20402A4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A2C703B1-3EEB-3448-A555-96F931FA4843}" type="datetimeFigureOut">
              <a:rPr lang="en-US" smtClean="0"/>
              <a:t>5/28/18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84B241-BAE8-DB4D-BFC0-BC0A20402A4E}"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2C703B1-3EEB-3448-A555-96F931FA4843}" type="datetimeFigureOut">
              <a:rPr lang="en-US" smtClean="0"/>
              <a:t>5/28/18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4B241-BAE8-DB4D-BFC0-BC0A20402A4E}"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2C703B1-3EEB-3448-A555-96F931FA4843}" type="datetimeFigureOut">
              <a:rPr lang="en-US" smtClean="0"/>
              <a:t>5/28/18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4B241-BAE8-DB4D-BFC0-BC0A20402A4E}"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A2C703B1-3EEB-3448-A555-96F931FA4843}" type="datetimeFigureOut">
              <a:rPr lang="en-US" smtClean="0"/>
              <a:t>5/28/18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4B241-BAE8-DB4D-BFC0-BC0A20402A4E}"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2C703B1-3EEB-3448-A555-96F931FA4843}" type="datetimeFigureOut">
              <a:rPr lang="en-US" smtClean="0"/>
              <a:t>5/28/18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84B241-BAE8-DB4D-BFC0-BC0A20402A4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A2C703B1-3EEB-3448-A555-96F931FA4843}" type="datetimeFigureOut">
              <a:rPr lang="en-US" smtClean="0"/>
              <a:t>5/28/18</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1084B241-BAE8-DB4D-BFC0-BC0A20402A4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Opiate Use Disorder</a:t>
            </a:r>
            <a:r>
              <a:rPr lang="en-US" dirty="0" smtClean="0"/>
              <a:t> </a:t>
            </a:r>
            <a:r>
              <a:rPr lang="en-US" dirty="0" smtClean="0"/>
              <a:t>and Medication Assisted Treatment </a:t>
            </a:r>
            <a:br>
              <a:rPr lang="en-US" dirty="0" smtClean="0"/>
            </a:br>
            <a:endParaRPr lang="en-US" dirty="0"/>
          </a:p>
        </p:txBody>
      </p:sp>
      <p:sp>
        <p:nvSpPr>
          <p:cNvPr id="3" name="Subtitle 2"/>
          <p:cNvSpPr>
            <a:spLocks noGrp="1"/>
          </p:cNvSpPr>
          <p:nvPr>
            <p:ph type="subTitle" idx="1"/>
          </p:nvPr>
        </p:nvSpPr>
        <p:spPr/>
        <p:txBody>
          <a:bodyPr>
            <a:normAutofit/>
          </a:bodyPr>
          <a:lstStyle/>
          <a:p>
            <a:r>
              <a:rPr lang="en-US" dirty="0" smtClean="0"/>
              <a:t>John Emmel, MD, FASAM</a:t>
            </a:r>
          </a:p>
          <a:p>
            <a:r>
              <a:rPr lang="en-US" dirty="0" smtClean="0"/>
              <a:t>Department of Alcohol and Other Drug Abuse Services (DAODAS)</a:t>
            </a:r>
          </a:p>
          <a:p>
            <a:r>
              <a:rPr lang="en-US" dirty="0" err="1" smtClean="0"/>
              <a:t>jemmel@charlestoncounty.org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smtClean="0">
                <a:ea typeface="+mj-ea"/>
                <a:cs typeface="+mj-cs"/>
              </a:rPr>
              <a:t>Drug Dependence,</a:t>
            </a:r>
            <a:br>
              <a:rPr lang="en-US" sz="4000" smtClean="0">
                <a:ea typeface="+mj-ea"/>
                <a:cs typeface="+mj-cs"/>
              </a:rPr>
            </a:br>
            <a:r>
              <a:rPr lang="en-US" sz="4000" smtClean="0">
                <a:ea typeface="+mj-ea"/>
                <a:cs typeface="+mj-cs"/>
              </a:rPr>
              <a:t>a Chronic Medical Illness</a:t>
            </a:r>
          </a:p>
        </p:txBody>
      </p:sp>
      <p:sp>
        <p:nvSpPr>
          <p:cNvPr id="54275" name="Rectangle 3"/>
          <p:cNvSpPr>
            <a:spLocks noGrp="1" noChangeArrowheads="1"/>
          </p:cNvSpPr>
          <p:nvPr>
            <p:ph idx="1"/>
          </p:nvPr>
        </p:nvSpPr>
        <p:spPr/>
        <p:txBody>
          <a:bodyPr/>
          <a:lstStyle/>
          <a:p>
            <a:pPr eaLnBrk="1" hangingPunct="1">
              <a:lnSpc>
                <a:spcPct val="90000"/>
              </a:lnSpc>
            </a:pPr>
            <a:r>
              <a:rPr lang="en-US" smtClean="0"/>
              <a:t>Title of an article in JAMA, Oct 4, 2000, Vol. 284, no. 13, pp 1689-1695</a:t>
            </a:r>
          </a:p>
          <a:p>
            <a:pPr eaLnBrk="1" hangingPunct="1">
              <a:lnSpc>
                <a:spcPct val="90000"/>
              </a:lnSpc>
            </a:pPr>
            <a:r>
              <a:rPr lang="en-US" smtClean="0"/>
              <a:t>Compares drug dependence to type 2 diabetes, hypertension, and asthma</a:t>
            </a:r>
          </a:p>
          <a:p>
            <a:pPr eaLnBrk="1" hangingPunct="1">
              <a:lnSpc>
                <a:spcPct val="90000"/>
              </a:lnSpc>
            </a:pPr>
            <a:r>
              <a:rPr lang="en-US" smtClean="0"/>
              <a:t>Genetic heritability, personal choice, and environmental factors are comparably involved</a:t>
            </a:r>
          </a:p>
          <a:p>
            <a:pPr eaLnBrk="1" hangingPunct="1">
              <a:lnSpc>
                <a:spcPct val="90000"/>
              </a:lnSpc>
            </a:pPr>
            <a:r>
              <a:rPr lang="en-US" smtClean="0"/>
              <a:t>Medication adherence and relapse rates similar across these illnesses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lIns="92075" tIns="46038" rIns="92075" bIns="46038" rtlCol="0">
            <a:normAutofit fontScale="90000"/>
          </a:bodyPr>
          <a:lstStyle/>
          <a:p>
            <a:pPr eaLnBrk="1" fontAlgn="auto" hangingPunct="1">
              <a:spcAft>
                <a:spcPts val="0"/>
              </a:spcAft>
              <a:defRPr/>
            </a:pPr>
            <a:r>
              <a:rPr lang="en-US" b="1" smtClean="0">
                <a:solidFill>
                  <a:srgbClr val="000000"/>
                </a:solidFill>
                <a:effectLst>
                  <a:outerShdw blurRad="38100" dist="38100" dir="2700000" algn="tl">
                    <a:srgbClr val="FFFFFF"/>
                  </a:outerShdw>
                </a:effectLst>
                <a:ea typeface="+mj-ea"/>
                <a:cs typeface="+mj-cs"/>
              </a:rPr>
              <a:t>Disease Comparison (cont.)</a:t>
            </a:r>
            <a:r>
              <a:rPr lang="en-US" smtClean="0">
                <a:ea typeface="+mj-ea"/>
                <a:cs typeface="+mj-cs"/>
              </a:rPr>
              <a:t/>
            </a:r>
            <a:br>
              <a:rPr lang="en-US" smtClean="0">
                <a:ea typeface="+mj-ea"/>
                <a:cs typeface="+mj-cs"/>
              </a:rPr>
            </a:br>
            <a:r>
              <a:rPr lang="en-US" smtClean="0">
                <a:ea typeface="+mj-ea"/>
                <a:cs typeface="+mj-cs"/>
              </a:rPr>
              <a:t>Diabetes             Addiction</a:t>
            </a:r>
          </a:p>
        </p:txBody>
      </p:sp>
      <p:sp>
        <p:nvSpPr>
          <p:cNvPr id="55299" name="Rectangle 3"/>
          <p:cNvSpPr>
            <a:spLocks noGrp="1" noChangeArrowheads="1"/>
          </p:cNvSpPr>
          <p:nvPr>
            <p:ph sz="half" idx="1"/>
          </p:nvPr>
        </p:nvSpPr>
        <p:spPr>
          <a:xfrm>
            <a:off x="457200" y="1600200"/>
            <a:ext cx="4033838" cy="4533900"/>
          </a:xfrm>
        </p:spPr>
        <p:txBody>
          <a:bodyPr lIns="92075" tIns="46038" rIns="92075" bIns="46038"/>
          <a:lstStyle/>
          <a:p>
            <a:pPr eaLnBrk="1" hangingPunct="1"/>
            <a:r>
              <a:rPr lang="en-US" smtClean="0"/>
              <a:t>Patients who are partially compliant are the rule, and outcomes are better than those who do not get treatment</a:t>
            </a:r>
          </a:p>
          <a:p>
            <a:pPr eaLnBrk="1" hangingPunct="1"/>
            <a:r>
              <a:rPr lang="en-US" smtClean="0"/>
              <a:t>Support systems improve outcomes</a:t>
            </a:r>
          </a:p>
        </p:txBody>
      </p:sp>
      <p:sp>
        <p:nvSpPr>
          <p:cNvPr id="55300" name="Rectangle 4"/>
          <p:cNvSpPr>
            <a:spLocks noGrp="1" noChangeArrowheads="1"/>
          </p:cNvSpPr>
          <p:nvPr>
            <p:ph sz="half" idx="2"/>
          </p:nvPr>
        </p:nvSpPr>
        <p:spPr>
          <a:xfrm>
            <a:off x="4652963" y="1600200"/>
            <a:ext cx="4033837" cy="4533900"/>
          </a:xfrm>
        </p:spPr>
        <p:txBody>
          <a:bodyPr lIns="92075" tIns="46038" rIns="92075" bIns="46038"/>
          <a:lstStyle/>
          <a:p>
            <a:pPr eaLnBrk="1" hangingPunct="1"/>
            <a:r>
              <a:rPr lang="en-US" smtClean="0"/>
              <a:t>Patients who are partially compliant are the rule, and outcomes are better than those who do not get treatment</a:t>
            </a:r>
          </a:p>
          <a:p>
            <a:pPr eaLnBrk="1" hangingPunct="1"/>
            <a:r>
              <a:rPr lang="en-US" smtClean="0"/>
              <a:t>Support systems improve outcomes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lIns="92075" tIns="46038" rIns="92075" bIns="46038" rtlCol="0">
            <a:normAutofit fontScale="90000"/>
          </a:bodyPr>
          <a:lstStyle/>
          <a:p>
            <a:pPr eaLnBrk="1" fontAlgn="auto" hangingPunct="1">
              <a:spcAft>
                <a:spcPts val="0"/>
              </a:spcAft>
              <a:defRPr/>
            </a:pPr>
            <a:r>
              <a:rPr lang="en-US" b="1" dirty="0" smtClean="0">
                <a:solidFill>
                  <a:srgbClr val="000000"/>
                </a:solidFill>
                <a:effectLst>
                  <a:outerShdw blurRad="38100" dist="38100" dir="2700000" algn="tl">
                    <a:srgbClr val="FFFFFF"/>
                  </a:outerShdw>
                </a:effectLst>
                <a:ea typeface="+mj-ea"/>
                <a:cs typeface="+mj-cs"/>
              </a:rPr>
              <a:t>Disease Comparison (cont.)</a:t>
            </a:r>
            <a:br>
              <a:rPr lang="en-US" b="1" dirty="0" smtClean="0">
                <a:solidFill>
                  <a:srgbClr val="000000"/>
                </a:solidFill>
                <a:effectLst>
                  <a:outerShdw blurRad="38100" dist="38100" dir="2700000" algn="tl">
                    <a:srgbClr val="FFFFFF"/>
                  </a:outerShdw>
                </a:effectLst>
                <a:ea typeface="+mj-ea"/>
                <a:cs typeface="+mj-cs"/>
              </a:rPr>
            </a:br>
            <a:r>
              <a:rPr lang="en-US" dirty="0" smtClean="0">
                <a:ea typeface="+mj-ea"/>
                <a:cs typeface="+mj-cs"/>
              </a:rPr>
              <a:t>Diabetes             Addiction</a:t>
            </a:r>
          </a:p>
        </p:txBody>
      </p:sp>
      <p:sp>
        <p:nvSpPr>
          <p:cNvPr id="57347" name="Rectangle 3"/>
          <p:cNvSpPr>
            <a:spLocks noGrp="1" noChangeArrowheads="1"/>
          </p:cNvSpPr>
          <p:nvPr>
            <p:ph sz="half" idx="1"/>
          </p:nvPr>
        </p:nvSpPr>
        <p:spPr>
          <a:xfrm>
            <a:off x="457200" y="1600200"/>
            <a:ext cx="4033838" cy="4533900"/>
          </a:xfrm>
        </p:spPr>
        <p:txBody>
          <a:bodyPr lIns="92075" tIns="46038" rIns="92075" bIns="46038"/>
          <a:lstStyle/>
          <a:p>
            <a:pPr eaLnBrk="1" hangingPunct="1"/>
            <a:r>
              <a:rPr lang="en-US" dirty="0" smtClean="0"/>
              <a:t>Since suboptimal patient compliance is expected, medication use is titrated to maximize outcome</a:t>
            </a:r>
          </a:p>
          <a:p>
            <a:pPr eaLnBrk="1" hangingPunct="1">
              <a:buNone/>
            </a:pPr>
            <a:endParaRPr lang="en-US" dirty="0" smtClean="0"/>
          </a:p>
          <a:p>
            <a:pPr eaLnBrk="1" hangingPunct="1"/>
            <a:r>
              <a:rPr lang="en-US" dirty="0" smtClean="0"/>
              <a:t>We have MANY choices available and use them all the time</a:t>
            </a:r>
          </a:p>
        </p:txBody>
      </p:sp>
      <p:sp>
        <p:nvSpPr>
          <p:cNvPr id="55300" name="Rectangle 4"/>
          <p:cNvSpPr>
            <a:spLocks noGrp="1" noChangeArrowheads="1"/>
          </p:cNvSpPr>
          <p:nvPr>
            <p:ph sz="half" idx="2"/>
          </p:nvPr>
        </p:nvSpPr>
        <p:spPr>
          <a:xfrm>
            <a:off x="4652963" y="1600200"/>
            <a:ext cx="4033837" cy="4533900"/>
          </a:xfrm>
        </p:spPr>
        <p:txBody>
          <a:bodyPr lIns="92075" tIns="46038" rIns="92075" bIns="46038"/>
          <a:lstStyle/>
          <a:p>
            <a:pPr eaLnBrk="1" hangingPunct="1"/>
            <a:r>
              <a:rPr lang="en-US" dirty="0" smtClean="0"/>
              <a:t>Since suboptimal patient compliance is expected….does the patient get a medication? </a:t>
            </a:r>
          </a:p>
          <a:p>
            <a:pPr eaLnBrk="1" hangingPunct="1">
              <a:buNone/>
            </a:pPr>
            <a:endParaRPr lang="en-US" dirty="0" smtClean="0"/>
          </a:p>
          <a:p>
            <a:pPr eaLnBrk="1" hangingPunct="1"/>
            <a:r>
              <a:rPr lang="en-US" dirty="0" smtClean="0"/>
              <a:t>We are not yet using our, as yet only three, well-researched outcomes-based FDA-approved medications to best effect</a:t>
            </a:r>
          </a:p>
          <a:p>
            <a:pPr eaLnBrk="1" hangingPunct="1"/>
            <a:endParaRPr lang="en-US" dirty="0" smtClean="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5300">
                                            <p:txEl>
                                              <p:pRg st="0" end="0"/>
                                            </p:txEl>
                                          </p:spTgt>
                                        </p:tgtEl>
                                        <p:attrNameLst>
                                          <p:attrName>style.visibility</p:attrName>
                                        </p:attrNameLst>
                                      </p:cBhvr>
                                      <p:to>
                                        <p:strVal val="visible"/>
                                      </p:to>
                                    </p:set>
                                    <p:animEffect transition="in" filter="blinds(horizontal)">
                                      <p:cBhvr>
                                        <p:cTn id="7" dur="500"/>
                                        <p:tgtEl>
                                          <p:spTgt spid="553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5300">
                                            <p:txEl>
                                              <p:pRg st="2" end="2"/>
                                            </p:txEl>
                                          </p:spTgt>
                                        </p:tgtEl>
                                        <p:attrNameLst>
                                          <p:attrName>style.visibility</p:attrName>
                                        </p:attrNameLst>
                                      </p:cBhvr>
                                      <p:to>
                                        <p:strVal val="visible"/>
                                      </p:to>
                                    </p:set>
                                    <p:animEffect transition="in" filter="blinds(horizontal)">
                                      <p:cBhvr>
                                        <p:cTn id="12" dur="500"/>
                                        <p:tgtEl>
                                          <p:spTgt spid="553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build="p" autoUpdateAnimBg="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lIns="92075" tIns="46038" rIns="92075" bIns="46038" rtlCol="0">
            <a:normAutofit fontScale="90000"/>
          </a:bodyPr>
          <a:lstStyle/>
          <a:p>
            <a:pPr eaLnBrk="1" fontAlgn="auto" hangingPunct="1">
              <a:spcAft>
                <a:spcPts val="0"/>
              </a:spcAft>
              <a:defRPr/>
            </a:pPr>
            <a:r>
              <a:rPr lang="en-US" b="1" smtClean="0">
                <a:solidFill>
                  <a:srgbClr val="000000"/>
                </a:solidFill>
                <a:effectLst>
                  <a:outerShdw blurRad="38100" dist="38100" dir="2700000" algn="tl">
                    <a:srgbClr val="FFFFFF"/>
                  </a:outerShdw>
                </a:effectLst>
                <a:ea typeface="+mj-ea"/>
                <a:cs typeface="+mj-cs"/>
              </a:rPr>
              <a:t>Disease Comparison (cont.)</a:t>
            </a:r>
            <a:br>
              <a:rPr lang="en-US" b="1" smtClean="0">
                <a:solidFill>
                  <a:srgbClr val="000000"/>
                </a:solidFill>
                <a:effectLst>
                  <a:outerShdw blurRad="38100" dist="38100" dir="2700000" algn="tl">
                    <a:srgbClr val="FFFFFF"/>
                  </a:outerShdw>
                </a:effectLst>
                <a:ea typeface="+mj-ea"/>
                <a:cs typeface="+mj-cs"/>
              </a:rPr>
            </a:br>
            <a:r>
              <a:rPr lang="en-US" smtClean="0">
                <a:ea typeface="+mj-ea"/>
                <a:cs typeface="+mj-cs"/>
              </a:rPr>
              <a:t>Diabetes             Addiction</a:t>
            </a:r>
          </a:p>
        </p:txBody>
      </p:sp>
      <p:sp>
        <p:nvSpPr>
          <p:cNvPr id="59395" name="Rectangle 3"/>
          <p:cNvSpPr>
            <a:spLocks noGrp="1" noChangeArrowheads="1"/>
          </p:cNvSpPr>
          <p:nvPr>
            <p:ph sz="half" idx="1"/>
          </p:nvPr>
        </p:nvSpPr>
        <p:spPr>
          <a:xfrm>
            <a:off x="457200" y="1600200"/>
            <a:ext cx="4033838" cy="4533900"/>
          </a:xfrm>
        </p:spPr>
        <p:txBody>
          <a:bodyPr lIns="92075" tIns="46038" rIns="92075" bIns="46038"/>
          <a:lstStyle/>
          <a:p>
            <a:pPr eaLnBrk="1" hangingPunct="1"/>
            <a:r>
              <a:rPr lang="en-US" dirty="0" smtClean="0"/>
              <a:t>Even in highly motivated patients, only a small percentage will succeed without medication.  “Abstinence” from medication is lowest priority</a:t>
            </a:r>
          </a:p>
          <a:p>
            <a:pPr eaLnBrk="1" hangingPunct="1"/>
            <a:r>
              <a:rPr lang="en-US" dirty="0" smtClean="0"/>
              <a:t>We would never suggest to a person with a severe case of diabetes that he/she should manage it without medications at the outset</a:t>
            </a:r>
          </a:p>
        </p:txBody>
      </p:sp>
      <p:sp>
        <p:nvSpPr>
          <p:cNvPr id="57348" name="Rectangle 4"/>
          <p:cNvSpPr>
            <a:spLocks noGrp="1" noChangeArrowheads="1"/>
          </p:cNvSpPr>
          <p:nvPr>
            <p:ph sz="half" idx="2"/>
          </p:nvPr>
        </p:nvSpPr>
        <p:spPr>
          <a:xfrm>
            <a:off x="4652963" y="1600200"/>
            <a:ext cx="4033837" cy="4533900"/>
          </a:xfrm>
        </p:spPr>
        <p:txBody>
          <a:bodyPr lIns="92075" tIns="46038" rIns="92075" bIns="46038"/>
          <a:lstStyle/>
          <a:p>
            <a:pPr eaLnBrk="1" hangingPunct="1"/>
            <a:r>
              <a:rPr lang="en-US" dirty="0" smtClean="0"/>
              <a:t>Abstinence is still often the highest priority goal, without which treatment (and the patient) is judged a failure???</a:t>
            </a:r>
          </a:p>
          <a:p>
            <a:pPr eaLnBrk="1" hangingPunct="1"/>
            <a:endParaRPr lang="en-US" dirty="0" smtClean="0"/>
          </a:p>
          <a:p>
            <a:pPr eaLnBrk="1" hangingPunct="1"/>
            <a:r>
              <a:rPr lang="en-US" dirty="0" smtClean="0"/>
              <a:t>While a laudable goal, if it prevents patients from getting helpful medications, it should be lowered in priority</a:t>
            </a:r>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7348">
                                            <p:txEl>
                                              <p:pRg st="0" end="0"/>
                                            </p:txEl>
                                          </p:spTgt>
                                        </p:tgtEl>
                                        <p:attrNameLst>
                                          <p:attrName>style.visibility</p:attrName>
                                        </p:attrNameLst>
                                      </p:cBhvr>
                                      <p:to>
                                        <p:strVal val="visible"/>
                                      </p:to>
                                    </p:set>
                                    <p:animEffect transition="in" filter="blinds(horizontal)">
                                      <p:cBhvr>
                                        <p:cTn id="7" dur="500"/>
                                        <p:tgtEl>
                                          <p:spTgt spid="5734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7348">
                                            <p:txEl>
                                              <p:pRg st="2" end="2"/>
                                            </p:txEl>
                                          </p:spTgt>
                                        </p:tgtEl>
                                        <p:attrNameLst>
                                          <p:attrName>style.visibility</p:attrName>
                                        </p:attrNameLst>
                                      </p:cBhvr>
                                      <p:to>
                                        <p:strVal val="visible"/>
                                      </p:to>
                                    </p:set>
                                    <p:animEffect transition="in" filter="blinds(horizontal)">
                                      <p:cBhvr>
                                        <p:cTn id="12" dur="500"/>
                                        <p:tgtEl>
                                          <p:spTgt spid="5734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build="p" autoUpdateAnimBg="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lIns="92075" tIns="46038" rIns="92075" bIns="46038" rtlCol="0">
            <a:normAutofit/>
          </a:bodyPr>
          <a:lstStyle/>
          <a:p>
            <a:pPr eaLnBrk="1" fontAlgn="auto" hangingPunct="1">
              <a:spcAft>
                <a:spcPts val="0"/>
              </a:spcAft>
              <a:defRPr/>
            </a:pPr>
            <a:r>
              <a:rPr lang="en-US" b="1" smtClean="0">
                <a:solidFill>
                  <a:srgbClr val="000000"/>
                </a:solidFill>
                <a:effectLst>
                  <a:outerShdw blurRad="38100" dist="38100" dir="2700000" algn="tl">
                    <a:srgbClr val="FFFFFF"/>
                  </a:outerShdw>
                </a:effectLst>
                <a:ea typeface="+mj-ea"/>
                <a:cs typeface="+mj-cs"/>
              </a:rPr>
              <a:t>Disease Comparison: Conclusion</a:t>
            </a:r>
          </a:p>
        </p:txBody>
      </p:sp>
      <p:sp>
        <p:nvSpPr>
          <p:cNvPr id="61443" name="Rectangle 3"/>
          <p:cNvSpPr>
            <a:spLocks noGrp="1" noChangeArrowheads="1"/>
          </p:cNvSpPr>
          <p:nvPr>
            <p:ph idx="1"/>
          </p:nvPr>
        </p:nvSpPr>
        <p:spPr/>
        <p:txBody>
          <a:bodyPr lIns="92075" tIns="46038" rIns="92075" bIns="46038">
            <a:normAutofit fontScale="92500" lnSpcReduction="10000"/>
          </a:bodyPr>
          <a:lstStyle/>
          <a:p>
            <a:pPr eaLnBrk="1" hangingPunct="1"/>
            <a:r>
              <a:rPr lang="en-US" dirty="0" smtClean="0"/>
              <a:t>Chronic disease may be controllable, but not usually curable</a:t>
            </a:r>
          </a:p>
          <a:p>
            <a:pPr eaLnBrk="1" hangingPunct="1"/>
            <a:r>
              <a:rPr lang="en-US" dirty="0" smtClean="0"/>
              <a:t>Medications, if available, are useful to promote this “disease control”</a:t>
            </a:r>
          </a:p>
          <a:p>
            <a:pPr eaLnBrk="1" hangingPunct="1"/>
            <a:r>
              <a:rPr lang="en-US" dirty="0" smtClean="0"/>
              <a:t>Results will be suboptimal</a:t>
            </a:r>
          </a:p>
          <a:p>
            <a:pPr eaLnBrk="1" hangingPunct="1"/>
            <a:r>
              <a:rPr lang="en-US" dirty="0" smtClean="0"/>
              <a:t>There is a “disconnect” between treatment of addiction vs. other chronic diseases</a:t>
            </a:r>
          </a:p>
          <a:p>
            <a:pPr eaLnBrk="1" hangingPunct="1"/>
            <a:r>
              <a:rPr lang="en-US" dirty="0" smtClean="0"/>
              <a:t>In fact, there is a special term: Medication Assisted Treatment  </a:t>
            </a:r>
          </a:p>
          <a:p>
            <a:pPr eaLnBrk="1" hangingPunct="1"/>
            <a:r>
              <a:rPr lang="en-US" dirty="0" smtClean="0"/>
              <a:t>In other chronic diseases in medicine, we just call it:                                                </a:t>
            </a:r>
          </a:p>
          <a:p>
            <a:pPr eaLnBrk="1" hangingPunct="1">
              <a:buNone/>
            </a:pPr>
            <a:r>
              <a:rPr lang="en-US" dirty="0" smtClean="0"/>
              <a:t>                                 TREATMENT!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lIns="92075" tIns="46038" rIns="92075" bIns="46038" rtlCol="0">
            <a:normAutofit/>
          </a:bodyPr>
          <a:lstStyle/>
          <a:p>
            <a:pPr eaLnBrk="1" fontAlgn="auto" hangingPunct="1">
              <a:spcAft>
                <a:spcPts val="0"/>
              </a:spcAft>
              <a:defRPr/>
            </a:pPr>
            <a:r>
              <a:rPr lang="en-US" b="1" smtClean="0">
                <a:solidFill>
                  <a:srgbClr val="000000"/>
                </a:solidFill>
                <a:effectLst>
                  <a:outerShdw blurRad="38100" dist="38100" dir="2700000" algn="tl">
                    <a:srgbClr val="FFFFFF"/>
                  </a:outerShdw>
                </a:effectLst>
                <a:ea typeface="+mj-ea"/>
                <a:cs typeface="+mj-cs"/>
              </a:rPr>
              <a:t>Chronic Disease</a:t>
            </a:r>
          </a:p>
        </p:txBody>
      </p:sp>
      <p:sp>
        <p:nvSpPr>
          <p:cNvPr id="48131" name="Rectangle 3"/>
          <p:cNvSpPr>
            <a:spLocks noGrp="1" noChangeArrowheads="1"/>
          </p:cNvSpPr>
          <p:nvPr>
            <p:ph idx="1"/>
          </p:nvPr>
        </p:nvSpPr>
        <p:spPr/>
        <p:txBody>
          <a:bodyPr lIns="92075" tIns="46038" rIns="92075" bIns="46038"/>
          <a:lstStyle/>
          <a:p>
            <a:pPr eaLnBrk="1" hangingPunct="1"/>
            <a:r>
              <a:rPr lang="en-US" smtClean="0"/>
              <a:t>Once you have it, you’ve got it</a:t>
            </a:r>
          </a:p>
          <a:p>
            <a:pPr eaLnBrk="1" hangingPunct="1"/>
            <a:r>
              <a:rPr lang="en-US" smtClean="0"/>
              <a:t>“Disease” implies there is a “medical” component</a:t>
            </a:r>
          </a:p>
          <a:p>
            <a:pPr eaLnBrk="1" hangingPunct="1"/>
            <a:r>
              <a:rPr lang="en-US" smtClean="0"/>
              <a:t>Causes are usually multifactorial</a:t>
            </a:r>
          </a:p>
          <a:p>
            <a:pPr eaLnBrk="1" hangingPunct="1"/>
            <a:r>
              <a:rPr lang="en-US" smtClean="0"/>
              <a:t>Treatments must usually be multi-modal</a:t>
            </a:r>
          </a:p>
          <a:p>
            <a:pPr eaLnBrk="1" hangingPunct="1"/>
            <a:r>
              <a:rPr lang="en-US" smtClean="0"/>
              <a:t>Response rates are variable and depend on the patient, the treatment itself, and outside factors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defRPr/>
            </a:pPr>
            <a:r>
              <a:rPr lang="en-US" dirty="0" smtClean="0"/>
              <a:t>Medications for </a:t>
            </a:r>
            <a:r>
              <a:rPr lang="en-US" dirty="0" err="1" smtClean="0"/>
              <a:t>O</a:t>
            </a:r>
            <a:r>
              <a:rPr lang="en-US" dirty="0" err="1" smtClean="0">
                <a:ea typeface="+mj-ea"/>
                <a:cs typeface="+mj-cs"/>
              </a:rPr>
              <a:t>pioid</a:t>
            </a:r>
            <a:r>
              <a:rPr lang="en-US" dirty="0" smtClean="0">
                <a:ea typeface="+mj-ea"/>
                <a:cs typeface="+mj-cs"/>
              </a:rPr>
              <a:t> Addiction</a:t>
            </a:r>
            <a:endParaRPr lang="en-US" dirty="0">
              <a:ea typeface="+mj-ea"/>
              <a:cs typeface="+mj-cs"/>
            </a:endParaRPr>
          </a:p>
        </p:txBody>
      </p:sp>
      <p:sp>
        <p:nvSpPr>
          <p:cNvPr id="109571" name="Rectangle 3"/>
          <p:cNvSpPr>
            <a:spLocks noGrp="1" noChangeArrowheads="1"/>
          </p:cNvSpPr>
          <p:nvPr>
            <p:ph idx="1"/>
          </p:nvPr>
        </p:nvSpPr>
        <p:spPr/>
        <p:txBody>
          <a:bodyPr/>
          <a:lstStyle/>
          <a:p>
            <a:pPr eaLnBrk="1" hangingPunct="1">
              <a:buFont typeface="Wingdings" charset="2"/>
              <a:buBlip>
                <a:blip r:embed="rId2"/>
              </a:buBlip>
              <a:defRPr/>
            </a:pPr>
            <a:r>
              <a:rPr lang="en-US" dirty="0">
                <a:ea typeface="+mn-ea"/>
                <a:cs typeface="+mn-cs"/>
              </a:rPr>
              <a:t>Methadone</a:t>
            </a:r>
          </a:p>
          <a:p>
            <a:pPr eaLnBrk="1" hangingPunct="1">
              <a:buFont typeface="Wingdings" charset="2"/>
              <a:buBlip>
                <a:blip r:embed="rId2"/>
              </a:buBlip>
              <a:defRPr/>
            </a:pPr>
            <a:r>
              <a:rPr lang="en-US" dirty="0">
                <a:ea typeface="+mn-ea"/>
                <a:cs typeface="+mn-cs"/>
              </a:rPr>
              <a:t>LAAM – no longer marketed</a:t>
            </a:r>
          </a:p>
          <a:p>
            <a:pPr eaLnBrk="1" hangingPunct="1">
              <a:buFont typeface="Wingdings" charset="2"/>
              <a:buBlip>
                <a:blip r:embed="rId2"/>
              </a:buBlip>
              <a:defRPr/>
            </a:pPr>
            <a:r>
              <a:rPr lang="en-US" dirty="0" err="1">
                <a:ea typeface="+mn-ea"/>
                <a:cs typeface="+mn-cs"/>
              </a:rPr>
              <a:t>Buprenorphine</a:t>
            </a:r>
            <a:r>
              <a:rPr lang="en-US" dirty="0">
                <a:ea typeface="+mn-ea"/>
                <a:cs typeface="+mn-cs"/>
              </a:rPr>
              <a:t>=</a:t>
            </a:r>
            <a:r>
              <a:rPr lang="en-US" dirty="0" err="1">
                <a:ea typeface="+mn-ea"/>
                <a:cs typeface="+mn-cs"/>
              </a:rPr>
              <a:t>subutex</a:t>
            </a:r>
            <a:r>
              <a:rPr lang="en-US" dirty="0">
                <a:ea typeface="+mn-ea"/>
                <a:cs typeface="+mn-cs"/>
              </a:rPr>
              <a:t> and </a:t>
            </a:r>
            <a:r>
              <a:rPr lang="en-US" dirty="0" err="1">
                <a:ea typeface="+mn-ea"/>
                <a:cs typeface="+mn-cs"/>
              </a:rPr>
              <a:t>suboxone</a:t>
            </a:r>
            <a:r>
              <a:rPr lang="en-US" dirty="0">
                <a:ea typeface="+mn-ea"/>
                <a:cs typeface="+mn-cs"/>
              </a:rPr>
              <a:t>: partial opiate agonist +/- antagonist</a:t>
            </a:r>
          </a:p>
          <a:p>
            <a:pPr eaLnBrk="1" hangingPunct="1">
              <a:buFont typeface="Wingdings" charset="2"/>
              <a:buBlip>
                <a:blip r:embed="rId2"/>
              </a:buBlip>
              <a:defRPr/>
            </a:pPr>
            <a:r>
              <a:rPr lang="en-US" dirty="0" err="1" smtClean="0">
                <a:ea typeface="+mn-ea"/>
                <a:cs typeface="+mn-cs"/>
              </a:rPr>
              <a:t>Naltrexone</a:t>
            </a:r>
            <a:endParaRPr lang="en-US" dirty="0" smtClean="0">
              <a:ea typeface="+mn-ea"/>
              <a:cs typeface="+mn-cs"/>
            </a:endParaRPr>
          </a:p>
          <a:p>
            <a:pPr eaLnBrk="1" hangingPunct="1">
              <a:buFont typeface="Wingdings" charset="2"/>
              <a:buBlip>
                <a:blip r:embed="rId2"/>
              </a:buBlip>
              <a:defRPr/>
            </a:pPr>
            <a:r>
              <a:rPr lang="en-US" dirty="0" smtClean="0"/>
              <a:t>We’re decades behind in research compared with diabetes</a:t>
            </a:r>
            <a:endParaRPr lang="en-US" dirty="0">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defRPr/>
            </a:pPr>
            <a:r>
              <a:rPr lang="en-US">
                <a:ea typeface="+mj-ea"/>
                <a:cs typeface="+mj-cs"/>
              </a:rPr>
              <a:t>Opioids - methadone</a:t>
            </a:r>
          </a:p>
        </p:txBody>
      </p:sp>
      <p:sp>
        <p:nvSpPr>
          <p:cNvPr id="123907" name="Rectangle 3"/>
          <p:cNvSpPr>
            <a:spLocks noGrp="1" noChangeArrowheads="1"/>
          </p:cNvSpPr>
          <p:nvPr>
            <p:ph idx="1"/>
          </p:nvPr>
        </p:nvSpPr>
        <p:spPr/>
        <p:txBody>
          <a:bodyPr/>
          <a:lstStyle/>
          <a:p>
            <a:pPr eaLnBrk="1" hangingPunct="1">
              <a:buFont typeface="Wingdings" charset="2"/>
              <a:buBlip>
                <a:blip r:embed="rId2"/>
              </a:buBlip>
              <a:defRPr/>
            </a:pPr>
            <a:r>
              <a:rPr lang="en-US" dirty="0" smtClean="0">
                <a:ea typeface="+mn-ea"/>
                <a:cs typeface="+mn-cs"/>
              </a:rPr>
              <a:t>Can only be used in the treatment of opiate addiction </a:t>
            </a:r>
            <a:r>
              <a:rPr lang="en-US" dirty="0" smtClean="0"/>
              <a:t>by </a:t>
            </a:r>
            <a:r>
              <a:rPr lang="en-US" dirty="0" err="1" smtClean="0"/>
              <a:t>Opioid</a:t>
            </a:r>
            <a:r>
              <a:rPr lang="en-US" dirty="0" smtClean="0"/>
              <a:t> Treatment Programs – </a:t>
            </a:r>
            <a:r>
              <a:rPr lang="en-US" dirty="0" err="1" smtClean="0"/>
              <a:t>OTPs</a:t>
            </a:r>
            <a:endParaRPr lang="en-US" dirty="0" smtClean="0"/>
          </a:p>
          <a:p>
            <a:pPr eaLnBrk="1" hangingPunct="1">
              <a:buFont typeface="Wingdings" charset="2"/>
              <a:buBlip>
                <a:blip r:embed="rId2"/>
              </a:buBlip>
              <a:defRPr/>
            </a:pPr>
            <a:r>
              <a:rPr lang="en-US" dirty="0" smtClean="0"/>
              <a:t>OTPS r</a:t>
            </a:r>
            <a:r>
              <a:rPr lang="en-US" dirty="0" smtClean="0">
                <a:ea typeface="+mn-ea"/>
                <a:cs typeface="+mn-cs"/>
              </a:rPr>
              <a:t>equire Federal licensing and are HIGHLY regulated in operation</a:t>
            </a:r>
          </a:p>
          <a:p>
            <a:pPr eaLnBrk="1" hangingPunct="1">
              <a:buFont typeface="Wingdings" charset="2"/>
              <a:buBlip>
                <a:blip r:embed="rId2"/>
              </a:buBlip>
              <a:defRPr/>
            </a:pPr>
            <a:r>
              <a:rPr lang="en-US" dirty="0" smtClean="0"/>
              <a:t>An individual physician (who is not a licensed OTP) MAY NOT USE METHADONE for the purpose of treating addiction, be it withdrawal management or maintenance (exception: hospitalized pt)</a:t>
            </a:r>
          </a:p>
          <a:p>
            <a:pPr eaLnBrk="1" hangingPunct="1">
              <a:buFont typeface="Wingdings" charset="2"/>
              <a:buBlip>
                <a:blip r:embed="rId2"/>
              </a:buBlip>
              <a:defRPr/>
            </a:pPr>
            <a:r>
              <a:rPr lang="en-US" dirty="0" smtClean="0">
                <a:ea typeface="+mn-ea"/>
                <a:cs typeface="+mn-cs"/>
              </a:rPr>
              <a:t>But it CAN be used by individual physicians to treat pain</a:t>
            </a:r>
            <a:endParaRPr lang="en-US" dirty="0">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defRPr/>
            </a:pPr>
            <a:r>
              <a:rPr lang="en-US">
                <a:ea typeface="+mj-ea"/>
                <a:cs typeface="+mj-cs"/>
              </a:rPr>
              <a:t>Opioids - methadone</a:t>
            </a:r>
          </a:p>
        </p:txBody>
      </p:sp>
      <p:sp>
        <p:nvSpPr>
          <p:cNvPr id="123907" name="Rectangle 3"/>
          <p:cNvSpPr>
            <a:spLocks noGrp="1" noChangeArrowheads="1"/>
          </p:cNvSpPr>
          <p:nvPr>
            <p:ph idx="1"/>
          </p:nvPr>
        </p:nvSpPr>
        <p:spPr/>
        <p:txBody>
          <a:bodyPr/>
          <a:lstStyle/>
          <a:p>
            <a:pPr eaLnBrk="1" hangingPunct="1">
              <a:buFont typeface="Wingdings" charset="2"/>
              <a:buBlip>
                <a:blip r:embed="rId2"/>
              </a:buBlip>
              <a:defRPr/>
            </a:pPr>
            <a:r>
              <a:rPr lang="en-US" dirty="0">
                <a:ea typeface="+mn-ea"/>
                <a:cs typeface="+mn-cs"/>
              </a:rPr>
              <a:t>Does it work</a:t>
            </a:r>
          </a:p>
          <a:p>
            <a:pPr eaLnBrk="1" hangingPunct="1">
              <a:buFont typeface="Wingdings" charset="2"/>
              <a:buBlip>
                <a:blip r:embed="rId2"/>
              </a:buBlip>
              <a:defRPr/>
            </a:pPr>
            <a:r>
              <a:rPr lang="en-US" dirty="0">
                <a:ea typeface="+mn-ea"/>
                <a:cs typeface="+mn-cs"/>
              </a:rPr>
              <a:t>Yes, but –</a:t>
            </a:r>
          </a:p>
          <a:p>
            <a:pPr eaLnBrk="1" hangingPunct="1">
              <a:buFont typeface="Wingdings" charset="2"/>
              <a:buBlip>
                <a:blip r:embed="rId2"/>
              </a:buBlip>
              <a:defRPr/>
            </a:pPr>
            <a:r>
              <a:rPr lang="en-US" dirty="0">
                <a:ea typeface="+mn-ea"/>
                <a:cs typeface="+mn-cs"/>
              </a:rPr>
              <a:t>Must be adequate </a:t>
            </a:r>
            <a:r>
              <a:rPr lang="en-US" dirty="0" smtClean="0">
                <a:ea typeface="+mn-ea"/>
                <a:cs typeface="+mn-cs"/>
              </a:rPr>
              <a:t>dosing; </a:t>
            </a:r>
            <a:r>
              <a:rPr lang="en-US" dirty="0" smtClean="0"/>
              <a:t>metabolism is markedly individualized; blood levels are available</a:t>
            </a:r>
            <a:endParaRPr lang="en-US" dirty="0" smtClean="0">
              <a:ea typeface="+mn-ea"/>
              <a:cs typeface="+mn-cs"/>
            </a:endParaRPr>
          </a:p>
          <a:p>
            <a:pPr eaLnBrk="1" hangingPunct="1">
              <a:buFont typeface="Wingdings" charset="2"/>
              <a:buBlip>
                <a:blip r:embed="rId2"/>
              </a:buBlip>
              <a:defRPr/>
            </a:pPr>
            <a:r>
              <a:rPr lang="en-US" dirty="0">
                <a:ea typeface="+mn-ea"/>
                <a:cs typeface="+mn-cs"/>
              </a:rPr>
              <a:t>Must be sufficient length of </a:t>
            </a:r>
            <a:r>
              <a:rPr lang="en-US" dirty="0" smtClean="0">
                <a:ea typeface="+mn-ea"/>
                <a:cs typeface="+mn-cs"/>
              </a:rPr>
              <a:t>treatment, often years</a:t>
            </a:r>
          </a:p>
          <a:p>
            <a:pPr eaLnBrk="1" hangingPunct="1">
              <a:buFont typeface="Wingdings" charset="2"/>
              <a:buBlip>
                <a:blip r:embed="rId2"/>
              </a:buBlip>
              <a:defRPr/>
            </a:pPr>
            <a:r>
              <a:rPr lang="en-US" dirty="0">
                <a:ea typeface="+mn-ea"/>
                <a:cs typeface="+mn-cs"/>
              </a:rPr>
              <a:t>Must have </a:t>
            </a:r>
            <a:r>
              <a:rPr lang="en-US" dirty="0" smtClean="0">
                <a:ea typeface="+mn-ea"/>
                <a:cs typeface="+mn-cs"/>
              </a:rPr>
              <a:t>counseling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Opioids</a:t>
            </a:r>
            <a:r>
              <a:rPr lang="en-US" dirty="0" smtClean="0"/>
              <a:t> – methadone</a:t>
            </a:r>
            <a:endParaRPr lang="en-US" dirty="0"/>
          </a:p>
        </p:txBody>
      </p:sp>
      <p:sp>
        <p:nvSpPr>
          <p:cNvPr id="3" name="Content Placeholder 2"/>
          <p:cNvSpPr>
            <a:spLocks noGrp="1"/>
          </p:cNvSpPr>
          <p:nvPr>
            <p:ph idx="1"/>
          </p:nvPr>
        </p:nvSpPr>
        <p:spPr/>
        <p:txBody>
          <a:bodyPr/>
          <a:lstStyle/>
          <a:p>
            <a:pPr>
              <a:buNone/>
            </a:pPr>
            <a:r>
              <a:rPr lang="en-US" dirty="0" smtClean="0"/>
              <a:t>Best used for patients who:</a:t>
            </a:r>
          </a:p>
          <a:p>
            <a:pPr>
              <a:buFontTx/>
              <a:buChar char="-"/>
            </a:pPr>
            <a:r>
              <a:rPr lang="en-US" dirty="0" smtClean="0"/>
              <a:t>Have high tolerance</a:t>
            </a:r>
          </a:p>
          <a:p>
            <a:pPr>
              <a:buFontTx/>
              <a:buChar char="-"/>
            </a:pPr>
            <a:r>
              <a:rPr lang="en-US" dirty="0" smtClean="0"/>
              <a:t>Have more severe disease</a:t>
            </a:r>
          </a:p>
          <a:p>
            <a:pPr>
              <a:buFontTx/>
              <a:buChar char="-"/>
            </a:pPr>
            <a:r>
              <a:rPr lang="en-US" dirty="0" smtClean="0"/>
              <a:t>May be using multiple other substances</a:t>
            </a:r>
          </a:p>
          <a:p>
            <a:pPr>
              <a:buFontTx/>
              <a:buChar char="-"/>
            </a:pPr>
            <a:r>
              <a:rPr lang="en-US" dirty="0" smtClean="0"/>
              <a:t>Have higher psychiatric co-morbidity</a:t>
            </a:r>
          </a:p>
          <a:p>
            <a:pPr>
              <a:buFontTx/>
              <a:buChar char="-"/>
            </a:pPr>
            <a:r>
              <a:rPr lang="en-US" dirty="0" smtClean="0"/>
              <a:t>Have failed other treatments</a:t>
            </a:r>
          </a:p>
          <a:p>
            <a:pPr>
              <a:buFontTx/>
              <a:buChar char="-"/>
            </a:pPr>
            <a:r>
              <a:rPr lang="en-US" dirty="0" smtClean="0"/>
              <a:t>Have more “dysfunctional” lifestyle</a:t>
            </a:r>
          </a:p>
          <a:p>
            <a:pPr>
              <a:buFontTx/>
              <a:buChar char="-"/>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6,000 years ago: Sumerians invented cuneiform writing, invented farming, discovered a plant called “</a:t>
            </a:r>
            <a:r>
              <a:rPr lang="en-US" dirty="0" err="1" smtClean="0"/>
              <a:t>hul</a:t>
            </a:r>
            <a:r>
              <a:rPr lang="en-US" dirty="0" smtClean="0"/>
              <a:t> </a:t>
            </a:r>
            <a:r>
              <a:rPr lang="en-US" dirty="0" err="1" smtClean="0"/>
              <a:t>gil</a:t>
            </a:r>
            <a:r>
              <a:rPr lang="en-US" dirty="0" smtClean="0"/>
              <a:t>,” or “the plant of joy.</a:t>
            </a:r>
            <a:r>
              <a:rPr lang="en-US" dirty="0" smtClean="0"/>
              <a:t>” </a:t>
            </a:r>
          </a:p>
          <a:p>
            <a:r>
              <a:rPr lang="en-US" dirty="0" smtClean="0"/>
              <a:t>It </a:t>
            </a:r>
            <a:r>
              <a:rPr lang="en-US" dirty="0" smtClean="0"/>
              <a:t>is, in fact, the opium poppy </a:t>
            </a:r>
            <a:r>
              <a:rPr lang="en-US" dirty="0" smtClean="0"/>
              <a:t>plant</a:t>
            </a:r>
          </a:p>
          <a:p>
            <a:r>
              <a:rPr lang="en-US" dirty="0" smtClean="0"/>
              <a:t>Mid-1800’s, German company Merck began manufacturing “morphine”</a:t>
            </a:r>
            <a:endParaRPr lang="en-US" dirty="0" smtClean="0"/>
          </a:p>
          <a:p>
            <a:r>
              <a:rPr lang="en-US" dirty="0" smtClean="0"/>
              <a:t>1874: C. R. Alder Wright produced diacetylmorphine</a:t>
            </a:r>
            <a:endParaRPr lang="en-US" dirty="0" smtClean="0"/>
          </a:p>
          <a:p>
            <a:r>
              <a:rPr lang="en-US" dirty="0" smtClean="0"/>
              <a:t>1898: Bayer launched the new drug – should it be called “</a:t>
            </a:r>
            <a:r>
              <a:rPr lang="en-US" dirty="0" err="1" smtClean="0"/>
              <a:t>wunderlich</a:t>
            </a:r>
            <a:r>
              <a:rPr lang="en-US" dirty="0" smtClean="0"/>
              <a:t>” or “</a:t>
            </a:r>
            <a:r>
              <a:rPr lang="en-US" dirty="0" err="1" smtClean="0"/>
              <a:t>heroisch</a:t>
            </a:r>
            <a:r>
              <a:rPr lang="en-US" dirty="0" smtClean="0"/>
              <a:t>”? – heroin, available without a prescription</a:t>
            </a:r>
          </a:p>
          <a:p>
            <a:r>
              <a:rPr lang="en-US" dirty="0" smtClean="0"/>
              <a:t>Bayer Aspirin launched also but, because it could cause gastritis, required a prescription</a:t>
            </a:r>
          </a:p>
          <a:p>
            <a:endParaRPr lang="en-US" dirty="0" smtClean="0"/>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eaLnBrk="1" hangingPunct="1">
              <a:defRPr/>
            </a:pPr>
            <a:r>
              <a:rPr lang="en-US">
                <a:ea typeface="+mj-ea"/>
                <a:cs typeface="+mj-cs"/>
              </a:rPr>
              <a:t>Opioids - buprenorphine</a:t>
            </a:r>
          </a:p>
        </p:txBody>
      </p:sp>
      <p:sp>
        <p:nvSpPr>
          <p:cNvPr id="149507" name="Rectangle 3"/>
          <p:cNvSpPr>
            <a:spLocks noGrp="1" noChangeArrowheads="1"/>
          </p:cNvSpPr>
          <p:nvPr>
            <p:ph idx="1"/>
          </p:nvPr>
        </p:nvSpPr>
        <p:spPr/>
        <p:txBody>
          <a:bodyPr/>
          <a:lstStyle/>
          <a:p>
            <a:pPr eaLnBrk="1" hangingPunct="1">
              <a:buFont typeface="Wingdings" charset="2"/>
              <a:buBlip>
                <a:blip r:embed="rId2"/>
              </a:buBlip>
              <a:defRPr/>
            </a:pPr>
            <a:r>
              <a:rPr lang="en-US" dirty="0" smtClean="0">
                <a:ea typeface="+mn-ea"/>
                <a:cs typeface="+mn-cs"/>
              </a:rPr>
              <a:t>Partial opiate agonist</a:t>
            </a:r>
          </a:p>
          <a:p>
            <a:pPr eaLnBrk="1" hangingPunct="1">
              <a:buFont typeface="Wingdings" charset="2"/>
              <a:buBlip>
                <a:blip r:embed="rId2"/>
              </a:buBlip>
              <a:defRPr/>
            </a:pPr>
            <a:r>
              <a:rPr lang="en-US" dirty="0" err="1" smtClean="0">
                <a:ea typeface="+mn-ea"/>
                <a:cs typeface="+mn-cs"/>
              </a:rPr>
              <a:t>Buprenorphine</a:t>
            </a:r>
            <a:r>
              <a:rPr lang="en-US" dirty="0" smtClean="0">
                <a:ea typeface="+mn-ea"/>
                <a:cs typeface="+mn-cs"/>
              </a:rPr>
              <a:t> </a:t>
            </a:r>
            <a:r>
              <a:rPr lang="en-US" dirty="0">
                <a:ea typeface="+mn-ea"/>
                <a:cs typeface="+mn-cs"/>
              </a:rPr>
              <a:t>= </a:t>
            </a:r>
            <a:r>
              <a:rPr lang="en-US" dirty="0" err="1">
                <a:ea typeface="+mn-ea"/>
                <a:cs typeface="+mn-cs"/>
              </a:rPr>
              <a:t>Subutex</a:t>
            </a:r>
            <a:endParaRPr lang="en-US" dirty="0">
              <a:ea typeface="+mn-ea"/>
              <a:cs typeface="+mn-cs"/>
            </a:endParaRPr>
          </a:p>
          <a:p>
            <a:pPr eaLnBrk="1" hangingPunct="1">
              <a:buFont typeface="Wingdings" charset="2"/>
              <a:buBlip>
                <a:blip r:embed="rId2"/>
              </a:buBlip>
              <a:defRPr/>
            </a:pPr>
            <a:r>
              <a:rPr lang="en-US" dirty="0" err="1">
                <a:ea typeface="+mn-ea"/>
                <a:cs typeface="+mn-cs"/>
              </a:rPr>
              <a:t>Buprenorphine</a:t>
            </a:r>
            <a:r>
              <a:rPr lang="en-US" dirty="0">
                <a:ea typeface="+mn-ea"/>
                <a:cs typeface="+mn-cs"/>
              </a:rPr>
              <a:t> + </a:t>
            </a:r>
            <a:r>
              <a:rPr lang="en-US" dirty="0" err="1">
                <a:ea typeface="+mn-ea"/>
                <a:cs typeface="+mn-cs"/>
              </a:rPr>
              <a:t>naloxone</a:t>
            </a:r>
            <a:r>
              <a:rPr lang="en-US" dirty="0">
                <a:ea typeface="+mn-ea"/>
                <a:cs typeface="+mn-cs"/>
              </a:rPr>
              <a:t> = </a:t>
            </a:r>
            <a:r>
              <a:rPr lang="en-US" dirty="0" err="1" smtClean="0">
                <a:ea typeface="+mn-ea"/>
                <a:cs typeface="+mn-cs"/>
              </a:rPr>
              <a:t>Suboxone</a:t>
            </a:r>
            <a:endParaRPr lang="en-US" dirty="0">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eaLnBrk="1" hangingPunct="1">
              <a:defRPr/>
            </a:pPr>
            <a:r>
              <a:rPr lang="en-US">
                <a:ea typeface="+mj-ea"/>
                <a:cs typeface="+mj-cs"/>
              </a:rPr>
              <a:t>Opioids - buprenorphine</a:t>
            </a:r>
          </a:p>
        </p:txBody>
      </p:sp>
      <p:sp>
        <p:nvSpPr>
          <p:cNvPr id="150531" name="Rectangle 3"/>
          <p:cNvSpPr>
            <a:spLocks noGrp="1" noChangeArrowheads="1"/>
          </p:cNvSpPr>
          <p:nvPr>
            <p:ph idx="1"/>
          </p:nvPr>
        </p:nvSpPr>
        <p:spPr/>
        <p:txBody>
          <a:bodyPr>
            <a:normAutofit/>
          </a:bodyPr>
          <a:lstStyle/>
          <a:p>
            <a:pPr eaLnBrk="1" hangingPunct="1">
              <a:buFont typeface="Wingdings" charset="2"/>
              <a:buBlip>
                <a:blip r:embed="rId2"/>
              </a:buBlip>
              <a:defRPr/>
            </a:pPr>
            <a:r>
              <a:rPr lang="en-US" sz="2800" dirty="0" smtClean="0">
                <a:ea typeface="+mn-ea"/>
                <a:cs typeface="+mn-cs"/>
              </a:rPr>
              <a:t>DATA 2000 (Drug Addiction Treatment Act)</a:t>
            </a:r>
          </a:p>
          <a:p>
            <a:pPr eaLnBrk="1" hangingPunct="1">
              <a:buFont typeface="Wingdings" charset="2"/>
              <a:buBlip>
                <a:blip r:embed="rId2"/>
              </a:buBlip>
              <a:defRPr/>
            </a:pPr>
            <a:r>
              <a:rPr lang="en-US" sz="2800" dirty="0" smtClean="0"/>
              <a:t>Allows licensed physicians who undertake the required education to be “waivered”</a:t>
            </a:r>
          </a:p>
          <a:p>
            <a:pPr eaLnBrk="1" hangingPunct="1">
              <a:buFont typeface="Wingdings" charset="2"/>
              <a:buBlip>
                <a:blip r:embed="rId2"/>
              </a:buBlip>
              <a:defRPr/>
            </a:pPr>
            <a:r>
              <a:rPr lang="en-US" sz="2800" dirty="0" smtClean="0">
                <a:ea typeface="+mn-ea"/>
                <a:cs typeface="+mn-cs"/>
              </a:rPr>
              <a:t>Receive special “X” DEA number to allow use of </a:t>
            </a:r>
            <a:r>
              <a:rPr lang="en-US" sz="2800" dirty="0" err="1" smtClean="0">
                <a:ea typeface="+mn-ea"/>
                <a:cs typeface="+mn-cs"/>
              </a:rPr>
              <a:t>buprenorphine</a:t>
            </a:r>
            <a:r>
              <a:rPr lang="en-US" sz="2800" dirty="0" smtClean="0">
                <a:ea typeface="+mn-ea"/>
                <a:cs typeface="+mn-cs"/>
              </a:rPr>
              <a:t> for treating opiate addiction in office practice  --  OBOT=office-based opiate treatment</a:t>
            </a:r>
            <a:endParaRPr lang="en-US" sz="2800" dirty="0">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eaLnBrk="1" hangingPunct="1">
              <a:defRPr/>
            </a:pPr>
            <a:r>
              <a:rPr lang="en-US">
                <a:ea typeface="+mj-ea"/>
                <a:cs typeface="+mj-cs"/>
              </a:rPr>
              <a:t>Opioids - buprenorphine</a:t>
            </a:r>
          </a:p>
        </p:txBody>
      </p:sp>
      <p:sp>
        <p:nvSpPr>
          <p:cNvPr id="150531" name="Rectangle 3"/>
          <p:cNvSpPr>
            <a:spLocks noGrp="1" noChangeArrowheads="1"/>
          </p:cNvSpPr>
          <p:nvPr>
            <p:ph idx="1"/>
          </p:nvPr>
        </p:nvSpPr>
        <p:spPr/>
        <p:txBody>
          <a:bodyPr>
            <a:normAutofit/>
          </a:bodyPr>
          <a:lstStyle/>
          <a:p>
            <a:pPr eaLnBrk="1" hangingPunct="1">
              <a:buFont typeface="Wingdings" charset="2"/>
              <a:buBlip>
                <a:blip r:embed="rId2"/>
              </a:buBlip>
              <a:defRPr/>
            </a:pPr>
            <a:r>
              <a:rPr lang="en-US" sz="2800" dirty="0" err="1">
                <a:ea typeface="+mn-ea"/>
                <a:cs typeface="+mn-cs"/>
              </a:rPr>
              <a:t>Suboxone</a:t>
            </a:r>
            <a:r>
              <a:rPr lang="en-US" sz="2800" dirty="0">
                <a:ea typeface="+mn-ea"/>
                <a:cs typeface="+mn-cs"/>
              </a:rPr>
              <a:t> use is </a:t>
            </a:r>
            <a:r>
              <a:rPr lang="en-US" sz="2800" dirty="0" err="1">
                <a:ea typeface="+mn-ea"/>
                <a:cs typeface="+mn-cs"/>
              </a:rPr>
              <a:t>opioid</a:t>
            </a:r>
            <a:r>
              <a:rPr lang="en-US" sz="2800" dirty="0">
                <a:ea typeface="+mn-ea"/>
                <a:cs typeface="+mn-cs"/>
              </a:rPr>
              <a:t> maintenance analogous to methadone </a:t>
            </a:r>
            <a:r>
              <a:rPr lang="en-US" sz="2800" dirty="0" smtClean="0">
                <a:ea typeface="+mn-ea"/>
                <a:cs typeface="+mn-cs"/>
              </a:rPr>
              <a:t>maintenance</a:t>
            </a:r>
          </a:p>
          <a:p>
            <a:pPr eaLnBrk="1" hangingPunct="1">
              <a:buFont typeface="Wingdings" charset="2"/>
              <a:buBlip>
                <a:blip r:embed="rId2"/>
              </a:buBlip>
              <a:defRPr/>
            </a:pPr>
            <a:r>
              <a:rPr lang="en-US" sz="2800" dirty="0">
                <a:ea typeface="+mn-ea"/>
                <a:cs typeface="+mn-cs"/>
              </a:rPr>
              <a:t>The idea is to bring drug treatment into the privacy of the primary care doctor’s office, de-stigmatizing </a:t>
            </a:r>
            <a:r>
              <a:rPr lang="en-US" sz="2800" dirty="0" err="1">
                <a:ea typeface="+mn-ea"/>
                <a:cs typeface="+mn-cs"/>
              </a:rPr>
              <a:t>opioid</a:t>
            </a:r>
            <a:r>
              <a:rPr lang="en-US" sz="2800" dirty="0">
                <a:ea typeface="+mn-ea"/>
                <a:cs typeface="+mn-cs"/>
              </a:rPr>
              <a:t> </a:t>
            </a:r>
            <a:r>
              <a:rPr lang="en-US" sz="2800" dirty="0" smtClean="0">
                <a:ea typeface="+mn-ea"/>
                <a:cs typeface="+mn-cs"/>
              </a:rPr>
              <a:t>dependence, and getting people into treatment earlier in the course of their disease</a:t>
            </a:r>
            <a:endParaRPr lang="en-US" sz="2800" dirty="0">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pPr eaLnBrk="1" hangingPunct="1">
              <a:defRPr/>
            </a:pPr>
            <a:r>
              <a:rPr lang="en-US">
                <a:ea typeface="+mj-ea"/>
                <a:cs typeface="+mj-cs"/>
              </a:rPr>
              <a:t>Opioids - buprehorphine</a:t>
            </a:r>
          </a:p>
        </p:txBody>
      </p:sp>
      <p:sp>
        <p:nvSpPr>
          <p:cNvPr id="151555" name="Rectangle 3"/>
          <p:cNvSpPr>
            <a:spLocks noGrp="1" noChangeArrowheads="1"/>
          </p:cNvSpPr>
          <p:nvPr>
            <p:ph idx="1"/>
          </p:nvPr>
        </p:nvSpPr>
        <p:spPr/>
        <p:txBody>
          <a:bodyPr>
            <a:normAutofit/>
          </a:bodyPr>
          <a:lstStyle/>
          <a:p>
            <a:pPr eaLnBrk="1" hangingPunct="1">
              <a:buFont typeface="Wingdings" charset="2"/>
              <a:buBlip>
                <a:blip r:embed="rId2"/>
              </a:buBlip>
              <a:defRPr/>
            </a:pPr>
            <a:r>
              <a:rPr lang="en-US" dirty="0">
                <a:ea typeface="+mn-ea"/>
                <a:cs typeface="+mn-cs"/>
              </a:rPr>
              <a:t>Does it work</a:t>
            </a:r>
          </a:p>
          <a:p>
            <a:pPr eaLnBrk="1" hangingPunct="1">
              <a:buFont typeface="Wingdings" charset="2"/>
              <a:buBlip>
                <a:blip r:embed="rId2"/>
              </a:buBlip>
              <a:defRPr/>
            </a:pPr>
            <a:r>
              <a:rPr lang="en-US" dirty="0">
                <a:ea typeface="+mn-ea"/>
                <a:cs typeface="+mn-cs"/>
              </a:rPr>
              <a:t>Yes, but –</a:t>
            </a:r>
          </a:p>
          <a:p>
            <a:pPr eaLnBrk="1" hangingPunct="1">
              <a:buFont typeface="Wingdings" charset="2"/>
              <a:buBlip>
                <a:blip r:embed="rId2"/>
              </a:buBlip>
              <a:defRPr/>
            </a:pPr>
            <a:r>
              <a:rPr lang="en-US" dirty="0">
                <a:ea typeface="+mn-ea"/>
                <a:cs typeface="+mn-cs"/>
              </a:rPr>
              <a:t>Not all </a:t>
            </a:r>
            <a:r>
              <a:rPr lang="en-US" dirty="0" smtClean="0">
                <a:ea typeface="+mn-ea"/>
                <a:cs typeface="+mn-cs"/>
              </a:rPr>
              <a:t>doctors (or their office staff) </a:t>
            </a:r>
            <a:r>
              <a:rPr lang="en-US" dirty="0">
                <a:ea typeface="+mn-ea"/>
                <a:cs typeface="+mn-cs"/>
              </a:rPr>
              <a:t>are skilled at dealing with the addicted population</a:t>
            </a:r>
          </a:p>
          <a:p>
            <a:pPr eaLnBrk="1" hangingPunct="1">
              <a:buFont typeface="Wingdings" charset="2"/>
              <a:buBlip>
                <a:blip r:embed="rId2"/>
              </a:buBlip>
              <a:defRPr/>
            </a:pPr>
            <a:r>
              <a:rPr lang="en-US" dirty="0" smtClean="0">
                <a:ea typeface="+mn-ea"/>
                <a:cs typeface="+mn-cs"/>
              </a:rPr>
              <a:t>Counseling still necessary, but </a:t>
            </a:r>
            <a:r>
              <a:rPr lang="en-US" dirty="0">
                <a:ea typeface="+mn-ea"/>
                <a:cs typeface="+mn-cs"/>
              </a:rPr>
              <a:t>availability is not always optimum</a:t>
            </a:r>
            <a:r>
              <a:rPr lang="en-US" dirty="0" smtClean="0">
                <a:ea typeface="+mn-ea"/>
                <a:cs typeface="+mn-cs"/>
              </a:rPr>
              <a:t> </a:t>
            </a:r>
            <a:endParaRPr lang="en-US" dirty="0">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Opioids</a:t>
            </a:r>
            <a:r>
              <a:rPr lang="en-US" dirty="0" smtClean="0"/>
              <a:t> - </a:t>
            </a:r>
            <a:r>
              <a:rPr lang="en-US" dirty="0" err="1" smtClean="0"/>
              <a:t>buprenorphine</a:t>
            </a:r>
            <a:endParaRPr lang="en-US" dirty="0"/>
          </a:p>
        </p:txBody>
      </p:sp>
      <p:sp>
        <p:nvSpPr>
          <p:cNvPr id="3" name="Content Placeholder 2"/>
          <p:cNvSpPr>
            <a:spLocks noGrp="1"/>
          </p:cNvSpPr>
          <p:nvPr>
            <p:ph idx="1"/>
          </p:nvPr>
        </p:nvSpPr>
        <p:spPr/>
        <p:txBody>
          <a:bodyPr/>
          <a:lstStyle/>
          <a:p>
            <a:pPr>
              <a:buNone/>
            </a:pPr>
            <a:r>
              <a:rPr lang="en-US" dirty="0" smtClean="0"/>
              <a:t>Best used for patients who:</a:t>
            </a:r>
          </a:p>
          <a:p>
            <a:pPr>
              <a:buFontTx/>
              <a:buChar char="-"/>
            </a:pPr>
            <a:r>
              <a:rPr lang="en-US" dirty="0" smtClean="0"/>
              <a:t>Have less developed tolerance</a:t>
            </a:r>
          </a:p>
          <a:p>
            <a:pPr>
              <a:buFontTx/>
              <a:buChar char="-"/>
            </a:pPr>
            <a:r>
              <a:rPr lang="en-US" dirty="0" smtClean="0"/>
              <a:t>Have less severe disease or are earlier in disease course</a:t>
            </a:r>
          </a:p>
          <a:p>
            <a:pPr>
              <a:buFontTx/>
              <a:buChar char="-"/>
            </a:pPr>
            <a:r>
              <a:rPr lang="en-US" dirty="0" smtClean="0"/>
              <a:t>Are using no other substances, or using only minimally</a:t>
            </a:r>
          </a:p>
          <a:p>
            <a:pPr>
              <a:buFontTx/>
              <a:buChar char="-"/>
            </a:pPr>
            <a:r>
              <a:rPr lang="en-US" dirty="0" smtClean="0"/>
              <a:t>Have less psychiatric co-morbidity</a:t>
            </a:r>
          </a:p>
          <a:p>
            <a:pPr>
              <a:buFontTx/>
              <a:buChar char="-"/>
            </a:pPr>
            <a:r>
              <a:rPr lang="en-US" dirty="0" smtClean="0"/>
              <a:t>Have a more functional lifestyle, who have “lost less”</a:t>
            </a:r>
          </a:p>
          <a:p>
            <a:pPr>
              <a:buFontTx/>
              <a:buChar char="-"/>
            </a:pPr>
            <a:r>
              <a:rPr lang="en-US" dirty="0" smtClean="0"/>
              <a:t>Are able to be more compliant with recommendations</a:t>
            </a:r>
          </a:p>
          <a:p>
            <a:pPr>
              <a:buFontTx/>
              <a:buChar char="-"/>
            </a:pPr>
            <a:endParaRPr lang="en-US" dirty="0" smtClean="0"/>
          </a:p>
          <a:p>
            <a:pPr>
              <a:buFontTx/>
              <a:buChar char="-"/>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eaLnBrk="1" hangingPunct="1">
              <a:defRPr/>
            </a:pPr>
            <a:r>
              <a:rPr lang="en-US">
                <a:ea typeface="+mj-ea"/>
                <a:cs typeface="+mj-cs"/>
              </a:rPr>
              <a:t>Opioids - naltrexone</a:t>
            </a:r>
          </a:p>
        </p:txBody>
      </p:sp>
      <p:sp>
        <p:nvSpPr>
          <p:cNvPr id="148483" name="Rectangle 3"/>
          <p:cNvSpPr>
            <a:spLocks noGrp="1" noChangeArrowheads="1"/>
          </p:cNvSpPr>
          <p:nvPr>
            <p:ph idx="1"/>
          </p:nvPr>
        </p:nvSpPr>
        <p:spPr/>
        <p:txBody>
          <a:bodyPr>
            <a:normAutofit/>
          </a:bodyPr>
          <a:lstStyle/>
          <a:p>
            <a:pPr eaLnBrk="1" hangingPunct="1">
              <a:buFont typeface="Wingdings" charset="2"/>
              <a:buBlip>
                <a:blip r:embed="rId2"/>
              </a:buBlip>
              <a:defRPr/>
            </a:pPr>
            <a:r>
              <a:rPr lang="en-US" dirty="0" err="1" smtClean="0">
                <a:ea typeface="+mn-ea"/>
                <a:cs typeface="+mn-cs"/>
              </a:rPr>
              <a:t>Naltrexone</a:t>
            </a:r>
            <a:r>
              <a:rPr lang="en-US" dirty="0" smtClean="0">
                <a:ea typeface="+mn-ea"/>
                <a:cs typeface="+mn-cs"/>
              </a:rPr>
              <a:t> is a </a:t>
            </a:r>
            <a:r>
              <a:rPr lang="en-US" dirty="0" smtClean="0"/>
              <a:t>complete opiate antagonist</a:t>
            </a:r>
          </a:p>
          <a:p>
            <a:pPr>
              <a:buBlip>
                <a:blip r:embed="rId2"/>
              </a:buBlip>
              <a:defRPr/>
            </a:pPr>
            <a:r>
              <a:rPr lang="en-US" dirty="0" smtClean="0">
                <a:ea typeface="+mn-ea"/>
                <a:cs typeface="+mn-cs"/>
              </a:rPr>
              <a:t>If taking </a:t>
            </a:r>
            <a:r>
              <a:rPr lang="en-US" dirty="0" err="1" smtClean="0">
                <a:ea typeface="+mn-ea"/>
                <a:cs typeface="+mn-cs"/>
              </a:rPr>
              <a:t>naltrexone</a:t>
            </a:r>
            <a:r>
              <a:rPr lang="en-US" dirty="0" smtClean="0">
                <a:ea typeface="+mn-ea"/>
                <a:cs typeface="+mn-cs"/>
              </a:rPr>
              <a:t>, t</a:t>
            </a:r>
            <a:r>
              <a:rPr lang="en-US" dirty="0" smtClean="0"/>
              <a:t>he idea is to block all effects of any </a:t>
            </a:r>
            <a:r>
              <a:rPr lang="en-US" dirty="0" err="1" smtClean="0"/>
              <a:t>opioid</a:t>
            </a:r>
            <a:r>
              <a:rPr lang="en-US" dirty="0" smtClean="0"/>
              <a:t> administered, thereby preventing intoxication, hopefully ultimately extinguishing </a:t>
            </a:r>
            <a:r>
              <a:rPr lang="en-US" dirty="0" err="1" smtClean="0"/>
              <a:t>opioid</a:t>
            </a:r>
            <a:r>
              <a:rPr lang="en-US" dirty="0" smtClean="0"/>
              <a:t> drug-taking behavior</a:t>
            </a:r>
            <a:endParaRPr lang="en-US" dirty="0" smtClean="0">
              <a:ea typeface="+mn-ea"/>
              <a:cs typeface="+mn-cs"/>
            </a:endParaRPr>
          </a:p>
          <a:p>
            <a:pPr eaLnBrk="1" hangingPunct="1">
              <a:buFont typeface="Wingdings" charset="2"/>
              <a:buBlip>
                <a:blip r:embed="rId2"/>
              </a:buBlip>
              <a:defRPr/>
            </a:pPr>
            <a:r>
              <a:rPr lang="en-US" dirty="0" smtClean="0"/>
              <a:t>May reduce craving as well</a:t>
            </a:r>
            <a:endParaRPr lang="en-US" dirty="0" smtClean="0">
              <a:ea typeface="+mn-ea"/>
              <a:cs typeface="+mn-cs"/>
            </a:endParaRPr>
          </a:p>
          <a:p>
            <a:pPr eaLnBrk="1" hangingPunct="1">
              <a:buFont typeface="Wingdings" charset="2"/>
              <a:buBlip>
                <a:blip r:embed="rId2"/>
              </a:buBlip>
              <a:defRPr/>
            </a:pPr>
            <a:r>
              <a:rPr lang="en-US" dirty="0" smtClean="0"/>
              <a:t>May be given orally or by IM injection</a:t>
            </a:r>
          </a:p>
          <a:p>
            <a:pPr eaLnBrk="1" hangingPunct="1">
              <a:buFont typeface="Wingdings" charset="2"/>
              <a:buBlip>
                <a:blip r:embed="rId2"/>
              </a:buBlip>
              <a:defRPr/>
            </a:pPr>
            <a:r>
              <a:rPr lang="en-US" dirty="0" smtClean="0">
                <a:ea typeface="+mn-ea"/>
                <a:cs typeface="+mn-cs"/>
              </a:rPr>
              <a:t>Not a controlled substance, can be </a:t>
            </a:r>
            <a:r>
              <a:rPr lang="en-US" dirty="0" err="1" smtClean="0">
                <a:ea typeface="+mn-ea"/>
                <a:cs typeface="+mn-cs"/>
              </a:rPr>
              <a:t>Rx’ed</a:t>
            </a:r>
            <a:r>
              <a:rPr lang="en-US" dirty="0" smtClean="0">
                <a:ea typeface="+mn-ea"/>
                <a:cs typeface="+mn-cs"/>
              </a:rPr>
              <a:t> by any licensed physician</a:t>
            </a:r>
            <a:endParaRPr lang="en-US" dirty="0">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eaLnBrk="1" hangingPunct="1">
              <a:defRPr/>
            </a:pPr>
            <a:r>
              <a:rPr lang="en-US" dirty="0" err="1">
                <a:ea typeface="+mj-ea"/>
                <a:cs typeface="+mj-cs"/>
              </a:rPr>
              <a:t>Opioids</a:t>
            </a:r>
            <a:r>
              <a:rPr lang="en-US" dirty="0" smtClean="0">
                <a:ea typeface="+mj-ea"/>
                <a:cs typeface="+mj-cs"/>
              </a:rPr>
              <a:t> – </a:t>
            </a:r>
            <a:r>
              <a:rPr lang="en-US" dirty="0" err="1" smtClean="0">
                <a:ea typeface="+mj-ea"/>
                <a:cs typeface="+mj-cs"/>
              </a:rPr>
              <a:t>naltrexone</a:t>
            </a:r>
            <a:r>
              <a:rPr lang="en-US" dirty="0" smtClean="0">
                <a:ea typeface="+mj-ea"/>
                <a:cs typeface="+mj-cs"/>
              </a:rPr>
              <a:t>: oral</a:t>
            </a:r>
            <a:endParaRPr lang="en-US" dirty="0">
              <a:ea typeface="+mj-ea"/>
              <a:cs typeface="+mj-cs"/>
            </a:endParaRPr>
          </a:p>
        </p:txBody>
      </p:sp>
      <p:sp>
        <p:nvSpPr>
          <p:cNvPr id="148483" name="Rectangle 3"/>
          <p:cNvSpPr>
            <a:spLocks noGrp="1" noChangeArrowheads="1"/>
          </p:cNvSpPr>
          <p:nvPr>
            <p:ph idx="1"/>
          </p:nvPr>
        </p:nvSpPr>
        <p:spPr/>
        <p:txBody>
          <a:bodyPr/>
          <a:lstStyle/>
          <a:p>
            <a:pPr eaLnBrk="1" hangingPunct="1">
              <a:buFont typeface="Wingdings" charset="2"/>
              <a:buBlip>
                <a:blip r:embed="rId2"/>
              </a:buBlip>
              <a:defRPr/>
            </a:pPr>
            <a:r>
              <a:rPr lang="en-US" dirty="0" smtClean="0">
                <a:ea typeface="+mn-ea"/>
                <a:cs typeface="+mn-cs"/>
              </a:rPr>
              <a:t>Does it work</a:t>
            </a:r>
          </a:p>
          <a:p>
            <a:pPr eaLnBrk="1" hangingPunct="1">
              <a:buFont typeface="Wingdings" charset="2"/>
              <a:buBlip>
                <a:blip r:embed="rId2"/>
              </a:buBlip>
              <a:defRPr/>
            </a:pPr>
            <a:r>
              <a:rPr lang="en-US" dirty="0" smtClean="0"/>
              <a:t>Yes, but – </a:t>
            </a:r>
          </a:p>
          <a:p>
            <a:pPr eaLnBrk="1" hangingPunct="1">
              <a:buFont typeface="Wingdings" charset="2"/>
              <a:buBlip>
                <a:blip r:embed="rId2"/>
              </a:buBlip>
              <a:defRPr/>
            </a:pPr>
            <a:r>
              <a:rPr lang="en-US" dirty="0" smtClean="0">
                <a:ea typeface="+mn-ea"/>
                <a:cs typeface="+mn-cs"/>
              </a:rPr>
              <a:t>Compliance is an issue; one can just stop taking it</a:t>
            </a:r>
          </a:p>
          <a:p>
            <a:pPr eaLnBrk="1" hangingPunct="1">
              <a:buFont typeface="Wingdings" charset="2"/>
              <a:buBlip>
                <a:blip r:embed="rId2"/>
              </a:buBlip>
              <a:defRPr/>
            </a:pPr>
            <a:r>
              <a:rPr lang="en-US" dirty="0" smtClean="0"/>
              <a:t>Probably works best with supervised/closely followed administration</a:t>
            </a:r>
          </a:p>
          <a:p>
            <a:pPr eaLnBrk="1" hangingPunct="1">
              <a:buFont typeface="Wingdings" charset="2"/>
              <a:buBlip>
                <a:blip r:embed="rId2"/>
              </a:buBlip>
              <a:defRPr/>
            </a:pPr>
            <a:r>
              <a:rPr lang="en-US" dirty="0" smtClean="0">
                <a:ea typeface="+mn-ea"/>
                <a:cs typeface="+mn-cs"/>
              </a:rPr>
              <a:t>Has been </a:t>
            </a:r>
            <a:r>
              <a:rPr lang="en-US" dirty="0" smtClean="0"/>
              <a:t>useful especially in professionals </a:t>
            </a:r>
            <a:endParaRPr lang="en-US" dirty="0">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Opioids</a:t>
            </a:r>
            <a:r>
              <a:rPr lang="en-US" dirty="0" smtClean="0"/>
              <a:t> – </a:t>
            </a:r>
            <a:r>
              <a:rPr lang="en-US" dirty="0" err="1" smtClean="0"/>
              <a:t>naltrexone</a:t>
            </a:r>
            <a:r>
              <a:rPr lang="en-US" dirty="0" smtClean="0"/>
              <a:t>: IM</a:t>
            </a:r>
            <a:endParaRPr lang="en-US" dirty="0"/>
          </a:p>
        </p:txBody>
      </p:sp>
      <p:sp>
        <p:nvSpPr>
          <p:cNvPr id="3" name="Content Placeholder 2"/>
          <p:cNvSpPr>
            <a:spLocks noGrp="1"/>
          </p:cNvSpPr>
          <p:nvPr>
            <p:ph idx="1"/>
          </p:nvPr>
        </p:nvSpPr>
        <p:spPr/>
        <p:txBody>
          <a:bodyPr/>
          <a:lstStyle/>
          <a:p>
            <a:r>
              <a:rPr lang="en-US" dirty="0" smtClean="0"/>
              <a:t>Brand name </a:t>
            </a:r>
            <a:r>
              <a:rPr lang="en-US" dirty="0" err="1" smtClean="0"/>
              <a:t>Vivitrol</a:t>
            </a:r>
            <a:r>
              <a:rPr lang="en-US" dirty="0" smtClean="0"/>
              <a:t>, lasts 28 days through slow release</a:t>
            </a:r>
          </a:p>
          <a:p>
            <a:r>
              <a:rPr lang="en-US" dirty="0" smtClean="0"/>
              <a:t>Does it work</a:t>
            </a:r>
          </a:p>
          <a:p>
            <a:r>
              <a:rPr lang="en-US" dirty="0" smtClean="0"/>
              <a:t>Yes, but –</a:t>
            </a:r>
          </a:p>
          <a:p>
            <a:r>
              <a:rPr lang="en-US" dirty="0" smtClean="0"/>
              <a:t>Very expensive (&gt;$1,000/dose</a:t>
            </a:r>
            <a:r>
              <a:rPr lang="en-US" dirty="0" smtClean="0"/>
              <a:t>)</a:t>
            </a: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Opioids</a:t>
            </a:r>
            <a:r>
              <a:rPr lang="en-US" dirty="0" smtClean="0"/>
              <a:t> - </a:t>
            </a:r>
            <a:r>
              <a:rPr lang="en-US" dirty="0" err="1" smtClean="0"/>
              <a:t>naltrexone</a:t>
            </a:r>
            <a:endParaRPr lang="en-US" dirty="0"/>
          </a:p>
        </p:txBody>
      </p:sp>
      <p:sp>
        <p:nvSpPr>
          <p:cNvPr id="3" name="Content Placeholder 2"/>
          <p:cNvSpPr>
            <a:spLocks noGrp="1"/>
          </p:cNvSpPr>
          <p:nvPr>
            <p:ph idx="1"/>
          </p:nvPr>
        </p:nvSpPr>
        <p:spPr/>
        <p:txBody>
          <a:bodyPr/>
          <a:lstStyle/>
          <a:p>
            <a:pPr>
              <a:buNone/>
            </a:pPr>
            <a:r>
              <a:rPr lang="en-US" dirty="0" smtClean="0"/>
              <a:t>Best used for patients who:</a:t>
            </a:r>
          </a:p>
          <a:p>
            <a:pPr>
              <a:buFontTx/>
              <a:buChar char="-"/>
            </a:pPr>
            <a:r>
              <a:rPr lang="en-US" dirty="0" smtClean="0"/>
              <a:t>Have less severe disease</a:t>
            </a:r>
          </a:p>
          <a:p>
            <a:pPr>
              <a:buFontTx/>
              <a:buChar char="-"/>
            </a:pPr>
            <a:r>
              <a:rPr lang="en-US" dirty="0" smtClean="0"/>
              <a:t>Do not need </a:t>
            </a:r>
            <a:r>
              <a:rPr lang="en-US" dirty="0" err="1" smtClean="0"/>
              <a:t>opioids</a:t>
            </a:r>
            <a:r>
              <a:rPr lang="en-US" dirty="0" smtClean="0"/>
              <a:t> for chronic pain</a:t>
            </a:r>
          </a:p>
          <a:p>
            <a:pPr>
              <a:buFontTx/>
              <a:buChar char="-"/>
            </a:pPr>
            <a:r>
              <a:rPr lang="en-US" dirty="0" smtClean="0"/>
              <a:t>Refuse, for whatever reason, the use of</a:t>
            </a:r>
            <a:r>
              <a:rPr lang="en-US" dirty="0" smtClean="0"/>
              <a:t> </a:t>
            </a:r>
            <a:r>
              <a:rPr lang="en-US" dirty="0" smtClean="0"/>
              <a:t>a maintenance medication</a:t>
            </a:r>
            <a:endParaRPr lang="en-US" dirty="0" smtClean="0"/>
          </a:p>
          <a:p>
            <a:pPr>
              <a:buFontTx/>
              <a:buChar char="-"/>
            </a:pPr>
            <a:r>
              <a:rPr lang="en-US" dirty="0" smtClean="0"/>
              <a:t>Have professional standing, and/or may be under close monitoring</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err="1" smtClean="0"/>
              <a:t>Opioid</a:t>
            </a:r>
            <a:r>
              <a:rPr lang="en-US" dirty="0" smtClean="0"/>
              <a:t> addiction is a chronic, relapsing disease similar to diabetes mellitus type 2</a:t>
            </a:r>
          </a:p>
          <a:p>
            <a:r>
              <a:rPr lang="en-US" dirty="0" smtClean="0"/>
              <a:t>While primary treatment for both is “counseling,” medications are often/usually necessary</a:t>
            </a:r>
          </a:p>
          <a:p>
            <a:r>
              <a:rPr lang="en-US" dirty="0" smtClean="0"/>
              <a:t>Relatively few medications exist for </a:t>
            </a:r>
            <a:r>
              <a:rPr lang="en-US" dirty="0" err="1" smtClean="0"/>
              <a:t>opioid</a:t>
            </a:r>
            <a:r>
              <a:rPr lang="en-US" dirty="0" smtClean="0"/>
              <a:t> addiction, but efficacy is good</a:t>
            </a:r>
          </a:p>
          <a:p>
            <a:r>
              <a:rPr lang="en-US" dirty="0" smtClean="0"/>
              <a:t>The choice of medication should be individualized, as always in medicine  -- there is no “one size fits all”</a:t>
            </a:r>
          </a:p>
          <a:p>
            <a:r>
              <a:rPr lang="en-US" dirty="0" smtClean="0"/>
              <a:t>Ideology, stigma and lack of knowledge still remain significant barriers to effective MAT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a:t>
            </a:r>
            <a:endParaRPr lang="en-US" dirty="0"/>
          </a:p>
        </p:txBody>
      </p:sp>
      <p:sp>
        <p:nvSpPr>
          <p:cNvPr id="3" name="Content Placeholder 2"/>
          <p:cNvSpPr>
            <a:spLocks noGrp="1"/>
          </p:cNvSpPr>
          <p:nvPr>
            <p:ph idx="1"/>
          </p:nvPr>
        </p:nvSpPr>
        <p:spPr/>
        <p:txBody>
          <a:bodyPr/>
          <a:lstStyle/>
          <a:p>
            <a:r>
              <a:rPr lang="en-US" dirty="0" smtClean="0"/>
              <a:t>1916: synthetic version of </a:t>
            </a:r>
            <a:r>
              <a:rPr lang="en-US" dirty="0" err="1" smtClean="0"/>
              <a:t>thebaine</a:t>
            </a:r>
            <a:r>
              <a:rPr lang="en-US" dirty="0" smtClean="0"/>
              <a:t> = </a:t>
            </a:r>
            <a:r>
              <a:rPr lang="en-US" dirty="0" err="1" smtClean="0"/>
              <a:t>oxycodone</a:t>
            </a:r>
            <a:endParaRPr lang="en-US" dirty="0" smtClean="0"/>
          </a:p>
          <a:p>
            <a:r>
              <a:rPr lang="en-US" dirty="0" smtClean="0"/>
              <a:t>1950’s: </a:t>
            </a:r>
            <a:r>
              <a:rPr lang="en-US" dirty="0" err="1" smtClean="0"/>
              <a:t>oxycodone</a:t>
            </a:r>
            <a:r>
              <a:rPr lang="en-US" dirty="0" smtClean="0"/>
              <a:t> introduced in America, ultimately followed by other synthetic derivatives</a:t>
            </a:r>
          </a:p>
          <a:p>
            <a:r>
              <a:rPr lang="en-US" dirty="0" smtClean="0"/>
              <a:t>1990’s: </a:t>
            </a:r>
            <a:r>
              <a:rPr lang="en-US" dirty="0" err="1" smtClean="0"/>
              <a:t>OxyContin</a:t>
            </a:r>
            <a:endParaRPr lang="en-US" dirty="0" smtClean="0"/>
          </a:p>
          <a:p>
            <a:r>
              <a:rPr lang="en-US" dirty="0" smtClean="0"/>
              <a:t>2000’s: renewed </a:t>
            </a:r>
            <a:r>
              <a:rPr lang="en-US" dirty="0" err="1" smtClean="0"/>
              <a:t>opioid</a:t>
            </a:r>
            <a:r>
              <a:rPr lang="en-US" dirty="0" smtClean="0"/>
              <a:t> epidemic</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Opiate Use Disorder</a:t>
            </a:r>
            <a:r>
              <a:rPr lang="en-US" dirty="0" smtClean="0"/>
              <a:t> </a:t>
            </a:r>
            <a:r>
              <a:rPr lang="en-US" dirty="0" smtClean="0"/>
              <a:t>and Medication Assisted Treatment </a:t>
            </a:r>
            <a:br>
              <a:rPr lang="en-US" dirty="0" smtClean="0"/>
            </a:br>
            <a:endParaRPr lang="en-US" dirty="0"/>
          </a:p>
        </p:txBody>
      </p:sp>
      <p:sp>
        <p:nvSpPr>
          <p:cNvPr id="3" name="Subtitle 2"/>
          <p:cNvSpPr>
            <a:spLocks noGrp="1"/>
          </p:cNvSpPr>
          <p:nvPr>
            <p:ph type="subTitle" idx="1"/>
          </p:nvPr>
        </p:nvSpPr>
        <p:spPr/>
        <p:txBody>
          <a:bodyPr>
            <a:normAutofit/>
          </a:bodyPr>
          <a:lstStyle/>
          <a:p>
            <a:r>
              <a:rPr lang="en-US" dirty="0" smtClean="0"/>
              <a:t>John Emmel, MD, FASAM</a:t>
            </a:r>
          </a:p>
          <a:p>
            <a:r>
              <a:rPr lang="en-US" dirty="0" smtClean="0"/>
              <a:t>Department of Alcohol and Other Drug Abuse Services (DAODAS)</a:t>
            </a:r>
          </a:p>
          <a:p>
            <a:r>
              <a:rPr lang="en-US" dirty="0" err="1" smtClean="0"/>
              <a:t>jemmel@charlestoncounty.org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Contributors to the epidemic	</a:t>
            </a:r>
            <a:endParaRPr lang="en-US" dirty="0"/>
          </a:p>
        </p:txBody>
      </p:sp>
      <p:sp>
        <p:nvSpPr>
          <p:cNvPr id="3" name="Content Placeholder 2"/>
          <p:cNvSpPr>
            <a:spLocks noGrp="1"/>
          </p:cNvSpPr>
          <p:nvPr>
            <p:ph idx="1"/>
          </p:nvPr>
        </p:nvSpPr>
        <p:spPr/>
        <p:txBody>
          <a:bodyPr>
            <a:normAutofit/>
          </a:bodyPr>
          <a:lstStyle/>
          <a:p>
            <a:pPr>
              <a:buNone/>
            </a:pPr>
            <a:r>
              <a:rPr lang="en-US" dirty="0" smtClean="0"/>
              <a:t>Human “nature”/genetics</a:t>
            </a:r>
          </a:p>
          <a:p>
            <a:pPr>
              <a:buNone/>
            </a:pPr>
            <a:r>
              <a:rPr lang="en-US" dirty="0" smtClean="0"/>
              <a:t>Availability of Rx </a:t>
            </a:r>
            <a:r>
              <a:rPr lang="en-US" dirty="0" err="1" smtClean="0"/>
              <a:t>opioids</a:t>
            </a:r>
            <a:r>
              <a:rPr lang="en-US" dirty="0" smtClean="0"/>
              <a:t>, at least partially due to the “enlightening” of physicians in the 1990s about our inadequate treatment of pain, accompanied by unprecedented pharmaceutical company marketing of </a:t>
            </a:r>
            <a:r>
              <a:rPr lang="en-US" dirty="0" err="1" smtClean="0"/>
              <a:t>opioids</a:t>
            </a:r>
            <a:endParaRPr lang="en-US" dirty="0" smtClean="0"/>
          </a:p>
          <a:p>
            <a:pPr>
              <a:buNone/>
            </a:pPr>
            <a:r>
              <a:rPr lang="en-US" dirty="0" smtClean="0"/>
              <a:t>Availability of purer heroin, making intranasal use an effective route of use, which vastly increased the number of willing users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Addiction the Disease</a:t>
            </a:r>
          </a:p>
        </p:txBody>
      </p:sp>
      <p:sp>
        <p:nvSpPr>
          <p:cNvPr id="26627" name="Rectangle 3"/>
          <p:cNvSpPr>
            <a:spLocks noGrp="1" noChangeArrowheads="1"/>
          </p:cNvSpPr>
          <p:nvPr>
            <p:ph idx="1"/>
          </p:nvPr>
        </p:nvSpPr>
        <p:spPr/>
        <p:txBody>
          <a:bodyPr/>
          <a:lstStyle/>
          <a:p>
            <a:pPr eaLnBrk="1" hangingPunct="1"/>
            <a:r>
              <a:rPr lang="en-US" smtClean="0"/>
              <a:t>A disease OF the brain</a:t>
            </a:r>
          </a:p>
          <a:p>
            <a:pPr eaLnBrk="1" hangingPunct="1"/>
            <a:r>
              <a:rPr lang="en-US" smtClean="0"/>
              <a:t>Chronic</a:t>
            </a:r>
          </a:p>
          <a:p>
            <a:pPr eaLnBrk="1" hangingPunct="1"/>
            <a:r>
              <a:rPr lang="en-US" smtClean="0"/>
              <a:t>Treatable</a:t>
            </a:r>
          </a:p>
          <a:p>
            <a:pPr eaLnBrk="1" hangingPunct="1"/>
            <a:r>
              <a:rPr lang="en-US" smtClean="0"/>
              <a:t>Not curable</a:t>
            </a:r>
          </a:p>
          <a:p>
            <a:pPr eaLnBrk="1" hangingPunct="1"/>
            <a:r>
              <a:rPr lang="en-US" smtClean="0"/>
              <a:t>Sometimes fatal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dirty="0" smtClean="0"/>
              <a:t>Alan </a:t>
            </a:r>
            <a:r>
              <a:rPr lang="en-US" dirty="0" err="1" smtClean="0"/>
              <a:t>Leshner</a:t>
            </a:r>
            <a:r>
              <a:rPr lang="en-US" dirty="0" smtClean="0"/>
              <a:t>, Ph. D. 1998, then Director of NIDA</a:t>
            </a:r>
          </a:p>
        </p:txBody>
      </p:sp>
      <p:sp>
        <p:nvSpPr>
          <p:cNvPr id="27651" name="Rectangle 3"/>
          <p:cNvSpPr>
            <a:spLocks noGrp="1" noChangeArrowheads="1"/>
          </p:cNvSpPr>
          <p:nvPr>
            <p:ph idx="1"/>
          </p:nvPr>
        </p:nvSpPr>
        <p:spPr/>
        <p:txBody>
          <a:bodyPr/>
          <a:lstStyle/>
          <a:p>
            <a:pPr eaLnBrk="1" hangingPunct="1"/>
            <a:r>
              <a:rPr lang="en-US" dirty="0" smtClean="0"/>
              <a:t>The brain of someone addicted to drugs is a changed brain; it is qualitatively different from that of a normal person in fundamental ways, including gene expression and responsiveness to environmental clues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Leshner (cont)</a:t>
            </a:r>
          </a:p>
        </p:txBody>
      </p:sp>
      <p:sp>
        <p:nvSpPr>
          <p:cNvPr id="28675" name="Rectangle 3"/>
          <p:cNvSpPr>
            <a:spLocks noGrp="1" noChangeArrowheads="1"/>
          </p:cNvSpPr>
          <p:nvPr>
            <p:ph idx="1"/>
          </p:nvPr>
        </p:nvSpPr>
        <p:spPr/>
        <p:txBody>
          <a:bodyPr/>
          <a:lstStyle/>
          <a:p>
            <a:pPr eaLnBrk="1" hangingPunct="1"/>
            <a:r>
              <a:rPr lang="en-US" smtClean="0"/>
              <a:t>Just as depression is more than a lot of sadness, drug addiction is more than a lot of drug use.  The addict cannot voluntarily move back and forth between abuse and addiction because the addicted brain is, in fact, different in its neurobiology from the nonaddicted brain.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lIns="92075" tIns="46038" rIns="92075" bIns="46038" rtlCol="0">
            <a:normAutofit fontScale="90000"/>
          </a:bodyPr>
          <a:lstStyle/>
          <a:p>
            <a:pPr eaLnBrk="1" fontAlgn="auto" hangingPunct="1">
              <a:spcAft>
                <a:spcPts val="0"/>
              </a:spcAft>
              <a:defRPr/>
            </a:pPr>
            <a:r>
              <a:rPr lang="en-US" b="1" smtClean="0">
                <a:solidFill>
                  <a:srgbClr val="000000"/>
                </a:solidFill>
                <a:effectLst>
                  <a:outerShdw blurRad="38100" dist="38100" dir="2700000" algn="tl">
                    <a:srgbClr val="FFFFFF"/>
                  </a:outerShdw>
                </a:effectLst>
                <a:ea typeface="+mj-ea"/>
                <a:cs typeface="+mj-cs"/>
              </a:rPr>
              <a:t>Chronic Disease Comparison</a:t>
            </a:r>
            <a:br>
              <a:rPr lang="en-US" b="1" smtClean="0">
                <a:solidFill>
                  <a:srgbClr val="000000"/>
                </a:solidFill>
                <a:effectLst>
                  <a:outerShdw blurRad="38100" dist="38100" dir="2700000" algn="tl">
                    <a:srgbClr val="FFFFFF"/>
                  </a:outerShdw>
                </a:effectLst>
                <a:ea typeface="+mj-ea"/>
                <a:cs typeface="+mj-cs"/>
              </a:rPr>
            </a:br>
            <a:r>
              <a:rPr lang="en-US" smtClean="0">
                <a:ea typeface="+mj-ea"/>
                <a:cs typeface="+mj-cs"/>
              </a:rPr>
              <a:t>Diabetes             Addiction</a:t>
            </a:r>
          </a:p>
        </p:txBody>
      </p:sp>
      <p:sp>
        <p:nvSpPr>
          <p:cNvPr id="50179" name="Rectangle 3"/>
          <p:cNvSpPr>
            <a:spLocks noGrp="1" noChangeArrowheads="1"/>
          </p:cNvSpPr>
          <p:nvPr>
            <p:ph sz="half" idx="1"/>
          </p:nvPr>
        </p:nvSpPr>
        <p:spPr>
          <a:xfrm>
            <a:off x="457200" y="1600200"/>
            <a:ext cx="4033838" cy="4533900"/>
          </a:xfrm>
        </p:spPr>
        <p:txBody>
          <a:bodyPr lIns="92075" tIns="46038" rIns="92075" bIns="46038"/>
          <a:lstStyle/>
          <a:p>
            <a:pPr eaLnBrk="1" hangingPunct="1"/>
            <a:r>
              <a:rPr lang="en-US" smtClean="0"/>
              <a:t>Genetic predisposition</a:t>
            </a:r>
          </a:p>
          <a:p>
            <a:pPr eaLnBrk="1" hangingPunct="1"/>
            <a:r>
              <a:rPr lang="en-US" smtClean="0"/>
              <a:t>Lifestyle choices are a factor in development of the disease</a:t>
            </a:r>
          </a:p>
          <a:p>
            <a:pPr eaLnBrk="1" hangingPunct="1"/>
            <a:r>
              <a:rPr lang="en-US" smtClean="0"/>
              <a:t>Severity is variable</a:t>
            </a:r>
          </a:p>
          <a:p>
            <a:pPr eaLnBrk="1" hangingPunct="1"/>
            <a:r>
              <a:rPr lang="en-US" smtClean="0"/>
              <a:t>There are diagnostic criteria</a:t>
            </a:r>
          </a:p>
          <a:p>
            <a:pPr eaLnBrk="1" hangingPunct="1"/>
            <a:r>
              <a:rPr lang="en-US" smtClean="0"/>
              <a:t>Once diagnosed, you’ve got it</a:t>
            </a:r>
          </a:p>
        </p:txBody>
      </p:sp>
      <p:sp>
        <p:nvSpPr>
          <p:cNvPr id="50180" name="Rectangle 4"/>
          <p:cNvSpPr>
            <a:spLocks noGrp="1" noChangeArrowheads="1"/>
          </p:cNvSpPr>
          <p:nvPr>
            <p:ph sz="half" idx="2"/>
          </p:nvPr>
        </p:nvSpPr>
        <p:spPr>
          <a:xfrm>
            <a:off x="4652963" y="1600200"/>
            <a:ext cx="4033837" cy="4533900"/>
          </a:xfrm>
        </p:spPr>
        <p:txBody>
          <a:bodyPr lIns="92075" tIns="46038" rIns="92075" bIns="46038"/>
          <a:lstStyle/>
          <a:p>
            <a:pPr eaLnBrk="1" hangingPunct="1"/>
            <a:r>
              <a:rPr lang="en-US" smtClean="0"/>
              <a:t>Genetic predisposition</a:t>
            </a:r>
          </a:p>
          <a:p>
            <a:pPr eaLnBrk="1" hangingPunct="1"/>
            <a:r>
              <a:rPr lang="en-US" smtClean="0"/>
              <a:t>Lifestyle choices are a factor in development of the disease</a:t>
            </a:r>
          </a:p>
          <a:p>
            <a:pPr eaLnBrk="1" hangingPunct="1"/>
            <a:r>
              <a:rPr lang="en-US" smtClean="0"/>
              <a:t>Severity is variable</a:t>
            </a:r>
          </a:p>
          <a:p>
            <a:pPr eaLnBrk="1" hangingPunct="1"/>
            <a:r>
              <a:rPr lang="en-US" smtClean="0"/>
              <a:t>There are diagnostic criteria</a:t>
            </a:r>
          </a:p>
          <a:p>
            <a:pPr eaLnBrk="1" hangingPunct="1"/>
            <a:r>
              <a:rPr lang="en-US" smtClean="0"/>
              <a:t>Once diagnosed, you’ve got it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lIns="92075" tIns="46038" rIns="92075" bIns="46038" rtlCol="0">
            <a:normAutofit fontScale="90000"/>
          </a:bodyPr>
          <a:lstStyle/>
          <a:p>
            <a:pPr eaLnBrk="1" fontAlgn="auto" hangingPunct="1">
              <a:spcAft>
                <a:spcPts val="0"/>
              </a:spcAft>
              <a:defRPr/>
            </a:pPr>
            <a:r>
              <a:rPr lang="en-US" smtClean="0">
                <a:ea typeface="+mj-ea"/>
                <a:cs typeface="+mj-cs"/>
              </a:rPr>
              <a:t> </a:t>
            </a:r>
            <a:r>
              <a:rPr lang="en-US" b="1" smtClean="0">
                <a:solidFill>
                  <a:srgbClr val="000000"/>
                </a:solidFill>
                <a:effectLst>
                  <a:outerShdw blurRad="38100" dist="38100" dir="2700000" algn="tl">
                    <a:srgbClr val="FFFFFF"/>
                  </a:outerShdw>
                </a:effectLst>
                <a:ea typeface="+mj-ea"/>
                <a:cs typeface="+mj-cs"/>
              </a:rPr>
              <a:t>Disease Comparison (cont.)</a:t>
            </a:r>
            <a:br>
              <a:rPr lang="en-US" b="1" smtClean="0">
                <a:solidFill>
                  <a:srgbClr val="000000"/>
                </a:solidFill>
                <a:effectLst>
                  <a:outerShdw blurRad="38100" dist="38100" dir="2700000" algn="tl">
                    <a:srgbClr val="FFFFFF"/>
                  </a:outerShdw>
                </a:effectLst>
                <a:ea typeface="+mj-ea"/>
                <a:cs typeface="+mj-cs"/>
              </a:rPr>
            </a:br>
            <a:r>
              <a:rPr lang="en-US" smtClean="0">
                <a:ea typeface="+mj-ea"/>
                <a:cs typeface="+mj-cs"/>
              </a:rPr>
              <a:t>Diabetes             Addiction</a:t>
            </a:r>
          </a:p>
        </p:txBody>
      </p:sp>
      <p:sp>
        <p:nvSpPr>
          <p:cNvPr id="52227" name="Rectangle 3"/>
          <p:cNvSpPr>
            <a:spLocks noGrp="1" noChangeArrowheads="1"/>
          </p:cNvSpPr>
          <p:nvPr>
            <p:ph sz="half" idx="1"/>
          </p:nvPr>
        </p:nvSpPr>
        <p:spPr>
          <a:xfrm>
            <a:off x="457200" y="1600200"/>
            <a:ext cx="4033838" cy="4533900"/>
          </a:xfrm>
        </p:spPr>
        <p:txBody>
          <a:bodyPr lIns="92075" tIns="46038" rIns="92075" bIns="46038"/>
          <a:lstStyle/>
          <a:p>
            <a:pPr eaLnBrk="1" hangingPunct="1"/>
            <a:r>
              <a:rPr lang="en-US" smtClean="0"/>
              <a:t>Primary treatment is lifestyle modification</a:t>
            </a:r>
          </a:p>
          <a:p>
            <a:pPr eaLnBrk="1" hangingPunct="1"/>
            <a:r>
              <a:rPr lang="en-US" smtClean="0"/>
              <a:t>Small percentage of patients comply with same</a:t>
            </a:r>
          </a:p>
          <a:p>
            <a:pPr eaLnBrk="1" hangingPunct="1"/>
            <a:r>
              <a:rPr lang="en-US" smtClean="0"/>
              <a:t>Medications can help</a:t>
            </a:r>
          </a:p>
          <a:p>
            <a:pPr eaLnBrk="1" hangingPunct="1"/>
            <a:r>
              <a:rPr lang="en-US" smtClean="0"/>
              <a:t>Patients often don’t comply with medical regimen</a:t>
            </a:r>
          </a:p>
        </p:txBody>
      </p:sp>
      <p:sp>
        <p:nvSpPr>
          <p:cNvPr id="52228" name="Rectangle 4"/>
          <p:cNvSpPr>
            <a:spLocks noGrp="1" noChangeArrowheads="1"/>
          </p:cNvSpPr>
          <p:nvPr>
            <p:ph sz="half" idx="2"/>
          </p:nvPr>
        </p:nvSpPr>
        <p:spPr>
          <a:xfrm>
            <a:off x="4652963" y="1600200"/>
            <a:ext cx="4033837" cy="4533900"/>
          </a:xfrm>
        </p:spPr>
        <p:txBody>
          <a:bodyPr lIns="92075" tIns="46038" rIns="92075" bIns="46038"/>
          <a:lstStyle/>
          <a:p>
            <a:pPr eaLnBrk="1" hangingPunct="1"/>
            <a:r>
              <a:rPr lang="en-US" smtClean="0"/>
              <a:t>Primary treatment is lifestyle modification</a:t>
            </a:r>
          </a:p>
          <a:p>
            <a:pPr eaLnBrk="1" hangingPunct="1"/>
            <a:r>
              <a:rPr lang="en-US" smtClean="0"/>
              <a:t>Small percentage of patients comply with same</a:t>
            </a:r>
          </a:p>
          <a:p>
            <a:pPr eaLnBrk="1" hangingPunct="1"/>
            <a:r>
              <a:rPr lang="en-US" smtClean="0"/>
              <a:t>Medications can help</a:t>
            </a:r>
          </a:p>
          <a:p>
            <a:pPr eaLnBrk="1" hangingPunct="1"/>
            <a:r>
              <a:rPr lang="en-US" smtClean="0"/>
              <a:t>Patients often don’t comply with medical regimen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26</TotalTime>
  <Words>1566</Words>
  <Application>Microsoft Macintosh PowerPoint</Application>
  <PresentationFormat>On-screen Show (4:3)</PresentationFormat>
  <Paragraphs>177</Paragraphs>
  <Slides>30</Slides>
  <Notes>7</Notes>
  <HiddenSlides>0</HiddenSlides>
  <MMClips>0</MMClips>
  <ScaleCrop>false</ScaleCrop>
  <HeadingPairs>
    <vt:vector size="4" baseType="variant">
      <vt:variant>
        <vt:lpstr>Design Template</vt:lpstr>
      </vt:variant>
      <vt:variant>
        <vt:i4>1</vt:i4>
      </vt:variant>
      <vt:variant>
        <vt:lpstr>Slide Titles</vt:lpstr>
      </vt:variant>
      <vt:variant>
        <vt:i4>30</vt:i4>
      </vt:variant>
    </vt:vector>
  </HeadingPairs>
  <TitlesOfParts>
    <vt:vector size="31" baseType="lpstr">
      <vt:lpstr>Revolution</vt:lpstr>
      <vt:lpstr>Opiate Use Disorder and Medication Assisted Treatment  </vt:lpstr>
      <vt:lpstr>Introduction</vt:lpstr>
      <vt:lpstr>Introduction (cont)</vt:lpstr>
      <vt:lpstr>Contributors to the epidemic </vt:lpstr>
      <vt:lpstr>Addiction the Disease</vt:lpstr>
      <vt:lpstr>Alan Leshner, Ph. D. 1998, then Director of NIDA</vt:lpstr>
      <vt:lpstr>Leshner (cont)</vt:lpstr>
      <vt:lpstr>Chronic Disease Comparison Diabetes             Addiction</vt:lpstr>
      <vt:lpstr> Disease Comparison (cont.) Diabetes             Addiction</vt:lpstr>
      <vt:lpstr>Drug Dependence, a Chronic Medical Illness</vt:lpstr>
      <vt:lpstr>Disease Comparison (cont.) Diabetes             Addiction</vt:lpstr>
      <vt:lpstr>Disease Comparison (cont.) Diabetes             Addiction</vt:lpstr>
      <vt:lpstr>Disease Comparison (cont.) Diabetes             Addiction</vt:lpstr>
      <vt:lpstr>Disease Comparison: Conclusion</vt:lpstr>
      <vt:lpstr>Chronic Disease</vt:lpstr>
      <vt:lpstr>Medications for Opioid Addiction</vt:lpstr>
      <vt:lpstr>Opioids - methadone</vt:lpstr>
      <vt:lpstr>Opioids - methadone</vt:lpstr>
      <vt:lpstr>Opioids – methadone</vt:lpstr>
      <vt:lpstr>Opioids - buprenorphine</vt:lpstr>
      <vt:lpstr>Opioids - buprenorphine</vt:lpstr>
      <vt:lpstr>Opioids - buprenorphine</vt:lpstr>
      <vt:lpstr>Opioids - buprehorphine</vt:lpstr>
      <vt:lpstr>Opioids - buprenorphine</vt:lpstr>
      <vt:lpstr>Opioids - naltrexone</vt:lpstr>
      <vt:lpstr>Opioids – naltrexone: oral</vt:lpstr>
      <vt:lpstr>Opioids – naltrexone: IM</vt:lpstr>
      <vt:lpstr>Opioids - naltrexone</vt:lpstr>
      <vt:lpstr>SUMMARY</vt:lpstr>
      <vt:lpstr>Opiate Use Disorder and Medication Assisted Treatment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Emmel</dc:creator>
  <cp:lastModifiedBy>John Emmel</cp:lastModifiedBy>
  <cp:revision>4</cp:revision>
  <dcterms:created xsi:type="dcterms:W3CDTF">2018-05-28T18:36:04Z</dcterms:created>
  <dcterms:modified xsi:type="dcterms:W3CDTF">2018-05-28T19:03:01Z</dcterms:modified>
</cp:coreProperties>
</file>