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6" r:id="rId3"/>
    <p:sldId id="280" r:id="rId4"/>
    <p:sldId id="320" r:id="rId5"/>
    <p:sldId id="276" r:id="rId6"/>
    <p:sldId id="277" r:id="rId7"/>
    <p:sldId id="257" r:id="rId8"/>
    <p:sldId id="275" r:id="rId9"/>
    <p:sldId id="265" r:id="rId10"/>
    <p:sldId id="271" r:id="rId11"/>
    <p:sldId id="273" r:id="rId12"/>
    <p:sldId id="260" r:id="rId13"/>
    <p:sldId id="262" r:id="rId14"/>
    <p:sldId id="268" r:id="rId15"/>
    <p:sldId id="263" r:id="rId16"/>
    <p:sldId id="269" r:id="rId17"/>
    <p:sldId id="272" r:id="rId18"/>
    <p:sldId id="261" r:id="rId19"/>
    <p:sldId id="321" r:id="rId20"/>
    <p:sldId id="264" r:id="rId21"/>
    <p:sldId id="278" r:id="rId22"/>
    <p:sldId id="322" r:id="rId23"/>
    <p:sldId id="279" r:id="rId24"/>
    <p:sldId id="319" r:id="rId25"/>
    <p:sldId id="274" r:id="rId26"/>
  </p:sldIdLst>
  <p:sldSz cx="9144000" cy="6858000" type="screen4x3"/>
  <p:notesSz cx="7019925" cy="9305925"/>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27C"/>
    <a:srgbClr val="1C82B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51"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E435E3E1-8EBA-4FC3-995A-09D03115125B}" type="datetimeFigureOut">
              <a:rPr lang="en-US" smtClean="0"/>
              <a:t>3/27/2020</a:t>
            </a:fld>
            <a:endParaRPr lang="en-US"/>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735AB0D9-4E9F-4A2C-B96C-08A5E3CD59AB}" type="slidenum">
              <a:rPr lang="en-US" smtClean="0"/>
              <a:t>‹#›</a:t>
            </a:fld>
            <a:endParaRPr lang="en-US"/>
          </a:p>
        </p:txBody>
      </p:sp>
    </p:spTree>
    <p:extLst>
      <p:ext uri="{BB962C8B-B14F-4D97-AF65-F5344CB8AC3E}">
        <p14:creationId xmlns:p14="http://schemas.microsoft.com/office/powerpoint/2010/main" val="4009316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Factors that </a:t>
            </a:r>
            <a:r>
              <a:rPr lang="en-US" b="1" dirty="0"/>
              <a:t>slow</a:t>
            </a:r>
            <a:r>
              <a:rPr lang="en-US" dirty="0"/>
              <a:t> recovery</a:t>
            </a:r>
          </a:p>
          <a:p>
            <a:r>
              <a:rPr lang="en-US" dirty="0"/>
              <a:t>Lack of resources (funding, expertise, etc.)</a:t>
            </a:r>
          </a:p>
          <a:p>
            <a:r>
              <a:rPr lang="en-US" dirty="0"/>
              <a:t>Lack of access to insurance</a:t>
            </a:r>
          </a:p>
          <a:p>
            <a:r>
              <a:rPr lang="en-US" dirty="0"/>
              <a:t>Poor planning/ unclear communication</a:t>
            </a:r>
          </a:p>
          <a:p>
            <a:r>
              <a:rPr lang="en-US" dirty="0"/>
              <a:t>Limitations of existing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Factors that </a:t>
            </a:r>
            <a:r>
              <a:rPr lang="en-US" b="1" dirty="0"/>
              <a:t>enhance</a:t>
            </a:r>
            <a:r>
              <a:rPr lang="en-US" dirty="0"/>
              <a:t> recovery</a:t>
            </a:r>
          </a:p>
          <a:p>
            <a:r>
              <a:rPr lang="en-US" dirty="0"/>
              <a:t>Investment in mitigation and planning</a:t>
            </a:r>
          </a:p>
          <a:p>
            <a:r>
              <a:rPr lang="en-US" dirty="0"/>
              <a:t>Strong relationships</a:t>
            </a:r>
          </a:p>
          <a:p>
            <a:r>
              <a:rPr lang="en-US" dirty="0"/>
              <a:t>Strong communication</a:t>
            </a:r>
          </a:p>
          <a:p>
            <a:r>
              <a:rPr lang="en-US" dirty="0"/>
              <a:t>Access to financial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591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0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Leadership in Times of Crisis Toolkit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8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Local government often takes the following response actions: </a:t>
            </a:r>
            <a:endParaRPr lang="en-US" dirty="0"/>
          </a:p>
          <a:p>
            <a:r>
              <a:rPr lang="en-US" sz="1200" kern="1200" dirty="0">
                <a:solidFill>
                  <a:schemeClr val="tx1"/>
                </a:solidFill>
                <a:effectLst/>
                <a:latin typeface="+mn-lt"/>
                <a:ea typeface="+mn-ea"/>
                <a:cs typeface="+mn-cs"/>
              </a:rPr>
              <a:t>  Develop and implement recovery and mitigation plans. </a:t>
            </a:r>
            <a:endParaRPr lang="en-US" dirty="0">
              <a:effectLst/>
            </a:endParaRPr>
          </a:p>
          <a:p>
            <a:r>
              <a:rPr lang="en-US" sz="1200" kern="1200" dirty="0">
                <a:solidFill>
                  <a:schemeClr val="tx1"/>
                </a:solidFill>
                <a:effectLst/>
                <a:latin typeface="+mn-lt"/>
                <a:ea typeface="+mn-ea"/>
                <a:cs typeface="+mn-cs"/>
              </a:rPr>
              <a:t>  Ensure integrated efforts across government offices, the private sector and nongovernmental </a:t>
            </a:r>
            <a:endParaRPr lang="en-US" dirty="0">
              <a:effectLst/>
            </a:endParaRPr>
          </a:p>
          <a:p>
            <a:r>
              <a:rPr lang="en-US" sz="1200" kern="1200" dirty="0">
                <a:solidFill>
                  <a:schemeClr val="tx1"/>
                </a:solidFill>
                <a:effectLst/>
                <a:latin typeface="+mn-lt"/>
                <a:ea typeface="+mn-ea"/>
                <a:cs typeface="+mn-cs"/>
              </a:rPr>
              <a:t>organizations (NGOs) during the formulation and implementation phase of recovery projects. </a:t>
            </a:r>
            <a:endParaRPr lang="en-US" dirty="0">
              <a:effectLst/>
            </a:endParaRPr>
          </a:p>
          <a:p>
            <a:r>
              <a:rPr lang="en-US" sz="1200" kern="1200" dirty="0">
                <a:solidFill>
                  <a:schemeClr val="tx1"/>
                </a:solidFill>
                <a:effectLst/>
                <a:latin typeface="+mn-lt"/>
                <a:ea typeface="+mn-ea"/>
                <a:cs typeface="+mn-cs"/>
              </a:rPr>
              <a:t>  Lead efforts to restore all sectors of the community, including critical infrastructure, essential services, </a:t>
            </a:r>
            <a:endParaRPr lang="en-US" dirty="0">
              <a:effectLst/>
            </a:endParaRPr>
          </a:p>
          <a:p>
            <a:r>
              <a:rPr lang="en-US" sz="1200" kern="1200" dirty="0">
                <a:solidFill>
                  <a:schemeClr val="tx1"/>
                </a:solidFill>
                <a:effectLst/>
                <a:latin typeface="+mn-lt"/>
                <a:ea typeface="+mn-ea"/>
                <a:cs typeface="+mn-cs"/>
              </a:rPr>
              <a:t>business retention and the redevelopment of damaged housing units. </a:t>
            </a:r>
            <a:endParaRPr lang="en-US" dirty="0">
              <a:effectLst/>
            </a:endParaRPr>
          </a:p>
          <a:p>
            <a:r>
              <a:rPr lang="en-US" sz="1200" kern="1200" dirty="0">
                <a:solidFill>
                  <a:schemeClr val="tx1"/>
                </a:solidFill>
                <a:effectLst/>
                <a:latin typeface="+mn-lt"/>
                <a:ea typeface="+mn-ea"/>
                <a:cs typeface="+mn-cs"/>
              </a:rPr>
              <a:t>  Manage rebuilding to reduce risk reduction and comply with standards for accessible design. </a:t>
            </a:r>
            <a:endParaRPr lang="en-US" dirty="0">
              <a:effectLst/>
            </a:endParaRPr>
          </a:p>
          <a:p>
            <a:r>
              <a:rPr lang="en-US" sz="1200" kern="1200" dirty="0">
                <a:solidFill>
                  <a:schemeClr val="tx1"/>
                </a:solidFill>
                <a:effectLst/>
                <a:latin typeface="+mn-lt"/>
                <a:ea typeface="+mn-ea"/>
                <a:cs typeface="+mn-cs"/>
              </a:rPr>
              <a:t>  Undertake an appropriate community planning process. </a:t>
            </a:r>
            <a:endParaRPr lang="en-US" dirty="0">
              <a:effectLst/>
            </a:endParaRPr>
          </a:p>
          <a:p>
            <a:r>
              <a:rPr lang="en-US" sz="1200" kern="1200" dirty="0">
                <a:solidFill>
                  <a:schemeClr val="tx1"/>
                </a:solidFill>
                <a:effectLst/>
                <a:latin typeface="+mn-lt"/>
                <a:ea typeface="+mn-ea"/>
                <a:cs typeface="+mn-cs"/>
              </a:rPr>
              <a:t>  Establish metrics to evaluate and communicate progress.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28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www.toronto.ca</a:t>
            </a:r>
            <a:r>
              <a:rPr lang="en-US" dirty="0"/>
              <a:t>/home/covid-19/economic-support-recovery/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499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key focus for EDOs in the response and recovery is to help facilitate effective communication between government and businesses. Communication on such essential subjects as the availability of power; access to transportation networks and facilities; the availability of temporary facility space for displaced businesses, and government resources to help is a critical activity in the initial days and weeks after a disaster. EDOs also can help advise businesses on ways to communicate that they are “open for business” after a disaster – an </a:t>
            </a:r>
            <a:endParaRPr lang="en-US" dirty="0"/>
          </a:p>
          <a:p>
            <a:r>
              <a:rPr lang="en-US" sz="1200" kern="1200" dirty="0">
                <a:solidFill>
                  <a:schemeClr val="tx1"/>
                </a:solidFill>
                <a:effectLst/>
                <a:latin typeface="+mn-lt"/>
                <a:ea typeface="+mn-ea"/>
                <a:cs typeface="+mn-cs"/>
              </a:rPr>
              <a:t>important but often overlooked activity in restoring commerce. (For more information, see Chapter VII on Crisis Communications.) </a:t>
            </a:r>
            <a:endParaRPr lang="en-US" dirty="0"/>
          </a:p>
          <a:p>
            <a:r>
              <a:rPr lang="en-US" sz="1200" kern="1200" dirty="0">
                <a:solidFill>
                  <a:schemeClr val="tx1"/>
                </a:solidFill>
                <a:effectLst/>
                <a:latin typeface="+mn-lt"/>
                <a:ea typeface="+mn-ea"/>
                <a:cs typeface="+mn-cs"/>
              </a:rPr>
              <a:t>In recent experience, EDO representatives have found it important to work very closely with the EOC or even to hold office at the center in order to help facilitate critical recovery communications to area businesses. </a:t>
            </a:r>
            <a:endParaRPr lang="en-US" dirty="0"/>
          </a:p>
          <a:p>
            <a:r>
              <a:rPr lang="en-US" sz="1200" kern="1200" dirty="0">
                <a:solidFill>
                  <a:schemeClr val="tx1"/>
                </a:solidFill>
                <a:effectLst/>
                <a:latin typeface="+mn-lt"/>
                <a:ea typeface="+mn-ea"/>
                <a:cs typeface="+mn-cs"/>
              </a:rPr>
              <a:t>The EDO also may choose to form an economic recovery team (as in the case of Polk County, Fla., in 2004 or Cedar Rapids, Iowa, in 2008) for information-sharing among emergency management personnel, corporate leaders and local business owners. These economic recovery teams not only help aggregate information on damage assessment of businesses and the local economy, but also help to develop long-term strategies for economic recovery. </a:t>
            </a:r>
            <a:endParaRPr lang="en-US" dirty="0"/>
          </a:p>
          <a:p>
            <a:r>
              <a:rPr lang="en-US" sz="1200" kern="1200" dirty="0">
                <a:solidFill>
                  <a:schemeClr val="tx1"/>
                </a:solidFill>
                <a:effectLst/>
                <a:latin typeface="+mn-lt"/>
                <a:ea typeface="+mn-ea"/>
                <a:cs typeface="+mn-cs"/>
              </a:rPr>
              <a:t>Generally, people who are engaged in economic development activities should prepare for any or all of these activities to help support recovery: </a:t>
            </a:r>
            <a:endParaRPr lang="en-US" dirty="0"/>
          </a:p>
          <a:p>
            <a:r>
              <a:rPr lang="en-US" sz="1200" kern="1200" dirty="0">
                <a:solidFill>
                  <a:schemeClr val="tx1"/>
                </a:solidFill>
                <a:effectLst/>
                <a:latin typeface="+mn-lt"/>
                <a:ea typeface="+mn-ea"/>
                <a:cs typeface="+mn-cs"/>
              </a:rPr>
              <a:t>  Identifying support resources at the local, state and federal level and assisting in disseminating this information to businesses; </a:t>
            </a:r>
            <a:endParaRPr lang="en-US" dirty="0">
              <a:effectLst/>
            </a:endParaRPr>
          </a:p>
          <a:p>
            <a:r>
              <a:rPr lang="en-US" sz="1200" kern="1200" dirty="0">
                <a:solidFill>
                  <a:schemeClr val="tx1"/>
                </a:solidFill>
                <a:effectLst/>
                <a:latin typeface="+mn-lt"/>
                <a:ea typeface="+mn-ea"/>
                <a:cs typeface="+mn-cs"/>
              </a:rPr>
              <a:t>  Documenting the economic impact of disasters and/or continuing to gather statistics that demonstrate key trends; </a:t>
            </a:r>
            <a:endParaRPr lang="en-US" dirty="0">
              <a:effectLst/>
            </a:endParaRPr>
          </a:p>
          <a:p>
            <a:r>
              <a:rPr lang="en-US" sz="1200" kern="1200" dirty="0">
                <a:solidFill>
                  <a:schemeClr val="tx1"/>
                </a:solidFill>
                <a:effectLst/>
                <a:latin typeface="+mn-lt"/>
                <a:ea typeface="+mn-ea"/>
                <a:cs typeface="+mn-cs"/>
              </a:rPr>
              <a:t>  Strengthening collaboration and partnerships among local, regional and state organizations; </a:t>
            </a:r>
            <a:endParaRPr lang="en-US" dirty="0">
              <a:effectLst/>
            </a:endParaRPr>
          </a:p>
          <a:p>
            <a:r>
              <a:rPr lang="en-US" sz="1200" kern="1200" dirty="0">
                <a:solidFill>
                  <a:schemeClr val="tx1"/>
                </a:solidFill>
                <a:effectLst/>
                <a:latin typeface="+mn-lt"/>
                <a:ea typeface="+mn-ea"/>
                <a:cs typeface="+mn-cs"/>
              </a:rPr>
              <a:t>  Building working relationships with federal officials and their consultants; </a:t>
            </a:r>
            <a:endParaRPr lang="en-US" dirty="0">
              <a:effectLst/>
            </a:endParaRPr>
          </a:p>
          <a:p>
            <a:r>
              <a:rPr lang="en-US" sz="1200" kern="1200" dirty="0">
                <a:solidFill>
                  <a:schemeClr val="tx1"/>
                </a:solidFill>
                <a:effectLst/>
                <a:latin typeface="+mn-lt"/>
                <a:ea typeface="+mn-ea"/>
                <a:cs typeface="+mn-cs"/>
              </a:rPr>
              <a:t>  Contributing input to their community’s comprehensive plans and giving feedback regarding </a:t>
            </a:r>
            <a:endParaRPr lang="en-US" dirty="0">
              <a:effectLst/>
            </a:endParaRPr>
          </a:p>
          <a:p>
            <a:r>
              <a:rPr lang="en-US" sz="1200" kern="1200" dirty="0">
                <a:solidFill>
                  <a:schemeClr val="tx1"/>
                </a:solidFill>
                <a:effectLst/>
                <a:latin typeface="+mn-lt"/>
                <a:ea typeface="+mn-ea"/>
                <a:cs typeface="+mn-cs"/>
              </a:rPr>
              <a:t>infrastructure and other public services needed to improve commerce; </a:t>
            </a:r>
            <a:endParaRPr lang="en-US" dirty="0">
              <a:effectLst/>
            </a:endParaRPr>
          </a:p>
          <a:p>
            <a:r>
              <a:rPr lang="en-US" sz="1200" kern="1200" dirty="0">
                <a:solidFill>
                  <a:schemeClr val="tx1"/>
                </a:solidFill>
                <a:effectLst/>
                <a:latin typeface="+mn-lt"/>
                <a:ea typeface="+mn-ea"/>
                <a:cs typeface="+mn-cs"/>
              </a:rPr>
              <a:t>  Updating economic development strategic plans; </a:t>
            </a:r>
            <a:endParaRPr lang="en-US" dirty="0">
              <a:effectLst/>
            </a:endParaRPr>
          </a:p>
          <a:p>
            <a:r>
              <a:rPr lang="en-US" sz="1200" kern="1200" dirty="0">
                <a:solidFill>
                  <a:schemeClr val="tx1"/>
                </a:solidFill>
                <a:effectLst/>
                <a:latin typeface="+mn-lt"/>
                <a:ea typeface="+mn-ea"/>
                <a:cs typeface="+mn-cs"/>
              </a:rPr>
              <a:t>  Project management to ensure implementation of those plans; </a:t>
            </a:r>
            <a:endParaRPr lang="en-US" dirty="0">
              <a:effectLst/>
            </a:endParaRPr>
          </a:p>
          <a:p>
            <a:r>
              <a:rPr lang="en-US" sz="1200" kern="1200" dirty="0">
                <a:solidFill>
                  <a:schemeClr val="tx1"/>
                </a:solidFill>
                <a:effectLst/>
                <a:latin typeface="+mn-lt"/>
                <a:ea typeface="+mn-ea"/>
                <a:cs typeface="+mn-cs"/>
              </a:rPr>
              <a:t>  Taking the lead or becoming a key partner in establishing a business recovery center to serve impacted </a:t>
            </a:r>
            <a:endParaRPr lang="en-US" dirty="0">
              <a:effectLst/>
            </a:endParaRPr>
          </a:p>
          <a:p>
            <a:r>
              <a:rPr lang="en-US" sz="1200" kern="1200" dirty="0">
                <a:solidFill>
                  <a:schemeClr val="tx1"/>
                </a:solidFill>
                <a:effectLst/>
                <a:latin typeface="+mn-lt"/>
                <a:ea typeface="+mn-ea"/>
                <a:cs typeface="+mn-cs"/>
              </a:rPr>
              <a:t>local businesses; and </a:t>
            </a:r>
            <a:endParaRPr lang="en-US" dirty="0">
              <a:effectLst/>
            </a:endParaRPr>
          </a:p>
          <a:p>
            <a:r>
              <a:rPr lang="en-US" sz="1200" kern="1200" dirty="0">
                <a:solidFill>
                  <a:schemeClr val="tx1"/>
                </a:solidFill>
                <a:effectLst/>
                <a:latin typeface="+mn-lt"/>
                <a:ea typeface="+mn-ea"/>
                <a:cs typeface="+mn-cs"/>
              </a:rPr>
              <a:t>  Marketing to attract new investment and facilitating industry diversification, particularly when existing </a:t>
            </a:r>
            <a:endParaRPr lang="en-US" dirty="0">
              <a:effectLst/>
            </a:endParaRPr>
          </a:p>
          <a:p>
            <a:r>
              <a:rPr lang="en-US" sz="1200" kern="1200" dirty="0">
                <a:solidFill>
                  <a:schemeClr val="tx1"/>
                </a:solidFill>
                <a:effectLst/>
                <a:latin typeface="+mn-lt"/>
                <a:ea typeface="+mn-ea"/>
                <a:cs typeface="+mn-cs"/>
              </a:rPr>
              <a:t>industries have sustained damage.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470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a:solidFill>
                  <a:schemeClr val="tx1"/>
                </a:solidFill>
                <a:effectLst/>
                <a:latin typeface="+mn-lt"/>
                <a:ea typeface="+mn-ea"/>
                <a:cs typeface="+mn-cs"/>
              </a:rPr>
              <a:t>Revolving loan funds (RLFs)</a:t>
            </a:r>
            <a:r>
              <a:rPr lang="en-US" sz="1200" b="0" i="0" u="none" strike="noStrike" kern="1200" dirty="0">
                <a:solidFill>
                  <a:schemeClr val="tx1"/>
                </a:solidFill>
                <a:effectLst/>
                <a:latin typeface="+mn-lt"/>
                <a:ea typeface="+mn-ea"/>
                <a:cs typeface="+mn-cs"/>
              </a:rPr>
              <a:t> are self-replenishing lending tools. Built upon an initial capitalization, RLF funding is recycled as loan recipients make payments. As loans are repaid, the returns to the loan pool can be lent out again to another recipient. Most RLFs provide small to mid-sized loans. RLFs can be established using federal funds (EDA and HUD provide RLF funds) or state/local funds (such as the Louisiana Revolving Capital Fund). The EDA Revolving Loan Fund Program awards competitive grants to local and state governments and other development organizations to establish RLFs. HUD’s CDBG program can also be used to fund RLFs.</a:t>
            </a:r>
          </a:p>
          <a:p>
            <a:pPr fontAlgn="base"/>
            <a:r>
              <a:rPr lang="en-US" sz="1200" b="1" i="0" u="none" strike="noStrike" kern="1200" dirty="0">
                <a:solidFill>
                  <a:schemeClr val="tx1"/>
                </a:solidFill>
                <a:effectLst/>
                <a:latin typeface="+mn-lt"/>
                <a:ea typeface="+mn-ea"/>
                <a:cs typeface="+mn-cs"/>
              </a:rPr>
              <a:t>Bridge loan</a:t>
            </a:r>
            <a:r>
              <a:rPr lang="en-US" sz="1200" b="0" i="0" u="none" strike="noStrike" kern="1200" dirty="0">
                <a:solidFill>
                  <a:schemeClr val="tx1"/>
                </a:solidFill>
                <a:effectLst/>
                <a:latin typeface="+mn-lt"/>
                <a:ea typeface="+mn-ea"/>
                <a:cs typeface="+mn-cs"/>
              </a:rPr>
              <a:t> programs provide working capital to businesses after a disaster, before the business can access funds from other sources like insurance claims, renewed profits, and federal financing assistance. The idea is that the bridge loan can be paid back after the business has received these other sources of funding.</a:t>
            </a:r>
          </a:p>
          <a:p>
            <a:pPr fontAlgn="base"/>
            <a:r>
              <a:rPr lang="en-US" sz="1200" b="1" i="0" u="none" strike="noStrike" kern="1200" dirty="0">
                <a:solidFill>
                  <a:schemeClr val="tx1"/>
                </a:solidFill>
                <a:effectLst/>
                <a:latin typeface="+mn-lt"/>
                <a:ea typeface="+mn-ea"/>
                <a:cs typeface="+mn-cs"/>
              </a:rPr>
              <a:t>Business grant</a:t>
            </a:r>
            <a:r>
              <a:rPr lang="en-US" sz="1200" b="0" i="0" u="none" strike="noStrike" kern="1200" dirty="0">
                <a:solidFill>
                  <a:schemeClr val="tx1"/>
                </a:solidFill>
                <a:effectLst/>
                <a:latin typeface="+mn-lt"/>
                <a:ea typeface="+mn-ea"/>
                <a:cs typeface="+mn-cs"/>
              </a:rPr>
              <a:t> programs target particularly devastated businesses. A grant or forgivable loan can help speed recovery when a business is uncertain about incurring more debt. Funding for this program typically comes from state and local resources. For example, the State of Iowa created the Jumpstart Iowa Small Business Assistance Program to provide short-term financing to small businesses before an anticipated $85 million CDBG grant was scheduled to be disbursed.</a:t>
            </a:r>
          </a:p>
          <a:p>
            <a:pPr fontAlgn="base"/>
            <a:r>
              <a:rPr lang="en-US" sz="1200" b="1" i="0" u="none" strike="noStrike" kern="1200" dirty="0">
                <a:solidFill>
                  <a:schemeClr val="tx1"/>
                </a:solidFill>
                <a:effectLst/>
                <a:latin typeface="+mn-lt"/>
                <a:ea typeface="+mn-ea"/>
                <a:cs typeface="+mn-cs"/>
              </a:rPr>
              <a:t>Private and nonprofit community development financial institutions (CDFIs)</a:t>
            </a:r>
            <a:r>
              <a:rPr lang="en-US" sz="1200" b="0" i="0" u="none" strike="noStrike" kern="1200" dirty="0">
                <a:solidFill>
                  <a:schemeClr val="tx1"/>
                </a:solidFill>
                <a:effectLst/>
                <a:latin typeface="+mn-lt"/>
                <a:ea typeface="+mn-ea"/>
                <a:cs typeface="+mn-cs"/>
              </a:rPr>
              <a:t> and other small business assistance providers can play a critical role in nimbly and quickly deploying funds, but they have limited resources with which to do so. With the appropriate capital, loan loss and operating support, these private financial partners can assist small businesses through the lingering effects of a catastrophic event, particularly at a time when the market is unwilling to invest with so many unknowns.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894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https://</a:t>
            </a:r>
            <a:r>
              <a:rPr lang="en-US" sz="1200" b="0" i="0" u="none" strike="noStrike" kern="1200" dirty="0" err="1">
                <a:solidFill>
                  <a:schemeClr val="tx1"/>
                </a:solidFill>
                <a:effectLst/>
                <a:latin typeface="+mn-lt"/>
                <a:ea typeface="+mn-ea"/>
                <a:cs typeface="+mn-cs"/>
              </a:rPr>
              <a:t>www.galvestontx.gov</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CivicAlerts.aspx?AID</a:t>
            </a:r>
            <a:r>
              <a:rPr lang="en-US" sz="1200" b="0" i="0" u="none" strike="noStrike" kern="1200" dirty="0">
                <a:solidFill>
                  <a:schemeClr val="tx1"/>
                </a:solidFill>
                <a:effectLst/>
                <a:latin typeface="+mn-lt"/>
                <a:ea typeface="+mn-ea"/>
                <a:cs typeface="+mn-cs"/>
              </a:rPr>
              <a:t>=986</a:t>
            </a:r>
          </a:p>
          <a:p>
            <a:r>
              <a:rPr lang="en-US" sz="1200" b="0" i="0" u="none" strike="noStrike" kern="1200" dirty="0" err="1">
                <a:solidFill>
                  <a:schemeClr val="tx1"/>
                </a:solidFill>
                <a:effectLst/>
                <a:latin typeface="+mn-lt"/>
                <a:ea typeface="+mn-ea"/>
                <a:cs typeface="+mn-cs"/>
              </a:rPr>
              <a:t>HomeTown</a:t>
            </a:r>
            <a:r>
              <a:rPr lang="en-US" sz="1200" b="0" i="0" u="none" strike="noStrike" kern="1200" dirty="0">
                <a:solidFill>
                  <a:schemeClr val="tx1"/>
                </a:solidFill>
                <a:effectLst/>
                <a:latin typeface="+mn-lt"/>
                <a:ea typeface="+mn-ea"/>
                <a:cs typeface="+mn-cs"/>
              </a:rPr>
              <a:t> Bank, Moody National Bank and Texas First Bank will provide low-interest loans to help impacted businesses responding and/or recovering from economic damages that are in dire need of available gap financing.</a:t>
            </a:r>
          </a:p>
          <a:p>
            <a:r>
              <a:rPr lang="en-US" sz="1200" b="0" i="0" u="none" strike="noStrike" kern="1200" dirty="0">
                <a:solidFill>
                  <a:schemeClr val="tx1"/>
                </a:solidFill>
                <a:effectLst/>
                <a:latin typeface="+mn-lt"/>
                <a:ea typeface="+mn-ea"/>
                <a:cs typeface="+mn-cs"/>
              </a:rPr>
              <a:t>Following the devastation of Hurricanes Ike and Harvey, these Banks came together in creating a program that could provide low-interest, short-term - gap financing to businesses negatively impacted by the disaster. This program evolved into a national model for business recovery and today, these lenders are pleased to announce that they stand united to once again assist businesses impacted by the Coronavirus – COVID 19.</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225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www.nolaba.org</a:t>
            </a:r>
            <a:r>
              <a:rPr lang="en-US" dirty="0"/>
              <a:t>/relief-fund/?</a:t>
            </a:r>
            <a:r>
              <a:rPr lang="en-US" dirty="0" err="1"/>
              <a:t>mc_cid</a:t>
            </a:r>
            <a:r>
              <a:rPr lang="en-US" dirty="0"/>
              <a:t>=4a1428d94a&amp;mc_eid=ea108d1693</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16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www.visitstockton.org</a:t>
            </a:r>
            <a:r>
              <a:rPr lang="en-US" dirty="0"/>
              <a:t>/restaurants/dine-</a:t>
            </a:r>
            <a:r>
              <a:rPr lang="en-US" dirty="0" err="1"/>
              <a:t>stockton</a:t>
            </a:r>
            <a:r>
              <a:rPr lang="en-US" dirty="0"/>
              <a: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37677E-0D47-4F44-8C9C-C46A32E59C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886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62E1D5-CAAF-4D41-B3A0-CF639215271A}"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133223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126824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83087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303" y="945913"/>
            <a:ext cx="6477805" cy="2618554"/>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846303" y="3564468"/>
            <a:ext cx="6477804" cy="1071095"/>
          </a:xfrm>
        </p:spPr>
        <p:txBody>
          <a:bodyPr tIns="91440" bIns="91440">
            <a:normAutofit/>
          </a:bodyPr>
          <a:lstStyle>
            <a:lvl1pPr marL="0" indent="0" algn="l">
              <a:buNone/>
              <a:defRPr sz="1350" b="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BEBA43-310C-7E41-9900-4CB8C35B5778}" type="datetimeFigureOut">
              <a:rPr lang="en-US" smtClean="0"/>
              <a:t>3/27/2020</a:t>
            </a:fld>
            <a:endParaRPr lang="en-US"/>
          </a:p>
        </p:txBody>
      </p:sp>
      <p:sp>
        <p:nvSpPr>
          <p:cNvPr id="5" name="Footer Placeholder 4"/>
          <p:cNvSpPr>
            <a:spLocks noGrp="1"/>
          </p:cNvSpPr>
          <p:nvPr>
            <p:ph type="ftr" sz="quarter" idx="11"/>
          </p:nvPr>
        </p:nvSpPr>
        <p:spPr>
          <a:xfrm>
            <a:off x="845343" y="329308"/>
            <a:ext cx="4457751" cy="309201"/>
          </a:xfrm>
        </p:spPr>
        <p:txBody>
          <a:bodyPr/>
          <a:lstStyle/>
          <a:p>
            <a:endParaRPr lang="en-US"/>
          </a:p>
        </p:txBody>
      </p:sp>
      <p:sp>
        <p:nvSpPr>
          <p:cNvPr id="6" name="Slide Number Placeholder 5"/>
          <p:cNvSpPr>
            <a:spLocks noGrp="1"/>
          </p:cNvSpPr>
          <p:nvPr>
            <p:ph type="sldNum" sz="quarter" idx="12"/>
          </p:nvPr>
        </p:nvSpPr>
        <p:spPr>
          <a:xfrm>
            <a:off x="7443295" y="134930"/>
            <a:ext cx="608264" cy="503578"/>
          </a:xfrm>
        </p:spPr>
        <p:txBody>
          <a:bodyPr/>
          <a:lstStyle/>
          <a:p>
            <a:fld id="{D2032A65-E332-2F47-9F51-D2E6330E07D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599751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900"/>
            </a:lvl1pPr>
          </a:lstStyle>
          <a:p>
            <a:fld id="{58BEBA43-310C-7E41-9900-4CB8C35B5778}" type="datetimeFigureOut">
              <a:rPr lang="en-US" smtClean="0"/>
              <a:t>3/27/2020</a:t>
            </a:fld>
            <a:endParaRPr lang="en-US"/>
          </a:p>
        </p:txBody>
      </p:sp>
      <p:sp>
        <p:nvSpPr>
          <p:cNvPr id="5" name="Footer Placeholder 4"/>
          <p:cNvSpPr>
            <a:spLocks noGrp="1"/>
          </p:cNvSpPr>
          <p:nvPr>
            <p:ph type="ftr" sz="quarter" idx="11"/>
          </p:nvPr>
        </p:nvSpPr>
        <p:spPr/>
        <p:txBody>
          <a:bodyPr/>
          <a:lstStyle>
            <a:lvl1pPr>
              <a:defRPr sz="900"/>
            </a:lvl1pPr>
          </a:lstStyle>
          <a:p>
            <a:endParaRPr lang="en-US"/>
          </a:p>
        </p:txBody>
      </p:sp>
      <p:sp>
        <p:nvSpPr>
          <p:cNvPr id="6" name="Slide Number Placeholder 5"/>
          <p:cNvSpPr>
            <a:spLocks noGrp="1"/>
          </p:cNvSpPr>
          <p:nvPr>
            <p:ph type="sldNum" sz="quarter" idx="12"/>
          </p:nvPr>
        </p:nvSpPr>
        <p:spPr/>
        <p:txBody>
          <a:bodyPr/>
          <a:lstStyle/>
          <a:p>
            <a:fld id="{D2032A65-E332-2F47-9F51-D2E6330E07DB}"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3483062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6875" y="1756130"/>
            <a:ext cx="6464295" cy="2050065"/>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846875" y="3806196"/>
            <a:ext cx="6464295"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BEBA43-310C-7E41-9900-4CB8C35B5778}"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32A65-E332-2F47-9F51-D2E6330E07D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3508651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48290" y="958038"/>
            <a:ext cx="7204226"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46875" y="2165621"/>
            <a:ext cx="3483864"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1705" y="2171769"/>
            <a:ext cx="3483864"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BEBA43-310C-7E41-9900-4CB8C35B5778}"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32A65-E332-2F47-9F51-D2E6330E07D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3918643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6875" y="953337"/>
            <a:ext cx="7205746"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6875" y="2169728"/>
            <a:ext cx="3483864" cy="801943"/>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6875" y="2974448"/>
            <a:ext cx="3483864"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0753" y="2173182"/>
            <a:ext cx="3483864" cy="802237"/>
          </a:xfrm>
        </p:spPr>
        <p:txBody>
          <a:bodyPr anchor="b">
            <a:normAutofit/>
          </a:bodyPr>
          <a:lstStyle>
            <a:lvl1pPr marL="0" indent="0">
              <a:lnSpc>
                <a:spcPct val="100000"/>
              </a:lnSpc>
              <a:buNone/>
              <a:defRPr sz="2100" b="0" cap="none"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570753" y="2971670"/>
            <a:ext cx="3483864"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BEBA43-310C-7E41-9900-4CB8C35B5778}"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32A65-E332-2F47-9F51-D2E6330E07DB}"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258128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BEBA43-310C-7E41-9900-4CB8C35B5778}"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32A65-E332-2F47-9F51-D2E6330E07DB}"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1777978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EBA43-310C-7E41-9900-4CB8C35B5778}"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32A65-E332-2F47-9F51-D2E6330E07DB}" type="slidenum">
              <a:rPr lang="en-US" smtClean="0"/>
              <a:t>‹#›</a:t>
            </a:fld>
            <a:endParaRPr lang="en-US"/>
          </a:p>
        </p:txBody>
      </p:sp>
    </p:spTree>
    <p:extLst>
      <p:ext uri="{BB962C8B-B14F-4D97-AF65-F5344CB8AC3E}">
        <p14:creationId xmlns:p14="http://schemas.microsoft.com/office/powerpoint/2010/main" val="2566892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19" y="952578"/>
            <a:ext cx="2456260" cy="2322176"/>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542500" y="952579"/>
            <a:ext cx="4509353"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3219" y="3274754"/>
            <a:ext cx="2456260" cy="2178918"/>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8BEBA43-310C-7E41-9900-4CB8C35B5778}"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32A65-E332-2F47-9F51-D2E6330E07DB}"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404846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62E1D5-CAAF-4D41-B3A0-CF639215271A}"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628568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482171"/>
            <a:ext cx="3055900"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846843" y="1129513"/>
            <a:ext cx="4391154" cy="192420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1122543"/>
            <a:ext cx="209337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6185" y="3053722"/>
            <a:ext cx="4384865" cy="2096013"/>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43975" y="5469857"/>
            <a:ext cx="4387204" cy="320123"/>
          </a:xfrm>
        </p:spPr>
        <p:txBody>
          <a:bodyPr/>
          <a:lstStyle>
            <a:lvl1pPr algn="l">
              <a:defRPr/>
            </a:lvl1pPr>
          </a:lstStyle>
          <a:p>
            <a:fld id="{58BEBA43-310C-7E41-9900-4CB8C35B5778}" type="datetimeFigureOut">
              <a:rPr lang="en-US" smtClean="0"/>
              <a:t>3/27/2020</a:t>
            </a:fld>
            <a:endParaRPr lang="en-US"/>
          </a:p>
        </p:txBody>
      </p:sp>
      <p:sp>
        <p:nvSpPr>
          <p:cNvPr id="6" name="Footer Placeholder 5"/>
          <p:cNvSpPr>
            <a:spLocks noGrp="1"/>
          </p:cNvSpPr>
          <p:nvPr>
            <p:ph type="ftr" sz="quarter" idx="11"/>
          </p:nvPr>
        </p:nvSpPr>
        <p:spPr>
          <a:xfrm>
            <a:off x="843975" y="318641"/>
            <a:ext cx="3658364" cy="320931"/>
          </a:xfrm>
        </p:spPr>
        <p:txBody>
          <a:bodyPr/>
          <a:lstStyle/>
          <a:p>
            <a:endParaRPr lang="en-US"/>
          </a:p>
        </p:txBody>
      </p:sp>
      <p:sp>
        <p:nvSpPr>
          <p:cNvPr id="7" name="Slide Number Placeholder 6"/>
          <p:cNvSpPr>
            <a:spLocks noGrp="1"/>
          </p:cNvSpPr>
          <p:nvPr>
            <p:ph type="sldNum" sz="quarter" idx="12"/>
          </p:nvPr>
        </p:nvSpPr>
        <p:spPr>
          <a:xfrm>
            <a:off x="4632596" y="137408"/>
            <a:ext cx="608264" cy="503578"/>
          </a:xfrm>
        </p:spPr>
        <p:txBody>
          <a:bodyPr/>
          <a:lstStyle/>
          <a:p>
            <a:fld id="{D2032A65-E332-2F47-9F51-D2E6330E07DB}"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844095" y="643464"/>
            <a:ext cx="4409694" cy="155448"/>
          </a:xfrm>
          <a:prstGeom prst="rect">
            <a:avLst/>
          </a:prstGeom>
          <a:noFill/>
          <a:ln>
            <a:noFill/>
          </a:ln>
        </p:spPr>
      </p:pic>
    </p:spTree>
    <p:extLst>
      <p:ext uri="{BB962C8B-B14F-4D97-AF65-F5344CB8AC3E}">
        <p14:creationId xmlns:p14="http://schemas.microsoft.com/office/powerpoint/2010/main" val="3952215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BEBA43-310C-7E41-9900-4CB8C35B5778}"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32A65-E332-2F47-9F51-D2E6330E07DB}"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844095" y="643464"/>
            <a:ext cx="7207758" cy="155448"/>
          </a:xfrm>
          <a:prstGeom prst="rect">
            <a:avLst/>
          </a:prstGeom>
          <a:noFill/>
          <a:ln>
            <a:noFill/>
          </a:ln>
        </p:spPr>
      </p:pic>
    </p:spTree>
    <p:extLst>
      <p:ext uri="{BB962C8B-B14F-4D97-AF65-F5344CB8AC3E}">
        <p14:creationId xmlns:p14="http://schemas.microsoft.com/office/powerpoint/2010/main" val="655936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3532" y="798974"/>
            <a:ext cx="121180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47702" y="798974"/>
            <a:ext cx="5871623"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BEBA43-310C-7E41-9900-4CB8C35B5778}"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32A65-E332-2F47-9F51-D2E6330E07DB}"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5898779" y="3066347"/>
            <a:ext cx="4663440" cy="116586"/>
          </a:xfrm>
          <a:prstGeom prst="rect">
            <a:avLst/>
          </a:prstGeom>
          <a:noFill/>
          <a:ln>
            <a:noFill/>
          </a:ln>
        </p:spPr>
      </p:pic>
    </p:spTree>
    <p:extLst>
      <p:ext uri="{BB962C8B-B14F-4D97-AF65-F5344CB8AC3E}">
        <p14:creationId xmlns:p14="http://schemas.microsoft.com/office/powerpoint/2010/main" val="420646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62E1D5-CAAF-4D41-B3A0-CF639215271A}"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521665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62E1D5-CAAF-4D41-B3A0-CF639215271A}"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237656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62E1D5-CAAF-4D41-B3A0-CF639215271A}"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05934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62E1D5-CAAF-4D41-B3A0-CF639215271A}"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407209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62E1D5-CAAF-4D41-B3A0-CF639215271A}"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2995494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2E1D5-CAAF-4D41-B3A0-CF639215271A}"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87173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62E1D5-CAAF-4D41-B3A0-CF639215271A}"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B6CF4-5E12-3045-AF41-87D8F44F464F}" type="slidenum">
              <a:rPr lang="en-US" smtClean="0"/>
              <a:t>‹#›</a:t>
            </a:fld>
            <a:endParaRPr lang="en-US"/>
          </a:p>
        </p:txBody>
      </p:sp>
    </p:spTree>
    <p:extLst>
      <p:ext uri="{BB962C8B-B14F-4D97-AF65-F5344CB8AC3E}">
        <p14:creationId xmlns:p14="http://schemas.microsoft.com/office/powerpoint/2010/main" val="38836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2E1D5-CAAF-4D41-B3A0-CF639215271A}" type="datetimeFigureOut">
              <a:rPr lang="en-US" smtClean="0"/>
              <a:t>3/27/2020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B6CF4-5E12-3045-AF41-87D8F44F464F}" type="slidenum">
              <a:rPr lang="en-US" smtClean="0"/>
              <a:t>‹#›</a:t>
            </a:fld>
            <a:endParaRPr lang="en-US"/>
          </a:p>
        </p:txBody>
      </p:sp>
    </p:spTree>
    <p:extLst>
      <p:ext uri="{BB962C8B-B14F-4D97-AF65-F5344CB8AC3E}">
        <p14:creationId xmlns:p14="http://schemas.microsoft.com/office/powerpoint/2010/main" val="1165399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9144000" cy="742950"/>
          </a:xfrm>
          <a:prstGeom prst="rect">
            <a:avLst/>
          </a:prstGeom>
        </p:spPr>
      </p:pic>
      <p:sp>
        <p:nvSpPr>
          <p:cNvPr id="13" name="Rectangle 12"/>
          <p:cNvSpPr/>
          <p:nvPr/>
        </p:nvSpPr>
        <p:spPr>
          <a:xfrm>
            <a:off x="0" y="468769"/>
            <a:ext cx="9144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847703" y="953325"/>
            <a:ext cx="7202456"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47703" y="2171769"/>
            <a:ext cx="7202456"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24623" y="330370"/>
            <a:ext cx="1886547" cy="309201"/>
          </a:xfrm>
          <a:prstGeom prst="rect">
            <a:avLst/>
          </a:prstGeom>
        </p:spPr>
        <p:txBody>
          <a:bodyPr vert="horz" lIns="91440" tIns="45720" rIns="91440" bIns="45720" rtlCol="0" anchor="ctr"/>
          <a:lstStyle>
            <a:lvl1pPr algn="r">
              <a:defRPr sz="750">
                <a:solidFill>
                  <a:schemeClr val="tx1">
                    <a:tint val="75000"/>
                  </a:schemeClr>
                </a:solidFill>
              </a:defRPr>
            </a:lvl1pPr>
          </a:lstStyle>
          <a:p>
            <a:fld id="{58BEBA43-310C-7E41-9900-4CB8C35B5778}" type="datetimeFigureOut">
              <a:rPr lang="en-US" smtClean="0"/>
              <a:t>3/27/2020</a:t>
            </a:fld>
            <a:endParaRPr lang="en-US"/>
          </a:p>
        </p:txBody>
      </p:sp>
      <p:sp>
        <p:nvSpPr>
          <p:cNvPr id="5" name="Footer Placeholder 4"/>
          <p:cNvSpPr>
            <a:spLocks noGrp="1"/>
          </p:cNvSpPr>
          <p:nvPr>
            <p:ph type="ftr" sz="quarter" idx="3"/>
          </p:nvPr>
        </p:nvSpPr>
        <p:spPr>
          <a:xfrm>
            <a:off x="847703" y="329308"/>
            <a:ext cx="4454127" cy="3092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438558" y="137408"/>
            <a:ext cx="608264" cy="503578"/>
          </a:xfrm>
          <a:prstGeom prst="rect">
            <a:avLst/>
          </a:prstGeom>
        </p:spPr>
        <p:txBody>
          <a:bodyPr vert="horz" lIns="91440" tIns="45720" rIns="91440" bIns="45720" rtlCol="0" anchor="t"/>
          <a:lstStyle>
            <a:lvl1pPr algn="r">
              <a:defRPr sz="2100">
                <a:solidFill>
                  <a:schemeClr val="accent1"/>
                </a:solidFill>
              </a:defRPr>
            </a:lvl1pPr>
          </a:lstStyle>
          <a:p>
            <a:fld id="{D2032A65-E332-2F47-9F51-D2E6330E07DB}" type="slidenum">
              <a:rPr lang="en-US" smtClean="0"/>
              <a:t>‹#›</a:t>
            </a:fld>
            <a:endParaRPr lang="en-US"/>
          </a:p>
        </p:txBody>
      </p:sp>
    </p:spTree>
    <p:extLst>
      <p:ext uri="{BB962C8B-B14F-4D97-AF65-F5344CB8AC3E}">
        <p14:creationId xmlns:p14="http://schemas.microsoft.com/office/powerpoint/2010/main" val="2948263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2400" b="0" i="0" kern="1200" cap="none">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image" Target="../media/image8.png"/><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8.png"/><Relationship Id="rId4" Type="http://schemas.openxmlformats.org/officeDocument/2006/relationships/image" Target="../media/image15.tif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image" Target="../media/image16.tif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slideLayout" Target="../slideLayouts/slideLayout13.xml"/><Relationship Id="rId1" Type="http://schemas.openxmlformats.org/officeDocument/2006/relationships/tags" Target="../tags/tag19.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mailto:ekellar@icma.org" TargetMode="External"/><Relationship Id="rId5" Type="http://schemas.openxmlformats.org/officeDocument/2006/relationships/hyperlink" Target="mailto:jfinkle@iedconline.org"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image" Target="../media/image19.tiff"/><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3.xml"/><Relationship Id="rId1" Type="http://schemas.openxmlformats.org/officeDocument/2006/relationships/tags" Target="../tags/tag6.xml"/><Relationship Id="rId5" Type="http://schemas.openxmlformats.org/officeDocument/2006/relationships/image" Target="../media/image8.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6850" t="-12990" r="4980" b="-159"/>
          <a:stretch/>
        </p:blipFill>
        <p:spPr>
          <a:xfrm>
            <a:off x="-26736" y="-381000"/>
            <a:ext cx="9170736" cy="4854222"/>
          </a:xfrm>
          <a:prstGeom prst="rect">
            <a:avLst/>
          </a:prstGeom>
        </p:spPr>
      </p:pic>
      <p:pic>
        <p:nvPicPr>
          <p:cNvPr id="12" name="Picture 11" descr="squares-white-final-DARKER.png"/>
          <p:cNvPicPr>
            <a:picLocks noChangeAspect="1"/>
          </p:cNvPicPr>
          <p:nvPr/>
        </p:nvPicPr>
        <p:blipFill rotWithShape="1">
          <a:blip r:embed="rId4">
            <a:alphaModFix amt="74000"/>
            <a:extLst>
              <a:ext uri="{28A0092B-C50C-407E-A947-70E740481C1C}">
                <a14:useLocalDpi xmlns:a14="http://schemas.microsoft.com/office/drawing/2010/main" val="0"/>
              </a:ext>
            </a:extLst>
          </a:blip>
          <a:srcRect l="3501" t="39048"/>
          <a:stretch/>
        </p:blipFill>
        <p:spPr>
          <a:xfrm flipH="1">
            <a:off x="2383586" y="204162"/>
            <a:ext cx="6758887" cy="4269060"/>
          </a:xfrm>
          <a:prstGeom prst="rect">
            <a:avLst/>
          </a:prstGeom>
        </p:spPr>
      </p:pic>
      <p:sp>
        <p:nvSpPr>
          <p:cNvPr id="10" name="Rectangle 9"/>
          <p:cNvSpPr/>
          <p:nvPr/>
        </p:nvSpPr>
        <p:spPr>
          <a:xfrm>
            <a:off x="-26736" y="-26736"/>
            <a:ext cx="9170736"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ICMA-Master-REV-we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3" name="Title 1"/>
          <p:cNvSpPr>
            <a:spLocks noGrp="1"/>
          </p:cNvSpPr>
          <p:nvPr>
            <p:ph type="ctrTitle"/>
          </p:nvPr>
        </p:nvSpPr>
        <p:spPr>
          <a:xfrm>
            <a:off x="447181" y="5056511"/>
            <a:ext cx="6717576" cy="189634"/>
          </a:xfrm>
        </p:spPr>
        <p:txBody>
          <a:bodyPr>
            <a:noAutofit/>
          </a:bodyPr>
          <a:lstStyle/>
          <a:p>
            <a:pPr algn="l"/>
            <a:r>
              <a:rPr lang="en-US" sz="4000" dirty="0">
                <a:solidFill>
                  <a:srgbClr val="1C3C6D"/>
                </a:solidFill>
                <a:latin typeface="Helvetica"/>
                <a:cs typeface="Helvetica"/>
              </a:rPr>
              <a:t>COVID-19 Teleconference</a:t>
            </a:r>
          </a:p>
        </p:txBody>
      </p:sp>
      <p:sp>
        <p:nvSpPr>
          <p:cNvPr id="15" name="Subtitle 15"/>
          <p:cNvSpPr>
            <a:spLocks noGrp="1"/>
          </p:cNvSpPr>
          <p:nvPr>
            <p:ph type="subTitle" idx="1"/>
          </p:nvPr>
        </p:nvSpPr>
        <p:spPr>
          <a:xfrm>
            <a:off x="561911" y="5489648"/>
            <a:ext cx="8031061" cy="426615"/>
          </a:xfrm>
        </p:spPr>
        <p:txBody>
          <a:bodyPr>
            <a:normAutofit fontScale="92500" lnSpcReduction="20000"/>
          </a:bodyPr>
          <a:lstStyle/>
          <a:p>
            <a:pPr algn="l"/>
            <a:r>
              <a:rPr lang="en-US" sz="2800" i="1" dirty="0">
                <a:solidFill>
                  <a:srgbClr val="1C82B8"/>
                </a:solidFill>
                <a:latin typeface="Helvetica"/>
                <a:cs typeface="Helvetica"/>
              </a:rPr>
              <a:t>Economic Recovery</a:t>
            </a:r>
          </a:p>
        </p:txBody>
      </p:sp>
      <p:cxnSp>
        <p:nvCxnSpPr>
          <p:cNvPr id="16" name="Straight Connector 15"/>
          <p:cNvCxnSpPr/>
          <p:nvPr/>
        </p:nvCxnSpPr>
        <p:spPr>
          <a:xfrm>
            <a:off x="4550767" y="9905466"/>
            <a:ext cx="8214785"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06778" y="5992428"/>
            <a:ext cx="791397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15926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093C5-0BC0-4D44-8AE1-FD11D14AAAD1}"/>
              </a:ext>
            </a:extLst>
          </p:cNvPr>
          <p:cNvSpPr>
            <a:spLocks noGrp="1"/>
          </p:cNvSpPr>
          <p:nvPr>
            <p:ph type="title"/>
          </p:nvPr>
        </p:nvSpPr>
        <p:spPr/>
        <p:txBody>
          <a:bodyPr/>
          <a:lstStyle/>
          <a:p>
            <a:r>
              <a:rPr lang="en-US" dirty="0"/>
              <a:t>City of Toronto: Economic Support &amp; Recovery Task Force</a:t>
            </a:r>
          </a:p>
        </p:txBody>
      </p:sp>
      <p:sp>
        <p:nvSpPr>
          <p:cNvPr id="3" name="Content Placeholder 2">
            <a:extLst>
              <a:ext uri="{FF2B5EF4-FFF2-40B4-BE49-F238E27FC236}">
                <a16:creationId xmlns:a16="http://schemas.microsoft.com/office/drawing/2014/main" id="{C3C50B6C-2B9E-5446-BAEF-4DA5F7731005}"/>
              </a:ext>
            </a:extLst>
          </p:cNvPr>
          <p:cNvSpPr>
            <a:spLocks noGrp="1"/>
          </p:cNvSpPr>
          <p:nvPr>
            <p:ph idx="1"/>
          </p:nvPr>
        </p:nvSpPr>
        <p:spPr/>
        <p:txBody>
          <a:bodyPr>
            <a:normAutofit/>
          </a:bodyPr>
          <a:lstStyle/>
          <a:p>
            <a:r>
              <a:rPr lang="en-US" dirty="0"/>
              <a:t>Established by City of Toronto Mayor’s Office</a:t>
            </a:r>
          </a:p>
          <a:p>
            <a:r>
              <a:rPr lang="en-US" dirty="0"/>
              <a:t>City working with partners from business community to identify specific actions to support businesses, workers, and residents</a:t>
            </a:r>
          </a:p>
          <a:p>
            <a:r>
              <a:rPr lang="en-US" dirty="0"/>
              <a:t>Immediate measures include:</a:t>
            </a:r>
          </a:p>
          <a:p>
            <a:pPr lvl="1"/>
            <a:r>
              <a:rPr lang="en-US" dirty="0"/>
              <a:t>Extending grace periods for tax/utility payments</a:t>
            </a:r>
          </a:p>
          <a:p>
            <a:pPr lvl="1"/>
            <a:r>
              <a:rPr lang="en-US" dirty="0"/>
              <a:t>Establishing a contingency fund to support businesses</a:t>
            </a:r>
          </a:p>
          <a:p>
            <a:pPr lvl="1"/>
            <a:r>
              <a:rPr lang="en-US" dirty="0"/>
              <a:t>Expanding small business advisory services</a:t>
            </a:r>
          </a:p>
          <a:p>
            <a:pPr lvl="1"/>
            <a:r>
              <a:rPr lang="en-US" dirty="0"/>
              <a:t>Exempting businesses from delivery hour restrictions</a:t>
            </a:r>
          </a:p>
        </p:txBody>
      </p:sp>
      <p:pic>
        <p:nvPicPr>
          <p:cNvPr id="7" name="Picture 6">
            <a:extLst>
              <a:ext uri="{FF2B5EF4-FFF2-40B4-BE49-F238E27FC236}">
                <a16:creationId xmlns:a16="http://schemas.microsoft.com/office/drawing/2014/main" id="{A83F5D39-E5DB-1743-826B-EED6E3FAD04C}"/>
              </a:ext>
            </a:extLst>
          </p:cNvPr>
          <p:cNvPicPr>
            <a:picLocks noChangeAspect="1"/>
          </p:cNvPicPr>
          <p:nvPr/>
        </p:nvPicPr>
        <p:blipFill>
          <a:blip r:embed="rId4"/>
          <a:stretch>
            <a:fillRect/>
          </a:stretch>
        </p:blipFill>
        <p:spPr>
          <a:xfrm>
            <a:off x="5947756" y="4043662"/>
            <a:ext cx="3096491" cy="1242095"/>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DFF0B779-B98A-F946-90A9-680061B60F9D}"/>
              </a:ext>
            </a:extLst>
          </p:cNvPr>
          <p:cNvPicPr>
            <a:picLocks noChangeAspect="1"/>
          </p:cNvPicPr>
          <p:nvPr/>
        </p:nvPicPr>
        <p:blipFill>
          <a:blip r:embed="rId5"/>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283120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69F72-0CC9-7944-BC09-D801DEA80AA0}"/>
              </a:ext>
            </a:extLst>
          </p:cNvPr>
          <p:cNvSpPr>
            <a:spLocks noGrp="1"/>
          </p:cNvSpPr>
          <p:nvPr>
            <p:ph type="title"/>
          </p:nvPr>
        </p:nvSpPr>
        <p:spPr/>
        <p:txBody>
          <a:bodyPr/>
          <a:lstStyle/>
          <a:p>
            <a:r>
              <a:rPr lang="en-US" dirty="0"/>
              <a:t>Role of Economic Development Professionals</a:t>
            </a:r>
          </a:p>
        </p:txBody>
      </p:sp>
      <p:sp>
        <p:nvSpPr>
          <p:cNvPr id="3" name="Content Placeholder 2">
            <a:extLst>
              <a:ext uri="{FF2B5EF4-FFF2-40B4-BE49-F238E27FC236}">
                <a16:creationId xmlns:a16="http://schemas.microsoft.com/office/drawing/2014/main" id="{AFF36EFA-2DBB-6F4B-8784-9153272AC685}"/>
              </a:ext>
            </a:extLst>
          </p:cNvPr>
          <p:cNvSpPr>
            <a:spLocks noGrp="1"/>
          </p:cNvSpPr>
          <p:nvPr>
            <p:ph idx="1"/>
          </p:nvPr>
        </p:nvSpPr>
        <p:spPr/>
        <p:txBody>
          <a:bodyPr>
            <a:normAutofit/>
          </a:bodyPr>
          <a:lstStyle/>
          <a:p>
            <a:r>
              <a:rPr lang="en-US" dirty="0"/>
              <a:t>Facilitating communication between government and businesses</a:t>
            </a:r>
          </a:p>
          <a:p>
            <a:r>
              <a:rPr lang="en-US" dirty="0"/>
              <a:t>Identifying resources at the local, state and federal level </a:t>
            </a:r>
          </a:p>
          <a:p>
            <a:r>
              <a:rPr lang="en-US" dirty="0"/>
              <a:t>Assessing economic impacts</a:t>
            </a:r>
          </a:p>
          <a:p>
            <a:r>
              <a:rPr lang="en-US" dirty="0"/>
              <a:t>Strengthening partnerships among local, regional and state organizations </a:t>
            </a:r>
          </a:p>
          <a:p>
            <a:r>
              <a:rPr lang="en-US" dirty="0"/>
              <a:t>Updating economic development strategic plans</a:t>
            </a:r>
          </a:p>
          <a:p>
            <a:r>
              <a:rPr lang="en-US" dirty="0"/>
              <a:t>Establishing or supporting business recovery centers </a:t>
            </a:r>
          </a:p>
          <a:p>
            <a:endParaRPr lang="en-US" dirty="0"/>
          </a:p>
          <a:p>
            <a:endParaRPr lang="en-US" dirty="0"/>
          </a:p>
        </p:txBody>
      </p:sp>
      <p:pic>
        <p:nvPicPr>
          <p:cNvPr id="6" name="Picture 5">
            <a:extLst>
              <a:ext uri="{FF2B5EF4-FFF2-40B4-BE49-F238E27FC236}">
                <a16:creationId xmlns:a16="http://schemas.microsoft.com/office/drawing/2014/main" id="{83E1EA66-8FB5-BA4F-87FD-FD4EEEF6E091}"/>
              </a:ext>
            </a:extLst>
          </p:cNvPr>
          <p:cNvPicPr>
            <a:picLocks noChangeAspect="1"/>
          </p:cNvPicPr>
          <p:nvPr/>
        </p:nvPicPr>
        <p:blipFill>
          <a:blip r:embed="rId4"/>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374260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7A6B-9EBF-4A43-86D0-FD6E49C44B69}"/>
              </a:ext>
            </a:extLst>
          </p:cNvPr>
          <p:cNvSpPr>
            <a:spLocks noGrp="1"/>
          </p:cNvSpPr>
          <p:nvPr>
            <p:ph type="title"/>
          </p:nvPr>
        </p:nvSpPr>
        <p:spPr/>
        <p:txBody>
          <a:bodyPr/>
          <a:lstStyle/>
          <a:p>
            <a:r>
              <a:rPr lang="en-US" dirty="0"/>
              <a:t>Post-Disaster Small Business Assistance:</a:t>
            </a:r>
            <a:br>
              <a:rPr lang="en-US" dirty="0"/>
            </a:br>
            <a:r>
              <a:rPr lang="en-US" dirty="0"/>
              <a:t>Financial Programs</a:t>
            </a:r>
          </a:p>
        </p:txBody>
      </p:sp>
      <p:sp>
        <p:nvSpPr>
          <p:cNvPr id="3" name="Content Placeholder 2">
            <a:extLst>
              <a:ext uri="{FF2B5EF4-FFF2-40B4-BE49-F238E27FC236}">
                <a16:creationId xmlns:a16="http://schemas.microsoft.com/office/drawing/2014/main" id="{D42B98D5-6678-3741-9E24-5857A55B7B10}"/>
              </a:ext>
            </a:extLst>
          </p:cNvPr>
          <p:cNvSpPr>
            <a:spLocks noGrp="1"/>
          </p:cNvSpPr>
          <p:nvPr>
            <p:ph idx="1"/>
          </p:nvPr>
        </p:nvSpPr>
        <p:spPr>
          <a:xfrm>
            <a:off x="847703" y="2486077"/>
            <a:ext cx="7356959" cy="2660540"/>
          </a:xfrm>
        </p:spPr>
        <p:txBody>
          <a:bodyPr>
            <a:normAutofit fontScale="92500"/>
          </a:bodyPr>
          <a:lstStyle/>
          <a:p>
            <a:r>
              <a:rPr lang="en-US" dirty="0"/>
              <a:t>Access to financial resources is essential for impacted small businesses – many have lost revenue streams, supply chains, and ability to pay employees</a:t>
            </a:r>
          </a:p>
          <a:p>
            <a:r>
              <a:rPr lang="en-US" dirty="0"/>
              <a:t>Types of assistance:</a:t>
            </a:r>
          </a:p>
          <a:p>
            <a:pPr lvl="1"/>
            <a:r>
              <a:rPr lang="en-US" b="1" dirty="0"/>
              <a:t>Revolving loan funds (RLFs) </a:t>
            </a:r>
            <a:r>
              <a:rPr lang="en-US" dirty="0"/>
              <a:t>– self-replenishing lending tools</a:t>
            </a:r>
          </a:p>
          <a:p>
            <a:pPr lvl="1"/>
            <a:r>
              <a:rPr lang="en-US" b="1" dirty="0"/>
              <a:t>Bridge loans </a:t>
            </a:r>
            <a:r>
              <a:rPr lang="en-US" dirty="0"/>
              <a:t>– gap funding for businesses waiting on insurance or other resources</a:t>
            </a:r>
          </a:p>
          <a:p>
            <a:pPr lvl="1"/>
            <a:r>
              <a:rPr lang="en-US" b="1" dirty="0"/>
              <a:t>Grant programs </a:t>
            </a:r>
            <a:r>
              <a:rPr lang="en-US" dirty="0"/>
              <a:t>– usually funded from state or federal sources</a:t>
            </a:r>
          </a:p>
          <a:p>
            <a:pPr lvl="1"/>
            <a:r>
              <a:rPr lang="en-US" b="1" dirty="0"/>
              <a:t>CDFIs</a:t>
            </a:r>
            <a:r>
              <a:rPr lang="en-US" dirty="0"/>
              <a:t> – can deploy funds to higher risk recipients</a:t>
            </a:r>
          </a:p>
          <a:p>
            <a:r>
              <a:rPr lang="en-US" dirty="0"/>
              <a:t>Federal resources: SBA Economic Injury Disaster Loans serving businesses affected by COVID-19</a:t>
            </a:r>
          </a:p>
          <a:p>
            <a:endParaRPr lang="en-US" dirty="0"/>
          </a:p>
        </p:txBody>
      </p:sp>
      <p:pic>
        <p:nvPicPr>
          <p:cNvPr id="6" name="Picture 5">
            <a:extLst>
              <a:ext uri="{FF2B5EF4-FFF2-40B4-BE49-F238E27FC236}">
                <a16:creationId xmlns:a16="http://schemas.microsoft.com/office/drawing/2014/main" id="{7AFB0EE4-2C72-2F44-9F02-D2C1EBF6EDB5}"/>
              </a:ext>
            </a:extLst>
          </p:cNvPr>
          <p:cNvPicPr>
            <a:picLocks noChangeAspect="1"/>
          </p:cNvPicPr>
          <p:nvPr/>
        </p:nvPicPr>
        <p:blipFill>
          <a:blip r:embed="rId4"/>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1235451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9ECE9-A9B7-6E40-A61F-F83C3EBC1B8F}"/>
              </a:ext>
            </a:extLst>
          </p:cNvPr>
          <p:cNvSpPr>
            <a:spLocks noGrp="1"/>
          </p:cNvSpPr>
          <p:nvPr>
            <p:ph type="title"/>
          </p:nvPr>
        </p:nvSpPr>
        <p:spPr/>
        <p:txBody>
          <a:bodyPr/>
          <a:lstStyle/>
          <a:p>
            <a:r>
              <a:rPr lang="en-US" dirty="0"/>
              <a:t>Galveston: COVID-19 Business Recovery Loan Program</a:t>
            </a:r>
          </a:p>
        </p:txBody>
      </p:sp>
      <p:sp>
        <p:nvSpPr>
          <p:cNvPr id="3" name="Content Placeholder 2">
            <a:extLst>
              <a:ext uri="{FF2B5EF4-FFF2-40B4-BE49-F238E27FC236}">
                <a16:creationId xmlns:a16="http://schemas.microsoft.com/office/drawing/2014/main" id="{36C21EE6-7A8B-1C4D-86E1-0B14647E8F26}"/>
              </a:ext>
            </a:extLst>
          </p:cNvPr>
          <p:cNvSpPr>
            <a:spLocks noGrp="1"/>
          </p:cNvSpPr>
          <p:nvPr>
            <p:ph idx="1"/>
          </p:nvPr>
        </p:nvSpPr>
        <p:spPr>
          <a:xfrm>
            <a:off x="847703" y="2486077"/>
            <a:ext cx="6149998" cy="2799680"/>
          </a:xfrm>
        </p:spPr>
        <p:txBody>
          <a:bodyPr>
            <a:normAutofit lnSpcReduction="10000"/>
          </a:bodyPr>
          <a:lstStyle/>
          <a:p>
            <a:r>
              <a:rPr lang="en-US" dirty="0"/>
              <a:t>Originally implemented after Hurricanes Ike and Harvey, has been reinstated to serve businesses affected by COVID-19</a:t>
            </a:r>
          </a:p>
          <a:p>
            <a:r>
              <a:rPr lang="en-US" dirty="0"/>
              <a:t>Partnership of three local banks to provide low-interest loans</a:t>
            </a:r>
          </a:p>
          <a:p>
            <a:r>
              <a:rPr lang="en-US" dirty="0"/>
              <a:t>Short-term gap financing</a:t>
            </a:r>
          </a:p>
          <a:p>
            <a:pPr lvl="1"/>
            <a:r>
              <a:rPr lang="en-US" dirty="0"/>
              <a:t>Short-term (180 day) low interest (fixed rate – 3.25% APR) single-pay note</a:t>
            </a:r>
          </a:p>
          <a:p>
            <a:pPr lvl="1"/>
            <a:r>
              <a:rPr lang="en-US" dirty="0"/>
              <a:t>APR (Annual Percentage Rate) offered through June 30, 2020</a:t>
            </a:r>
          </a:p>
          <a:p>
            <a:r>
              <a:rPr lang="en-US" dirty="0"/>
              <a:t>Assistance coordinated by the Galveston Economic Development Partnership</a:t>
            </a:r>
          </a:p>
          <a:p>
            <a:pPr lvl="1"/>
            <a:endParaRPr lang="en-US" dirty="0"/>
          </a:p>
          <a:p>
            <a:pPr marL="342900" lvl="1" indent="0">
              <a:buNone/>
            </a:pPr>
            <a:endParaRPr lang="en-US" dirty="0"/>
          </a:p>
        </p:txBody>
      </p:sp>
      <p:pic>
        <p:nvPicPr>
          <p:cNvPr id="4" name="Picture 3">
            <a:extLst>
              <a:ext uri="{FF2B5EF4-FFF2-40B4-BE49-F238E27FC236}">
                <a16:creationId xmlns:a16="http://schemas.microsoft.com/office/drawing/2014/main" id="{6056A2CB-E5FC-DB4C-B3B6-1373569EBB3D}"/>
              </a:ext>
            </a:extLst>
          </p:cNvPr>
          <p:cNvPicPr>
            <a:picLocks noChangeAspect="1"/>
          </p:cNvPicPr>
          <p:nvPr/>
        </p:nvPicPr>
        <p:blipFill>
          <a:blip r:embed="rId4"/>
          <a:stretch>
            <a:fillRect/>
          </a:stretch>
        </p:blipFill>
        <p:spPr>
          <a:xfrm>
            <a:off x="6836328" y="2635158"/>
            <a:ext cx="2096633" cy="1863674"/>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C80A804-CEAE-EA4B-87F8-F67642C81081}"/>
              </a:ext>
            </a:extLst>
          </p:cNvPr>
          <p:cNvPicPr>
            <a:picLocks noChangeAspect="1"/>
          </p:cNvPicPr>
          <p:nvPr/>
        </p:nvPicPr>
        <p:blipFill>
          <a:blip r:embed="rId5"/>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366238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FDBDE-0CD6-BD43-BF80-0716CF765647}"/>
              </a:ext>
            </a:extLst>
          </p:cNvPr>
          <p:cNvSpPr>
            <a:spLocks noGrp="1"/>
          </p:cNvSpPr>
          <p:nvPr>
            <p:ph type="title"/>
          </p:nvPr>
        </p:nvSpPr>
        <p:spPr/>
        <p:txBody>
          <a:bodyPr/>
          <a:lstStyle/>
          <a:p>
            <a:r>
              <a:rPr lang="en-US" dirty="0"/>
              <a:t>Post-Disaster Small Business Assistance: Support Strategies</a:t>
            </a:r>
          </a:p>
        </p:txBody>
      </p:sp>
      <p:sp>
        <p:nvSpPr>
          <p:cNvPr id="3" name="Content Placeholder 2">
            <a:extLst>
              <a:ext uri="{FF2B5EF4-FFF2-40B4-BE49-F238E27FC236}">
                <a16:creationId xmlns:a16="http://schemas.microsoft.com/office/drawing/2014/main" id="{B6A6C82A-466A-D446-96B5-BF5C1DD6C181}"/>
              </a:ext>
            </a:extLst>
          </p:cNvPr>
          <p:cNvSpPr>
            <a:spLocks noGrp="1"/>
          </p:cNvSpPr>
          <p:nvPr>
            <p:ph idx="1"/>
          </p:nvPr>
        </p:nvSpPr>
        <p:spPr>
          <a:xfrm>
            <a:off x="847702" y="2359169"/>
            <a:ext cx="7877198" cy="2930474"/>
          </a:xfrm>
        </p:spPr>
        <p:txBody>
          <a:bodyPr>
            <a:normAutofit/>
          </a:bodyPr>
          <a:lstStyle/>
          <a:p>
            <a:r>
              <a:rPr lang="en-US" b="1" dirty="0"/>
              <a:t>Resource identification</a:t>
            </a:r>
            <a:r>
              <a:rPr lang="en-US" dirty="0"/>
              <a:t>: Share information and assist access</a:t>
            </a:r>
          </a:p>
          <a:p>
            <a:r>
              <a:rPr lang="en-US" b="1" dirty="0"/>
              <a:t>Virtual and telecommunications</a:t>
            </a:r>
            <a:r>
              <a:rPr lang="en-US" dirty="0"/>
              <a:t>: Resources for online opportunities/telework</a:t>
            </a:r>
          </a:p>
          <a:p>
            <a:r>
              <a:rPr lang="en-US" b="1" dirty="0"/>
              <a:t>Worker assistance</a:t>
            </a:r>
            <a:r>
              <a:rPr lang="en-US" dirty="0"/>
              <a:t>: Unemployment benefits, child care services, health/mental health care access, mortgage assistance</a:t>
            </a:r>
          </a:p>
          <a:p>
            <a:r>
              <a:rPr lang="en-US" b="1" dirty="0"/>
              <a:t>Shared work</a:t>
            </a:r>
            <a:r>
              <a:rPr lang="en-US" dirty="0"/>
              <a:t>: Employers cut back hours, and state funds (where available) make up the difference</a:t>
            </a:r>
          </a:p>
          <a:p>
            <a:r>
              <a:rPr lang="en-US" b="1" dirty="0"/>
              <a:t>Buy local</a:t>
            </a:r>
            <a:r>
              <a:rPr lang="en-US" dirty="0"/>
              <a:t>: Remind customers/ launch campaign</a:t>
            </a:r>
          </a:p>
          <a:p>
            <a:r>
              <a:rPr lang="en-US" b="1" dirty="0"/>
              <a:t>Restaurants</a:t>
            </a:r>
            <a:r>
              <a:rPr lang="en-US" dirty="0"/>
              <a:t>: Take-out and delivery options</a:t>
            </a:r>
          </a:p>
        </p:txBody>
      </p:sp>
      <p:pic>
        <p:nvPicPr>
          <p:cNvPr id="5" name="Picture 4">
            <a:extLst>
              <a:ext uri="{FF2B5EF4-FFF2-40B4-BE49-F238E27FC236}">
                <a16:creationId xmlns:a16="http://schemas.microsoft.com/office/drawing/2014/main" id="{0790AA81-A51F-D94C-BA72-45861477C637}"/>
              </a:ext>
            </a:extLst>
          </p:cNvPr>
          <p:cNvPicPr>
            <a:picLocks noChangeAspect="1"/>
          </p:cNvPicPr>
          <p:nvPr/>
        </p:nvPicPr>
        <p:blipFill>
          <a:blip r:embed="rId3"/>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941670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69BD9-E0FB-5C49-AC77-25AF82ECBEBF}"/>
              </a:ext>
            </a:extLst>
          </p:cNvPr>
          <p:cNvSpPr>
            <a:spLocks noGrp="1"/>
          </p:cNvSpPr>
          <p:nvPr>
            <p:ph type="title"/>
          </p:nvPr>
        </p:nvSpPr>
        <p:spPr/>
        <p:txBody>
          <a:bodyPr/>
          <a:lstStyle/>
          <a:p>
            <a:r>
              <a:rPr lang="en-US" dirty="0"/>
              <a:t>New Orleans Business Alliance: Gig Economy Relief Fund</a:t>
            </a:r>
          </a:p>
        </p:txBody>
      </p:sp>
      <p:sp>
        <p:nvSpPr>
          <p:cNvPr id="3" name="Content Placeholder 2">
            <a:extLst>
              <a:ext uri="{FF2B5EF4-FFF2-40B4-BE49-F238E27FC236}">
                <a16:creationId xmlns:a16="http://schemas.microsoft.com/office/drawing/2014/main" id="{3DBCC79D-6758-7241-8C34-A713DF736DE4}"/>
              </a:ext>
            </a:extLst>
          </p:cNvPr>
          <p:cNvSpPr>
            <a:spLocks noGrp="1"/>
          </p:cNvSpPr>
          <p:nvPr>
            <p:ph idx="1"/>
          </p:nvPr>
        </p:nvSpPr>
        <p:spPr>
          <a:xfrm>
            <a:off x="3630150" y="2509268"/>
            <a:ext cx="4981598" cy="2470932"/>
          </a:xfrm>
        </p:spPr>
        <p:txBody>
          <a:bodyPr>
            <a:normAutofit fontScale="92500" lnSpcReduction="20000"/>
          </a:bodyPr>
          <a:lstStyle/>
          <a:p>
            <a:r>
              <a:rPr lang="en-US" dirty="0"/>
              <a:t>Gig economy workers represent 8% of Orleans Parish workforce</a:t>
            </a:r>
          </a:p>
          <a:p>
            <a:r>
              <a:rPr lang="en-US" dirty="0"/>
              <a:t>Cancellations of events = millions in lost income for gig workers</a:t>
            </a:r>
          </a:p>
          <a:p>
            <a:r>
              <a:rPr lang="en-US" dirty="0"/>
              <a:t>$100,000 committed by NOLABA for initial fund, up to $500,000</a:t>
            </a:r>
          </a:p>
          <a:p>
            <a:r>
              <a:rPr lang="en-US" dirty="0"/>
              <a:t>Individual award sizes: $500-1000, depending on need</a:t>
            </a:r>
          </a:p>
          <a:p>
            <a:r>
              <a:rPr lang="en-US" dirty="0"/>
              <a:t>Reapplication if eligible after 45 days</a:t>
            </a:r>
          </a:p>
          <a:p>
            <a:endParaRPr lang="en-US" dirty="0"/>
          </a:p>
        </p:txBody>
      </p:sp>
      <p:pic>
        <p:nvPicPr>
          <p:cNvPr id="5" name="Picture 4">
            <a:extLst>
              <a:ext uri="{FF2B5EF4-FFF2-40B4-BE49-F238E27FC236}">
                <a16:creationId xmlns:a16="http://schemas.microsoft.com/office/drawing/2014/main" id="{30CE5074-AD93-7D4F-8B5A-414C6AAEEB86}"/>
              </a:ext>
            </a:extLst>
          </p:cNvPr>
          <p:cNvPicPr>
            <a:picLocks noChangeAspect="1"/>
          </p:cNvPicPr>
          <p:nvPr/>
        </p:nvPicPr>
        <p:blipFill>
          <a:blip r:embed="rId4"/>
          <a:stretch>
            <a:fillRect/>
          </a:stretch>
        </p:blipFill>
        <p:spPr>
          <a:xfrm>
            <a:off x="0" y="2793724"/>
            <a:ext cx="3630150" cy="1270553"/>
          </a:xfrm>
          <a:prstGeom prst="rect">
            <a:avLst/>
          </a:prstGeom>
        </p:spPr>
      </p:pic>
      <p:pic>
        <p:nvPicPr>
          <p:cNvPr id="8" name="Picture 7">
            <a:extLst>
              <a:ext uri="{FF2B5EF4-FFF2-40B4-BE49-F238E27FC236}">
                <a16:creationId xmlns:a16="http://schemas.microsoft.com/office/drawing/2014/main" id="{EF83E826-6FD7-374A-9482-EF5BF883CBDB}"/>
              </a:ext>
            </a:extLst>
          </p:cNvPr>
          <p:cNvPicPr>
            <a:picLocks noChangeAspect="1"/>
          </p:cNvPicPr>
          <p:nvPr/>
        </p:nvPicPr>
        <p:blipFill>
          <a:blip r:embed="rId5"/>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3319860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A4CE1-9AD2-A041-9B11-D8BA4E4029B9}"/>
              </a:ext>
            </a:extLst>
          </p:cNvPr>
          <p:cNvSpPr>
            <a:spLocks noGrp="1"/>
          </p:cNvSpPr>
          <p:nvPr>
            <p:ph type="title"/>
          </p:nvPr>
        </p:nvSpPr>
        <p:spPr/>
        <p:txBody>
          <a:bodyPr/>
          <a:lstStyle/>
          <a:p>
            <a:r>
              <a:rPr lang="en-US" dirty="0"/>
              <a:t>Visit Stockton: #</a:t>
            </a:r>
            <a:r>
              <a:rPr lang="en-US" dirty="0" err="1"/>
              <a:t>dinestockton</a:t>
            </a:r>
            <a:endParaRPr lang="en-US" dirty="0"/>
          </a:p>
        </p:txBody>
      </p:sp>
      <p:sp>
        <p:nvSpPr>
          <p:cNvPr id="3" name="Content Placeholder 2">
            <a:extLst>
              <a:ext uri="{FF2B5EF4-FFF2-40B4-BE49-F238E27FC236}">
                <a16:creationId xmlns:a16="http://schemas.microsoft.com/office/drawing/2014/main" id="{34A3C5D1-EF9F-9D4B-A976-F1E57219F9EE}"/>
              </a:ext>
            </a:extLst>
          </p:cNvPr>
          <p:cNvSpPr>
            <a:spLocks noGrp="1"/>
          </p:cNvSpPr>
          <p:nvPr>
            <p:ph idx="1"/>
          </p:nvPr>
        </p:nvSpPr>
        <p:spPr>
          <a:xfrm>
            <a:off x="847703" y="2213941"/>
            <a:ext cx="4486320" cy="2892287"/>
          </a:xfrm>
        </p:spPr>
        <p:txBody>
          <a:bodyPr>
            <a:normAutofit fontScale="92500" lnSpcReduction="10000"/>
          </a:bodyPr>
          <a:lstStyle/>
          <a:p>
            <a:r>
              <a:rPr lang="en-US" dirty="0"/>
              <a:t>Led by Visit Stockton, tourism arm of the City of Stockton, CA</a:t>
            </a:r>
          </a:p>
          <a:p>
            <a:r>
              <a:rPr lang="en-US" dirty="0"/>
              <a:t>Promoting restaurants offering takeout and delivery options (and following recommended safety guidelines)</a:t>
            </a:r>
          </a:p>
          <a:p>
            <a:r>
              <a:rPr lang="en-US" dirty="0"/>
              <a:t>Goal is to lessen impact of closures on local businesses</a:t>
            </a:r>
          </a:p>
          <a:p>
            <a:r>
              <a:rPr lang="en-US" dirty="0"/>
              <a:t>Visit Stockton also maintains a list of open restaurants and provides a Dine Stockton media toolkit </a:t>
            </a:r>
          </a:p>
        </p:txBody>
      </p:sp>
      <p:pic>
        <p:nvPicPr>
          <p:cNvPr id="4" name="Picture 3">
            <a:extLst>
              <a:ext uri="{FF2B5EF4-FFF2-40B4-BE49-F238E27FC236}">
                <a16:creationId xmlns:a16="http://schemas.microsoft.com/office/drawing/2014/main" id="{2E69D466-C881-6C40-97ED-20CF9BFC1458}"/>
              </a:ext>
            </a:extLst>
          </p:cNvPr>
          <p:cNvPicPr>
            <a:picLocks noChangeAspect="1"/>
          </p:cNvPicPr>
          <p:nvPr/>
        </p:nvPicPr>
        <p:blipFill>
          <a:blip r:embed="rId4"/>
          <a:stretch>
            <a:fillRect/>
          </a:stretch>
        </p:blipFill>
        <p:spPr>
          <a:xfrm>
            <a:off x="5647105" y="2213942"/>
            <a:ext cx="2962275" cy="2619375"/>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414389A-CA61-5A46-8C31-C24EB70C71E4}"/>
              </a:ext>
            </a:extLst>
          </p:cNvPr>
          <p:cNvPicPr>
            <a:picLocks noChangeAspect="1"/>
          </p:cNvPicPr>
          <p:nvPr/>
        </p:nvPicPr>
        <p:blipFill>
          <a:blip r:embed="rId5"/>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3600702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C156-EF94-6D42-BC04-7625BE7AB759}"/>
              </a:ext>
            </a:extLst>
          </p:cNvPr>
          <p:cNvSpPr>
            <a:spLocks noGrp="1"/>
          </p:cNvSpPr>
          <p:nvPr>
            <p:ph type="title"/>
          </p:nvPr>
        </p:nvSpPr>
        <p:spPr/>
        <p:txBody>
          <a:bodyPr/>
          <a:lstStyle/>
          <a:p>
            <a:r>
              <a:rPr lang="en-US" dirty="0"/>
              <a:t>Crisis Communications</a:t>
            </a:r>
          </a:p>
        </p:txBody>
      </p:sp>
      <p:sp>
        <p:nvSpPr>
          <p:cNvPr id="3" name="Content Placeholder 2">
            <a:extLst>
              <a:ext uri="{FF2B5EF4-FFF2-40B4-BE49-F238E27FC236}">
                <a16:creationId xmlns:a16="http://schemas.microsoft.com/office/drawing/2014/main" id="{6E9DDBFC-CF55-2D41-9861-D6E14AD1B5BC}"/>
              </a:ext>
            </a:extLst>
          </p:cNvPr>
          <p:cNvSpPr>
            <a:spLocks noGrp="1"/>
          </p:cNvSpPr>
          <p:nvPr>
            <p:ph idx="1"/>
          </p:nvPr>
        </p:nvSpPr>
        <p:spPr>
          <a:xfrm>
            <a:off x="847702" y="2213254"/>
            <a:ext cx="7659136" cy="2926588"/>
          </a:xfrm>
        </p:spPr>
        <p:txBody>
          <a:bodyPr>
            <a:normAutofit/>
          </a:bodyPr>
          <a:lstStyle/>
          <a:p>
            <a:r>
              <a:rPr lang="en-US" dirty="0"/>
              <a:t>Audiences: the business community, the media, state/federal governments, economic development stakeholders</a:t>
            </a:r>
          </a:p>
          <a:p>
            <a:r>
              <a:rPr lang="en-US" dirty="0"/>
              <a:t>Ways to communicate: websites, social media, texting services, email</a:t>
            </a:r>
          </a:p>
          <a:p>
            <a:pPr lvl="1"/>
            <a:r>
              <a:rPr lang="en-US" dirty="0"/>
              <a:t>Many organizations and governments have created COVID-19 response webpages</a:t>
            </a:r>
          </a:p>
          <a:p>
            <a:pPr lvl="1"/>
            <a:r>
              <a:rPr lang="en-US" dirty="0"/>
              <a:t>IEDC’s </a:t>
            </a:r>
            <a:r>
              <a:rPr lang="en-US" dirty="0" err="1"/>
              <a:t>RestoreYourEconomy.org</a:t>
            </a:r>
            <a:r>
              <a:rPr lang="en-US" dirty="0"/>
              <a:t> </a:t>
            </a:r>
          </a:p>
          <a:p>
            <a:r>
              <a:rPr lang="en-US" dirty="0"/>
              <a:t>Important information:</a:t>
            </a:r>
          </a:p>
          <a:p>
            <a:pPr lvl="1"/>
            <a:r>
              <a:rPr lang="en-US" dirty="0"/>
              <a:t>Available resources</a:t>
            </a:r>
          </a:p>
          <a:p>
            <a:pPr lvl="1"/>
            <a:r>
              <a:rPr lang="en-US" dirty="0"/>
              <a:t>Updates on restrictions/closures</a:t>
            </a:r>
          </a:p>
          <a:p>
            <a:pPr lvl="1"/>
            <a:r>
              <a:rPr lang="en-US" dirty="0"/>
              <a:t>Your recovery plan and response activities</a:t>
            </a:r>
          </a:p>
          <a:p>
            <a:pPr marL="342900" lvl="1" indent="0">
              <a:buNone/>
            </a:pPr>
            <a:endParaRPr lang="en-US" dirty="0"/>
          </a:p>
        </p:txBody>
      </p:sp>
      <p:sp>
        <p:nvSpPr>
          <p:cNvPr id="5" name="TextBox 4">
            <a:extLst>
              <a:ext uri="{FF2B5EF4-FFF2-40B4-BE49-F238E27FC236}">
                <a16:creationId xmlns:a16="http://schemas.microsoft.com/office/drawing/2014/main" id="{3946CBA6-E68A-894B-BB61-953F9ED31CB3}"/>
              </a:ext>
            </a:extLst>
          </p:cNvPr>
          <p:cNvSpPr txBox="1"/>
          <p:nvPr/>
        </p:nvSpPr>
        <p:spPr>
          <a:xfrm>
            <a:off x="5405361" y="3905251"/>
            <a:ext cx="2644798" cy="646331"/>
          </a:xfrm>
          <a:prstGeom prst="rect">
            <a:avLst/>
          </a:prstGeom>
          <a:noFill/>
        </p:spPr>
        <p:txBody>
          <a:bodyPr wrap="square" rtlCol="0">
            <a:spAutoFit/>
          </a:bodyPr>
          <a:lstStyle/>
          <a:p>
            <a:pPr defTabSz="342900"/>
            <a:r>
              <a:rPr lang="en-US" sz="3600" b="1" dirty="0">
                <a:solidFill>
                  <a:srgbClr val="415588"/>
                </a:solidFill>
                <a:highlight>
                  <a:srgbClr val="C0C0C0"/>
                </a:highlight>
                <a:latin typeface="Century Gothic" panose="020B0502020202020204"/>
              </a:rPr>
              <a:t>#COVID19</a:t>
            </a:r>
          </a:p>
        </p:txBody>
      </p:sp>
      <p:pic>
        <p:nvPicPr>
          <p:cNvPr id="7" name="Picture 6">
            <a:extLst>
              <a:ext uri="{FF2B5EF4-FFF2-40B4-BE49-F238E27FC236}">
                <a16:creationId xmlns:a16="http://schemas.microsoft.com/office/drawing/2014/main" id="{425BC467-D702-BE49-8D6B-A6D2D48D61F5}"/>
              </a:ext>
            </a:extLst>
          </p:cNvPr>
          <p:cNvPicPr>
            <a:picLocks noChangeAspect="1"/>
          </p:cNvPicPr>
          <p:nvPr/>
        </p:nvPicPr>
        <p:blipFill>
          <a:blip r:embed="rId3"/>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3083376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D6C5A-EBC2-3449-9743-EAE7F9E29569}"/>
              </a:ext>
            </a:extLst>
          </p:cNvPr>
          <p:cNvSpPr>
            <a:spLocks noGrp="1"/>
          </p:cNvSpPr>
          <p:nvPr>
            <p:ph type="title"/>
          </p:nvPr>
        </p:nvSpPr>
        <p:spPr/>
        <p:txBody>
          <a:bodyPr/>
          <a:lstStyle/>
          <a:p>
            <a:r>
              <a:rPr lang="en-US" dirty="0"/>
              <a:t>Las Vegas Global Economic Alliance: Responding to COVID-19 Webpage</a:t>
            </a:r>
          </a:p>
        </p:txBody>
      </p:sp>
      <p:sp>
        <p:nvSpPr>
          <p:cNvPr id="3" name="Content Placeholder 2">
            <a:extLst>
              <a:ext uri="{FF2B5EF4-FFF2-40B4-BE49-F238E27FC236}">
                <a16:creationId xmlns:a16="http://schemas.microsoft.com/office/drawing/2014/main" id="{5398CF2E-216B-AA43-9D4C-12C22F0CF2BA}"/>
              </a:ext>
            </a:extLst>
          </p:cNvPr>
          <p:cNvSpPr>
            <a:spLocks noGrp="1"/>
          </p:cNvSpPr>
          <p:nvPr>
            <p:ph idx="1"/>
          </p:nvPr>
        </p:nvSpPr>
        <p:spPr>
          <a:xfrm>
            <a:off x="847702" y="2413242"/>
            <a:ext cx="7202456" cy="2701874"/>
          </a:xfrm>
        </p:spPr>
        <p:txBody>
          <a:bodyPr>
            <a:normAutofit lnSpcReduction="10000"/>
          </a:bodyPr>
          <a:lstStyle/>
          <a:p>
            <a:r>
              <a:rPr lang="en-US" dirty="0"/>
              <a:t>LVGEA, like many organizations, created a webpage to keep its business community informed of major updates and available resources</a:t>
            </a:r>
          </a:p>
          <a:p>
            <a:r>
              <a:rPr lang="en-US" dirty="0"/>
              <a:t>Includes:</a:t>
            </a:r>
          </a:p>
          <a:p>
            <a:pPr lvl="1"/>
            <a:r>
              <a:rPr lang="en-US" dirty="0"/>
              <a:t>COVID-19 Economic Impact Survey</a:t>
            </a:r>
          </a:p>
          <a:p>
            <a:pPr lvl="1"/>
            <a:r>
              <a:rPr lang="en-US" dirty="0"/>
              <a:t>Clarification on Essential vs. Nonessential businesses</a:t>
            </a:r>
          </a:p>
          <a:p>
            <a:pPr lvl="1"/>
            <a:r>
              <a:rPr lang="en-US" dirty="0"/>
              <a:t>Statement on LVGEA’s response</a:t>
            </a:r>
          </a:p>
          <a:p>
            <a:pPr lvl="1"/>
            <a:r>
              <a:rPr lang="en-US" dirty="0"/>
              <a:t>List of business resources from local, state, and federal sources</a:t>
            </a:r>
          </a:p>
          <a:p>
            <a:pPr lvl="1"/>
            <a:r>
              <a:rPr lang="en-US" dirty="0"/>
              <a:t>Updates for Vegas Chamber members</a:t>
            </a:r>
          </a:p>
          <a:p>
            <a:pPr lvl="1"/>
            <a:r>
              <a:rPr lang="en-US" dirty="0"/>
              <a:t>CDC and Nevada Health Link information</a:t>
            </a:r>
          </a:p>
        </p:txBody>
      </p:sp>
      <p:pic>
        <p:nvPicPr>
          <p:cNvPr id="4" name="Picture 3">
            <a:extLst>
              <a:ext uri="{FF2B5EF4-FFF2-40B4-BE49-F238E27FC236}">
                <a16:creationId xmlns:a16="http://schemas.microsoft.com/office/drawing/2014/main" id="{BDB66A3E-94B9-CF43-8BB3-0810616C86C0}"/>
              </a:ext>
            </a:extLst>
          </p:cNvPr>
          <p:cNvPicPr>
            <a:picLocks noChangeAspect="1"/>
          </p:cNvPicPr>
          <p:nvPr/>
        </p:nvPicPr>
        <p:blipFill>
          <a:blip r:embed="rId3"/>
          <a:stretch>
            <a:fillRect/>
          </a:stretch>
        </p:blipFill>
        <p:spPr>
          <a:xfrm>
            <a:off x="6011356" y="4486130"/>
            <a:ext cx="2852754" cy="95582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B1A86E79-57BE-2E44-B227-282FA79BCFD7}"/>
              </a:ext>
            </a:extLst>
          </p:cNvPr>
          <p:cNvPicPr>
            <a:picLocks noChangeAspect="1"/>
          </p:cNvPicPr>
          <p:nvPr/>
        </p:nvPicPr>
        <p:blipFill>
          <a:blip r:embed="rId4"/>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1038886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0670-1B65-BE40-AF63-A2FB37B92306}"/>
              </a:ext>
            </a:extLst>
          </p:cNvPr>
          <p:cNvSpPr>
            <a:spLocks noGrp="1"/>
          </p:cNvSpPr>
          <p:nvPr>
            <p:ph type="title"/>
          </p:nvPr>
        </p:nvSpPr>
        <p:spPr/>
        <p:txBody>
          <a:bodyPr/>
          <a:lstStyle/>
          <a:p>
            <a:r>
              <a:rPr lang="en-US" dirty="0"/>
              <a:t>The Way Forward</a:t>
            </a:r>
          </a:p>
        </p:txBody>
      </p:sp>
      <p:sp>
        <p:nvSpPr>
          <p:cNvPr id="3" name="Content Placeholder 2">
            <a:extLst>
              <a:ext uri="{FF2B5EF4-FFF2-40B4-BE49-F238E27FC236}">
                <a16:creationId xmlns:a16="http://schemas.microsoft.com/office/drawing/2014/main" id="{326253EC-8E9D-D44C-8E3A-D02C13B31693}"/>
              </a:ext>
            </a:extLst>
          </p:cNvPr>
          <p:cNvSpPr>
            <a:spLocks noGrp="1"/>
          </p:cNvSpPr>
          <p:nvPr>
            <p:ph idx="1"/>
          </p:nvPr>
        </p:nvSpPr>
        <p:spPr>
          <a:xfrm>
            <a:off x="847703" y="2359169"/>
            <a:ext cx="7202456" cy="2470932"/>
          </a:xfrm>
        </p:spPr>
        <p:txBody>
          <a:bodyPr/>
          <a:lstStyle/>
          <a:p>
            <a:r>
              <a:rPr lang="en-US" sz="1800" b="1" dirty="0"/>
              <a:t>Information is key</a:t>
            </a:r>
            <a:r>
              <a:rPr lang="en-US" sz="1800" dirty="0"/>
              <a:t>: communicate clearly and provide access to resources</a:t>
            </a:r>
          </a:p>
          <a:p>
            <a:r>
              <a:rPr lang="en-US" sz="1800" b="1" dirty="0"/>
              <a:t>Work together</a:t>
            </a:r>
            <a:r>
              <a:rPr lang="en-US" sz="1800" dirty="0"/>
              <a:t>: coordinate efforts across organizations and leaders</a:t>
            </a:r>
          </a:p>
          <a:p>
            <a:r>
              <a:rPr lang="en-US" sz="1800" b="1" dirty="0"/>
              <a:t>Be adaptable</a:t>
            </a:r>
            <a:r>
              <a:rPr lang="en-US" sz="1800" dirty="0"/>
              <a:t>: this situation is constantly changing, we need to adapt very quickly</a:t>
            </a:r>
          </a:p>
          <a:p>
            <a:endParaRPr lang="en-US" dirty="0"/>
          </a:p>
        </p:txBody>
      </p:sp>
      <p:pic>
        <p:nvPicPr>
          <p:cNvPr id="6" name="Picture 5">
            <a:extLst>
              <a:ext uri="{FF2B5EF4-FFF2-40B4-BE49-F238E27FC236}">
                <a16:creationId xmlns:a16="http://schemas.microsoft.com/office/drawing/2014/main" id="{F5E6ED63-506F-4E43-9F3F-C84B8DF5944E}"/>
              </a:ext>
            </a:extLst>
          </p:cNvPr>
          <p:cNvPicPr>
            <a:picLocks noChangeAspect="1"/>
          </p:cNvPicPr>
          <p:nvPr/>
        </p:nvPicPr>
        <p:blipFill>
          <a:blip r:embed="rId3"/>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1638410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8" name="Rectangle 17"/>
          <p:cNvSpPr/>
          <p:nvPr/>
        </p:nvSpPr>
        <p:spPr>
          <a:xfrm>
            <a:off x="731722" y="1466630"/>
            <a:ext cx="4153361" cy="501811"/>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871065" y="1573224"/>
            <a:ext cx="3964321"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solidFill>
                  <a:srgbClr val="FFFFFF"/>
                </a:solidFill>
                <a:latin typeface="Helvetica"/>
                <a:cs typeface="Helvetica"/>
              </a:rPr>
              <a:t>Today’s Presenters</a:t>
            </a:r>
          </a:p>
        </p:txBody>
      </p:sp>
      <p:sp>
        <p:nvSpPr>
          <p:cNvPr id="20" name="Subtitle 2"/>
          <p:cNvSpPr txBox="1">
            <a:spLocks/>
          </p:cNvSpPr>
          <p:nvPr/>
        </p:nvSpPr>
        <p:spPr>
          <a:xfrm>
            <a:off x="885177" y="2371306"/>
            <a:ext cx="7737738" cy="25453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rgbClr val="1C82B8"/>
              </a:buClr>
            </a:pPr>
            <a:endParaRPr lang="en-US" sz="2400" dirty="0">
              <a:latin typeface="Helvetica"/>
              <a:cs typeface="Helvetica"/>
            </a:endParaRPr>
          </a:p>
        </p:txBody>
      </p:sp>
      <p:cxnSp>
        <p:nvCxnSpPr>
          <p:cNvPr id="21" name="Straight Connector 20"/>
          <p:cNvCxnSpPr/>
          <p:nvPr/>
        </p:nvCxnSpPr>
        <p:spPr>
          <a:xfrm>
            <a:off x="731722" y="1959014"/>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rotWithShape="1">
          <a:blip r:embed="rId4"/>
          <a:srcRect t="11267" b="13961"/>
          <a:stretch/>
        </p:blipFill>
        <p:spPr>
          <a:xfrm>
            <a:off x="4869647" y="4225519"/>
            <a:ext cx="1799355" cy="2010075"/>
          </a:xfrm>
          <a:prstGeom prst="rect">
            <a:avLst/>
          </a:prstGeom>
        </p:spPr>
      </p:pic>
      <p:sp>
        <p:nvSpPr>
          <p:cNvPr id="11" name="Content Placeholder 2"/>
          <p:cNvSpPr>
            <a:spLocks noGrp="1"/>
          </p:cNvSpPr>
          <p:nvPr>
            <p:ph idx="1"/>
          </p:nvPr>
        </p:nvSpPr>
        <p:spPr>
          <a:xfrm>
            <a:off x="2042831" y="3165238"/>
            <a:ext cx="2694040" cy="3304657"/>
          </a:xfrm>
        </p:spPr>
        <p:txBody>
          <a:bodyPr>
            <a:normAutofit fontScale="92500" lnSpcReduction="10000"/>
          </a:bodyPr>
          <a:lstStyle/>
          <a:p>
            <a:pPr marL="0" indent="0" algn="r">
              <a:buNone/>
            </a:pPr>
            <a:r>
              <a:rPr lang="en-US" sz="1800" dirty="0"/>
              <a:t>Jeff Finkle </a:t>
            </a:r>
          </a:p>
          <a:p>
            <a:pPr marL="0" indent="0" algn="r">
              <a:buNone/>
            </a:pPr>
            <a:r>
              <a:rPr lang="en-US" sz="1800" dirty="0"/>
              <a:t>IEDC</a:t>
            </a:r>
          </a:p>
          <a:p>
            <a:pPr marL="0" indent="0" algn="r">
              <a:buNone/>
            </a:pPr>
            <a:r>
              <a:rPr lang="en-US" sz="1800" dirty="0">
                <a:hlinkClick r:id="rId5"/>
              </a:rPr>
              <a:t>jfinkle@iedconline.org</a:t>
            </a:r>
            <a:r>
              <a:rPr lang="en-US" sz="1800" dirty="0"/>
              <a:t> </a:t>
            </a:r>
          </a:p>
          <a:p>
            <a:pPr marL="0" indent="0" algn="r">
              <a:buNone/>
            </a:pPr>
            <a:endParaRPr lang="en-US" sz="1800" i="1" dirty="0"/>
          </a:p>
          <a:p>
            <a:pPr marL="0" indent="0" algn="r">
              <a:buNone/>
            </a:pPr>
            <a:endParaRPr lang="en-US" sz="1800" i="1" dirty="0"/>
          </a:p>
          <a:p>
            <a:pPr marL="400050" lvl="1" indent="0" algn="r">
              <a:buNone/>
            </a:pPr>
            <a:endParaRPr lang="en-US" sz="1400" i="1" dirty="0"/>
          </a:p>
          <a:p>
            <a:pPr marL="0" indent="0" algn="r">
              <a:buNone/>
            </a:pPr>
            <a:endParaRPr lang="en-US" sz="1800" i="1" dirty="0"/>
          </a:p>
          <a:p>
            <a:pPr marL="0" indent="0" algn="r">
              <a:buNone/>
            </a:pPr>
            <a:endParaRPr lang="en-US" sz="1800" i="1" dirty="0"/>
          </a:p>
          <a:p>
            <a:pPr marL="0" indent="0" algn="r">
              <a:buNone/>
            </a:pPr>
            <a:r>
              <a:rPr lang="en-US" sz="1800" dirty="0"/>
              <a:t>Elizabeth Kellar</a:t>
            </a:r>
          </a:p>
          <a:p>
            <a:pPr marL="0" indent="0" algn="r">
              <a:buNone/>
            </a:pPr>
            <a:r>
              <a:rPr lang="en-US" sz="1800" dirty="0"/>
              <a:t>ICMA</a:t>
            </a:r>
          </a:p>
          <a:p>
            <a:pPr marL="0" indent="0" algn="r">
              <a:buNone/>
            </a:pPr>
            <a:r>
              <a:rPr lang="en-US" sz="1800" dirty="0">
                <a:hlinkClick r:id="rId6"/>
              </a:rPr>
              <a:t>ekellar@icma.org</a:t>
            </a:r>
            <a:r>
              <a:rPr lang="en-US" sz="1800" dirty="0"/>
              <a:t> </a:t>
            </a: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pic>
        <p:nvPicPr>
          <p:cNvPr id="4" name="Picture 3"/>
          <p:cNvPicPr>
            <a:picLocks noChangeAspect="1"/>
          </p:cNvPicPr>
          <p:nvPr/>
        </p:nvPicPr>
        <p:blipFill>
          <a:blip r:embed="rId7"/>
          <a:srcRect/>
          <a:stretch/>
        </p:blipFill>
        <p:spPr>
          <a:xfrm>
            <a:off x="4869648" y="2158869"/>
            <a:ext cx="1799355" cy="1854213"/>
          </a:xfrm>
          <a:prstGeom prst="rect">
            <a:avLst/>
          </a:prstGeom>
        </p:spPr>
      </p:pic>
    </p:spTree>
    <p:custDataLst>
      <p:tags r:id="rId1"/>
    </p:custDataLst>
    <p:extLst>
      <p:ext uri="{BB962C8B-B14F-4D97-AF65-F5344CB8AC3E}">
        <p14:creationId xmlns:p14="http://schemas.microsoft.com/office/powerpoint/2010/main" val="3396781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24C93-75A6-E747-869D-744BE871985F}"/>
              </a:ext>
            </a:extLst>
          </p:cNvPr>
          <p:cNvSpPr>
            <a:spLocks noGrp="1"/>
          </p:cNvSpPr>
          <p:nvPr>
            <p:ph type="title"/>
          </p:nvPr>
        </p:nvSpPr>
        <p:spPr/>
        <p:txBody>
          <a:bodyPr/>
          <a:lstStyle/>
          <a:p>
            <a:r>
              <a:rPr lang="en-US" dirty="0" err="1"/>
              <a:t>RestoreYourEconomy.org</a:t>
            </a:r>
            <a:endParaRPr lang="en-US" dirty="0"/>
          </a:p>
        </p:txBody>
      </p:sp>
      <p:pic>
        <p:nvPicPr>
          <p:cNvPr id="5" name="Content Placeholder 4" descr="A close up of a sign&#10;&#10;Description automatically generated">
            <a:extLst>
              <a:ext uri="{FF2B5EF4-FFF2-40B4-BE49-F238E27FC236}">
                <a16:creationId xmlns:a16="http://schemas.microsoft.com/office/drawing/2014/main" id="{F53CCAD5-B85A-454B-9F69-51557B80BD9F}"/>
              </a:ext>
            </a:extLst>
          </p:cNvPr>
          <p:cNvPicPr>
            <a:picLocks noGrp="1" noChangeAspect="1"/>
          </p:cNvPicPr>
          <p:nvPr>
            <p:ph idx="1"/>
          </p:nvPr>
        </p:nvPicPr>
        <p:blipFill>
          <a:blip r:embed="rId3"/>
          <a:stretch>
            <a:fillRect/>
          </a:stretch>
        </p:blipFill>
        <p:spPr>
          <a:xfrm>
            <a:off x="284630" y="2505085"/>
            <a:ext cx="8574740" cy="2139662"/>
          </a:xfr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54C97617-5D76-8A40-89FB-94B9399988C3}"/>
              </a:ext>
            </a:extLst>
          </p:cNvPr>
          <p:cNvPicPr>
            <a:picLocks noChangeAspect="1"/>
          </p:cNvPicPr>
          <p:nvPr/>
        </p:nvPicPr>
        <p:blipFill>
          <a:blip r:embed="rId4"/>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74215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64AD-7767-C542-AD0C-652ADDC32EED}"/>
              </a:ext>
            </a:extLst>
          </p:cNvPr>
          <p:cNvSpPr>
            <a:spLocks noGrp="1"/>
          </p:cNvSpPr>
          <p:nvPr>
            <p:ph type="title"/>
          </p:nvPr>
        </p:nvSpPr>
        <p:spPr/>
        <p:txBody>
          <a:bodyPr/>
          <a:lstStyle/>
          <a:p>
            <a:r>
              <a:rPr lang="en-US" dirty="0"/>
              <a:t>IEDC Webinars: COVID-19</a:t>
            </a:r>
          </a:p>
        </p:txBody>
      </p:sp>
      <p:sp>
        <p:nvSpPr>
          <p:cNvPr id="3" name="Content Placeholder 2">
            <a:extLst>
              <a:ext uri="{FF2B5EF4-FFF2-40B4-BE49-F238E27FC236}">
                <a16:creationId xmlns:a16="http://schemas.microsoft.com/office/drawing/2014/main" id="{987A88D8-3251-A247-9B34-BE0604DC13BA}"/>
              </a:ext>
            </a:extLst>
          </p:cNvPr>
          <p:cNvSpPr>
            <a:spLocks noGrp="1"/>
          </p:cNvSpPr>
          <p:nvPr>
            <p:ph idx="1"/>
          </p:nvPr>
        </p:nvSpPr>
        <p:spPr>
          <a:xfrm>
            <a:off x="847702" y="2036344"/>
            <a:ext cx="7490183" cy="3412556"/>
          </a:xfrm>
        </p:spPr>
        <p:txBody>
          <a:bodyPr>
            <a:normAutofit fontScale="47500" lnSpcReduction="20000"/>
          </a:bodyPr>
          <a:lstStyle/>
          <a:p>
            <a:pPr marL="0" indent="0">
              <a:buNone/>
            </a:pPr>
            <a:r>
              <a:rPr lang="en-US" sz="3825" b="1" i="1" dirty="0">
                <a:solidFill>
                  <a:schemeClr val="accent1"/>
                </a:solidFill>
              </a:rPr>
              <a:t>COVID-19: Demystifying Financial Programs &amp; Resources During This Crisis</a:t>
            </a:r>
          </a:p>
          <a:p>
            <a:pPr marL="0" indent="0">
              <a:buNone/>
            </a:pPr>
            <a:r>
              <a:rPr lang="en-US" sz="2550" b="1" dirty="0"/>
              <a:t>Monday, March 30, 2020, 3:00 – 4:30pm ET		Visit </a:t>
            </a:r>
            <a:r>
              <a:rPr lang="en-US" sz="2550" b="1" dirty="0" err="1"/>
              <a:t>iedconline.org</a:t>
            </a:r>
            <a:r>
              <a:rPr lang="en-US" sz="2550" b="1" dirty="0"/>
              <a:t> to sign up (Free!)</a:t>
            </a:r>
          </a:p>
          <a:p>
            <a:pPr marL="0" indent="0">
              <a:buNone/>
            </a:pPr>
            <a:endParaRPr lang="en-US" sz="1050" dirty="0"/>
          </a:p>
          <a:p>
            <a:pPr marL="0" indent="0">
              <a:buNone/>
            </a:pPr>
            <a:r>
              <a:rPr lang="en-US" sz="2475" b="1" dirty="0"/>
              <a:t>Moderator: </a:t>
            </a:r>
            <a:r>
              <a:rPr lang="en-US" sz="2475" b="1" dirty="0">
                <a:solidFill>
                  <a:schemeClr val="accent1"/>
                </a:solidFill>
              </a:rPr>
              <a:t>The Honorable Jane Campbell</a:t>
            </a:r>
            <a:r>
              <a:rPr lang="en-US" sz="2475" dirty="0"/>
              <a:t>, Senior Fellow, IEDC, Washington, DC</a:t>
            </a:r>
          </a:p>
          <a:p>
            <a:pPr marL="0" indent="0">
              <a:spcBef>
                <a:spcPts val="0"/>
              </a:spcBef>
              <a:buNone/>
            </a:pPr>
            <a:endParaRPr lang="en-US" sz="2475" dirty="0"/>
          </a:p>
          <a:p>
            <a:pPr marL="0" indent="0">
              <a:spcBef>
                <a:spcPts val="0"/>
              </a:spcBef>
              <a:buNone/>
            </a:pPr>
            <a:r>
              <a:rPr lang="en-US" sz="2475" b="1" dirty="0"/>
              <a:t>Speakers:</a:t>
            </a:r>
            <a:endParaRPr lang="en-US" sz="2475" dirty="0"/>
          </a:p>
          <a:p>
            <a:pPr marL="0" indent="0">
              <a:buNone/>
            </a:pPr>
            <a:r>
              <a:rPr lang="en-US" sz="2475" b="1" dirty="0"/>
              <a:t>• </a:t>
            </a:r>
            <a:r>
              <a:rPr lang="en-US" sz="2475" b="1" dirty="0">
                <a:solidFill>
                  <a:schemeClr val="accent1"/>
                </a:solidFill>
              </a:rPr>
              <a:t>Robin Barnes</a:t>
            </a:r>
            <a:r>
              <a:rPr lang="en-US" sz="2475" dirty="0"/>
              <a:t>, Principal, Resilience Resolutions; New Orleans, LA</a:t>
            </a:r>
          </a:p>
          <a:p>
            <a:pPr marL="0" indent="0">
              <a:buNone/>
            </a:pPr>
            <a:r>
              <a:rPr lang="en-US" sz="2475" b="1" dirty="0"/>
              <a:t>• </a:t>
            </a:r>
            <a:r>
              <a:rPr lang="en-US" sz="2475" b="1" dirty="0">
                <a:solidFill>
                  <a:schemeClr val="accent1"/>
                </a:solidFill>
              </a:rPr>
              <a:t>Alex Contreras</a:t>
            </a:r>
            <a:r>
              <a:rPr lang="en-US" sz="2475" dirty="0"/>
              <a:t>, U.S. Small Business Administration’s Office of Disaster Advocacy; Washington, DC</a:t>
            </a:r>
          </a:p>
          <a:p>
            <a:pPr marL="0" indent="0">
              <a:buNone/>
            </a:pPr>
            <a:r>
              <a:rPr lang="en-US" sz="2475" b="1" dirty="0"/>
              <a:t>• </a:t>
            </a:r>
            <a:r>
              <a:rPr lang="en-US" sz="2475" b="1" dirty="0">
                <a:solidFill>
                  <a:schemeClr val="accent1"/>
                </a:solidFill>
              </a:rPr>
              <a:t>Vincent DiCara</a:t>
            </a:r>
            <a:r>
              <a:rPr lang="en-US" sz="2475" dirty="0"/>
              <a:t>, Founder, DiCara Training and Consulting; Brunswick, ME</a:t>
            </a:r>
          </a:p>
          <a:p>
            <a:pPr marL="0" indent="0">
              <a:buNone/>
            </a:pPr>
            <a:r>
              <a:rPr lang="en-US" sz="2475" b="1" dirty="0"/>
              <a:t>• </a:t>
            </a:r>
            <a:r>
              <a:rPr lang="en-US" sz="2475" b="1" dirty="0">
                <a:solidFill>
                  <a:schemeClr val="accent1"/>
                </a:solidFill>
              </a:rPr>
              <a:t>Brett </a:t>
            </a:r>
            <a:r>
              <a:rPr lang="en-US" sz="2475" b="1" dirty="0" err="1">
                <a:solidFill>
                  <a:schemeClr val="accent1"/>
                </a:solidFill>
              </a:rPr>
              <a:t>Doney</a:t>
            </a:r>
            <a:r>
              <a:rPr lang="en-US" sz="2475" b="1" dirty="0">
                <a:solidFill>
                  <a:schemeClr val="accent1"/>
                </a:solidFill>
              </a:rPr>
              <a:t>, </a:t>
            </a:r>
            <a:r>
              <a:rPr lang="en-US" sz="2475" b="1" dirty="0" err="1">
                <a:solidFill>
                  <a:schemeClr val="accent1"/>
                </a:solidFill>
              </a:rPr>
              <a:t>CEcD</a:t>
            </a:r>
            <a:r>
              <a:rPr lang="en-US" sz="2475" b="1" dirty="0">
                <a:solidFill>
                  <a:schemeClr val="accent1"/>
                </a:solidFill>
              </a:rPr>
              <a:t>, FM</a:t>
            </a:r>
            <a:r>
              <a:rPr lang="en-US" sz="2475" dirty="0"/>
              <a:t>, President &amp; CEO, Great Falls Montana Development Authority; Great Falls, MT</a:t>
            </a:r>
          </a:p>
          <a:p>
            <a:pPr marL="0" indent="0">
              <a:buNone/>
            </a:pPr>
            <a:r>
              <a:rPr lang="en-US" sz="2475" b="1" dirty="0"/>
              <a:t>• </a:t>
            </a:r>
            <a:r>
              <a:rPr lang="en-US" sz="2475" b="1" dirty="0">
                <a:solidFill>
                  <a:schemeClr val="accent1"/>
                </a:solidFill>
              </a:rPr>
              <a:t>John </a:t>
            </a:r>
            <a:r>
              <a:rPr lang="en-US" sz="2475" b="1" dirty="0" err="1">
                <a:solidFill>
                  <a:schemeClr val="accent1"/>
                </a:solidFill>
              </a:rPr>
              <a:t>Zakian</a:t>
            </a:r>
            <a:r>
              <a:rPr lang="en-US" sz="2475" dirty="0"/>
              <a:t>, National Disaster Resilience Grant Program Manager, City of Minot; Minot, ND</a:t>
            </a:r>
          </a:p>
          <a:p>
            <a:pPr marL="0" indent="0">
              <a:buNone/>
            </a:pPr>
            <a:endParaRPr lang="en-US" dirty="0"/>
          </a:p>
        </p:txBody>
      </p:sp>
      <p:pic>
        <p:nvPicPr>
          <p:cNvPr id="4" name="Picture 3">
            <a:extLst>
              <a:ext uri="{FF2B5EF4-FFF2-40B4-BE49-F238E27FC236}">
                <a16:creationId xmlns:a16="http://schemas.microsoft.com/office/drawing/2014/main" id="{B8ABD712-3A69-3D46-A82B-7612D459CF2D}"/>
              </a:ext>
            </a:extLst>
          </p:cNvPr>
          <p:cNvPicPr>
            <a:picLocks noChangeAspect="1"/>
          </p:cNvPicPr>
          <p:nvPr/>
        </p:nvPicPr>
        <p:blipFill>
          <a:blip r:embed="rId3"/>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417778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8014-23B8-6741-82F0-31110E9872BD}"/>
              </a:ext>
            </a:extLst>
          </p:cNvPr>
          <p:cNvSpPr>
            <a:spLocks noGrp="1"/>
          </p:cNvSpPr>
          <p:nvPr>
            <p:ph type="title"/>
          </p:nvPr>
        </p:nvSpPr>
        <p:spPr/>
        <p:txBody>
          <a:bodyPr/>
          <a:lstStyle/>
          <a:p>
            <a:r>
              <a:rPr lang="en-US" dirty="0"/>
              <a:t>IEDC Webinars: COVID-19</a:t>
            </a:r>
          </a:p>
        </p:txBody>
      </p:sp>
      <p:sp>
        <p:nvSpPr>
          <p:cNvPr id="3" name="Content Placeholder 2">
            <a:extLst>
              <a:ext uri="{FF2B5EF4-FFF2-40B4-BE49-F238E27FC236}">
                <a16:creationId xmlns:a16="http://schemas.microsoft.com/office/drawing/2014/main" id="{2F08CAF0-AD6E-2F4E-9122-AD34AFC9A9AA}"/>
              </a:ext>
            </a:extLst>
          </p:cNvPr>
          <p:cNvSpPr>
            <a:spLocks noGrp="1"/>
          </p:cNvSpPr>
          <p:nvPr>
            <p:ph idx="1"/>
          </p:nvPr>
        </p:nvSpPr>
        <p:spPr>
          <a:xfrm>
            <a:off x="3109087" y="2633314"/>
            <a:ext cx="6973335" cy="3091511"/>
          </a:xfrm>
        </p:spPr>
        <p:txBody>
          <a:bodyPr>
            <a:normAutofit/>
          </a:bodyPr>
          <a:lstStyle/>
          <a:p>
            <a:pPr marL="0" indent="0">
              <a:buNone/>
            </a:pPr>
            <a:r>
              <a:rPr lang="en-US" sz="2550" b="1" i="1" dirty="0">
                <a:solidFill>
                  <a:schemeClr val="accent1"/>
                </a:solidFill>
              </a:rPr>
              <a:t>COVID-19: Preparing for What’s Next </a:t>
            </a:r>
          </a:p>
          <a:p>
            <a:pPr marL="0" indent="0">
              <a:buNone/>
            </a:pPr>
            <a:r>
              <a:rPr lang="en-US" sz="1800" dirty="0"/>
              <a:t>aired Monday, March 23, 2020</a:t>
            </a:r>
          </a:p>
          <a:p>
            <a:pPr marL="0" indent="0">
              <a:buNone/>
            </a:pPr>
            <a:r>
              <a:rPr lang="en-US" sz="1800" dirty="0"/>
              <a:t>Available for free download on </a:t>
            </a:r>
            <a:r>
              <a:rPr lang="en-US" sz="1800" dirty="0" err="1"/>
              <a:t>iedconline.org</a:t>
            </a:r>
            <a:r>
              <a:rPr lang="en-US" sz="1800" dirty="0"/>
              <a:t> and </a:t>
            </a:r>
            <a:r>
              <a:rPr lang="en-US" sz="1800" dirty="0" err="1"/>
              <a:t>restoreyoureconomy.org</a:t>
            </a:r>
            <a:endParaRPr lang="en-US" sz="1800" b="1" i="1" dirty="0">
              <a:solidFill>
                <a:schemeClr val="accent1"/>
              </a:solidFill>
            </a:endParaRPr>
          </a:p>
          <a:p>
            <a:pPr marL="0" indent="0">
              <a:buNone/>
            </a:pPr>
            <a:endParaRPr lang="en-US" sz="1800" b="1" i="1" dirty="0">
              <a:solidFill>
                <a:schemeClr val="accent1"/>
              </a:solidFill>
            </a:endParaRPr>
          </a:p>
        </p:txBody>
      </p:sp>
      <p:pic>
        <p:nvPicPr>
          <p:cNvPr id="5" name="Picture 4">
            <a:extLst>
              <a:ext uri="{FF2B5EF4-FFF2-40B4-BE49-F238E27FC236}">
                <a16:creationId xmlns:a16="http://schemas.microsoft.com/office/drawing/2014/main" id="{C74CF29D-7342-FE40-8E99-64F5D304C9F9}"/>
              </a:ext>
            </a:extLst>
          </p:cNvPr>
          <p:cNvPicPr>
            <a:picLocks noChangeAspect="1"/>
          </p:cNvPicPr>
          <p:nvPr/>
        </p:nvPicPr>
        <p:blipFill>
          <a:blip r:embed="rId4"/>
          <a:stretch>
            <a:fillRect/>
          </a:stretch>
        </p:blipFill>
        <p:spPr>
          <a:xfrm>
            <a:off x="0" y="5448900"/>
            <a:ext cx="2261680" cy="551850"/>
          </a:xfrm>
          <a:prstGeom prst="rect">
            <a:avLst/>
          </a:prstGeom>
        </p:spPr>
      </p:pic>
      <p:pic>
        <p:nvPicPr>
          <p:cNvPr id="4" name="Picture 3">
            <a:extLst>
              <a:ext uri="{FF2B5EF4-FFF2-40B4-BE49-F238E27FC236}">
                <a16:creationId xmlns:a16="http://schemas.microsoft.com/office/drawing/2014/main" id="{339F9A1C-568C-E648-AF05-7ADD2B2063FF}"/>
              </a:ext>
            </a:extLst>
          </p:cNvPr>
          <p:cNvPicPr>
            <a:picLocks noChangeAspect="1"/>
          </p:cNvPicPr>
          <p:nvPr/>
        </p:nvPicPr>
        <p:blipFill>
          <a:blip r:embed="rId5"/>
          <a:stretch>
            <a:fillRect/>
          </a:stretch>
        </p:blipFill>
        <p:spPr>
          <a:xfrm>
            <a:off x="134470" y="2633315"/>
            <a:ext cx="2859152" cy="167983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74823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9144000" cy="230898"/>
          </a:xfrm>
          <a:prstGeom prst="rect">
            <a:avLst/>
          </a:prstGeom>
          <a:solidFill>
            <a:srgbClr val="1C82B8"/>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814141" y="-26735"/>
            <a:ext cx="1849386" cy="1019801"/>
          </a:xfrm>
          <a:prstGeom prst="rect">
            <a:avLst/>
          </a:prstGeom>
          <a:solidFill>
            <a:srgbClr val="1C3C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ICMA-Master-REV-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330" y="321094"/>
            <a:ext cx="1533421" cy="497267"/>
          </a:xfrm>
          <a:prstGeom prst="rect">
            <a:avLst/>
          </a:prstGeom>
        </p:spPr>
      </p:pic>
      <p:sp>
        <p:nvSpPr>
          <p:cNvPr id="19" name="Title 1"/>
          <p:cNvSpPr txBox="1">
            <a:spLocks/>
          </p:cNvSpPr>
          <p:nvPr/>
        </p:nvSpPr>
        <p:spPr>
          <a:xfrm>
            <a:off x="871065" y="1573224"/>
            <a:ext cx="3715045" cy="2597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rgbClr val="FFFFFF"/>
                </a:solidFill>
                <a:latin typeface="Helvetica"/>
                <a:cs typeface="Helvetica"/>
              </a:rPr>
              <a:t>Content</a:t>
            </a:r>
          </a:p>
        </p:txBody>
      </p:sp>
      <p:cxnSp>
        <p:nvCxnSpPr>
          <p:cNvPr id="21" name="Straight Connector 20"/>
          <p:cNvCxnSpPr/>
          <p:nvPr/>
        </p:nvCxnSpPr>
        <p:spPr>
          <a:xfrm>
            <a:off x="731722" y="1968441"/>
            <a:ext cx="7891193" cy="0"/>
          </a:xfrm>
          <a:prstGeom prst="line">
            <a:avLst/>
          </a:prstGeom>
          <a:ln>
            <a:solidFill>
              <a:srgbClr val="1C3C6D"/>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31722" y="2131186"/>
            <a:ext cx="8129474" cy="2308324"/>
          </a:xfrm>
          <a:prstGeom prst="rect">
            <a:avLst/>
          </a:prstGeom>
          <a:noFill/>
        </p:spPr>
        <p:txBody>
          <a:bodyPr wrap="square" rtlCol="0">
            <a:spAutoFit/>
          </a:bodyPr>
          <a:lstStyle/>
          <a:p>
            <a:endParaRPr lang="en-US" sz="2400" dirty="0">
              <a:latin typeface="Helvetica" panose="020B0604020202020204" pitchFamily="34" charset="0"/>
              <a:cs typeface="Helvetica" panose="020B0604020202020204" pitchFamily="34" charset="0"/>
            </a:endParaRPr>
          </a:p>
          <a:p>
            <a:endParaRPr lang="en-US" sz="2400" dirty="0">
              <a:latin typeface="Helvetica" panose="020B0604020202020204" pitchFamily="34" charset="0"/>
              <a:cs typeface="Helvetica" panose="020B0604020202020204" pitchFamily="34" charset="0"/>
            </a:endParaRPr>
          </a:p>
          <a:p>
            <a:endParaRPr lang="en-US" sz="2400" dirty="0">
              <a:latin typeface="Helvetica" panose="020B0604020202020204" pitchFamily="34" charset="0"/>
              <a:cs typeface="Helvetica" panose="020B0604020202020204" pitchFamily="34" charset="0"/>
            </a:endParaRPr>
          </a:p>
          <a:p>
            <a:pPr marL="342900" indent="-342900">
              <a:buFont typeface="Wingdings" panose="05000000000000000000" pitchFamily="2" charset="2"/>
              <a:buChar char="Ø"/>
            </a:pPr>
            <a:endParaRPr lang="en-US" sz="2400" dirty="0">
              <a:latin typeface="Helvetica" panose="020B0604020202020204" pitchFamily="34" charset="0"/>
              <a:cs typeface="Helvetica" panose="020B0604020202020204" pitchFamily="34" charset="0"/>
            </a:endParaRPr>
          </a:p>
          <a:p>
            <a:endParaRPr lang="en-US" sz="2400" dirty="0">
              <a:latin typeface="Helvetica" panose="020B0604020202020204" pitchFamily="34" charset="0"/>
              <a:cs typeface="Helvetica" panose="020B0604020202020204" pitchFamily="34" charset="0"/>
            </a:endParaRPr>
          </a:p>
          <a:p>
            <a:endParaRPr lang="en-US" sz="2400" dirty="0">
              <a:latin typeface="Helvetica" panose="020B0604020202020204" pitchFamily="34" charset="0"/>
              <a:cs typeface="Helvetica" panose="020B0604020202020204" pitchFamily="34" charset="0"/>
            </a:endParaRPr>
          </a:p>
        </p:txBody>
      </p:sp>
      <p:sp>
        <p:nvSpPr>
          <p:cNvPr id="4" name="Title 3">
            <a:extLst>
              <a:ext uri="{FF2B5EF4-FFF2-40B4-BE49-F238E27FC236}">
                <a16:creationId xmlns:a16="http://schemas.microsoft.com/office/drawing/2014/main" id="{540C16B6-3C02-4590-87A5-548038066470}"/>
              </a:ext>
            </a:extLst>
          </p:cNvPr>
          <p:cNvSpPr>
            <a:spLocks noGrp="1"/>
          </p:cNvSpPr>
          <p:nvPr>
            <p:ph type="title"/>
          </p:nvPr>
        </p:nvSpPr>
        <p:spPr>
          <a:xfrm>
            <a:off x="748351" y="3024947"/>
            <a:ext cx="7772400" cy="1362075"/>
          </a:xfrm>
        </p:spPr>
        <p:txBody>
          <a:bodyPr>
            <a:normAutofit/>
          </a:bodyPr>
          <a:lstStyle/>
          <a:p>
            <a:r>
              <a:rPr lang="en-US" dirty="0"/>
              <a:t>Questions?</a:t>
            </a:r>
            <a:br>
              <a:rPr lang="en-US" dirty="0"/>
            </a:br>
            <a:r>
              <a:rPr lang="en-US" sz="1300" b="0" dirty="0"/>
              <a:t>Please use THE Q/A FUNCTION TO SUBMIT YOUR QUESTION</a:t>
            </a:r>
          </a:p>
        </p:txBody>
      </p:sp>
    </p:spTree>
    <p:custDataLst>
      <p:tags r:id="rId1"/>
    </p:custDataLst>
    <p:extLst>
      <p:ext uri="{BB962C8B-B14F-4D97-AF65-F5344CB8AC3E}">
        <p14:creationId xmlns:p14="http://schemas.microsoft.com/office/powerpoint/2010/main" val="80738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rgbClr val="1C3C6D"/>
          </a:solidFill>
          <a:effectLst/>
        </p:spPr>
        <p:style>
          <a:lnRef idx="1">
            <a:schemeClr val="accent1"/>
          </a:lnRef>
          <a:fillRef idx="3">
            <a:schemeClr val="accent1"/>
          </a:fillRef>
          <a:effectRef idx="2">
            <a:schemeClr val="accent1"/>
          </a:effectRef>
          <a:fontRef idx="minor">
            <a:schemeClr val="lt1"/>
          </a:fontRef>
        </p:style>
        <p:txBody>
          <a:bodyPr lIns="130622" tIns="65311" rIns="130622" bIns="65311" spcCol="0" rtlCol="0" anchor="ctr"/>
          <a:lstStyle/>
          <a:p>
            <a:pPr algn="ctr"/>
            <a:endParaRPr lang="en-US" dirty="0"/>
          </a:p>
        </p:txBody>
      </p:sp>
      <p:pic>
        <p:nvPicPr>
          <p:cNvPr id="5" name="Picture 4"/>
          <p:cNvPicPr>
            <a:picLocks noChangeAspect="1"/>
          </p:cNvPicPr>
          <p:nvPr/>
        </p:nvPicPr>
        <p:blipFill>
          <a:blip r:embed="rId3"/>
          <a:stretch>
            <a:fillRect/>
          </a:stretch>
        </p:blipFill>
        <p:spPr>
          <a:xfrm>
            <a:off x="668603" y="1972658"/>
            <a:ext cx="7804049" cy="2251761"/>
          </a:xfrm>
          <a:prstGeom prst="rect">
            <a:avLst/>
          </a:prstGeom>
        </p:spPr>
      </p:pic>
      <p:sp>
        <p:nvSpPr>
          <p:cNvPr id="6" name="Rectangle 5"/>
          <p:cNvSpPr/>
          <p:nvPr/>
        </p:nvSpPr>
        <p:spPr>
          <a:xfrm>
            <a:off x="0" y="6586130"/>
            <a:ext cx="9144000" cy="271869"/>
          </a:xfrm>
          <a:prstGeom prst="rect">
            <a:avLst/>
          </a:prstGeom>
          <a:solidFill>
            <a:srgbClr val="1C82B8"/>
          </a:solidFill>
          <a:ln>
            <a:solidFill>
              <a:srgbClr val="1C82B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quares-white-final.png"/>
          <p:cNvPicPr>
            <a:picLocks noChangeAspect="1"/>
          </p:cNvPicPr>
          <p:nvPr/>
        </p:nvPicPr>
        <p:blipFill rotWithShape="1">
          <a:blip r:embed="rId4">
            <a:alphaModFix amt="45000"/>
            <a:extLst>
              <a:ext uri="{28A0092B-C50C-407E-A947-70E740481C1C}">
                <a14:useLocalDpi xmlns:a14="http://schemas.microsoft.com/office/drawing/2010/main" val="0"/>
              </a:ext>
            </a:extLst>
          </a:blip>
          <a:srcRect l="19761" t="52348" b="15652"/>
          <a:stretch/>
        </p:blipFill>
        <p:spPr>
          <a:xfrm flipH="1">
            <a:off x="4155646" y="4040592"/>
            <a:ext cx="6368959" cy="2539998"/>
          </a:xfrm>
          <a:prstGeom prst="rect">
            <a:avLst/>
          </a:prstGeom>
        </p:spPr>
      </p:pic>
    </p:spTree>
    <p:custDataLst>
      <p:tags r:id="rId1"/>
    </p:custDataLst>
    <p:extLst>
      <p:ext uri="{BB962C8B-B14F-4D97-AF65-F5344CB8AC3E}">
        <p14:creationId xmlns:p14="http://schemas.microsoft.com/office/powerpoint/2010/main" val="301352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FE2A-92BB-5C44-80DF-D02E330FA7D2}"/>
              </a:ext>
            </a:extLst>
          </p:cNvPr>
          <p:cNvSpPr>
            <a:spLocks noGrp="1"/>
          </p:cNvSpPr>
          <p:nvPr>
            <p:ph type="ctrTitle"/>
          </p:nvPr>
        </p:nvSpPr>
        <p:spPr/>
        <p:txBody>
          <a:bodyPr/>
          <a:lstStyle/>
          <a:p>
            <a:r>
              <a:rPr lang="en-US" dirty="0"/>
              <a:t>Economic Recovery in Times of COVID-19</a:t>
            </a:r>
          </a:p>
        </p:txBody>
      </p:sp>
      <p:sp>
        <p:nvSpPr>
          <p:cNvPr id="3" name="Subtitle 2">
            <a:extLst>
              <a:ext uri="{FF2B5EF4-FFF2-40B4-BE49-F238E27FC236}">
                <a16:creationId xmlns:a16="http://schemas.microsoft.com/office/drawing/2014/main" id="{86EF3D75-A40A-514B-9873-346ED99459E7}"/>
              </a:ext>
            </a:extLst>
          </p:cNvPr>
          <p:cNvSpPr>
            <a:spLocks noGrp="1"/>
          </p:cNvSpPr>
          <p:nvPr>
            <p:ph type="subTitle" idx="1"/>
          </p:nvPr>
        </p:nvSpPr>
        <p:spPr>
          <a:xfrm>
            <a:off x="846303" y="3708400"/>
            <a:ext cx="6477804" cy="1238250"/>
          </a:xfrm>
        </p:spPr>
        <p:txBody>
          <a:bodyPr>
            <a:normAutofit/>
          </a:bodyPr>
          <a:lstStyle/>
          <a:p>
            <a:r>
              <a:rPr lang="en-US" i="1" dirty="0"/>
              <a:t>Jeff Finkle, President &amp; CEO</a:t>
            </a:r>
          </a:p>
          <a:p>
            <a:r>
              <a:rPr lang="en-US" i="1" dirty="0"/>
              <a:t>International Economic Development Council</a:t>
            </a:r>
          </a:p>
          <a:p>
            <a:r>
              <a:rPr lang="en-US" i="1" dirty="0"/>
              <a:t>March 27, 2020</a:t>
            </a:r>
          </a:p>
        </p:txBody>
      </p:sp>
      <p:pic>
        <p:nvPicPr>
          <p:cNvPr id="15" name="Picture 14">
            <a:extLst>
              <a:ext uri="{FF2B5EF4-FFF2-40B4-BE49-F238E27FC236}">
                <a16:creationId xmlns:a16="http://schemas.microsoft.com/office/drawing/2014/main" id="{C4D9CD14-893A-B946-91D7-8E4831BF9AA8}"/>
              </a:ext>
            </a:extLst>
          </p:cNvPr>
          <p:cNvPicPr>
            <a:picLocks noChangeAspect="1"/>
          </p:cNvPicPr>
          <p:nvPr/>
        </p:nvPicPr>
        <p:blipFill>
          <a:blip r:embed="rId3"/>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314515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8B14-7D04-E644-96F5-51F09CC4C0BD}"/>
              </a:ext>
            </a:extLst>
          </p:cNvPr>
          <p:cNvSpPr>
            <a:spLocks noGrp="1"/>
          </p:cNvSpPr>
          <p:nvPr>
            <p:ph type="title"/>
          </p:nvPr>
        </p:nvSpPr>
        <p:spPr/>
        <p:txBody>
          <a:bodyPr/>
          <a:lstStyle/>
          <a:p>
            <a:r>
              <a:rPr lang="en-US" dirty="0"/>
              <a:t>About the International Economic Development Council (IEDC)</a:t>
            </a:r>
          </a:p>
        </p:txBody>
      </p:sp>
      <p:sp>
        <p:nvSpPr>
          <p:cNvPr id="3" name="Content Placeholder 2">
            <a:extLst>
              <a:ext uri="{FF2B5EF4-FFF2-40B4-BE49-F238E27FC236}">
                <a16:creationId xmlns:a16="http://schemas.microsoft.com/office/drawing/2014/main" id="{0C4DA4A1-6934-E847-A4D1-C649888C9A68}"/>
              </a:ext>
            </a:extLst>
          </p:cNvPr>
          <p:cNvSpPr>
            <a:spLocks noGrp="1"/>
          </p:cNvSpPr>
          <p:nvPr>
            <p:ph idx="1"/>
          </p:nvPr>
        </p:nvSpPr>
        <p:spPr>
          <a:xfrm>
            <a:off x="847703" y="2667251"/>
            <a:ext cx="7360796" cy="2470932"/>
          </a:xfrm>
        </p:spPr>
        <p:txBody>
          <a:bodyPr>
            <a:normAutofit/>
          </a:bodyPr>
          <a:lstStyle/>
          <a:p>
            <a:r>
              <a:rPr lang="en-US" dirty="0">
                <a:solidFill>
                  <a:srgbClr val="000000"/>
                </a:solidFill>
              </a:rPr>
              <a:t>Nonprofit based in Washington, DC</a:t>
            </a:r>
          </a:p>
          <a:p>
            <a:r>
              <a:rPr lang="en-US" dirty="0">
                <a:solidFill>
                  <a:srgbClr val="000000"/>
                </a:solidFill>
              </a:rPr>
              <a:t>The world’s largest association for economic development professionals</a:t>
            </a:r>
          </a:p>
          <a:p>
            <a:pPr lvl="1"/>
            <a:r>
              <a:rPr lang="en-US" dirty="0">
                <a:solidFill>
                  <a:srgbClr val="000000"/>
                </a:solidFill>
              </a:rPr>
              <a:t>5,000+ members and network of 30,000+</a:t>
            </a:r>
          </a:p>
          <a:p>
            <a:r>
              <a:rPr lang="en-US" dirty="0"/>
              <a:t>Our Mission: Provide leadership and excellence in economic development for our communities, members, and partners</a:t>
            </a:r>
          </a:p>
          <a:p>
            <a:r>
              <a:rPr lang="en-US" dirty="0">
                <a:solidFill>
                  <a:srgbClr val="000000"/>
                </a:solidFill>
              </a:rPr>
              <a:t>When we succeed, economic developers help improve the quality of life in their communities</a:t>
            </a:r>
          </a:p>
          <a:p>
            <a:endParaRPr lang="en-US" dirty="0">
              <a:solidFill>
                <a:srgbClr val="000000"/>
              </a:solidFill>
            </a:endParaRPr>
          </a:p>
          <a:p>
            <a:endParaRPr lang="en-US" dirty="0"/>
          </a:p>
        </p:txBody>
      </p:sp>
      <p:pic>
        <p:nvPicPr>
          <p:cNvPr id="6" name="Picture 5" descr="A close up of a sign&#10;&#10;Description automatically generated">
            <a:extLst>
              <a:ext uri="{FF2B5EF4-FFF2-40B4-BE49-F238E27FC236}">
                <a16:creationId xmlns:a16="http://schemas.microsoft.com/office/drawing/2014/main" id="{C88AD220-2B03-5046-827F-290F15158247}"/>
              </a:ext>
            </a:extLst>
          </p:cNvPr>
          <p:cNvPicPr>
            <a:picLocks noChangeAspect="1"/>
          </p:cNvPicPr>
          <p:nvPr/>
        </p:nvPicPr>
        <p:blipFill>
          <a:blip r:embed="rId3"/>
          <a:stretch>
            <a:fillRect/>
          </a:stretch>
        </p:blipFill>
        <p:spPr>
          <a:xfrm>
            <a:off x="6191828" y="1572243"/>
            <a:ext cx="1309857" cy="1305928"/>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08020E66-1D55-DA42-8A92-41A185A87131}"/>
              </a:ext>
            </a:extLst>
          </p:cNvPr>
          <p:cNvPicPr>
            <a:picLocks noChangeAspect="1"/>
          </p:cNvPicPr>
          <p:nvPr/>
        </p:nvPicPr>
        <p:blipFill>
          <a:blip r:embed="rId4"/>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290527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A9E9-DBAE-6444-A5DC-8BD6776F34A5}"/>
              </a:ext>
            </a:extLst>
          </p:cNvPr>
          <p:cNvSpPr>
            <a:spLocks noGrp="1"/>
          </p:cNvSpPr>
          <p:nvPr>
            <p:ph type="title"/>
          </p:nvPr>
        </p:nvSpPr>
        <p:spPr/>
        <p:txBody>
          <a:bodyPr/>
          <a:lstStyle/>
          <a:p>
            <a:r>
              <a:rPr lang="en-US" dirty="0"/>
              <a:t>IEDC Economic Recovery Programs</a:t>
            </a:r>
          </a:p>
        </p:txBody>
      </p:sp>
      <p:sp>
        <p:nvSpPr>
          <p:cNvPr id="3" name="Content Placeholder 2">
            <a:extLst>
              <a:ext uri="{FF2B5EF4-FFF2-40B4-BE49-F238E27FC236}">
                <a16:creationId xmlns:a16="http://schemas.microsoft.com/office/drawing/2014/main" id="{236DCB04-8FCF-DB48-906E-C43416102C69}"/>
              </a:ext>
            </a:extLst>
          </p:cNvPr>
          <p:cNvSpPr>
            <a:spLocks noGrp="1"/>
          </p:cNvSpPr>
          <p:nvPr>
            <p:ph idx="1"/>
          </p:nvPr>
        </p:nvSpPr>
        <p:spPr>
          <a:xfrm>
            <a:off x="501606" y="2222397"/>
            <a:ext cx="6117874" cy="3125573"/>
          </a:xfrm>
        </p:spPr>
        <p:txBody>
          <a:bodyPr>
            <a:normAutofit fontScale="92500" lnSpcReduction="20000"/>
          </a:bodyPr>
          <a:lstStyle/>
          <a:p>
            <a:r>
              <a:rPr lang="en-US" sz="1800" dirty="0"/>
              <a:t>Grants from U.S. Economic Development Administration</a:t>
            </a:r>
          </a:p>
          <a:p>
            <a:r>
              <a:rPr lang="en-US" sz="1800" dirty="0"/>
              <a:t>Disaster recovery since Hurricane Katrina</a:t>
            </a:r>
          </a:p>
          <a:p>
            <a:r>
              <a:rPr lang="en-US" sz="1800" dirty="0"/>
              <a:t>Work in U.S. states and territories affected by hurricanes, typhoons, flooding, volcanic eruptions, and other disasters</a:t>
            </a:r>
          </a:p>
          <a:p>
            <a:r>
              <a:rPr lang="en-US" sz="1800" dirty="0"/>
              <a:t>Deploy volunteers and panels to provide technical assistance on a wide range of economic development projects</a:t>
            </a:r>
          </a:p>
          <a:p>
            <a:r>
              <a:rPr lang="en-US" sz="1800" dirty="0"/>
              <a:t>Develop courses, workshops, and other resources</a:t>
            </a:r>
          </a:p>
        </p:txBody>
      </p:sp>
      <p:pic>
        <p:nvPicPr>
          <p:cNvPr id="5" name="Picture 4">
            <a:extLst>
              <a:ext uri="{FF2B5EF4-FFF2-40B4-BE49-F238E27FC236}">
                <a16:creationId xmlns:a16="http://schemas.microsoft.com/office/drawing/2014/main" id="{CC0E1C85-D987-CE41-A3E6-160898584E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474"/>
          <a:stretch/>
        </p:blipFill>
        <p:spPr>
          <a:xfrm>
            <a:off x="6619480" y="1767919"/>
            <a:ext cx="2268475" cy="1336004"/>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FFA64607-94AF-A344-A9C5-271B6EE652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931"/>
          <a:stretch/>
        </p:blipFill>
        <p:spPr>
          <a:xfrm>
            <a:off x="6911788" y="3348246"/>
            <a:ext cx="1683860" cy="1999724"/>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285EE12E-940C-5D47-B613-9F17FF14A8D4}"/>
              </a:ext>
            </a:extLst>
          </p:cNvPr>
          <p:cNvPicPr>
            <a:picLocks noChangeAspect="1"/>
          </p:cNvPicPr>
          <p:nvPr/>
        </p:nvPicPr>
        <p:blipFill>
          <a:blip r:embed="rId5"/>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142247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C124-9228-924A-BEC2-070811C7E999}"/>
              </a:ext>
            </a:extLst>
          </p:cNvPr>
          <p:cNvSpPr>
            <a:spLocks noGrp="1"/>
          </p:cNvSpPr>
          <p:nvPr>
            <p:ph type="title"/>
          </p:nvPr>
        </p:nvSpPr>
        <p:spPr/>
        <p:txBody>
          <a:bodyPr/>
          <a:lstStyle/>
          <a:p>
            <a:r>
              <a:rPr lang="en-US" dirty="0"/>
              <a:t>The Phases of Economic Recovery</a:t>
            </a:r>
          </a:p>
        </p:txBody>
      </p:sp>
      <p:sp>
        <p:nvSpPr>
          <p:cNvPr id="7" name="Text Placeholder 6">
            <a:extLst>
              <a:ext uri="{FF2B5EF4-FFF2-40B4-BE49-F238E27FC236}">
                <a16:creationId xmlns:a16="http://schemas.microsoft.com/office/drawing/2014/main" id="{8644EAFA-51A5-D349-A3D5-34369D2A5D1E}"/>
              </a:ext>
            </a:extLst>
          </p:cNvPr>
          <p:cNvSpPr>
            <a:spLocks noGrp="1"/>
          </p:cNvSpPr>
          <p:nvPr>
            <p:ph type="body" idx="1"/>
          </p:nvPr>
        </p:nvSpPr>
        <p:spPr>
          <a:xfrm>
            <a:off x="846874" y="2226092"/>
            <a:ext cx="3610826" cy="601457"/>
          </a:xfrm>
        </p:spPr>
        <p:txBody>
          <a:bodyPr>
            <a:normAutofit/>
          </a:bodyPr>
          <a:lstStyle/>
          <a:p>
            <a:r>
              <a:rPr lang="en-US" b="1" dirty="0"/>
              <a:t>Short-Term</a:t>
            </a:r>
            <a:r>
              <a:rPr lang="en-US" dirty="0"/>
              <a:t>: </a:t>
            </a:r>
            <a:r>
              <a:rPr lang="en-US" sz="1650" dirty="0"/>
              <a:t>6 months to 1 year</a:t>
            </a:r>
            <a:endParaRPr lang="en-US" dirty="0"/>
          </a:p>
        </p:txBody>
      </p:sp>
      <p:sp>
        <p:nvSpPr>
          <p:cNvPr id="3" name="Content Placeholder 2">
            <a:extLst>
              <a:ext uri="{FF2B5EF4-FFF2-40B4-BE49-F238E27FC236}">
                <a16:creationId xmlns:a16="http://schemas.microsoft.com/office/drawing/2014/main" id="{779F8272-207D-1143-B23D-6570A2EEC48E}"/>
              </a:ext>
            </a:extLst>
          </p:cNvPr>
          <p:cNvSpPr>
            <a:spLocks noGrp="1"/>
          </p:cNvSpPr>
          <p:nvPr>
            <p:ph sz="half" idx="2"/>
          </p:nvPr>
        </p:nvSpPr>
        <p:spPr>
          <a:xfrm>
            <a:off x="846875" y="3018331"/>
            <a:ext cx="3483864" cy="1870407"/>
          </a:xfrm>
        </p:spPr>
        <p:txBody>
          <a:bodyPr>
            <a:normAutofit/>
          </a:bodyPr>
          <a:lstStyle/>
          <a:p>
            <a:r>
              <a:rPr lang="en-US" dirty="0"/>
              <a:t>Priorities:</a:t>
            </a:r>
          </a:p>
          <a:p>
            <a:pPr lvl="1"/>
            <a:r>
              <a:rPr lang="en-US" dirty="0"/>
              <a:t>Restore basic services</a:t>
            </a:r>
          </a:p>
          <a:p>
            <a:pPr lvl="1"/>
            <a:r>
              <a:rPr lang="en-US" dirty="0"/>
              <a:t>Business re-entry</a:t>
            </a:r>
          </a:p>
          <a:p>
            <a:pPr lvl="1"/>
            <a:r>
              <a:rPr lang="en-US" dirty="0"/>
              <a:t>Access financial resources</a:t>
            </a:r>
          </a:p>
          <a:p>
            <a:pPr lvl="1"/>
            <a:r>
              <a:rPr lang="en-US" dirty="0"/>
              <a:t>Communications</a:t>
            </a:r>
          </a:p>
          <a:p>
            <a:pPr lvl="1"/>
            <a:endParaRPr lang="en-US" dirty="0"/>
          </a:p>
        </p:txBody>
      </p:sp>
      <p:sp>
        <p:nvSpPr>
          <p:cNvPr id="8" name="Text Placeholder 7">
            <a:extLst>
              <a:ext uri="{FF2B5EF4-FFF2-40B4-BE49-F238E27FC236}">
                <a16:creationId xmlns:a16="http://schemas.microsoft.com/office/drawing/2014/main" id="{F3FD268E-69E3-274A-9EB1-DE0E6312DA7D}"/>
              </a:ext>
            </a:extLst>
          </p:cNvPr>
          <p:cNvSpPr>
            <a:spLocks noGrp="1"/>
          </p:cNvSpPr>
          <p:nvPr>
            <p:ph type="body" sz="quarter" idx="3"/>
          </p:nvPr>
        </p:nvSpPr>
        <p:spPr>
          <a:xfrm>
            <a:off x="4570753" y="2225871"/>
            <a:ext cx="3483864" cy="601678"/>
          </a:xfrm>
        </p:spPr>
        <p:txBody>
          <a:bodyPr>
            <a:normAutofit/>
          </a:bodyPr>
          <a:lstStyle/>
          <a:p>
            <a:r>
              <a:rPr lang="en-US" b="1" dirty="0"/>
              <a:t>Long-Term</a:t>
            </a:r>
            <a:r>
              <a:rPr lang="en-US" dirty="0"/>
              <a:t>: </a:t>
            </a:r>
            <a:r>
              <a:rPr lang="en-US" sz="1650" dirty="0"/>
              <a:t>years to decades</a:t>
            </a:r>
            <a:endParaRPr lang="en-US" dirty="0"/>
          </a:p>
        </p:txBody>
      </p:sp>
      <p:sp>
        <p:nvSpPr>
          <p:cNvPr id="4" name="Content Placeholder 3">
            <a:extLst>
              <a:ext uri="{FF2B5EF4-FFF2-40B4-BE49-F238E27FC236}">
                <a16:creationId xmlns:a16="http://schemas.microsoft.com/office/drawing/2014/main" id="{0431D25F-9D0B-1A49-BAD3-ABA2F92C3CEF}"/>
              </a:ext>
            </a:extLst>
          </p:cNvPr>
          <p:cNvSpPr>
            <a:spLocks noGrp="1"/>
          </p:cNvSpPr>
          <p:nvPr>
            <p:ph sz="quarter" idx="4"/>
          </p:nvPr>
        </p:nvSpPr>
        <p:spPr>
          <a:xfrm>
            <a:off x="4570753" y="2994571"/>
            <a:ext cx="3483864" cy="1865395"/>
          </a:xfrm>
        </p:spPr>
        <p:txBody>
          <a:bodyPr>
            <a:normAutofit/>
          </a:bodyPr>
          <a:lstStyle/>
          <a:p>
            <a:r>
              <a:rPr lang="en-US" dirty="0"/>
              <a:t>Priorities:</a:t>
            </a:r>
          </a:p>
          <a:p>
            <a:pPr lvl="1"/>
            <a:r>
              <a:rPr lang="en-US" dirty="0"/>
              <a:t>Strategic planning</a:t>
            </a:r>
          </a:p>
          <a:p>
            <a:pPr lvl="1"/>
            <a:r>
              <a:rPr lang="en-US" dirty="0"/>
              <a:t>Rebuilding resilient infrastructure</a:t>
            </a:r>
          </a:p>
          <a:p>
            <a:pPr lvl="1"/>
            <a:r>
              <a:rPr lang="en-US" dirty="0"/>
              <a:t>Financial resource development</a:t>
            </a:r>
          </a:p>
          <a:p>
            <a:pPr lvl="1"/>
            <a:r>
              <a:rPr lang="en-US" dirty="0"/>
              <a:t>Economic diversification</a:t>
            </a:r>
          </a:p>
          <a:p>
            <a:pPr lvl="1"/>
            <a:r>
              <a:rPr lang="en-US" dirty="0"/>
              <a:t>Resilience</a:t>
            </a:r>
          </a:p>
        </p:txBody>
      </p:sp>
      <p:pic>
        <p:nvPicPr>
          <p:cNvPr id="11" name="Picture 10">
            <a:extLst>
              <a:ext uri="{FF2B5EF4-FFF2-40B4-BE49-F238E27FC236}">
                <a16:creationId xmlns:a16="http://schemas.microsoft.com/office/drawing/2014/main" id="{F056E5A6-04FE-4C4C-9541-1403AD0A062F}"/>
              </a:ext>
            </a:extLst>
          </p:cNvPr>
          <p:cNvPicPr>
            <a:picLocks noChangeAspect="1"/>
          </p:cNvPicPr>
          <p:nvPr/>
        </p:nvPicPr>
        <p:blipFill>
          <a:blip r:embed="rId4"/>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3207854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9CBD-7AEF-A343-8471-38F0E6604C9F}"/>
              </a:ext>
            </a:extLst>
          </p:cNvPr>
          <p:cNvSpPr>
            <a:spLocks noGrp="1"/>
          </p:cNvSpPr>
          <p:nvPr>
            <p:ph type="title"/>
          </p:nvPr>
        </p:nvSpPr>
        <p:spPr/>
        <p:txBody>
          <a:bodyPr/>
          <a:lstStyle/>
          <a:p>
            <a:r>
              <a:rPr lang="en-US" dirty="0"/>
              <a:t>The Phases of Economic Recovery</a:t>
            </a:r>
          </a:p>
        </p:txBody>
      </p:sp>
      <p:pic>
        <p:nvPicPr>
          <p:cNvPr id="7" name="Picture 2">
            <a:extLst>
              <a:ext uri="{FF2B5EF4-FFF2-40B4-BE49-F238E27FC236}">
                <a16:creationId xmlns:a16="http://schemas.microsoft.com/office/drawing/2014/main" id="{7F2B686F-43F2-C14E-9A76-404184AEA25B}"/>
              </a:ext>
            </a:extLst>
          </p:cNvPr>
          <p:cNvPicPr>
            <a:picLocks noChangeAspect="1" noChangeArrowheads="1"/>
          </p:cNvPicPr>
          <p:nvPr/>
        </p:nvPicPr>
        <p:blipFill>
          <a:blip r:embed="rId4" cstate="print"/>
          <a:srcRect/>
          <a:stretch>
            <a:fillRect/>
          </a:stretch>
        </p:blipFill>
        <p:spPr bwMode="auto">
          <a:xfrm>
            <a:off x="653666" y="2184603"/>
            <a:ext cx="7836668" cy="2694467"/>
          </a:xfrm>
          <a:prstGeom prst="rect">
            <a:avLst/>
          </a:prstGeom>
          <a:noFill/>
          <a:ln w="9525">
            <a:noFill/>
            <a:miter lim="800000"/>
            <a:headEnd/>
            <a:tailEnd/>
          </a:ln>
        </p:spPr>
      </p:pic>
      <p:sp>
        <p:nvSpPr>
          <p:cNvPr id="8" name="TextBox 7">
            <a:extLst>
              <a:ext uri="{FF2B5EF4-FFF2-40B4-BE49-F238E27FC236}">
                <a16:creationId xmlns:a16="http://schemas.microsoft.com/office/drawing/2014/main" id="{57CD1092-271C-D648-B6E8-817474F785DF}"/>
              </a:ext>
            </a:extLst>
          </p:cNvPr>
          <p:cNvSpPr txBox="1"/>
          <p:nvPr/>
        </p:nvSpPr>
        <p:spPr>
          <a:xfrm>
            <a:off x="1084812" y="5158800"/>
            <a:ext cx="3487189" cy="276999"/>
          </a:xfrm>
          <a:prstGeom prst="rect">
            <a:avLst/>
          </a:prstGeom>
          <a:noFill/>
        </p:spPr>
        <p:txBody>
          <a:bodyPr wrap="square" rtlCol="0">
            <a:spAutoFit/>
          </a:bodyPr>
          <a:lstStyle/>
          <a:p>
            <a:pPr defTabSz="342900"/>
            <a:r>
              <a:rPr lang="en-US" sz="1200" dirty="0">
                <a:solidFill>
                  <a:prstClr val="black"/>
                </a:solidFill>
                <a:latin typeface="Century Gothic" panose="020B0502020202020204"/>
              </a:rPr>
              <a:t>Source: </a:t>
            </a:r>
            <a:r>
              <a:rPr lang="en-US" sz="1200" i="1" dirty="0">
                <a:solidFill>
                  <a:prstClr val="black"/>
                </a:solidFill>
                <a:latin typeface="Century Gothic" panose="020B0502020202020204"/>
              </a:rPr>
              <a:t>Leadership in Times of Crisis</a:t>
            </a:r>
            <a:endParaRPr lang="en-US" sz="1200" dirty="0">
              <a:solidFill>
                <a:prstClr val="black"/>
              </a:solidFill>
              <a:latin typeface="Century Gothic" panose="020B0502020202020204"/>
            </a:endParaRPr>
          </a:p>
        </p:txBody>
      </p:sp>
      <p:pic>
        <p:nvPicPr>
          <p:cNvPr id="6" name="Picture 5">
            <a:extLst>
              <a:ext uri="{FF2B5EF4-FFF2-40B4-BE49-F238E27FC236}">
                <a16:creationId xmlns:a16="http://schemas.microsoft.com/office/drawing/2014/main" id="{9D080FA1-6898-CA41-AD36-D55687B46F09}"/>
              </a:ext>
            </a:extLst>
          </p:cNvPr>
          <p:cNvPicPr>
            <a:picLocks noChangeAspect="1"/>
          </p:cNvPicPr>
          <p:nvPr/>
        </p:nvPicPr>
        <p:blipFill>
          <a:blip r:embed="rId5"/>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3250276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7107-6D58-2846-A29E-219FC53DF1E6}"/>
              </a:ext>
            </a:extLst>
          </p:cNvPr>
          <p:cNvSpPr>
            <a:spLocks noGrp="1"/>
          </p:cNvSpPr>
          <p:nvPr>
            <p:ph type="title"/>
          </p:nvPr>
        </p:nvSpPr>
        <p:spPr/>
        <p:txBody>
          <a:bodyPr/>
          <a:lstStyle/>
          <a:p>
            <a:r>
              <a:rPr lang="en-US" dirty="0"/>
              <a:t>Challenges: COVID-19</a:t>
            </a:r>
          </a:p>
        </p:txBody>
      </p:sp>
      <p:sp>
        <p:nvSpPr>
          <p:cNvPr id="3" name="Content Placeholder 2">
            <a:extLst>
              <a:ext uri="{FF2B5EF4-FFF2-40B4-BE49-F238E27FC236}">
                <a16:creationId xmlns:a16="http://schemas.microsoft.com/office/drawing/2014/main" id="{5E10EEF5-86B1-9C4B-8135-800F4D578ECC}"/>
              </a:ext>
            </a:extLst>
          </p:cNvPr>
          <p:cNvSpPr>
            <a:spLocks noGrp="1"/>
          </p:cNvSpPr>
          <p:nvPr>
            <p:ph idx="1"/>
          </p:nvPr>
        </p:nvSpPr>
        <p:spPr>
          <a:xfrm>
            <a:off x="847703" y="2188337"/>
            <a:ext cx="7758018" cy="3253613"/>
          </a:xfrm>
        </p:spPr>
        <p:txBody>
          <a:bodyPr>
            <a:normAutofit/>
          </a:bodyPr>
          <a:lstStyle/>
          <a:p>
            <a:r>
              <a:rPr lang="en-US" dirty="0"/>
              <a:t>Rapidly changing and unpredictable situation, timeline unknown</a:t>
            </a:r>
          </a:p>
          <a:p>
            <a:r>
              <a:rPr lang="en-US" dirty="0"/>
              <a:t>Unclear guidance for individuals and businesses, varying across many locations</a:t>
            </a:r>
          </a:p>
          <a:p>
            <a:r>
              <a:rPr lang="en-US" dirty="0"/>
              <a:t>Local and state government revenue shortfalls</a:t>
            </a:r>
          </a:p>
          <a:p>
            <a:r>
              <a:rPr lang="en-US" dirty="0"/>
              <a:t>Undercapitalized businesses; closures and employee layoffs</a:t>
            </a:r>
          </a:p>
          <a:p>
            <a:r>
              <a:rPr lang="en-US" dirty="0"/>
              <a:t>Supply chains disrupted</a:t>
            </a:r>
          </a:p>
          <a:p>
            <a:r>
              <a:rPr lang="en-US" dirty="0"/>
              <a:t>Some jobs cannot be done remotely and/or high-speed internet and telework resources are not available</a:t>
            </a:r>
          </a:p>
          <a:p>
            <a:r>
              <a:rPr lang="en-US" dirty="0"/>
              <a:t>Morale: fear and uncertainty</a:t>
            </a:r>
          </a:p>
          <a:p>
            <a:endParaRPr lang="en-US" dirty="0"/>
          </a:p>
          <a:p>
            <a:endParaRPr lang="en-US" dirty="0"/>
          </a:p>
        </p:txBody>
      </p:sp>
      <p:pic>
        <p:nvPicPr>
          <p:cNvPr id="6" name="Picture 5">
            <a:extLst>
              <a:ext uri="{FF2B5EF4-FFF2-40B4-BE49-F238E27FC236}">
                <a16:creationId xmlns:a16="http://schemas.microsoft.com/office/drawing/2014/main" id="{AA581738-8F37-8646-AE9A-47983BF0C8E4}"/>
              </a:ext>
            </a:extLst>
          </p:cNvPr>
          <p:cNvPicPr>
            <a:picLocks noChangeAspect="1"/>
          </p:cNvPicPr>
          <p:nvPr/>
        </p:nvPicPr>
        <p:blipFill>
          <a:blip r:embed="rId3"/>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417003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0D0A9-A657-804C-BE29-1D2608B3077E}"/>
              </a:ext>
            </a:extLst>
          </p:cNvPr>
          <p:cNvSpPr>
            <a:spLocks noGrp="1"/>
          </p:cNvSpPr>
          <p:nvPr>
            <p:ph type="title"/>
          </p:nvPr>
        </p:nvSpPr>
        <p:spPr/>
        <p:txBody>
          <a:bodyPr/>
          <a:lstStyle/>
          <a:p>
            <a:r>
              <a:rPr lang="en-US" dirty="0"/>
              <a:t>Responsibilities of Local Governments After a Disaster</a:t>
            </a:r>
          </a:p>
        </p:txBody>
      </p:sp>
      <p:sp>
        <p:nvSpPr>
          <p:cNvPr id="3" name="Content Placeholder 2">
            <a:extLst>
              <a:ext uri="{FF2B5EF4-FFF2-40B4-BE49-F238E27FC236}">
                <a16:creationId xmlns:a16="http://schemas.microsoft.com/office/drawing/2014/main" id="{3F143FCB-02F6-C549-8502-E628839E53C1}"/>
              </a:ext>
            </a:extLst>
          </p:cNvPr>
          <p:cNvSpPr>
            <a:spLocks noGrp="1"/>
          </p:cNvSpPr>
          <p:nvPr>
            <p:ph idx="1"/>
          </p:nvPr>
        </p:nvSpPr>
        <p:spPr>
          <a:xfrm>
            <a:off x="847703" y="2638477"/>
            <a:ext cx="7202456" cy="2470932"/>
          </a:xfrm>
        </p:spPr>
        <p:txBody>
          <a:bodyPr/>
          <a:lstStyle/>
          <a:p>
            <a:r>
              <a:rPr lang="en-US" dirty="0"/>
              <a:t>Implement recovery and mitigation plans</a:t>
            </a:r>
          </a:p>
          <a:p>
            <a:r>
              <a:rPr lang="en-US" dirty="0"/>
              <a:t>Coordinate efforts across government offices, NGOs, and private sector</a:t>
            </a:r>
          </a:p>
          <a:p>
            <a:r>
              <a:rPr lang="en-US" dirty="0"/>
              <a:t>Lead efforts to restore critical infrastructure, essential services, business retention and support</a:t>
            </a:r>
          </a:p>
          <a:p>
            <a:r>
              <a:rPr lang="en-US" dirty="0"/>
              <a:t>Establish metrics to evaluate and communicate progress</a:t>
            </a:r>
          </a:p>
        </p:txBody>
      </p:sp>
      <p:pic>
        <p:nvPicPr>
          <p:cNvPr id="6" name="Picture 5">
            <a:extLst>
              <a:ext uri="{FF2B5EF4-FFF2-40B4-BE49-F238E27FC236}">
                <a16:creationId xmlns:a16="http://schemas.microsoft.com/office/drawing/2014/main" id="{B3DDBCDB-424F-664F-83A2-B0DA5665FAA1}"/>
              </a:ext>
            </a:extLst>
          </p:cNvPr>
          <p:cNvPicPr>
            <a:picLocks noChangeAspect="1"/>
          </p:cNvPicPr>
          <p:nvPr/>
        </p:nvPicPr>
        <p:blipFill>
          <a:blip r:embed="rId4"/>
          <a:stretch>
            <a:fillRect/>
          </a:stretch>
        </p:blipFill>
        <p:spPr>
          <a:xfrm>
            <a:off x="0" y="5448900"/>
            <a:ext cx="2261680" cy="551850"/>
          </a:xfrm>
          <a:prstGeom prst="rect">
            <a:avLst/>
          </a:prstGeom>
        </p:spPr>
      </p:pic>
    </p:spTree>
    <p:custDataLst>
      <p:tags r:id="rId1"/>
    </p:custDataLst>
    <p:extLst>
      <p:ext uri="{BB962C8B-B14F-4D97-AF65-F5344CB8AC3E}">
        <p14:creationId xmlns:p14="http://schemas.microsoft.com/office/powerpoint/2010/main" val="25530393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s9uIq2A2"/>
  <p:tag name="ARTICULATE_PROJECT_OPEN" val="0"/>
  <p:tag name="ARTICULATE_SLIDE_COUNT" val="2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TotalTime>
  <Words>1525</Words>
  <Application>Microsoft Office PowerPoint</Application>
  <PresentationFormat>On-screen Show (4:3)</PresentationFormat>
  <Paragraphs>213</Paragraphs>
  <Slides>24</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Calibri</vt:lpstr>
      <vt:lpstr>Century Gothic</vt:lpstr>
      <vt:lpstr>Helvetica</vt:lpstr>
      <vt:lpstr>Wingdings</vt:lpstr>
      <vt:lpstr>Office Theme</vt:lpstr>
      <vt:lpstr>Gallery</vt:lpstr>
      <vt:lpstr>COVID-19 Teleconference</vt:lpstr>
      <vt:lpstr>PowerPoint Presentation</vt:lpstr>
      <vt:lpstr>Economic Recovery in Times of COVID-19</vt:lpstr>
      <vt:lpstr>About the International Economic Development Council (IEDC)</vt:lpstr>
      <vt:lpstr>IEDC Economic Recovery Programs</vt:lpstr>
      <vt:lpstr>The Phases of Economic Recovery</vt:lpstr>
      <vt:lpstr>The Phases of Economic Recovery</vt:lpstr>
      <vt:lpstr>Challenges: COVID-19</vt:lpstr>
      <vt:lpstr>Responsibilities of Local Governments After a Disaster</vt:lpstr>
      <vt:lpstr>City of Toronto: Economic Support &amp; Recovery Task Force</vt:lpstr>
      <vt:lpstr>Role of Economic Development Professionals</vt:lpstr>
      <vt:lpstr>Post-Disaster Small Business Assistance: Financial Programs</vt:lpstr>
      <vt:lpstr>Galveston: COVID-19 Business Recovery Loan Program</vt:lpstr>
      <vt:lpstr>Post-Disaster Small Business Assistance: Support Strategies</vt:lpstr>
      <vt:lpstr>New Orleans Business Alliance: Gig Economy Relief Fund</vt:lpstr>
      <vt:lpstr>Visit Stockton: #dinestockton</vt:lpstr>
      <vt:lpstr>Crisis Communications</vt:lpstr>
      <vt:lpstr>Las Vegas Global Economic Alliance: Responding to COVID-19 Webpage</vt:lpstr>
      <vt:lpstr>The Way Forward</vt:lpstr>
      <vt:lpstr>RestoreYourEconomy.org</vt:lpstr>
      <vt:lpstr>IEDC Webinars: COVID-19</vt:lpstr>
      <vt:lpstr>IEDC Webinars: COVID-19</vt:lpstr>
      <vt:lpstr>Questions? Please use THE Q/A FUNCTION TO SUBMIT YOUR QUESTION</vt:lpstr>
      <vt:lpstr>PowerPoint Presentation</vt:lpstr>
    </vt:vector>
  </TitlesOfParts>
  <Company>ICMA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HRS</dc:creator>
  <cp:lastModifiedBy>Rick Aronhalt</cp:lastModifiedBy>
  <cp:revision>119</cp:revision>
  <cp:lastPrinted>2020-03-09T19:19:57Z</cp:lastPrinted>
  <dcterms:created xsi:type="dcterms:W3CDTF">2016-08-17T00:23:38Z</dcterms:created>
  <dcterms:modified xsi:type="dcterms:W3CDTF">2020-03-27T13:36:22Z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CF1587C5-76BF-4434-A1D4-74CABFC52BD4</vt:lpwstr>
  </property>
  <property fmtid="{D5CDD505-2E9C-101B-9397-08002B2CF9AE}" pid="3" name="ArticulatePath">
    <vt:lpwstr>test presentation</vt:lpwstr>
  </property>
</Properties>
</file>