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2" r:id="rId4"/>
  </p:sldMasterIdLst>
  <p:notesMasterIdLst>
    <p:notesMasterId r:id="rId55"/>
  </p:notesMasterIdLst>
  <p:handoutMasterIdLst>
    <p:handoutMasterId r:id="rId56"/>
  </p:handoutMasterIdLst>
  <p:sldIdLst>
    <p:sldId id="256" r:id="rId5"/>
    <p:sldId id="258" r:id="rId6"/>
    <p:sldId id="267" r:id="rId7"/>
    <p:sldId id="266" r:id="rId8"/>
    <p:sldId id="265" r:id="rId9"/>
    <p:sldId id="272" r:id="rId10"/>
    <p:sldId id="271" r:id="rId11"/>
    <p:sldId id="270" r:id="rId12"/>
    <p:sldId id="269" r:id="rId13"/>
    <p:sldId id="276" r:id="rId14"/>
    <p:sldId id="275" r:id="rId15"/>
    <p:sldId id="273" r:id="rId16"/>
    <p:sldId id="264" r:id="rId17"/>
    <p:sldId id="307" r:id="rId18"/>
    <p:sldId id="263" r:id="rId19"/>
    <p:sldId id="277" r:id="rId20"/>
    <p:sldId id="278" r:id="rId21"/>
    <p:sldId id="279" r:id="rId22"/>
    <p:sldId id="280" r:id="rId23"/>
    <p:sldId id="261" r:id="rId24"/>
    <p:sldId id="281" r:id="rId25"/>
    <p:sldId id="282" r:id="rId26"/>
    <p:sldId id="283" r:id="rId27"/>
    <p:sldId id="268" r:id="rId28"/>
    <p:sldId id="284" r:id="rId29"/>
    <p:sldId id="285" r:id="rId30"/>
    <p:sldId id="286" r:id="rId31"/>
    <p:sldId id="274" r:id="rId32"/>
    <p:sldId id="301" r:id="rId33"/>
    <p:sldId id="302" r:id="rId34"/>
    <p:sldId id="303" r:id="rId35"/>
    <p:sldId id="304" r:id="rId36"/>
    <p:sldId id="305" r:id="rId37"/>
    <p:sldId id="306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</p:sldIdLst>
  <p:sldSz cx="14630400" cy="8229600"/>
  <p:notesSz cx="6858000" cy="9144000"/>
  <p:defaultTextStyle>
    <a:defPPr>
      <a:defRPr lang="en-U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7D"/>
    <a:srgbClr val="44494D"/>
    <a:srgbClr val="BAD2E8"/>
    <a:srgbClr val="D5E6D6"/>
    <a:srgbClr val="BF311A"/>
    <a:srgbClr val="241C89"/>
    <a:srgbClr val="FAAF40"/>
    <a:srgbClr val="FCB040"/>
    <a:srgbClr val="F2AF32"/>
    <a:srgbClr val="003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4686"/>
  </p:normalViewPr>
  <p:slideViewPr>
    <p:cSldViewPr snapToGrid="0" snapToObjects="1" showGuides="1">
      <p:cViewPr varScale="1">
        <p:scale>
          <a:sx n="91" d="100"/>
          <a:sy n="91" d="100"/>
        </p:scale>
        <p:origin x="852" y="84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09" d="100"/>
          <a:sy n="109" d="100"/>
        </p:scale>
        <p:origin x="-420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22F5B-C3F0-4A59-8F7E-9E47F44CBD28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AE1AF47-8735-49B3-9207-88BFEB0FF776}">
      <dgm:prSet phldrT="[Text]"/>
      <dgm:spPr/>
      <dgm:t>
        <a:bodyPr/>
        <a:lstStyle/>
        <a:p>
          <a:r>
            <a:rPr lang="en-US" b="1" dirty="0"/>
            <a:t>MAYOR’S OFFICE </a:t>
          </a:r>
        </a:p>
        <a:p>
          <a:r>
            <a:rPr lang="en-US" b="1" dirty="0"/>
            <a:t>OF SUSTAINABLE SOLUTIONS</a:t>
          </a:r>
        </a:p>
      </dgm:t>
    </dgm:pt>
    <dgm:pt modelId="{7686E89E-880C-4FEC-A3C3-AD7BDA38B06E}" type="parTrans" cxnId="{406AD2AE-0C8D-43B7-97DA-5A099E342E05}">
      <dgm:prSet/>
      <dgm:spPr/>
      <dgm:t>
        <a:bodyPr/>
        <a:lstStyle/>
        <a:p>
          <a:endParaRPr lang="en-US"/>
        </a:p>
      </dgm:t>
    </dgm:pt>
    <dgm:pt modelId="{CDF7A9B9-70B6-4319-B242-8D3122C347A6}" type="sibTrans" cxnId="{406AD2AE-0C8D-43B7-97DA-5A099E342E05}">
      <dgm:prSet/>
      <dgm:spPr/>
      <dgm:t>
        <a:bodyPr/>
        <a:lstStyle/>
        <a:p>
          <a:endParaRPr lang="en-US"/>
        </a:p>
      </dgm:t>
    </dgm:pt>
    <dgm:pt modelId="{DEEBF83D-CC35-4C73-BD10-E0D90A3764CD}">
      <dgm:prSet phldrT="[Text]" custT="1"/>
      <dgm:spPr/>
      <dgm:t>
        <a:bodyPr/>
        <a:lstStyle/>
        <a:p>
          <a:r>
            <a:rPr lang="en-US" sz="1800" dirty="0"/>
            <a:t>PERFORMANCE MEASUREMENT WITH CITISTATSMART  </a:t>
          </a:r>
        </a:p>
      </dgm:t>
    </dgm:pt>
    <dgm:pt modelId="{E2BFA922-3514-409D-A9C3-A4A1E676F498}" type="parTrans" cxnId="{9381E5D8-8207-4DB5-8B1D-0A8BD64A387A}">
      <dgm:prSet/>
      <dgm:spPr/>
      <dgm:t>
        <a:bodyPr/>
        <a:lstStyle/>
        <a:p>
          <a:endParaRPr lang="en-US"/>
        </a:p>
      </dgm:t>
    </dgm:pt>
    <dgm:pt modelId="{4FFD7D10-5DA4-445B-B781-9A2736CE8902}" type="sibTrans" cxnId="{9381E5D8-8207-4DB5-8B1D-0A8BD64A387A}">
      <dgm:prSet/>
      <dgm:spPr/>
      <dgm:t>
        <a:bodyPr/>
        <a:lstStyle/>
        <a:p>
          <a:endParaRPr lang="en-US"/>
        </a:p>
      </dgm:t>
    </dgm:pt>
    <dgm:pt modelId="{4D2FC804-D8C5-4A2C-BA90-B3EA4B19570F}">
      <dgm:prSet phldrT="[Text]" custT="1"/>
      <dgm:spPr/>
      <dgm:t>
        <a:bodyPr/>
        <a:lstStyle/>
        <a:p>
          <a:r>
            <a:rPr lang="en-US" sz="1800" dirty="0"/>
            <a:t>IDEA INCUBATION, PROCESS IMPROVEMENT</a:t>
          </a:r>
          <a:r>
            <a:rPr lang="en-US" sz="1200" dirty="0"/>
            <a:t>, PROBLEM SOLVING</a:t>
          </a:r>
        </a:p>
      </dgm:t>
    </dgm:pt>
    <dgm:pt modelId="{EB14464D-BC91-4389-B4DB-88926FD66C9D}" type="parTrans" cxnId="{66D00B3B-8620-45C4-8C49-ABF3E13E08AF}">
      <dgm:prSet/>
      <dgm:spPr/>
      <dgm:t>
        <a:bodyPr/>
        <a:lstStyle/>
        <a:p>
          <a:endParaRPr lang="en-US"/>
        </a:p>
      </dgm:t>
    </dgm:pt>
    <dgm:pt modelId="{7266AB2F-7CA3-4E9E-81E6-2B922A125490}" type="sibTrans" cxnId="{66D00B3B-8620-45C4-8C49-ABF3E13E08AF}">
      <dgm:prSet/>
      <dgm:spPr/>
      <dgm:t>
        <a:bodyPr/>
        <a:lstStyle/>
        <a:p>
          <a:endParaRPr lang="en-US"/>
        </a:p>
      </dgm:t>
    </dgm:pt>
    <dgm:pt modelId="{57B85F17-1061-480E-85A4-C59E7F251AB7}" type="pres">
      <dgm:prSet presAssocID="{46B22F5B-C3F0-4A59-8F7E-9E47F44CBD28}" presName="composite" presStyleCnt="0">
        <dgm:presLayoutVars>
          <dgm:chMax val="1"/>
          <dgm:dir/>
          <dgm:resizeHandles val="exact"/>
        </dgm:presLayoutVars>
      </dgm:prSet>
      <dgm:spPr/>
    </dgm:pt>
    <dgm:pt modelId="{9D98AD5F-66F9-4A9C-B158-13F35C921465}" type="pres">
      <dgm:prSet presAssocID="{1AE1AF47-8735-49B3-9207-88BFEB0FF776}" presName="roof" presStyleLbl="dkBgShp" presStyleIdx="0" presStyleCnt="2"/>
      <dgm:spPr/>
    </dgm:pt>
    <dgm:pt modelId="{2C55A72E-F5C5-4E16-87F1-D59B44D5E933}" type="pres">
      <dgm:prSet presAssocID="{1AE1AF47-8735-49B3-9207-88BFEB0FF776}" presName="pillars" presStyleCnt="0"/>
      <dgm:spPr/>
    </dgm:pt>
    <dgm:pt modelId="{EA95FADE-4B2D-4BD7-A539-E2ED19800E04}" type="pres">
      <dgm:prSet presAssocID="{1AE1AF47-8735-49B3-9207-88BFEB0FF776}" presName="pillar1" presStyleLbl="node1" presStyleIdx="0" presStyleCnt="2">
        <dgm:presLayoutVars>
          <dgm:bulletEnabled val="1"/>
        </dgm:presLayoutVars>
      </dgm:prSet>
      <dgm:spPr/>
    </dgm:pt>
    <dgm:pt modelId="{6A05DA1D-8DEF-449F-9386-00E24D9B35CE}" type="pres">
      <dgm:prSet presAssocID="{4D2FC804-D8C5-4A2C-BA90-B3EA4B19570F}" presName="pillarX" presStyleLbl="node1" presStyleIdx="1" presStyleCnt="2">
        <dgm:presLayoutVars>
          <dgm:bulletEnabled val="1"/>
        </dgm:presLayoutVars>
      </dgm:prSet>
      <dgm:spPr/>
    </dgm:pt>
    <dgm:pt modelId="{7DE11D68-C549-4280-8BB2-498B7F3F788F}" type="pres">
      <dgm:prSet presAssocID="{1AE1AF47-8735-49B3-9207-88BFEB0FF776}" presName="base" presStyleLbl="dkBgShp" presStyleIdx="1" presStyleCnt="2"/>
      <dgm:spPr/>
    </dgm:pt>
  </dgm:ptLst>
  <dgm:cxnLst>
    <dgm:cxn modelId="{EC64F925-D238-4BD7-85AC-3D7EE915CD1D}" type="presOf" srcId="{46B22F5B-C3F0-4A59-8F7E-9E47F44CBD28}" destId="{57B85F17-1061-480E-85A4-C59E7F251AB7}" srcOrd="0" destOrd="0" presId="urn:microsoft.com/office/officeart/2005/8/layout/hList3"/>
    <dgm:cxn modelId="{4EFE9027-F6F9-4B61-8A82-0C239B0EDE27}" type="presOf" srcId="{4D2FC804-D8C5-4A2C-BA90-B3EA4B19570F}" destId="{6A05DA1D-8DEF-449F-9386-00E24D9B35CE}" srcOrd="0" destOrd="0" presId="urn:microsoft.com/office/officeart/2005/8/layout/hList3"/>
    <dgm:cxn modelId="{66D00B3B-8620-45C4-8C49-ABF3E13E08AF}" srcId="{1AE1AF47-8735-49B3-9207-88BFEB0FF776}" destId="{4D2FC804-D8C5-4A2C-BA90-B3EA4B19570F}" srcOrd="1" destOrd="0" parTransId="{EB14464D-BC91-4389-B4DB-88926FD66C9D}" sibTransId="{7266AB2F-7CA3-4E9E-81E6-2B922A125490}"/>
    <dgm:cxn modelId="{06EABDA6-AA55-4E9D-8D24-B181BA2743E8}" type="presOf" srcId="{DEEBF83D-CC35-4C73-BD10-E0D90A3764CD}" destId="{EA95FADE-4B2D-4BD7-A539-E2ED19800E04}" srcOrd="0" destOrd="0" presId="urn:microsoft.com/office/officeart/2005/8/layout/hList3"/>
    <dgm:cxn modelId="{406AD2AE-0C8D-43B7-97DA-5A099E342E05}" srcId="{46B22F5B-C3F0-4A59-8F7E-9E47F44CBD28}" destId="{1AE1AF47-8735-49B3-9207-88BFEB0FF776}" srcOrd="0" destOrd="0" parTransId="{7686E89E-880C-4FEC-A3C3-AD7BDA38B06E}" sibTransId="{CDF7A9B9-70B6-4319-B242-8D3122C347A6}"/>
    <dgm:cxn modelId="{DB4A99AF-9061-4C58-9932-9905269F7005}" type="presOf" srcId="{1AE1AF47-8735-49B3-9207-88BFEB0FF776}" destId="{9D98AD5F-66F9-4A9C-B158-13F35C921465}" srcOrd="0" destOrd="0" presId="urn:microsoft.com/office/officeart/2005/8/layout/hList3"/>
    <dgm:cxn modelId="{9381E5D8-8207-4DB5-8B1D-0A8BD64A387A}" srcId="{1AE1AF47-8735-49B3-9207-88BFEB0FF776}" destId="{DEEBF83D-CC35-4C73-BD10-E0D90A3764CD}" srcOrd="0" destOrd="0" parTransId="{E2BFA922-3514-409D-A9C3-A4A1E676F498}" sibTransId="{4FFD7D10-5DA4-445B-B781-9A2736CE8902}"/>
    <dgm:cxn modelId="{0835DD20-BCF1-4ACA-8729-57F3F4DF2662}" type="presParOf" srcId="{57B85F17-1061-480E-85A4-C59E7F251AB7}" destId="{9D98AD5F-66F9-4A9C-B158-13F35C921465}" srcOrd="0" destOrd="0" presId="urn:microsoft.com/office/officeart/2005/8/layout/hList3"/>
    <dgm:cxn modelId="{2C71B581-7651-4045-B6FE-BF8C6B8A24B6}" type="presParOf" srcId="{57B85F17-1061-480E-85A4-C59E7F251AB7}" destId="{2C55A72E-F5C5-4E16-87F1-D59B44D5E933}" srcOrd="1" destOrd="0" presId="urn:microsoft.com/office/officeart/2005/8/layout/hList3"/>
    <dgm:cxn modelId="{0083D475-D8A3-4964-9E47-B876AA070C45}" type="presParOf" srcId="{2C55A72E-F5C5-4E16-87F1-D59B44D5E933}" destId="{EA95FADE-4B2D-4BD7-A539-E2ED19800E04}" srcOrd="0" destOrd="0" presId="urn:microsoft.com/office/officeart/2005/8/layout/hList3"/>
    <dgm:cxn modelId="{38415A48-4785-4E72-9411-7DDD578140C0}" type="presParOf" srcId="{2C55A72E-F5C5-4E16-87F1-D59B44D5E933}" destId="{6A05DA1D-8DEF-449F-9386-00E24D9B35CE}" srcOrd="1" destOrd="0" presId="urn:microsoft.com/office/officeart/2005/8/layout/hList3"/>
    <dgm:cxn modelId="{3739BED2-0BEB-40B9-8849-15B768F46F7A}" type="presParOf" srcId="{57B85F17-1061-480E-85A4-C59E7F251AB7}" destId="{7DE11D68-C549-4280-8BB2-498B7F3F788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42F158-6736-41D7-B786-05AE358D76ED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499FFF-D57E-4D17-89C9-BF741EB6B29C}">
      <dgm:prSet phldrT="[Text]"/>
      <dgm:spPr/>
      <dgm:t>
        <a:bodyPr/>
        <a:lstStyle/>
        <a:p>
          <a:r>
            <a:rPr lang="en-US" dirty="0"/>
            <a:t>Strategic Priorities</a:t>
          </a:r>
        </a:p>
      </dgm:t>
    </dgm:pt>
    <dgm:pt modelId="{9752E668-170E-439B-9FE6-91DE4A254C24}" type="parTrans" cxnId="{5BAED0EF-A0D0-460C-9721-1FE81B298703}">
      <dgm:prSet/>
      <dgm:spPr/>
      <dgm:t>
        <a:bodyPr/>
        <a:lstStyle/>
        <a:p>
          <a:endParaRPr lang="en-US"/>
        </a:p>
      </dgm:t>
    </dgm:pt>
    <dgm:pt modelId="{08CB8C87-DEB8-478B-A721-7D1D1276A066}" type="sibTrans" cxnId="{5BAED0EF-A0D0-460C-9721-1FE81B298703}">
      <dgm:prSet/>
      <dgm:spPr/>
      <dgm:t>
        <a:bodyPr/>
        <a:lstStyle/>
        <a:p>
          <a:endParaRPr lang="en-US"/>
        </a:p>
      </dgm:t>
    </dgm:pt>
    <dgm:pt modelId="{D2DC1E58-2354-41F5-A28B-69555BF6B811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n-US" dirty="0"/>
            <a:t>Be familiar with the processes that generate data</a:t>
          </a:r>
        </a:p>
      </dgm:t>
    </dgm:pt>
    <dgm:pt modelId="{56E24F30-3FA5-4E3E-93AD-CE6480797293}" type="parTrans" cxnId="{93855BC4-E4A6-47BC-8D16-E4530331F323}">
      <dgm:prSet/>
      <dgm:spPr/>
      <dgm:t>
        <a:bodyPr/>
        <a:lstStyle/>
        <a:p>
          <a:endParaRPr lang="en-US"/>
        </a:p>
      </dgm:t>
    </dgm:pt>
    <dgm:pt modelId="{C177B55F-6D8C-4DAB-8A60-702197B46F7A}" type="sibTrans" cxnId="{93855BC4-E4A6-47BC-8D16-E4530331F323}">
      <dgm:prSet/>
      <dgm:spPr/>
      <dgm:t>
        <a:bodyPr/>
        <a:lstStyle/>
        <a:p>
          <a:endParaRPr lang="en-US"/>
        </a:p>
      </dgm:t>
    </dgm:pt>
    <dgm:pt modelId="{2ED4E885-CB82-46AD-A442-A64C9C84421C}">
      <dgm:prSet phldrT="[Text]"/>
      <dgm:spPr/>
      <dgm:t>
        <a:bodyPr/>
        <a:lstStyle/>
        <a:p>
          <a:r>
            <a:rPr lang="en-US" dirty="0"/>
            <a:t>Performance Measures</a:t>
          </a:r>
        </a:p>
      </dgm:t>
    </dgm:pt>
    <dgm:pt modelId="{A500DEB9-97E8-46FC-8357-3F79479E02EF}" type="parTrans" cxnId="{4E2E0CEE-630F-4FC3-953E-AA2506E04E56}">
      <dgm:prSet/>
      <dgm:spPr/>
      <dgm:t>
        <a:bodyPr/>
        <a:lstStyle/>
        <a:p>
          <a:endParaRPr lang="en-US"/>
        </a:p>
      </dgm:t>
    </dgm:pt>
    <dgm:pt modelId="{05563D23-2929-4F6F-8F43-1CF063F2F994}" type="sibTrans" cxnId="{4E2E0CEE-630F-4FC3-953E-AA2506E04E56}">
      <dgm:prSet/>
      <dgm:spPr/>
      <dgm:t>
        <a:bodyPr/>
        <a:lstStyle/>
        <a:p>
          <a:endParaRPr lang="en-US"/>
        </a:p>
      </dgm:t>
    </dgm:pt>
    <dgm:pt modelId="{DF47F5E4-82B6-4815-AE8B-0E3C0015273F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n-US" dirty="0"/>
            <a:t>Establish Key Performance Measures*</a:t>
          </a:r>
        </a:p>
      </dgm:t>
    </dgm:pt>
    <dgm:pt modelId="{79DD1278-B9C0-45BC-A0EE-6E6D4FECEF37}" type="parTrans" cxnId="{F7623ECA-26D1-4A95-A10B-6F829A4208B9}">
      <dgm:prSet/>
      <dgm:spPr/>
      <dgm:t>
        <a:bodyPr/>
        <a:lstStyle/>
        <a:p>
          <a:endParaRPr lang="en-US"/>
        </a:p>
      </dgm:t>
    </dgm:pt>
    <dgm:pt modelId="{C2E6855B-FB2C-4F3A-8290-2379832747EC}" type="sibTrans" cxnId="{F7623ECA-26D1-4A95-A10B-6F829A4208B9}">
      <dgm:prSet/>
      <dgm:spPr/>
      <dgm:t>
        <a:bodyPr/>
        <a:lstStyle/>
        <a:p>
          <a:endParaRPr lang="en-US"/>
        </a:p>
      </dgm:t>
    </dgm:pt>
    <dgm:pt modelId="{8EBAAF8F-4FA5-4069-9C94-21A66990156F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endParaRPr lang="en-US" dirty="0"/>
        </a:p>
      </dgm:t>
    </dgm:pt>
    <dgm:pt modelId="{849310DF-097E-4296-A253-6809691AD339}" type="parTrans" cxnId="{BEA7245B-98E4-4E4D-9393-2F359BAA19E8}">
      <dgm:prSet/>
      <dgm:spPr/>
      <dgm:t>
        <a:bodyPr/>
        <a:lstStyle/>
        <a:p>
          <a:endParaRPr lang="en-US"/>
        </a:p>
      </dgm:t>
    </dgm:pt>
    <dgm:pt modelId="{F7CE1664-7CCA-4614-9D32-7C5629501F29}" type="sibTrans" cxnId="{BEA7245B-98E4-4E4D-9393-2F359BAA19E8}">
      <dgm:prSet/>
      <dgm:spPr/>
      <dgm:t>
        <a:bodyPr/>
        <a:lstStyle/>
        <a:p>
          <a:endParaRPr lang="en-US"/>
        </a:p>
      </dgm:t>
    </dgm:pt>
    <dgm:pt modelId="{6EEC0212-C584-4D7C-AC41-2D3EC6C2341C}">
      <dgm:prSet phldrT="[Text]"/>
      <dgm:spPr/>
      <dgm:t>
        <a:bodyPr/>
        <a:lstStyle/>
        <a:p>
          <a:r>
            <a:rPr lang="en-US" dirty="0"/>
            <a:t>Data Reporting</a:t>
          </a:r>
        </a:p>
      </dgm:t>
    </dgm:pt>
    <dgm:pt modelId="{F1338C01-4F3D-42B1-810E-0F96700C5878}" type="parTrans" cxnId="{0AE9E556-E62D-484D-BF1D-9DF2D44580CC}">
      <dgm:prSet/>
      <dgm:spPr/>
      <dgm:t>
        <a:bodyPr/>
        <a:lstStyle/>
        <a:p>
          <a:endParaRPr lang="en-US"/>
        </a:p>
      </dgm:t>
    </dgm:pt>
    <dgm:pt modelId="{4F305A45-8B8B-43EE-9267-724C143DA8DF}" type="sibTrans" cxnId="{0AE9E556-E62D-484D-BF1D-9DF2D44580CC}">
      <dgm:prSet/>
      <dgm:spPr/>
      <dgm:t>
        <a:bodyPr/>
        <a:lstStyle/>
        <a:p>
          <a:endParaRPr lang="en-US"/>
        </a:p>
      </dgm:t>
    </dgm:pt>
    <dgm:pt modelId="{1C08077F-AF83-4808-B073-3378FC6124E9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n-US" dirty="0"/>
            <a:t>Design process and owners for updating (monthly or bi-monthly)</a:t>
          </a:r>
        </a:p>
      </dgm:t>
    </dgm:pt>
    <dgm:pt modelId="{D0826195-9F3E-4246-B74A-A3D67C6352A6}" type="parTrans" cxnId="{E033D240-EA58-4AFE-9D38-32CCC67289FB}">
      <dgm:prSet/>
      <dgm:spPr/>
      <dgm:t>
        <a:bodyPr/>
        <a:lstStyle/>
        <a:p>
          <a:endParaRPr lang="en-US"/>
        </a:p>
      </dgm:t>
    </dgm:pt>
    <dgm:pt modelId="{AF23D010-4D52-4D5A-9F0F-C9D2DFCB039F}" type="sibTrans" cxnId="{E033D240-EA58-4AFE-9D38-32CCC67289FB}">
      <dgm:prSet/>
      <dgm:spPr/>
      <dgm:t>
        <a:bodyPr/>
        <a:lstStyle/>
        <a:p>
          <a:endParaRPr lang="en-US"/>
        </a:p>
      </dgm:t>
    </dgm:pt>
    <dgm:pt modelId="{41DC35B0-1FDF-456E-B7B6-C03909C52460}">
      <dgm:prSet phldrT="[Text]"/>
      <dgm:spPr/>
      <dgm:t>
        <a:bodyPr/>
        <a:lstStyle/>
        <a:p>
          <a:r>
            <a:rPr lang="en-US" dirty="0"/>
            <a:t>CitiStatSMART Meetings for Performance Management</a:t>
          </a:r>
        </a:p>
      </dgm:t>
    </dgm:pt>
    <dgm:pt modelId="{A7F9DBE9-7D77-40F7-901E-7AC1C3C29FCB}" type="parTrans" cxnId="{9AB8CA08-CC1D-40CE-8C67-13795A99AB8A}">
      <dgm:prSet/>
      <dgm:spPr/>
      <dgm:t>
        <a:bodyPr/>
        <a:lstStyle/>
        <a:p>
          <a:endParaRPr lang="en-US"/>
        </a:p>
      </dgm:t>
    </dgm:pt>
    <dgm:pt modelId="{1608BC14-E570-4EA0-990C-08CE4F64A89A}" type="sibTrans" cxnId="{9AB8CA08-CC1D-40CE-8C67-13795A99AB8A}">
      <dgm:prSet/>
      <dgm:spPr/>
      <dgm:t>
        <a:bodyPr/>
        <a:lstStyle/>
        <a:p>
          <a:endParaRPr lang="en-US"/>
        </a:p>
      </dgm:t>
    </dgm:pt>
    <dgm:pt modelId="{8FF95B36-E1DF-43C9-99C7-AAA94587E5B9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n-US" dirty="0"/>
            <a:t>Performance Measure training</a:t>
          </a:r>
        </a:p>
      </dgm:t>
    </dgm:pt>
    <dgm:pt modelId="{FADCD62D-F07B-4C6B-AB5D-5909CF50673C}" type="parTrans" cxnId="{61FA3A62-18DA-475E-A913-687E14E103F8}">
      <dgm:prSet/>
      <dgm:spPr/>
      <dgm:t>
        <a:bodyPr/>
        <a:lstStyle/>
        <a:p>
          <a:endParaRPr lang="en-US"/>
        </a:p>
      </dgm:t>
    </dgm:pt>
    <dgm:pt modelId="{85A720F3-7F29-440F-9439-B460955DD0B1}" type="sibTrans" cxnId="{61FA3A62-18DA-475E-A913-687E14E103F8}">
      <dgm:prSet/>
      <dgm:spPr/>
      <dgm:t>
        <a:bodyPr/>
        <a:lstStyle/>
        <a:p>
          <a:endParaRPr lang="en-US"/>
        </a:p>
      </dgm:t>
    </dgm:pt>
    <dgm:pt modelId="{39B9CADB-CFC9-44A1-9331-0C4B330D38BF}">
      <dgm:prSet phldrT="[Text]"/>
      <dgm:spPr/>
      <dgm:t>
        <a:bodyPr/>
        <a:lstStyle/>
        <a:p>
          <a:pPr algn="r"/>
          <a:endParaRPr lang="en-US" dirty="0"/>
        </a:p>
      </dgm:t>
    </dgm:pt>
    <dgm:pt modelId="{B4CD06A6-1534-4555-8690-6F6AF28CF580}" type="parTrans" cxnId="{D63C7C2F-7F56-43C1-AAB4-B04396B7998F}">
      <dgm:prSet/>
      <dgm:spPr/>
      <dgm:t>
        <a:bodyPr/>
        <a:lstStyle/>
        <a:p>
          <a:endParaRPr lang="en-US"/>
        </a:p>
      </dgm:t>
    </dgm:pt>
    <dgm:pt modelId="{03357CC2-EE9B-4C87-82B6-F77A4C2B57AC}" type="sibTrans" cxnId="{D63C7C2F-7F56-43C1-AAB4-B04396B7998F}">
      <dgm:prSet/>
      <dgm:spPr/>
      <dgm:t>
        <a:bodyPr/>
        <a:lstStyle/>
        <a:p>
          <a:endParaRPr lang="en-US"/>
        </a:p>
      </dgm:t>
    </dgm:pt>
    <dgm:pt modelId="{2E829DBE-85E3-4C3A-8378-5B7295647C90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n-US" dirty="0"/>
            <a:t>Establish Performance Agreement</a:t>
          </a:r>
        </a:p>
      </dgm:t>
    </dgm:pt>
    <dgm:pt modelId="{327560D2-142C-4214-A977-EE1AF7050776}" type="parTrans" cxnId="{C47F2EB9-EF96-4645-AC26-D560EFF057AA}">
      <dgm:prSet/>
      <dgm:spPr/>
      <dgm:t>
        <a:bodyPr/>
        <a:lstStyle/>
        <a:p>
          <a:endParaRPr lang="en-US"/>
        </a:p>
      </dgm:t>
    </dgm:pt>
    <dgm:pt modelId="{E7E8B42D-68FE-4FD4-991F-3D4236291D34}" type="sibTrans" cxnId="{C47F2EB9-EF96-4645-AC26-D560EFF057AA}">
      <dgm:prSet/>
      <dgm:spPr/>
      <dgm:t>
        <a:bodyPr/>
        <a:lstStyle/>
        <a:p>
          <a:endParaRPr lang="en-US"/>
        </a:p>
      </dgm:t>
    </dgm:pt>
    <dgm:pt modelId="{14CB8E84-5B41-4738-AB69-3BC7135DE090}">
      <dgm:prSet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n-US" dirty="0"/>
            <a:t>Update Scorecard database</a:t>
          </a:r>
        </a:p>
      </dgm:t>
    </dgm:pt>
    <dgm:pt modelId="{39C092F3-B68C-4158-B1ED-7DB84A4E008F}" type="parTrans" cxnId="{877159E7-2478-48CD-A1D2-3A4E97E201CB}">
      <dgm:prSet/>
      <dgm:spPr/>
      <dgm:t>
        <a:bodyPr/>
        <a:lstStyle/>
        <a:p>
          <a:endParaRPr lang="en-US"/>
        </a:p>
      </dgm:t>
    </dgm:pt>
    <dgm:pt modelId="{C7520900-0664-4B54-99A1-7BCA786B6E36}" type="sibTrans" cxnId="{877159E7-2478-48CD-A1D2-3A4E97E201CB}">
      <dgm:prSet/>
      <dgm:spPr/>
      <dgm:t>
        <a:bodyPr/>
        <a:lstStyle/>
        <a:p>
          <a:endParaRPr lang="en-US"/>
        </a:p>
      </dgm:t>
    </dgm:pt>
    <dgm:pt modelId="{83E5F4B1-F996-4B3D-92C2-BC7D05E4C687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n-US" dirty="0"/>
            <a:t>Train agencies</a:t>
          </a:r>
        </a:p>
      </dgm:t>
    </dgm:pt>
    <dgm:pt modelId="{3226C390-C958-4F42-9123-A75018695D4D}" type="parTrans" cxnId="{087E072E-E8D1-4311-8F01-94D615ADB6A1}">
      <dgm:prSet/>
      <dgm:spPr/>
      <dgm:t>
        <a:bodyPr/>
        <a:lstStyle/>
        <a:p>
          <a:endParaRPr lang="en-US"/>
        </a:p>
      </dgm:t>
    </dgm:pt>
    <dgm:pt modelId="{1A13DB10-7835-49C7-B766-C50D5AD0184D}" type="sibTrans" cxnId="{087E072E-E8D1-4311-8F01-94D615ADB6A1}">
      <dgm:prSet/>
      <dgm:spPr/>
      <dgm:t>
        <a:bodyPr/>
        <a:lstStyle/>
        <a:p>
          <a:endParaRPr lang="en-US"/>
        </a:p>
      </dgm:t>
    </dgm:pt>
    <dgm:pt modelId="{E406EABE-7444-4E91-B4E0-BEFD5797F4FF}">
      <dgm:prSet custT="1"/>
      <dgm:spPr/>
      <dgm:t>
        <a:bodyPr/>
        <a:lstStyle/>
        <a:p>
          <a:pPr algn="l">
            <a:buFont typeface="+mj-lt"/>
            <a:buNone/>
          </a:pPr>
          <a:r>
            <a:rPr lang="en-US" sz="1500" dirty="0"/>
            <a:t>Diagnose Causes</a:t>
          </a:r>
        </a:p>
      </dgm:t>
    </dgm:pt>
    <dgm:pt modelId="{5109BE2A-F138-4DA1-A69C-932FF8150313}" type="parTrans" cxnId="{6857CA32-0746-4DD0-B1BA-AE2253809362}">
      <dgm:prSet/>
      <dgm:spPr/>
      <dgm:t>
        <a:bodyPr/>
        <a:lstStyle/>
        <a:p>
          <a:endParaRPr lang="en-US"/>
        </a:p>
      </dgm:t>
    </dgm:pt>
    <dgm:pt modelId="{0B79C493-6E9B-48F5-82F4-CDB0EFABF8C4}" type="sibTrans" cxnId="{6857CA32-0746-4DD0-B1BA-AE2253809362}">
      <dgm:prSet/>
      <dgm:spPr/>
      <dgm:t>
        <a:bodyPr/>
        <a:lstStyle/>
        <a:p>
          <a:endParaRPr lang="en-US"/>
        </a:p>
      </dgm:t>
    </dgm:pt>
    <dgm:pt modelId="{6BC93F39-8E71-4513-9B98-F73B8FF79C36}">
      <dgm:prSet custT="1"/>
      <dgm:spPr/>
      <dgm:t>
        <a:bodyPr/>
        <a:lstStyle/>
        <a:p>
          <a:pPr algn="l">
            <a:buFont typeface="+mj-lt"/>
            <a:buNone/>
          </a:pPr>
          <a:r>
            <a:rPr lang="en-US" sz="1500" dirty="0"/>
            <a:t>Develop Strategies</a:t>
          </a:r>
        </a:p>
      </dgm:t>
    </dgm:pt>
    <dgm:pt modelId="{0765DBC8-25CA-473D-AE91-6BDEDA40F919}" type="parTrans" cxnId="{8F21670B-6D40-4B5C-94EC-CAB6B0F52C1C}">
      <dgm:prSet/>
      <dgm:spPr/>
      <dgm:t>
        <a:bodyPr/>
        <a:lstStyle/>
        <a:p>
          <a:endParaRPr lang="en-US"/>
        </a:p>
      </dgm:t>
    </dgm:pt>
    <dgm:pt modelId="{FC7298F0-1314-4654-BBE4-E775FC141DD0}" type="sibTrans" cxnId="{8F21670B-6D40-4B5C-94EC-CAB6B0F52C1C}">
      <dgm:prSet/>
      <dgm:spPr/>
      <dgm:t>
        <a:bodyPr/>
        <a:lstStyle/>
        <a:p>
          <a:endParaRPr lang="en-US"/>
        </a:p>
      </dgm:t>
    </dgm:pt>
    <dgm:pt modelId="{27FE15C6-997E-4FCF-81F5-52978814AE12}">
      <dgm:prSet custT="1"/>
      <dgm:spPr/>
      <dgm:t>
        <a:bodyPr/>
        <a:lstStyle/>
        <a:p>
          <a:pPr algn="l">
            <a:buFont typeface="+mj-lt"/>
            <a:buNone/>
          </a:pPr>
          <a:r>
            <a:rPr lang="en-US" sz="1500" dirty="0"/>
            <a:t>Invest Resources</a:t>
          </a:r>
        </a:p>
      </dgm:t>
    </dgm:pt>
    <dgm:pt modelId="{9B913F8B-4C11-434C-A53F-D3E30A8B4111}" type="parTrans" cxnId="{A56AAE9A-5ABB-426A-93E3-739CE83BDFEC}">
      <dgm:prSet/>
      <dgm:spPr/>
      <dgm:t>
        <a:bodyPr/>
        <a:lstStyle/>
        <a:p>
          <a:endParaRPr lang="en-US"/>
        </a:p>
      </dgm:t>
    </dgm:pt>
    <dgm:pt modelId="{9D7FB3BF-62D6-4820-80DF-BBB2C51763D9}" type="sibTrans" cxnId="{A56AAE9A-5ABB-426A-93E3-739CE83BDFEC}">
      <dgm:prSet/>
      <dgm:spPr/>
      <dgm:t>
        <a:bodyPr/>
        <a:lstStyle/>
        <a:p>
          <a:endParaRPr lang="en-US"/>
        </a:p>
      </dgm:t>
    </dgm:pt>
    <dgm:pt modelId="{DDEE8520-01A5-454A-8DA3-7381D35B8BF3}">
      <dgm:prSet custT="1"/>
      <dgm:spPr/>
      <dgm:t>
        <a:bodyPr/>
        <a:lstStyle/>
        <a:p>
          <a:pPr algn="l">
            <a:buFont typeface="+mj-lt"/>
            <a:buNone/>
          </a:pPr>
          <a:r>
            <a:rPr lang="en-US" sz="1500" dirty="0"/>
            <a:t>Build Solutions</a:t>
          </a:r>
        </a:p>
      </dgm:t>
    </dgm:pt>
    <dgm:pt modelId="{72D5EB3A-2A7A-425F-8A81-F7C81194853D}" type="parTrans" cxnId="{F5A0500C-CEB3-4FE9-9089-B45C5EB41C45}">
      <dgm:prSet/>
      <dgm:spPr/>
      <dgm:t>
        <a:bodyPr/>
        <a:lstStyle/>
        <a:p>
          <a:endParaRPr lang="en-US"/>
        </a:p>
      </dgm:t>
    </dgm:pt>
    <dgm:pt modelId="{22576F33-4277-4AE1-8D3C-A1086996C117}" type="sibTrans" cxnId="{F5A0500C-CEB3-4FE9-9089-B45C5EB41C45}">
      <dgm:prSet/>
      <dgm:spPr/>
      <dgm:t>
        <a:bodyPr/>
        <a:lstStyle/>
        <a:p>
          <a:endParaRPr lang="en-US"/>
        </a:p>
      </dgm:t>
    </dgm:pt>
    <dgm:pt modelId="{BF062D79-03BA-469F-805F-37F3FE1F7548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n-US" dirty="0"/>
            <a:t>Convene working groups in    collaboration with Finance</a:t>
          </a:r>
        </a:p>
      </dgm:t>
    </dgm:pt>
    <dgm:pt modelId="{1A069524-B0BE-42A0-BFF4-0031F90C7D87}" type="parTrans" cxnId="{43016D24-7FCF-41D6-AF2B-2652B6E3D970}">
      <dgm:prSet/>
      <dgm:spPr/>
      <dgm:t>
        <a:bodyPr/>
        <a:lstStyle/>
        <a:p>
          <a:endParaRPr lang="en-US"/>
        </a:p>
      </dgm:t>
    </dgm:pt>
    <dgm:pt modelId="{55DF31F0-E71B-4F60-8553-8E6F02046D4A}" type="sibTrans" cxnId="{43016D24-7FCF-41D6-AF2B-2652B6E3D970}">
      <dgm:prSet/>
      <dgm:spPr/>
      <dgm:t>
        <a:bodyPr/>
        <a:lstStyle/>
        <a:p>
          <a:endParaRPr lang="en-US"/>
        </a:p>
      </dgm:t>
    </dgm:pt>
    <dgm:pt modelId="{F6F75A13-4BB8-4041-9C22-AD8C53D6ABE0}">
      <dgm:prSet phldrT="[Text]"/>
      <dgm:spPr/>
      <dgm:t>
        <a:bodyPr/>
        <a:lstStyle/>
        <a:p>
          <a:pPr algn="r"/>
          <a:endParaRPr lang="en-US" dirty="0"/>
        </a:p>
      </dgm:t>
    </dgm:pt>
    <dgm:pt modelId="{CF72D811-D877-4BBF-8FA7-890E1B132B8C}" type="parTrans" cxnId="{311E19EC-4DBA-45AC-9D76-5997A14C322C}">
      <dgm:prSet/>
      <dgm:spPr/>
      <dgm:t>
        <a:bodyPr/>
        <a:lstStyle/>
        <a:p>
          <a:endParaRPr lang="en-US"/>
        </a:p>
      </dgm:t>
    </dgm:pt>
    <dgm:pt modelId="{1050E403-62F9-44C2-8E23-7EEAC65D1332}" type="sibTrans" cxnId="{311E19EC-4DBA-45AC-9D76-5997A14C322C}">
      <dgm:prSet/>
      <dgm:spPr/>
      <dgm:t>
        <a:bodyPr/>
        <a:lstStyle/>
        <a:p>
          <a:endParaRPr lang="en-US"/>
        </a:p>
      </dgm:t>
    </dgm:pt>
    <dgm:pt modelId="{7C46F9D5-7553-4223-A594-93EFA1976D9A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n-US" dirty="0"/>
            <a:t>Identify Priorities</a:t>
          </a:r>
        </a:p>
      </dgm:t>
    </dgm:pt>
    <dgm:pt modelId="{343FC364-6984-4CA9-96E7-7350091D8CDA}" type="parTrans" cxnId="{00488B68-D74A-4B5F-BDA9-FB5D310D33D8}">
      <dgm:prSet/>
      <dgm:spPr/>
      <dgm:t>
        <a:bodyPr/>
        <a:lstStyle/>
        <a:p>
          <a:endParaRPr lang="en-US"/>
        </a:p>
      </dgm:t>
    </dgm:pt>
    <dgm:pt modelId="{29051A94-3AEC-4898-8516-2F437763F6C6}" type="sibTrans" cxnId="{00488B68-D74A-4B5F-BDA9-FB5D310D33D8}">
      <dgm:prSet/>
      <dgm:spPr/>
      <dgm:t>
        <a:bodyPr/>
        <a:lstStyle/>
        <a:p>
          <a:endParaRPr lang="en-US"/>
        </a:p>
      </dgm:t>
    </dgm:pt>
    <dgm:pt modelId="{91B1B7EB-D017-4186-951A-0CF03DDD18F1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endParaRPr lang="en-US" dirty="0"/>
        </a:p>
      </dgm:t>
    </dgm:pt>
    <dgm:pt modelId="{2604368E-26E9-4B93-9824-6758AAACF787}" type="parTrans" cxnId="{E275F6AE-46BB-4AA8-81D7-52DBC4700865}">
      <dgm:prSet/>
      <dgm:spPr/>
      <dgm:t>
        <a:bodyPr/>
        <a:lstStyle/>
        <a:p>
          <a:endParaRPr lang="en-US"/>
        </a:p>
      </dgm:t>
    </dgm:pt>
    <dgm:pt modelId="{DBED4C4C-0246-4FA1-BBAD-9473FA128FA3}" type="sibTrans" cxnId="{E275F6AE-46BB-4AA8-81D7-52DBC4700865}">
      <dgm:prSet/>
      <dgm:spPr/>
      <dgm:t>
        <a:bodyPr/>
        <a:lstStyle/>
        <a:p>
          <a:endParaRPr lang="en-US"/>
        </a:p>
      </dgm:t>
    </dgm:pt>
    <dgm:pt modelId="{244B9904-B79D-4EFC-B1E6-57065950DC2C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endParaRPr lang="en-US" dirty="0"/>
        </a:p>
      </dgm:t>
    </dgm:pt>
    <dgm:pt modelId="{548A92F8-CC9A-4044-A44C-DE3F93D6BE51}" type="parTrans" cxnId="{7A87BE12-84F7-4760-9FEA-19E804D0D640}">
      <dgm:prSet/>
      <dgm:spPr/>
      <dgm:t>
        <a:bodyPr/>
        <a:lstStyle/>
        <a:p>
          <a:endParaRPr lang="en-US"/>
        </a:p>
      </dgm:t>
    </dgm:pt>
    <dgm:pt modelId="{A0EE646A-06CD-4FF6-888E-FEA68B06D3AD}" type="sibTrans" cxnId="{7A87BE12-84F7-4760-9FEA-19E804D0D640}">
      <dgm:prSet/>
      <dgm:spPr/>
      <dgm:t>
        <a:bodyPr/>
        <a:lstStyle/>
        <a:p>
          <a:endParaRPr lang="en-US"/>
        </a:p>
      </dgm:t>
    </dgm:pt>
    <dgm:pt modelId="{90247ABE-2ABC-4CFF-9ECA-682CC5C39076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endParaRPr lang="en-US" dirty="0"/>
        </a:p>
      </dgm:t>
    </dgm:pt>
    <dgm:pt modelId="{B8DF2C93-529D-4621-B28B-24F8C1E99BBA}" type="parTrans" cxnId="{6E065F1B-CE94-48FC-A199-BA6F6FE5C161}">
      <dgm:prSet/>
      <dgm:spPr/>
      <dgm:t>
        <a:bodyPr/>
        <a:lstStyle/>
        <a:p>
          <a:endParaRPr lang="en-US"/>
        </a:p>
      </dgm:t>
    </dgm:pt>
    <dgm:pt modelId="{E2496938-76EA-49C5-9FB4-051D6BB84D66}" type="sibTrans" cxnId="{6E065F1B-CE94-48FC-A199-BA6F6FE5C161}">
      <dgm:prSet/>
      <dgm:spPr/>
      <dgm:t>
        <a:bodyPr/>
        <a:lstStyle/>
        <a:p>
          <a:endParaRPr lang="en-US"/>
        </a:p>
      </dgm:t>
    </dgm:pt>
    <dgm:pt modelId="{6BB0C3BA-0EE7-470F-A9FC-FA05B9684E4B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endParaRPr lang="en-US" dirty="0"/>
        </a:p>
      </dgm:t>
    </dgm:pt>
    <dgm:pt modelId="{96D17161-6595-4233-A7AC-1203079FA3C6}" type="parTrans" cxnId="{8496D308-3E0B-4A10-956C-10A8DAA146D1}">
      <dgm:prSet/>
      <dgm:spPr/>
      <dgm:t>
        <a:bodyPr/>
        <a:lstStyle/>
        <a:p>
          <a:endParaRPr lang="en-US"/>
        </a:p>
      </dgm:t>
    </dgm:pt>
    <dgm:pt modelId="{850B8E5C-E173-403D-8332-7DA8681A5C32}" type="sibTrans" cxnId="{8496D308-3E0B-4A10-956C-10A8DAA146D1}">
      <dgm:prSet/>
      <dgm:spPr/>
      <dgm:t>
        <a:bodyPr/>
        <a:lstStyle/>
        <a:p>
          <a:endParaRPr lang="en-US"/>
        </a:p>
      </dgm:t>
    </dgm:pt>
    <dgm:pt modelId="{98D269B3-0BD7-41C7-9181-C3BFD69A704A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endParaRPr lang="en-US" dirty="0"/>
        </a:p>
      </dgm:t>
    </dgm:pt>
    <dgm:pt modelId="{F7AF7067-DEDA-44A3-9F7E-EAB728F91745}" type="parTrans" cxnId="{AE3AB066-7B70-441E-81AE-E5934AC9CBCA}">
      <dgm:prSet/>
      <dgm:spPr/>
      <dgm:t>
        <a:bodyPr/>
        <a:lstStyle/>
        <a:p>
          <a:endParaRPr lang="en-US"/>
        </a:p>
      </dgm:t>
    </dgm:pt>
    <dgm:pt modelId="{3C0D3DD0-1E09-4BBE-9A30-7A0C57582FEF}" type="sibTrans" cxnId="{AE3AB066-7B70-441E-81AE-E5934AC9CBCA}">
      <dgm:prSet/>
      <dgm:spPr/>
      <dgm:t>
        <a:bodyPr/>
        <a:lstStyle/>
        <a:p>
          <a:endParaRPr lang="en-US"/>
        </a:p>
      </dgm:t>
    </dgm:pt>
    <dgm:pt modelId="{1588D212-6075-45B5-84E0-AB2D3373F406}">
      <dgm:prSet custT="1"/>
      <dgm:spPr/>
      <dgm:t>
        <a:bodyPr/>
        <a:lstStyle/>
        <a:p>
          <a:pPr algn="l">
            <a:buFont typeface="+mj-lt"/>
            <a:buNone/>
          </a:pPr>
          <a:r>
            <a:rPr lang="en-US" sz="1500" dirty="0"/>
            <a:t>Identify Problems</a:t>
          </a:r>
        </a:p>
      </dgm:t>
    </dgm:pt>
    <dgm:pt modelId="{2E44F1BC-7930-4A65-9CA8-16BA24AEEFDF}" type="parTrans" cxnId="{8631762E-219B-4F1A-B402-F251B0A7781C}">
      <dgm:prSet/>
      <dgm:spPr/>
      <dgm:t>
        <a:bodyPr/>
        <a:lstStyle/>
        <a:p>
          <a:endParaRPr lang="en-US"/>
        </a:p>
      </dgm:t>
    </dgm:pt>
    <dgm:pt modelId="{E7D43D24-AD2A-4C19-8277-3D3F09660E30}" type="sibTrans" cxnId="{8631762E-219B-4F1A-B402-F251B0A7781C}">
      <dgm:prSet/>
      <dgm:spPr/>
      <dgm:t>
        <a:bodyPr/>
        <a:lstStyle/>
        <a:p>
          <a:endParaRPr lang="en-US"/>
        </a:p>
      </dgm:t>
    </dgm:pt>
    <dgm:pt modelId="{4EAB4786-502E-4A0D-9FD2-9CB340F5D87D}">
      <dgm:prSet phldrT="[Text]" custT="1"/>
      <dgm:spPr/>
      <dgm:t>
        <a:bodyPr/>
        <a:lstStyle/>
        <a:p>
          <a:pPr algn="l">
            <a:buFont typeface="+mj-lt"/>
            <a:buNone/>
          </a:pPr>
          <a:r>
            <a:rPr lang="en-US" sz="1500" dirty="0"/>
            <a:t>Provide Operational Updates</a:t>
          </a:r>
        </a:p>
        <a:p>
          <a:pPr algn="l">
            <a:buFont typeface="+mj-lt"/>
            <a:buNone/>
          </a:pPr>
          <a:endParaRPr lang="en-US" sz="1500" dirty="0"/>
        </a:p>
      </dgm:t>
    </dgm:pt>
    <dgm:pt modelId="{70A7872A-0F03-4707-92E6-5947FF6DD34D}" type="sibTrans" cxnId="{D22234A5-D0DF-4DE7-BF3B-EFE42E3FE824}">
      <dgm:prSet/>
      <dgm:spPr/>
      <dgm:t>
        <a:bodyPr/>
        <a:lstStyle/>
        <a:p>
          <a:endParaRPr lang="en-US"/>
        </a:p>
      </dgm:t>
    </dgm:pt>
    <dgm:pt modelId="{83954242-3584-451C-B8FB-56572B31242F}" type="parTrans" cxnId="{D22234A5-D0DF-4DE7-BF3B-EFE42E3FE824}">
      <dgm:prSet/>
      <dgm:spPr/>
      <dgm:t>
        <a:bodyPr/>
        <a:lstStyle/>
        <a:p>
          <a:endParaRPr lang="en-US"/>
        </a:p>
      </dgm:t>
    </dgm:pt>
    <dgm:pt modelId="{9CED5A8B-052A-4369-93C0-81E855FE414E}">
      <dgm:prSet custT="1"/>
      <dgm:spPr/>
      <dgm:t>
        <a:bodyPr/>
        <a:lstStyle/>
        <a:p>
          <a:pPr algn="l">
            <a:buFont typeface="+mj-lt"/>
            <a:buNone/>
          </a:pPr>
          <a:endParaRPr lang="en-US" sz="1500" dirty="0"/>
        </a:p>
      </dgm:t>
    </dgm:pt>
    <dgm:pt modelId="{6D4D265C-077A-43D7-AB6B-7BAC990E9671}" type="parTrans" cxnId="{17E98874-FCE7-4C94-A683-4730B1F16908}">
      <dgm:prSet/>
      <dgm:spPr/>
      <dgm:t>
        <a:bodyPr/>
        <a:lstStyle/>
        <a:p>
          <a:endParaRPr lang="en-US"/>
        </a:p>
      </dgm:t>
    </dgm:pt>
    <dgm:pt modelId="{243DCEA6-2655-4ACD-B180-0997369F9105}" type="sibTrans" cxnId="{17E98874-FCE7-4C94-A683-4730B1F16908}">
      <dgm:prSet/>
      <dgm:spPr/>
      <dgm:t>
        <a:bodyPr/>
        <a:lstStyle/>
        <a:p>
          <a:endParaRPr lang="en-US"/>
        </a:p>
      </dgm:t>
    </dgm:pt>
    <dgm:pt modelId="{C9DAAAE9-5383-4235-92F5-5254A66C789B}">
      <dgm:prSet custT="1"/>
      <dgm:spPr/>
      <dgm:t>
        <a:bodyPr/>
        <a:lstStyle/>
        <a:p>
          <a:pPr algn="l">
            <a:buFont typeface="+mj-lt"/>
            <a:buNone/>
          </a:pPr>
          <a:endParaRPr lang="en-US" sz="1500" dirty="0"/>
        </a:p>
      </dgm:t>
    </dgm:pt>
    <dgm:pt modelId="{96C8F0FA-5C6A-4FFB-A700-EDCA6A2C42B5}" type="parTrans" cxnId="{74143912-BDBD-403E-90FF-50B056E0E966}">
      <dgm:prSet/>
      <dgm:spPr/>
      <dgm:t>
        <a:bodyPr/>
        <a:lstStyle/>
        <a:p>
          <a:endParaRPr lang="en-US"/>
        </a:p>
      </dgm:t>
    </dgm:pt>
    <dgm:pt modelId="{CD7606E7-4DB1-4C83-BA87-4540B2358322}" type="sibTrans" cxnId="{74143912-BDBD-403E-90FF-50B056E0E966}">
      <dgm:prSet/>
      <dgm:spPr/>
      <dgm:t>
        <a:bodyPr/>
        <a:lstStyle/>
        <a:p>
          <a:endParaRPr lang="en-US"/>
        </a:p>
      </dgm:t>
    </dgm:pt>
    <dgm:pt modelId="{6F30F80E-798C-4AE5-A4B1-F9B0B5280003}">
      <dgm:prSet custT="1"/>
      <dgm:spPr/>
      <dgm:t>
        <a:bodyPr/>
        <a:lstStyle/>
        <a:p>
          <a:pPr algn="l">
            <a:buFont typeface="+mj-lt"/>
            <a:buNone/>
          </a:pPr>
          <a:endParaRPr lang="en-US" sz="1500" dirty="0"/>
        </a:p>
      </dgm:t>
    </dgm:pt>
    <dgm:pt modelId="{D7FF90D8-AC3C-4D39-9B5D-CFB3FCB57565}" type="parTrans" cxnId="{3E90980A-D05C-4835-972F-B6D13CE81105}">
      <dgm:prSet/>
      <dgm:spPr/>
      <dgm:t>
        <a:bodyPr/>
        <a:lstStyle/>
        <a:p>
          <a:endParaRPr lang="en-US"/>
        </a:p>
      </dgm:t>
    </dgm:pt>
    <dgm:pt modelId="{4A823434-1E26-402F-B069-0A1E42D5AA8D}" type="sibTrans" cxnId="{3E90980A-D05C-4835-972F-B6D13CE81105}">
      <dgm:prSet/>
      <dgm:spPr/>
      <dgm:t>
        <a:bodyPr/>
        <a:lstStyle/>
        <a:p>
          <a:endParaRPr lang="en-US"/>
        </a:p>
      </dgm:t>
    </dgm:pt>
    <dgm:pt modelId="{EA5C2C1A-9651-47DE-ABCF-8B68575DB279}">
      <dgm:prSet custT="1"/>
      <dgm:spPr/>
      <dgm:t>
        <a:bodyPr/>
        <a:lstStyle/>
        <a:p>
          <a:pPr algn="l">
            <a:buFont typeface="+mj-lt"/>
            <a:buNone/>
          </a:pPr>
          <a:endParaRPr lang="en-US" sz="1500" dirty="0"/>
        </a:p>
      </dgm:t>
    </dgm:pt>
    <dgm:pt modelId="{AE1883B9-C4ED-4ED5-BB34-63A5B159016F}" type="parTrans" cxnId="{499FA4A9-3933-435F-A547-8BFE25BBFDBE}">
      <dgm:prSet/>
      <dgm:spPr/>
      <dgm:t>
        <a:bodyPr/>
        <a:lstStyle/>
        <a:p>
          <a:endParaRPr lang="en-US"/>
        </a:p>
      </dgm:t>
    </dgm:pt>
    <dgm:pt modelId="{A0F3E0AA-8606-41E7-8416-345548C92E10}" type="sibTrans" cxnId="{499FA4A9-3933-435F-A547-8BFE25BBFDBE}">
      <dgm:prSet/>
      <dgm:spPr/>
      <dgm:t>
        <a:bodyPr/>
        <a:lstStyle/>
        <a:p>
          <a:endParaRPr lang="en-US"/>
        </a:p>
      </dgm:t>
    </dgm:pt>
    <dgm:pt modelId="{57EBD389-3B94-4158-ABE3-FC40EDDE8CA5}" type="pres">
      <dgm:prSet presAssocID="{5442F158-6736-41D7-B786-05AE358D76ED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</dgm:pt>
    <dgm:pt modelId="{E325595D-E01E-4252-95B2-2452339346C1}" type="pres">
      <dgm:prSet presAssocID="{41DC35B0-1FDF-456E-B7B6-C03909C52460}" presName="ChildAccent4" presStyleCnt="0"/>
      <dgm:spPr/>
    </dgm:pt>
    <dgm:pt modelId="{B498E298-01F8-4004-8577-D807DDEFDB6B}" type="pres">
      <dgm:prSet presAssocID="{41DC35B0-1FDF-456E-B7B6-C03909C52460}" presName="ChildAccent" presStyleLbl="alignImgPlace1" presStyleIdx="0" presStyleCnt="4" custLinFactNeighborY="0"/>
      <dgm:spPr/>
    </dgm:pt>
    <dgm:pt modelId="{830DEAB8-A307-4EEA-BE70-361DA2064673}" type="pres">
      <dgm:prSet presAssocID="{41DC35B0-1FDF-456E-B7B6-C03909C52460}" presName="Child4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47C074-5374-429B-A87B-C6F271A7AF92}" type="pres">
      <dgm:prSet presAssocID="{41DC35B0-1FDF-456E-B7B6-C03909C52460}" presName="Parent4" presStyleLbl="node1" presStyleIdx="0" presStyleCnt="4">
        <dgm:presLayoutVars>
          <dgm:chMax val="2"/>
          <dgm:chPref val="1"/>
          <dgm:bulletEnabled val="1"/>
        </dgm:presLayoutVars>
      </dgm:prSet>
      <dgm:spPr/>
    </dgm:pt>
    <dgm:pt modelId="{7A9B0D4C-63C2-42BF-A99B-48DA763E72C5}" type="pres">
      <dgm:prSet presAssocID="{6EEC0212-C584-4D7C-AC41-2D3EC6C2341C}" presName="ChildAccent3" presStyleCnt="0"/>
      <dgm:spPr/>
    </dgm:pt>
    <dgm:pt modelId="{D950DAA0-A732-4886-9DDE-EA6536423913}" type="pres">
      <dgm:prSet presAssocID="{6EEC0212-C584-4D7C-AC41-2D3EC6C2341C}" presName="ChildAccent" presStyleLbl="alignImgPlace1" presStyleIdx="1" presStyleCnt="4"/>
      <dgm:spPr/>
    </dgm:pt>
    <dgm:pt modelId="{811FBADD-51B8-4F0A-8E77-80BF18111B9B}" type="pres">
      <dgm:prSet presAssocID="{6EEC0212-C584-4D7C-AC41-2D3EC6C2341C}" presName="Child3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98110C5-9BBF-4977-A840-28108F7E649B}" type="pres">
      <dgm:prSet presAssocID="{6EEC0212-C584-4D7C-AC41-2D3EC6C2341C}" presName="Parent3" presStyleLbl="node1" presStyleIdx="1" presStyleCnt="4">
        <dgm:presLayoutVars>
          <dgm:chMax val="2"/>
          <dgm:chPref val="1"/>
          <dgm:bulletEnabled val="1"/>
        </dgm:presLayoutVars>
      </dgm:prSet>
      <dgm:spPr/>
    </dgm:pt>
    <dgm:pt modelId="{BF7EE3DE-10BD-483E-80B9-798C434F75B1}" type="pres">
      <dgm:prSet presAssocID="{2ED4E885-CB82-46AD-A442-A64C9C84421C}" presName="ChildAccent2" presStyleCnt="0"/>
      <dgm:spPr/>
    </dgm:pt>
    <dgm:pt modelId="{5C014D7B-E52F-49E9-A5CA-4E909FA32635}" type="pres">
      <dgm:prSet presAssocID="{2ED4E885-CB82-46AD-A442-A64C9C84421C}" presName="ChildAccent" presStyleLbl="alignImgPlace1" presStyleIdx="2" presStyleCnt="4"/>
      <dgm:spPr/>
    </dgm:pt>
    <dgm:pt modelId="{235FDC4E-22E9-4D55-9CB7-59E1210ED677}" type="pres">
      <dgm:prSet presAssocID="{2ED4E885-CB82-46AD-A442-A64C9C84421C}" presName="Child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0A1DB0-5DCE-4F16-A316-6651BE1671B4}" type="pres">
      <dgm:prSet presAssocID="{2ED4E885-CB82-46AD-A442-A64C9C84421C}" presName="Parent2" presStyleLbl="node1" presStyleIdx="2" presStyleCnt="4">
        <dgm:presLayoutVars>
          <dgm:chMax val="2"/>
          <dgm:chPref val="1"/>
          <dgm:bulletEnabled val="1"/>
        </dgm:presLayoutVars>
      </dgm:prSet>
      <dgm:spPr/>
    </dgm:pt>
    <dgm:pt modelId="{87AB02B9-629F-42A3-8CE3-71377E8C7FFE}" type="pres">
      <dgm:prSet presAssocID="{3D499FFF-D57E-4D17-89C9-BF741EB6B29C}" presName="ChildAccent1" presStyleCnt="0"/>
      <dgm:spPr/>
    </dgm:pt>
    <dgm:pt modelId="{20D7756F-3FFB-446C-9F1F-8ED015C633AF}" type="pres">
      <dgm:prSet presAssocID="{3D499FFF-D57E-4D17-89C9-BF741EB6B29C}" presName="ChildAccent" presStyleLbl="alignImgPlace1" presStyleIdx="3" presStyleCnt="4"/>
      <dgm:spPr/>
    </dgm:pt>
    <dgm:pt modelId="{D7FE0141-3002-4146-9B93-6D95A6ED7DD0}" type="pres">
      <dgm:prSet presAssocID="{3D499FFF-D57E-4D17-89C9-BF741EB6B29C}" presName="Child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6BE3ABF-0808-476B-8F21-38E45849D812}" type="pres">
      <dgm:prSet presAssocID="{3D499FFF-D57E-4D17-89C9-BF741EB6B29C}" presName="Parent1" presStyleLbl="node1" presStyleIdx="3" presStyleCnt="4">
        <dgm:presLayoutVars>
          <dgm:chMax val="2"/>
          <dgm:chPref val="1"/>
          <dgm:bulletEnabled val="1"/>
        </dgm:presLayoutVars>
      </dgm:prSet>
      <dgm:spPr/>
    </dgm:pt>
  </dgm:ptLst>
  <dgm:cxnLst>
    <dgm:cxn modelId="{C5619E00-7793-459B-8B7F-5F42194065F4}" type="presOf" srcId="{9CED5A8B-052A-4369-93C0-81E855FE414E}" destId="{830DEAB8-A307-4EEA-BE70-361DA2064673}" srcOrd="1" destOrd="2" presId="urn:microsoft.com/office/officeart/2011/layout/InterconnectedBlockProcess"/>
    <dgm:cxn modelId="{D489A503-C02F-479C-9DAA-E6A263A0E6A9}" type="presOf" srcId="{DF47F5E4-82B6-4815-AE8B-0E3C0015273F}" destId="{5C014D7B-E52F-49E9-A5CA-4E909FA32635}" srcOrd="0" destOrd="0" presId="urn:microsoft.com/office/officeart/2011/layout/InterconnectedBlockProcess"/>
    <dgm:cxn modelId="{5AE0F007-668D-4122-82D3-B3B09B479604}" type="presOf" srcId="{8FF95B36-E1DF-43C9-99C7-AAA94587E5B9}" destId="{D7FE0141-3002-4146-9B93-6D95A6ED7DD0}" srcOrd="1" destOrd="2" presId="urn:microsoft.com/office/officeart/2011/layout/InterconnectedBlockProcess"/>
    <dgm:cxn modelId="{9AB8CA08-CC1D-40CE-8C67-13795A99AB8A}" srcId="{5442F158-6736-41D7-B786-05AE358D76ED}" destId="{41DC35B0-1FDF-456E-B7B6-C03909C52460}" srcOrd="3" destOrd="0" parTransId="{A7F9DBE9-7D77-40F7-901E-7AC1C3C29FCB}" sibTransId="{1608BC14-E570-4EA0-990C-08CE4F64A89A}"/>
    <dgm:cxn modelId="{8496D308-3E0B-4A10-956C-10A8DAA146D1}" srcId="{6EEC0212-C584-4D7C-AC41-2D3EC6C2341C}" destId="{6BB0C3BA-0EE7-470F-A9FC-FA05B9684E4B}" srcOrd="1" destOrd="0" parTransId="{96D17161-6595-4233-A7AC-1203079FA3C6}" sibTransId="{850B8E5C-E173-403D-8332-7DA8681A5C32}"/>
    <dgm:cxn modelId="{3E90980A-D05C-4835-972F-B6D13CE81105}" srcId="{4EAB4786-502E-4A0D-9FD2-9CB340F5D87D}" destId="{6F30F80E-798C-4AE5-A4B1-F9B0B5280003}" srcOrd="5" destOrd="0" parTransId="{D7FF90D8-AC3C-4D39-9B5D-CFB3FCB57565}" sibTransId="{4A823434-1E26-402F-B069-0A1E42D5AA8D}"/>
    <dgm:cxn modelId="{8F21670B-6D40-4B5C-94EC-CAB6B0F52C1C}" srcId="{4EAB4786-502E-4A0D-9FD2-9CB340F5D87D}" destId="{6BC93F39-8E71-4513-9B98-F73B8FF79C36}" srcOrd="4" destOrd="0" parTransId="{0765DBC8-25CA-473D-AE91-6BDEDA40F919}" sibTransId="{FC7298F0-1314-4654-BBE4-E775FC141DD0}"/>
    <dgm:cxn modelId="{F5A0500C-CEB3-4FE9-9089-B45C5EB41C45}" srcId="{4EAB4786-502E-4A0D-9FD2-9CB340F5D87D}" destId="{DDEE8520-01A5-454A-8DA3-7381D35B8BF3}" srcOrd="8" destOrd="0" parTransId="{72D5EB3A-2A7A-425F-8A81-F7C81194853D}" sibTransId="{22576F33-4277-4AE1-8D3C-A1086996C117}"/>
    <dgm:cxn modelId="{2C897F0C-4C20-437A-8D77-134BA8FF9873}" type="presOf" srcId="{9CED5A8B-052A-4369-93C0-81E855FE414E}" destId="{B498E298-01F8-4004-8577-D807DDEFDB6B}" srcOrd="0" destOrd="2" presId="urn:microsoft.com/office/officeart/2011/layout/InterconnectedBlockProcess"/>
    <dgm:cxn modelId="{1DBAB20D-8862-48B4-8F90-4EA3B7989CB7}" type="presOf" srcId="{F6F75A13-4BB8-4041-9C22-AD8C53D6ABE0}" destId="{D7FE0141-3002-4146-9B93-6D95A6ED7DD0}" srcOrd="1" destOrd="7" presId="urn:microsoft.com/office/officeart/2011/layout/InterconnectedBlockProcess"/>
    <dgm:cxn modelId="{74143912-BDBD-403E-90FF-50B056E0E966}" srcId="{4EAB4786-502E-4A0D-9FD2-9CB340F5D87D}" destId="{C9DAAAE9-5383-4235-92F5-5254A66C789B}" srcOrd="3" destOrd="0" parTransId="{96C8F0FA-5C6A-4FFB-A700-EDCA6A2C42B5}" sibTransId="{CD7606E7-4DB1-4C83-BA87-4540B2358322}"/>
    <dgm:cxn modelId="{7A87BE12-84F7-4760-9FEA-19E804D0D640}" srcId="{3D499FFF-D57E-4D17-89C9-BF741EB6B29C}" destId="{244B9904-B79D-4EFC-B1E6-57065950DC2C}" srcOrd="3" destOrd="0" parTransId="{548A92F8-CC9A-4044-A44C-DE3F93D6BE51}" sibTransId="{A0EE646A-06CD-4FF6-888E-FEA68B06D3AD}"/>
    <dgm:cxn modelId="{63BE6417-877D-4518-950D-97AAD310777E}" type="presOf" srcId="{39B9CADB-CFC9-44A1-9331-0C4B330D38BF}" destId="{5C014D7B-E52F-49E9-A5CA-4E909FA32635}" srcOrd="0" destOrd="3" presId="urn:microsoft.com/office/officeart/2011/layout/InterconnectedBlockProcess"/>
    <dgm:cxn modelId="{52492F18-AA38-4E30-9A48-C91CC27EDAE0}" type="presOf" srcId="{1C08077F-AF83-4808-B073-3378FC6124E9}" destId="{811FBADD-51B8-4F0A-8E77-80BF18111B9B}" srcOrd="1" destOrd="0" presId="urn:microsoft.com/office/officeart/2011/layout/InterconnectedBlockProcess"/>
    <dgm:cxn modelId="{58FEDA18-AFC4-4ACF-B3AD-D846D98D8FD6}" type="presOf" srcId="{4EAB4786-502E-4A0D-9FD2-9CB340F5D87D}" destId="{B498E298-01F8-4004-8577-D807DDEFDB6B}" srcOrd="0" destOrd="0" presId="urn:microsoft.com/office/officeart/2011/layout/InterconnectedBlockProcess"/>
    <dgm:cxn modelId="{6E065F1B-CE94-48FC-A199-BA6F6FE5C161}" srcId="{3D499FFF-D57E-4D17-89C9-BF741EB6B29C}" destId="{90247ABE-2ABC-4CFF-9ECA-682CC5C39076}" srcOrd="5" destOrd="0" parTransId="{B8DF2C93-529D-4621-B28B-24F8C1E99BBA}" sibTransId="{E2496938-76EA-49C5-9FB4-051D6BB84D66}"/>
    <dgm:cxn modelId="{63E4621E-7472-4795-87A3-E38667B0AE70}" type="presOf" srcId="{91B1B7EB-D017-4186-951A-0CF03DDD18F1}" destId="{D7FE0141-3002-4146-9B93-6D95A6ED7DD0}" srcOrd="1" destOrd="1" presId="urn:microsoft.com/office/officeart/2011/layout/InterconnectedBlockProcess"/>
    <dgm:cxn modelId="{43016D24-7FCF-41D6-AF2B-2652B6E3D970}" srcId="{3D499FFF-D57E-4D17-89C9-BF741EB6B29C}" destId="{BF062D79-03BA-469F-805F-37F3FE1F7548}" srcOrd="6" destOrd="0" parTransId="{1A069524-B0BE-42A0-BFF4-0031F90C7D87}" sibTransId="{55DF31F0-E71B-4F60-8553-8E6F02046D4A}"/>
    <dgm:cxn modelId="{29F7162A-C488-41F7-99B6-CEFE81CB21D7}" type="presOf" srcId="{98D269B3-0BD7-41C7-9181-C3BFD69A704A}" destId="{D950DAA0-A732-4886-9DDE-EA6536423913}" srcOrd="0" destOrd="3" presId="urn:microsoft.com/office/officeart/2011/layout/InterconnectedBlockProcess"/>
    <dgm:cxn modelId="{0E7D1B2D-B6A8-44C2-9BFB-B98CC9E9AFD0}" type="presOf" srcId="{41DC35B0-1FDF-456E-B7B6-C03909C52460}" destId="{B347C074-5374-429B-A87B-C6F271A7AF92}" srcOrd="0" destOrd="0" presId="urn:microsoft.com/office/officeart/2011/layout/InterconnectedBlockProcess"/>
    <dgm:cxn modelId="{087E072E-E8D1-4311-8F01-94D615ADB6A1}" srcId="{6EEC0212-C584-4D7C-AC41-2D3EC6C2341C}" destId="{83E5F4B1-F996-4B3D-92C2-BC7D05E4C687}" srcOrd="2" destOrd="0" parTransId="{3226C390-C958-4F42-9123-A75018695D4D}" sibTransId="{1A13DB10-7835-49C7-B766-C50D5AD0184D}"/>
    <dgm:cxn modelId="{8631762E-219B-4F1A-B402-F251B0A7781C}" srcId="{4EAB4786-502E-4A0D-9FD2-9CB340F5D87D}" destId="{1588D212-6075-45B5-84E0-AB2D3373F406}" srcOrd="0" destOrd="0" parTransId="{2E44F1BC-7930-4A65-9CA8-16BA24AEEFDF}" sibTransId="{E7D43D24-AD2A-4C19-8277-3D3F09660E30}"/>
    <dgm:cxn modelId="{D63C7C2F-7F56-43C1-AAB4-B04396B7998F}" srcId="{2ED4E885-CB82-46AD-A442-A64C9C84421C}" destId="{39B9CADB-CFC9-44A1-9331-0C4B330D38BF}" srcOrd="3" destOrd="0" parTransId="{B4CD06A6-1534-4555-8690-6F6AF28CF580}" sibTransId="{03357CC2-EE9B-4C87-82B6-F77A4C2B57AC}"/>
    <dgm:cxn modelId="{CC314832-BA50-4880-93D5-C916718EE80D}" type="presOf" srcId="{244B9904-B79D-4EFC-B1E6-57065950DC2C}" destId="{D7FE0141-3002-4146-9B93-6D95A6ED7DD0}" srcOrd="1" destOrd="3" presId="urn:microsoft.com/office/officeart/2011/layout/InterconnectedBlockProcess"/>
    <dgm:cxn modelId="{A8F54D32-3DE4-4743-BD57-DF7F2B1F5C4F}" type="presOf" srcId="{90247ABE-2ABC-4CFF-9ECA-682CC5C39076}" destId="{D7FE0141-3002-4146-9B93-6D95A6ED7DD0}" srcOrd="1" destOrd="5" presId="urn:microsoft.com/office/officeart/2011/layout/InterconnectedBlockProcess"/>
    <dgm:cxn modelId="{6857CA32-0746-4DD0-B1BA-AE2253809362}" srcId="{4EAB4786-502E-4A0D-9FD2-9CB340F5D87D}" destId="{E406EABE-7444-4E91-B4E0-BEFD5797F4FF}" srcOrd="2" destOrd="0" parTransId="{5109BE2A-F138-4DA1-A69C-932FF8150313}" sibTransId="{0B79C493-6E9B-48F5-82F4-CDB0EFABF8C4}"/>
    <dgm:cxn modelId="{D75E4D3D-21B1-4588-8BC2-688A393A96C4}" type="presOf" srcId="{C9DAAAE9-5383-4235-92F5-5254A66C789B}" destId="{B498E298-01F8-4004-8577-D807DDEFDB6B}" srcOrd="0" destOrd="4" presId="urn:microsoft.com/office/officeart/2011/layout/InterconnectedBlockProcess"/>
    <dgm:cxn modelId="{E033D240-EA58-4AFE-9D38-32CCC67289FB}" srcId="{6EEC0212-C584-4D7C-AC41-2D3EC6C2341C}" destId="{1C08077F-AF83-4808-B073-3378FC6124E9}" srcOrd="0" destOrd="0" parTransId="{D0826195-9F3E-4246-B74A-A3D67C6352A6}" sibTransId="{AF23D010-4D52-4D5A-9F0F-C9D2DFCB039F}"/>
    <dgm:cxn modelId="{BEA7245B-98E4-4E4D-9393-2F359BAA19E8}" srcId="{2ED4E885-CB82-46AD-A442-A64C9C84421C}" destId="{8EBAAF8F-4FA5-4069-9C94-21A66990156F}" srcOrd="1" destOrd="0" parTransId="{849310DF-097E-4296-A253-6809691AD339}" sibTransId="{F7CE1664-7CCA-4614-9D32-7C5629501F29}"/>
    <dgm:cxn modelId="{75918841-BB1B-4FE1-81E4-495DC6C28213}" type="presOf" srcId="{5442F158-6736-41D7-B786-05AE358D76ED}" destId="{57EBD389-3B94-4158-ABE3-FC40EDDE8CA5}" srcOrd="0" destOrd="0" presId="urn:microsoft.com/office/officeart/2011/layout/InterconnectedBlockProcess"/>
    <dgm:cxn modelId="{61FA3A62-18DA-475E-A913-687E14E103F8}" srcId="{3D499FFF-D57E-4D17-89C9-BF741EB6B29C}" destId="{8FF95B36-E1DF-43C9-99C7-AAA94587E5B9}" srcOrd="2" destOrd="0" parTransId="{FADCD62D-F07B-4C6B-AB5D-5909CF50673C}" sibTransId="{85A720F3-7F29-440F-9439-B460955DD0B1}"/>
    <dgm:cxn modelId="{0731CC64-A098-4476-B27E-8134E93E4FCF}" type="presOf" srcId="{D2DC1E58-2354-41F5-A28B-69555BF6B811}" destId="{D7FE0141-3002-4146-9B93-6D95A6ED7DD0}" srcOrd="1" destOrd="4" presId="urn:microsoft.com/office/officeart/2011/layout/InterconnectedBlockProcess"/>
    <dgm:cxn modelId="{AE3AB066-7B70-441E-81AE-E5934AC9CBCA}" srcId="{6EEC0212-C584-4D7C-AC41-2D3EC6C2341C}" destId="{98D269B3-0BD7-41C7-9181-C3BFD69A704A}" srcOrd="3" destOrd="0" parTransId="{F7AF7067-DEDA-44A3-9F7E-EAB728F91745}" sibTransId="{3C0D3DD0-1E09-4BBE-9A30-7A0C57582FEF}"/>
    <dgm:cxn modelId="{910E4347-0716-4370-BF16-C1B459264122}" type="presOf" srcId="{6BB0C3BA-0EE7-470F-A9FC-FA05B9684E4B}" destId="{D950DAA0-A732-4886-9DDE-EA6536423913}" srcOrd="0" destOrd="1" presId="urn:microsoft.com/office/officeart/2011/layout/InterconnectedBlockProcess"/>
    <dgm:cxn modelId="{51384D67-240B-452B-8C65-8D6D42AC058D}" type="presOf" srcId="{EA5C2C1A-9651-47DE-ABCF-8B68575DB279}" destId="{B498E298-01F8-4004-8577-D807DDEFDB6B}" srcOrd="0" destOrd="8" presId="urn:microsoft.com/office/officeart/2011/layout/InterconnectedBlockProcess"/>
    <dgm:cxn modelId="{808E2368-5EB1-4CC0-828A-5E0EF0FA6465}" type="presOf" srcId="{EA5C2C1A-9651-47DE-ABCF-8B68575DB279}" destId="{830DEAB8-A307-4EEA-BE70-361DA2064673}" srcOrd="1" destOrd="8" presId="urn:microsoft.com/office/officeart/2011/layout/InterconnectedBlockProcess"/>
    <dgm:cxn modelId="{64D75868-8352-44F4-AB5B-7F1A98A07C9D}" type="presOf" srcId="{8FF95B36-E1DF-43C9-99C7-AAA94587E5B9}" destId="{20D7756F-3FFB-446C-9F1F-8ED015C633AF}" srcOrd="0" destOrd="2" presId="urn:microsoft.com/office/officeart/2011/layout/InterconnectedBlockProcess"/>
    <dgm:cxn modelId="{00488B68-D74A-4B5F-BDA9-FB5D310D33D8}" srcId="{3D499FFF-D57E-4D17-89C9-BF741EB6B29C}" destId="{7C46F9D5-7553-4223-A594-93EFA1976D9A}" srcOrd="0" destOrd="0" parTransId="{343FC364-6984-4CA9-96E7-7350091D8CDA}" sibTransId="{29051A94-3AEC-4898-8516-2F437763F6C6}"/>
    <dgm:cxn modelId="{61DF654C-FC14-465C-B541-5EE603E3E43C}" type="presOf" srcId="{27FE15C6-997E-4FCF-81F5-52978814AE12}" destId="{B498E298-01F8-4004-8577-D807DDEFDB6B}" srcOrd="0" destOrd="7" presId="urn:microsoft.com/office/officeart/2011/layout/InterconnectedBlockProcess"/>
    <dgm:cxn modelId="{470C496E-DD40-4BA3-9203-E7C34018CDED}" type="presOf" srcId="{BF062D79-03BA-469F-805F-37F3FE1F7548}" destId="{20D7756F-3FFB-446C-9F1F-8ED015C633AF}" srcOrd="0" destOrd="6" presId="urn:microsoft.com/office/officeart/2011/layout/InterconnectedBlockProcess"/>
    <dgm:cxn modelId="{13599C50-AA07-49C3-BE50-73443AC9CCAA}" type="presOf" srcId="{2ED4E885-CB82-46AD-A442-A64C9C84421C}" destId="{5D0A1DB0-5DCE-4F16-A316-6651BE1671B4}" srcOrd="0" destOrd="0" presId="urn:microsoft.com/office/officeart/2011/layout/InterconnectedBlockProcess"/>
    <dgm:cxn modelId="{CBA5BE50-949E-4B7B-884D-F8CA0EA3CFF6}" type="presOf" srcId="{6F30F80E-798C-4AE5-A4B1-F9B0B5280003}" destId="{B498E298-01F8-4004-8577-D807DDEFDB6B}" srcOrd="0" destOrd="6" presId="urn:microsoft.com/office/officeart/2011/layout/InterconnectedBlockProcess"/>
    <dgm:cxn modelId="{3F1F2252-0FBA-4565-8BC6-38593F99B8C7}" type="presOf" srcId="{7C46F9D5-7553-4223-A594-93EFA1976D9A}" destId="{D7FE0141-3002-4146-9B93-6D95A6ED7DD0}" srcOrd="1" destOrd="0" presId="urn:microsoft.com/office/officeart/2011/layout/InterconnectedBlockProcess"/>
    <dgm:cxn modelId="{EEB7B573-505F-4208-821F-35C7D0406F53}" type="presOf" srcId="{6BB0C3BA-0EE7-470F-A9FC-FA05B9684E4B}" destId="{811FBADD-51B8-4F0A-8E77-80BF18111B9B}" srcOrd="1" destOrd="1" presId="urn:microsoft.com/office/officeart/2011/layout/InterconnectedBlockProcess"/>
    <dgm:cxn modelId="{17E98874-FCE7-4C94-A683-4730B1F16908}" srcId="{4EAB4786-502E-4A0D-9FD2-9CB340F5D87D}" destId="{9CED5A8B-052A-4369-93C0-81E855FE414E}" srcOrd="1" destOrd="0" parTransId="{6D4D265C-077A-43D7-AB6B-7BAC990E9671}" sibTransId="{243DCEA6-2655-4ACD-B180-0997369F9105}"/>
    <dgm:cxn modelId="{99E40356-15E0-4073-A7F4-79E4CF9D7E72}" type="presOf" srcId="{8EBAAF8F-4FA5-4069-9C94-21A66990156F}" destId="{235FDC4E-22E9-4D55-9CB7-59E1210ED677}" srcOrd="1" destOrd="1" presId="urn:microsoft.com/office/officeart/2011/layout/InterconnectedBlockProcess"/>
    <dgm:cxn modelId="{0AE9E556-E62D-484D-BF1D-9DF2D44580CC}" srcId="{5442F158-6736-41D7-B786-05AE358D76ED}" destId="{6EEC0212-C584-4D7C-AC41-2D3EC6C2341C}" srcOrd="2" destOrd="0" parTransId="{F1338C01-4F3D-42B1-810E-0F96700C5878}" sibTransId="{4F305A45-8B8B-43EE-9267-724C143DA8DF}"/>
    <dgm:cxn modelId="{C40E0557-88A6-4792-BD26-F0E37519DCC0}" type="presOf" srcId="{DDEE8520-01A5-454A-8DA3-7381D35B8BF3}" destId="{B498E298-01F8-4004-8577-D807DDEFDB6B}" srcOrd="0" destOrd="9" presId="urn:microsoft.com/office/officeart/2011/layout/InterconnectedBlockProcess"/>
    <dgm:cxn modelId="{D513E788-420F-471F-B39C-2F68AEC72B55}" type="presOf" srcId="{6BC93F39-8E71-4513-9B98-F73B8FF79C36}" destId="{B498E298-01F8-4004-8577-D807DDEFDB6B}" srcOrd="0" destOrd="5" presId="urn:microsoft.com/office/officeart/2011/layout/InterconnectedBlockProcess"/>
    <dgm:cxn modelId="{D274948F-6F31-48E4-8F4D-B9AE8479C07C}" type="presOf" srcId="{6F30F80E-798C-4AE5-A4B1-F9B0B5280003}" destId="{830DEAB8-A307-4EEA-BE70-361DA2064673}" srcOrd="1" destOrd="6" presId="urn:microsoft.com/office/officeart/2011/layout/InterconnectedBlockProcess"/>
    <dgm:cxn modelId="{F519F48F-19BD-4057-B537-F9A1A8A540DD}" type="presOf" srcId="{C9DAAAE9-5383-4235-92F5-5254A66C789B}" destId="{830DEAB8-A307-4EEA-BE70-361DA2064673}" srcOrd="1" destOrd="4" presId="urn:microsoft.com/office/officeart/2011/layout/InterconnectedBlockProcess"/>
    <dgm:cxn modelId="{F4837091-C98A-4A4F-B6F1-271D163953AE}" type="presOf" srcId="{1588D212-6075-45B5-84E0-AB2D3373F406}" destId="{B498E298-01F8-4004-8577-D807DDEFDB6B}" srcOrd="0" destOrd="1" presId="urn:microsoft.com/office/officeart/2011/layout/InterconnectedBlockProcess"/>
    <dgm:cxn modelId="{E3549491-271C-4BEB-A0CD-1F268290C2FF}" type="presOf" srcId="{6BC93F39-8E71-4513-9B98-F73B8FF79C36}" destId="{830DEAB8-A307-4EEA-BE70-361DA2064673}" srcOrd="1" destOrd="5" presId="urn:microsoft.com/office/officeart/2011/layout/InterconnectedBlockProcess"/>
    <dgm:cxn modelId="{8F2E0598-E2DD-4F76-89AE-4168F7A19087}" type="presOf" srcId="{90247ABE-2ABC-4CFF-9ECA-682CC5C39076}" destId="{20D7756F-3FFB-446C-9F1F-8ED015C633AF}" srcOrd="0" destOrd="5" presId="urn:microsoft.com/office/officeart/2011/layout/InterconnectedBlockProcess"/>
    <dgm:cxn modelId="{E1767699-BDFC-4F44-84BA-97BA29F430AC}" type="presOf" srcId="{244B9904-B79D-4EFC-B1E6-57065950DC2C}" destId="{20D7756F-3FFB-446C-9F1F-8ED015C633AF}" srcOrd="0" destOrd="3" presId="urn:microsoft.com/office/officeart/2011/layout/InterconnectedBlockProcess"/>
    <dgm:cxn modelId="{96B7EC99-4EA7-4D17-95F6-3A664FAA72DA}" type="presOf" srcId="{DF47F5E4-82B6-4815-AE8B-0E3C0015273F}" destId="{235FDC4E-22E9-4D55-9CB7-59E1210ED677}" srcOrd="1" destOrd="0" presId="urn:microsoft.com/office/officeart/2011/layout/InterconnectedBlockProcess"/>
    <dgm:cxn modelId="{A56AAE9A-5ABB-426A-93E3-739CE83BDFEC}" srcId="{4EAB4786-502E-4A0D-9FD2-9CB340F5D87D}" destId="{27FE15C6-997E-4FCF-81F5-52978814AE12}" srcOrd="6" destOrd="0" parTransId="{9B913F8B-4C11-434C-A53F-D3E30A8B4111}" sibTransId="{9D7FB3BF-62D6-4820-80DF-BBB2C51763D9}"/>
    <dgm:cxn modelId="{8A5A439C-FF3C-415E-A13E-5F5CF6F2C8B8}" type="presOf" srcId="{98D269B3-0BD7-41C7-9181-C3BFD69A704A}" destId="{811FBADD-51B8-4F0A-8E77-80BF18111B9B}" srcOrd="1" destOrd="3" presId="urn:microsoft.com/office/officeart/2011/layout/InterconnectedBlockProcess"/>
    <dgm:cxn modelId="{D22234A5-D0DF-4DE7-BF3B-EFE42E3FE824}" srcId="{41DC35B0-1FDF-456E-B7B6-C03909C52460}" destId="{4EAB4786-502E-4A0D-9FD2-9CB340F5D87D}" srcOrd="0" destOrd="0" parTransId="{83954242-3584-451C-B8FB-56572B31242F}" sibTransId="{70A7872A-0F03-4707-92E6-5947FF6DD34D}"/>
    <dgm:cxn modelId="{24D886A7-6B88-4044-A635-E1AE759CC352}" type="presOf" srcId="{7C46F9D5-7553-4223-A594-93EFA1976D9A}" destId="{20D7756F-3FFB-446C-9F1F-8ED015C633AF}" srcOrd="0" destOrd="0" presId="urn:microsoft.com/office/officeart/2011/layout/InterconnectedBlockProcess"/>
    <dgm:cxn modelId="{E85980A8-F546-43C0-8489-D57FC7570BD7}" type="presOf" srcId="{3D499FFF-D57E-4D17-89C9-BF741EB6B29C}" destId="{D6BE3ABF-0808-476B-8F21-38E45849D812}" srcOrd="0" destOrd="0" presId="urn:microsoft.com/office/officeart/2011/layout/InterconnectedBlockProcess"/>
    <dgm:cxn modelId="{A29D41A9-3660-4EDF-8F27-3D47915C1D98}" type="presOf" srcId="{BF062D79-03BA-469F-805F-37F3FE1F7548}" destId="{D7FE0141-3002-4146-9B93-6D95A6ED7DD0}" srcOrd="1" destOrd="6" presId="urn:microsoft.com/office/officeart/2011/layout/InterconnectedBlockProcess"/>
    <dgm:cxn modelId="{499FA4A9-3933-435F-A547-8BFE25BBFDBE}" srcId="{4EAB4786-502E-4A0D-9FD2-9CB340F5D87D}" destId="{EA5C2C1A-9651-47DE-ABCF-8B68575DB279}" srcOrd="7" destOrd="0" parTransId="{AE1883B9-C4ED-4ED5-BB34-63A5B159016F}" sibTransId="{A0F3E0AA-8606-41E7-8416-345548C92E10}"/>
    <dgm:cxn modelId="{2250C4AC-1586-44B9-9871-BA078F2E4AC6}" type="presOf" srcId="{6EEC0212-C584-4D7C-AC41-2D3EC6C2341C}" destId="{898110C5-9BBF-4977-A840-28108F7E649B}" srcOrd="0" destOrd="0" presId="urn:microsoft.com/office/officeart/2011/layout/InterconnectedBlockProcess"/>
    <dgm:cxn modelId="{F25FC8AD-0D6C-4906-8FB6-293550136DA9}" type="presOf" srcId="{1588D212-6075-45B5-84E0-AB2D3373F406}" destId="{830DEAB8-A307-4EEA-BE70-361DA2064673}" srcOrd="1" destOrd="1" presId="urn:microsoft.com/office/officeart/2011/layout/InterconnectedBlockProcess"/>
    <dgm:cxn modelId="{E275F6AE-46BB-4AA8-81D7-52DBC4700865}" srcId="{3D499FFF-D57E-4D17-89C9-BF741EB6B29C}" destId="{91B1B7EB-D017-4186-951A-0CF03DDD18F1}" srcOrd="1" destOrd="0" parTransId="{2604368E-26E9-4B93-9824-6758AAACF787}" sibTransId="{DBED4C4C-0246-4FA1-BBAD-9473FA128FA3}"/>
    <dgm:cxn modelId="{42EE54B3-620B-451C-BBBC-38F0B5FDF634}" type="presOf" srcId="{DDEE8520-01A5-454A-8DA3-7381D35B8BF3}" destId="{830DEAB8-A307-4EEA-BE70-361DA2064673}" srcOrd="1" destOrd="9" presId="urn:microsoft.com/office/officeart/2011/layout/InterconnectedBlockProcess"/>
    <dgm:cxn modelId="{D75AF7B8-1AFA-4B53-8428-C379B0C795CC}" type="presOf" srcId="{39B9CADB-CFC9-44A1-9331-0C4B330D38BF}" destId="{235FDC4E-22E9-4D55-9CB7-59E1210ED677}" srcOrd="1" destOrd="3" presId="urn:microsoft.com/office/officeart/2011/layout/InterconnectedBlockProcess"/>
    <dgm:cxn modelId="{C47F2EB9-EF96-4645-AC26-D560EFF057AA}" srcId="{2ED4E885-CB82-46AD-A442-A64C9C84421C}" destId="{2E829DBE-85E3-4C3A-8378-5B7295647C90}" srcOrd="2" destOrd="0" parTransId="{327560D2-142C-4214-A977-EE1AF7050776}" sibTransId="{E7E8B42D-68FE-4FD4-991F-3D4236291D34}"/>
    <dgm:cxn modelId="{CEB6E8BA-7FDF-4D78-A7EF-796327CA1995}" type="presOf" srcId="{8EBAAF8F-4FA5-4069-9C94-21A66990156F}" destId="{5C014D7B-E52F-49E9-A5CA-4E909FA32635}" srcOrd="0" destOrd="1" presId="urn:microsoft.com/office/officeart/2011/layout/InterconnectedBlockProcess"/>
    <dgm:cxn modelId="{DA12CFBF-68C5-40A4-A45B-6150FA498245}" type="presOf" srcId="{1C08077F-AF83-4808-B073-3378FC6124E9}" destId="{D950DAA0-A732-4886-9DDE-EA6536423913}" srcOrd="0" destOrd="0" presId="urn:microsoft.com/office/officeart/2011/layout/InterconnectedBlockProcess"/>
    <dgm:cxn modelId="{B819ECC0-95CA-4BA5-B586-F76EC2A4F849}" type="presOf" srcId="{2E829DBE-85E3-4C3A-8378-5B7295647C90}" destId="{235FDC4E-22E9-4D55-9CB7-59E1210ED677}" srcOrd="1" destOrd="2" presId="urn:microsoft.com/office/officeart/2011/layout/InterconnectedBlockProcess"/>
    <dgm:cxn modelId="{93855BC4-E4A6-47BC-8D16-E4530331F323}" srcId="{3D499FFF-D57E-4D17-89C9-BF741EB6B29C}" destId="{D2DC1E58-2354-41F5-A28B-69555BF6B811}" srcOrd="4" destOrd="0" parTransId="{56E24F30-3FA5-4E3E-93AD-CE6480797293}" sibTransId="{C177B55F-6D8C-4DAB-8A60-702197B46F7A}"/>
    <dgm:cxn modelId="{2895A4C4-6F80-4697-8D95-9849248E5136}" type="presOf" srcId="{27FE15C6-997E-4FCF-81F5-52978814AE12}" destId="{830DEAB8-A307-4EEA-BE70-361DA2064673}" srcOrd="1" destOrd="7" presId="urn:microsoft.com/office/officeart/2011/layout/InterconnectedBlockProcess"/>
    <dgm:cxn modelId="{F7623ECA-26D1-4A95-A10B-6F829A4208B9}" srcId="{2ED4E885-CB82-46AD-A442-A64C9C84421C}" destId="{DF47F5E4-82B6-4815-AE8B-0E3C0015273F}" srcOrd="0" destOrd="0" parTransId="{79DD1278-B9C0-45BC-A0EE-6E6D4FECEF37}" sibTransId="{C2E6855B-FB2C-4F3A-8290-2379832747EC}"/>
    <dgm:cxn modelId="{241E6FD4-2332-48E3-8462-33BA562E039A}" type="presOf" srcId="{14CB8E84-5B41-4738-AB69-3BC7135DE090}" destId="{D950DAA0-A732-4886-9DDE-EA6536423913}" srcOrd="0" destOrd="4" presId="urn:microsoft.com/office/officeart/2011/layout/InterconnectedBlockProcess"/>
    <dgm:cxn modelId="{6A733ADB-32E0-456B-8413-CA7CA1F2B437}" type="presOf" srcId="{91B1B7EB-D017-4186-951A-0CF03DDD18F1}" destId="{20D7756F-3FFB-446C-9F1F-8ED015C633AF}" srcOrd="0" destOrd="1" presId="urn:microsoft.com/office/officeart/2011/layout/InterconnectedBlockProcess"/>
    <dgm:cxn modelId="{876686DB-F98C-4A0D-A36A-F14442001B41}" type="presOf" srcId="{D2DC1E58-2354-41F5-A28B-69555BF6B811}" destId="{20D7756F-3FFB-446C-9F1F-8ED015C633AF}" srcOrd="0" destOrd="4" presId="urn:microsoft.com/office/officeart/2011/layout/InterconnectedBlockProcess"/>
    <dgm:cxn modelId="{4E03ACE2-FD87-46F8-9460-BC4E0527D5DD}" type="presOf" srcId="{2E829DBE-85E3-4C3A-8378-5B7295647C90}" destId="{5C014D7B-E52F-49E9-A5CA-4E909FA32635}" srcOrd="0" destOrd="2" presId="urn:microsoft.com/office/officeart/2011/layout/InterconnectedBlockProcess"/>
    <dgm:cxn modelId="{4D21E5E3-7A3B-414B-89C6-254FFEC81002}" type="presOf" srcId="{4EAB4786-502E-4A0D-9FD2-9CB340F5D87D}" destId="{830DEAB8-A307-4EEA-BE70-361DA2064673}" srcOrd="1" destOrd="0" presId="urn:microsoft.com/office/officeart/2011/layout/InterconnectedBlockProcess"/>
    <dgm:cxn modelId="{254D34E7-BA3E-4D5E-95E0-98D59B285654}" type="presOf" srcId="{F6F75A13-4BB8-4041-9C22-AD8C53D6ABE0}" destId="{20D7756F-3FFB-446C-9F1F-8ED015C633AF}" srcOrd="0" destOrd="7" presId="urn:microsoft.com/office/officeart/2011/layout/InterconnectedBlockProcess"/>
    <dgm:cxn modelId="{877159E7-2478-48CD-A1D2-3A4E97E201CB}" srcId="{6EEC0212-C584-4D7C-AC41-2D3EC6C2341C}" destId="{14CB8E84-5B41-4738-AB69-3BC7135DE090}" srcOrd="4" destOrd="0" parTransId="{39C092F3-B68C-4158-B1ED-7DB84A4E008F}" sibTransId="{C7520900-0664-4B54-99A1-7BCA786B6E36}"/>
    <dgm:cxn modelId="{311E19EC-4DBA-45AC-9D76-5997A14C322C}" srcId="{3D499FFF-D57E-4D17-89C9-BF741EB6B29C}" destId="{F6F75A13-4BB8-4041-9C22-AD8C53D6ABE0}" srcOrd="7" destOrd="0" parTransId="{CF72D811-D877-4BBF-8FA7-890E1B132B8C}" sibTransId="{1050E403-62F9-44C2-8E23-7EEAC65D1332}"/>
    <dgm:cxn modelId="{4E2E0CEE-630F-4FC3-953E-AA2506E04E56}" srcId="{5442F158-6736-41D7-B786-05AE358D76ED}" destId="{2ED4E885-CB82-46AD-A442-A64C9C84421C}" srcOrd="1" destOrd="0" parTransId="{A500DEB9-97E8-46FC-8357-3F79479E02EF}" sibTransId="{05563D23-2929-4F6F-8F43-1CF063F2F994}"/>
    <dgm:cxn modelId="{5BAED0EF-A0D0-460C-9721-1FE81B298703}" srcId="{5442F158-6736-41D7-B786-05AE358D76ED}" destId="{3D499FFF-D57E-4D17-89C9-BF741EB6B29C}" srcOrd="0" destOrd="0" parTransId="{9752E668-170E-439B-9FE6-91DE4A254C24}" sibTransId="{08CB8C87-DEB8-478B-A721-7D1D1276A066}"/>
    <dgm:cxn modelId="{D0E552F1-646F-4BC5-B87F-948BA6640F77}" type="presOf" srcId="{83E5F4B1-F996-4B3D-92C2-BC7D05E4C687}" destId="{D950DAA0-A732-4886-9DDE-EA6536423913}" srcOrd="0" destOrd="2" presId="urn:microsoft.com/office/officeart/2011/layout/InterconnectedBlockProcess"/>
    <dgm:cxn modelId="{C26E31F2-52B2-4355-B741-19DCCA8BC45A}" type="presOf" srcId="{E406EABE-7444-4E91-B4E0-BEFD5797F4FF}" destId="{830DEAB8-A307-4EEA-BE70-361DA2064673}" srcOrd="1" destOrd="3" presId="urn:microsoft.com/office/officeart/2011/layout/InterconnectedBlockProcess"/>
    <dgm:cxn modelId="{A8886DF2-C235-442B-8949-5C0FDC9D7EC7}" type="presOf" srcId="{E406EABE-7444-4E91-B4E0-BEFD5797F4FF}" destId="{B498E298-01F8-4004-8577-D807DDEFDB6B}" srcOrd="0" destOrd="3" presId="urn:microsoft.com/office/officeart/2011/layout/InterconnectedBlockProcess"/>
    <dgm:cxn modelId="{85D377F6-E8B9-465D-B7BA-C0F9431E2499}" type="presOf" srcId="{14CB8E84-5B41-4738-AB69-3BC7135DE090}" destId="{811FBADD-51B8-4F0A-8E77-80BF18111B9B}" srcOrd="1" destOrd="4" presId="urn:microsoft.com/office/officeart/2011/layout/InterconnectedBlockProcess"/>
    <dgm:cxn modelId="{4042B6FB-D17F-40B6-B368-325123168226}" type="presOf" srcId="{83E5F4B1-F996-4B3D-92C2-BC7D05E4C687}" destId="{811FBADD-51B8-4F0A-8E77-80BF18111B9B}" srcOrd="1" destOrd="2" presId="urn:microsoft.com/office/officeart/2011/layout/InterconnectedBlockProcess"/>
    <dgm:cxn modelId="{FFB49E79-1F1F-4559-9630-69658E37519E}" type="presParOf" srcId="{57EBD389-3B94-4158-ABE3-FC40EDDE8CA5}" destId="{E325595D-E01E-4252-95B2-2452339346C1}" srcOrd="0" destOrd="0" presId="urn:microsoft.com/office/officeart/2011/layout/InterconnectedBlockProcess"/>
    <dgm:cxn modelId="{7D14F3F8-9881-4350-934C-08CFB65979EA}" type="presParOf" srcId="{E325595D-E01E-4252-95B2-2452339346C1}" destId="{B498E298-01F8-4004-8577-D807DDEFDB6B}" srcOrd="0" destOrd="0" presId="urn:microsoft.com/office/officeart/2011/layout/InterconnectedBlockProcess"/>
    <dgm:cxn modelId="{B8376E4F-5339-418E-8FB2-AF4F7212F977}" type="presParOf" srcId="{57EBD389-3B94-4158-ABE3-FC40EDDE8CA5}" destId="{830DEAB8-A307-4EEA-BE70-361DA2064673}" srcOrd="1" destOrd="0" presId="urn:microsoft.com/office/officeart/2011/layout/InterconnectedBlockProcess"/>
    <dgm:cxn modelId="{18E8B7C3-6F26-48E6-B05F-73DC2641A34E}" type="presParOf" srcId="{57EBD389-3B94-4158-ABE3-FC40EDDE8CA5}" destId="{B347C074-5374-429B-A87B-C6F271A7AF92}" srcOrd="2" destOrd="0" presId="urn:microsoft.com/office/officeart/2011/layout/InterconnectedBlockProcess"/>
    <dgm:cxn modelId="{C8699D58-02AE-4B75-B992-F2543417D86B}" type="presParOf" srcId="{57EBD389-3B94-4158-ABE3-FC40EDDE8CA5}" destId="{7A9B0D4C-63C2-42BF-A99B-48DA763E72C5}" srcOrd="3" destOrd="0" presId="urn:microsoft.com/office/officeart/2011/layout/InterconnectedBlockProcess"/>
    <dgm:cxn modelId="{C63521DF-325E-4651-A11E-6A29F1486E50}" type="presParOf" srcId="{7A9B0D4C-63C2-42BF-A99B-48DA763E72C5}" destId="{D950DAA0-A732-4886-9DDE-EA6536423913}" srcOrd="0" destOrd="0" presId="urn:microsoft.com/office/officeart/2011/layout/InterconnectedBlockProcess"/>
    <dgm:cxn modelId="{DC17E6FC-A754-4599-B1B2-A831F48EBAB9}" type="presParOf" srcId="{57EBD389-3B94-4158-ABE3-FC40EDDE8CA5}" destId="{811FBADD-51B8-4F0A-8E77-80BF18111B9B}" srcOrd="4" destOrd="0" presId="urn:microsoft.com/office/officeart/2011/layout/InterconnectedBlockProcess"/>
    <dgm:cxn modelId="{6A8A3DFA-35E3-4C47-B361-877C11A89BCB}" type="presParOf" srcId="{57EBD389-3B94-4158-ABE3-FC40EDDE8CA5}" destId="{898110C5-9BBF-4977-A840-28108F7E649B}" srcOrd="5" destOrd="0" presId="urn:microsoft.com/office/officeart/2011/layout/InterconnectedBlockProcess"/>
    <dgm:cxn modelId="{5A3A4B23-1353-46C7-A572-BEEBC68185A1}" type="presParOf" srcId="{57EBD389-3B94-4158-ABE3-FC40EDDE8CA5}" destId="{BF7EE3DE-10BD-483E-80B9-798C434F75B1}" srcOrd="6" destOrd="0" presId="urn:microsoft.com/office/officeart/2011/layout/InterconnectedBlockProcess"/>
    <dgm:cxn modelId="{4AB66764-0351-40A6-BD63-48DD646F6CEF}" type="presParOf" srcId="{BF7EE3DE-10BD-483E-80B9-798C434F75B1}" destId="{5C014D7B-E52F-49E9-A5CA-4E909FA32635}" srcOrd="0" destOrd="0" presId="urn:microsoft.com/office/officeart/2011/layout/InterconnectedBlockProcess"/>
    <dgm:cxn modelId="{E597DA3C-B159-41E5-831C-7A9A7254C989}" type="presParOf" srcId="{57EBD389-3B94-4158-ABE3-FC40EDDE8CA5}" destId="{235FDC4E-22E9-4D55-9CB7-59E1210ED677}" srcOrd="7" destOrd="0" presId="urn:microsoft.com/office/officeart/2011/layout/InterconnectedBlockProcess"/>
    <dgm:cxn modelId="{CB6E2D50-DC26-4BB5-BC1E-BD3B088FE576}" type="presParOf" srcId="{57EBD389-3B94-4158-ABE3-FC40EDDE8CA5}" destId="{5D0A1DB0-5DCE-4F16-A316-6651BE1671B4}" srcOrd="8" destOrd="0" presId="urn:microsoft.com/office/officeart/2011/layout/InterconnectedBlockProcess"/>
    <dgm:cxn modelId="{EB5A1E24-E257-46B2-A7EB-B9FE20E86A9F}" type="presParOf" srcId="{57EBD389-3B94-4158-ABE3-FC40EDDE8CA5}" destId="{87AB02B9-629F-42A3-8CE3-71377E8C7FFE}" srcOrd="9" destOrd="0" presId="urn:microsoft.com/office/officeart/2011/layout/InterconnectedBlockProcess"/>
    <dgm:cxn modelId="{9C3127FF-C30E-415B-983F-D13C1617ECB0}" type="presParOf" srcId="{87AB02B9-629F-42A3-8CE3-71377E8C7FFE}" destId="{20D7756F-3FFB-446C-9F1F-8ED015C633AF}" srcOrd="0" destOrd="0" presId="urn:microsoft.com/office/officeart/2011/layout/InterconnectedBlockProcess"/>
    <dgm:cxn modelId="{2EB7E6CF-2651-4AC8-BDD7-C7E93F88FF0E}" type="presParOf" srcId="{57EBD389-3B94-4158-ABE3-FC40EDDE8CA5}" destId="{D7FE0141-3002-4146-9B93-6D95A6ED7DD0}" srcOrd="10" destOrd="0" presId="urn:microsoft.com/office/officeart/2011/layout/InterconnectedBlockProcess"/>
    <dgm:cxn modelId="{84FDB52B-BA66-49AB-8D8D-491DBC075C92}" type="presParOf" srcId="{57EBD389-3B94-4158-ABE3-FC40EDDE8CA5}" destId="{D6BE3ABF-0808-476B-8F21-38E45849D812}" srcOrd="11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E21D91-6E33-4247-8EDA-4C1D73FBEA47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20D20222-3116-42E5-B261-6CE472F70FB7}">
      <dgm:prSet phldrT="[Text]" custT="1"/>
      <dgm:spPr/>
      <dgm:t>
        <a:bodyPr/>
        <a:lstStyle/>
        <a:p>
          <a:r>
            <a:rPr lang="en-US" sz="1600" b="1" dirty="0"/>
            <a:t> ID Stakeholders                                     </a:t>
          </a:r>
        </a:p>
      </dgm:t>
    </dgm:pt>
    <dgm:pt modelId="{E918BDC8-6587-4C30-811F-357266516BC5}" type="parTrans" cxnId="{6AB714F5-ECD6-456F-A27E-2DB83B5594C9}">
      <dgm:prSet/>
      <dgm:spPr/>
      <dgm:t>
        <a:bodyPr/>
        <a:lstStyle/>
        <a:p>
          <a:endParaRPr lang="en-US"/>
        </a:p>
      </dgm:t>
    </dgm:pt>
    <dgm:pt modelId="{4C33FD8C-8F77-4C87-837D-5C5E31787A80}" type="sibTrans" cxnId="{6AB714F5-ECD6-456F-A27E-2DB83B5594C9}">
      <dgm:prSet/>
      <dgm:spPr/>
      <dgm:t>
        <a:bodyPr/>
        <a:lstStyle/>
        <a:p>
          <a:endParaRPr lang="en-US"/>
        </a:p>
      </dgm:t>
    </dgm:pt>
    <dgm:pt modelId="{4D675A9A-46D1-4973-8AC9-3C64F411C0F8}">
      <dgm:prSet phldrT="[Text]" custT="1"/>
      <dgm:spPr/>
      <dgm:t>
        <a:bodyPr/>
        <a:lstStyle/>
        <a:p>
          <a:r>
            <a:rPr lang="en-US" sz="1600" b="1" dirty="0"/>
            <a:t>Review/ Create Measures</a:t>
          </a:r>
        </a:p>
      </dgm:t>
    </dgm:pt>
    <dgm:pt modelId="{431531F9-BFC8-4D7E-AE27-0CB415563AB5}" type="parTrans" cxnId="{51FE806F-4A71-4D2C-8AAC-4C1DAD6B7597}">
      <dgm:prSet/>
      <dgm:spPr/>
      <dgm:t>
        <a:bodyPr/>
        <a:lstStyle/>
        <a:p>
          <a:endParaRPr lang="en-US"/>
        </a:p>
      </dgm:t>
    </dgm:pt>
    <dgm:pt modelId="{94114E35-7512-45EF-B0BD-EF448E2BAAB6}" type="sibTrans" cxnId="{51FE806F-4A71-4D2C-8AAC-4C1DAD6B7597}">
      <dgm:prSet/>
      <dgm:spPr/>
      <dgm:t>
        <a:bodyPr/>
        <a:lstStyle/>
        <a:p>
          <a:endParaRPr lang="en-US"/>
        </a:p>
      </dgm:t>
    </dgm:pt>
    <dgm:pt modelId="{A16EF12F-355D-4CDE-B763-4EDB48728462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1600" b="1" dirty="0"/>
            <a:t>Develop MOU or Charter</a:t>
          </a:r>
        </a:p>
      </dgm:t>
    </dgm:pt>
    <dgm:pt modelId="{795D9806-526E-4D4E-9631-3498D7C47259}" type="parTrans" cxnId="{2CAB8F49-8F16-4F53-B8F1-D71144D2D6C5}">
      <dgm:prSet/>
      <dgm:spPr/>
      <dgm:t>
        <a:bodyPr/>
        <a:lstStyle/>
        <a:p>
          <a:endParaRPr lang="en-US"/>
        </a:p>
      </dgm:t>
    </dgm:pt>
    <dgm:pt modelId="{67839E29-3427-4AE5-A507-80BF9E1C4B99}" type="sibTrans" cxnId="{2CAB8F49-8F16-4F53-B8F1-D71144D2D6C5}">
      <dgm:prSet/>
      <dgm:spPr/>
      <dgm:t>
        <a:bodyPr/>
        <a:lstStyle/>
        <a:p>
          <a:endParaRPr lang="en-US"/>
        </a:p>
      </dgm:t>
    </dgm:pt>
    <dgm:pt modelId="{6BE99812-7E39-4123-BDDB-8CA6D4E6CC16}">
      <dgm:prSet phldrT="[Text]" custT="1"/>
      <dgm:spPr/>
      <dgm:t>
        <a:bodyPr/>
        <a:lstStyle/>
        <a:p>
          <a:r>
            <a:rPr lang="en-US" sz="1600" b="1" dirty="0"/>
            <a:t>Plan Data Collection (Scorecard)</a:t>
          </a:r>
        </a:p>
      </dgm:t>
    </dgm:pt>
    <dgm:pt modelId="{DE43E162-EC09-49CD-BD8B-9360381E21EC}" type="parTrans" cxnId="{0076B61C-24DB-4F63-870C-8A6683A53773}">
      <dgm:prSet/>
      <dgm:spPr/>
      <dgm:t>
        <a:bodyPr/>
        <a:lstStyle/>
        <a:p>
          <a:endParaRPr lang="en-US"/>
        </a:p>
      </dgm:t>
    </dgm:pt>
    <dgm:pt modelId="{4DA11FAF-BEA0-4DEF-97CF-F73A30D6703E}" type="sibTrans" cxnId="{0076B61C-24DB-4F63-870C-8A6683A53773}">
      <dgm:prSet/>
      <dgm:spPr/>
      <dgm:t>
        <a:bodyPr/>
        <a:lstStyle/>
        <a:p>
          <a:endParaRPr lang="en-US"/>
        </a:p>
      </dgm:t>
    </dgm:pt>
    <dgm:pt modelId="{2ECF0F42-8F2F-4B31-BFF3-1DAC73EBE736}">
      <dgm:prSet phldrT="[Text]" custT="1"/>
      <dgm:spPr/>
      <dgm:t>
        <a:bodyPr/>
        <a:lstStyle/>
        <a:p>
          <a:r>
            <a:rPr lang="en-US" sz="1600" b="1" dirty="0"/>
            <a:t>                       Ongoing PerformanceStat Meeting</a:t>
          </a:r>
        </a:p>
      </dgm:t>
    </dgm:pt>
    <dgm:pt modelId="{B43BE006-B540-47D1-AFE9-ED2F5B6362EB}" type="parTrans" cxnId="{08828F18-469E-43B6-9940-EF7167566009}">
      <dgm:prSet/>
      <dgm:spPr/>
      <dgm:t>
        <a:bodyPr/>
        <a:lstStyle/>
        <a:p>
          <a:endParaRPr lang="en-US"/>
        </a:p>
      </dgm:t>
    </dgm:pt>
    <dgm:pt modelId="{6092C8C9-66F4-4886-914E-419E7AE33692}" type="sibTrans" cxnId="{08828F18-469E-43B6-9940-EF7167566009}">
      <dgm:prSet/>
      <dgm:spPr/>
      <dgm:t>
        <a:bodyPr/>
        <a:lstStyle/>
        <a:p>
          <a:endParaRPr lang="en-US"/>
        </a:p>
      </dgm:t>
    </dgm:pt>
    <dgm:pt modelId="{86E079E8-B7FD-4EB3-BB25-EB4701A58E79}" type="pres">
      <dgm:prSet presAssocID="{FAE21D91-6E33-4247-8EDA-4C1D73FBEA47}" presName="Name0" presStyleCnt="0">
        <dgm:presLayoutVars>
          <dgm:dir/>
          <dgm:animLvl val="lvl"/>
          <dgm:resizeHandles val="exact"/>
        </dgm:presLayoutVars>
      </dgm:prSet>
      <dgm:spPr/>
    </dgm:pt>
    <dgm:pt modelId="{E3B4762E-748A-4B3A-AE1C-E6A527349AEE}" type="pres">
      <dgm:prSet presAssocID="{20D20222-3116-42E5-B261-6CE472F70FB7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3256B973-A91E-4DF3-BB9F-97F693EFEF43}" type="pres">
      <dgm:prSet presAssocID="{4C33FD8C-8F77-4C87-837D-5C5E31787A80}" presName="parTxOnlySpace" presStyleCnt="0"/>
      <dgm:spPr/>
    </dgm:pt>
    <dgm:pt modelId="{23A16251-7741-4248-A6EC-2D3ACA9EB945}" type="pres">
      <dgm:prSet presAssocID="{4D675A9A-46D1-4973-8AC9-3C64F411C0F8}" presName="parTxOnly" presStyleLbl="node1" presStyleIdx="1" presStyleCnt="5" custLinFactNeighborX="-5725">
        <dgm:presLayoutVars>
          <dgm:chMax val="0"/>
          <dgm:chPref val="0"/>
          <dgm:bulletEnabled val="1"/>
        </dgm:presLayoutVars>
      </dgm:prSet>
      <dgm:spPr/>
    </dgm:pt>
    <dgm:pt modelId="{29F1034E-2FD7-42F2-905A-B63D5B7BB613}" type="pres">
      <dgm:prSet presAssocID="{94114E35-7512-45EF-B0BD-EF448E2BAAB6}" presName="parTxOnlySpace" presStyleCnt="0"/>
      <dgm:spPr/>
    </dgm:pt>
    <dgm:pt modelId="{423C579B-FB6D-4A33-90C6-08528BD06926}" type="pres">
      <dgm:prSet presAssocID="{A16EF12F-355D-4CDE-B763-4EDB4872846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62DAB91-2DC3-4A04-ADF3-AE63C8363E5C}" type="pres">
      <dgm:prSet presAssocID="{67839E29-3427-4AE5-A507-80BF9E1C4B99}" presName="parTxOnlySpace" presStyleCnt="0"/>
      <dgm:spPr/>
    </dgm:pt>
    <dgm:pt modelId="{9352FE4E-D733-4120-8048-7355479672C8}" type="pres">
      <dgm:prSet presAssocID="{6BE99812-7E39-4123-BDDB-8CA6D4E6CC16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F90AA74-BD71-402A-89D1-EE0208816B1B}" type="pres">
      <dgm:prSet presAssocID="{4DA11FAF-BEA0-4DEF-97CF-F73A30D6703E}" presName="parTxOnlySpace" presStyleCnt="0"/>
      <dgm:spPr/>
    </dgm:pt>
    <dgm:pt modelId="{F0190C23-8B74-438D-B7A5-5DDADAB9849F}" type="pres">
      <dgm:prSet presAssocID="{2ECF0F42-8F2F-4B31-BFF3-1DAC73EBE736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1607608-703B-43CD-8A24-6A0F6B88BBB6}" type="presOf" srcId="{20D20222-3116-42E5-B261-6CE472F70FB7}" destId="{E3B4762E-748A-4B3A-AE1C-E6A527349AEE}" srcOrd="0" destOrd="0" presId="urn:microsoft.com/office/officeart/2005/8/layout/chevron1"/>
    <dgm:cxn modelId="{08828F18-469E-43B6-9940-EF7167566009}" srcId="{FAE21D91-6E33-4247-8EDA-4C1D73FBEA47}" destId="{2ECF0F42-8F2F-4B31-BFF3-1DAC73EBE736}" srcOrd="4" destOrd="0" parTransId="{B43BE006-B540-47D1-AFE9-ED2F5B6362EB}" sibTransId="{6092C8C9-66F4-4886-914E-419E7AE33692}"/>
    <dgm:cxn modelId="{0076B61C-24DB-4F63-870C-8A6683A53773}" srcId="{FAE21D91-6E33-4247-8EDA-4C1D73FBEA47}" destId="{6BE99812-7E39-4123-BDDB-8CA6D4E6CC16}" srcOrd="3" destOrd="0" parTransId="{DE43E162-EC09-49CD-BD8B-9360381E21EC}" sibTransId="{4DA11FAF-BEA0-4DEF-97CF-F73A30D6703E}"/>
    <dgm:cxn modelId="{D270FD48-0870-45E0-B871-E7C8D63C185B}" type="presOf" srcId="{FAE21D91-6E33-4247-8EDA-4C1D73FBEA47}" destId="{86E079E8-B7FD-4EB3-BB25-EB4701A58E79}" srcOrd="0" destOrd="0" presId="urn:microsoft.com/office/officeart/2005/8/layout/chevron1"/>
    <dgm:cxn modelId="{2CAB8F49-8F16-4F53-B8F1-D71144D2D6C5}" srcId="{FAE21D91-6E33-4247-8EDA-4C1D73FBEA47}" destId="{A16EF12F-355D-4CDE-B763-4EDB48728462}" srcOrd="2" destOrd="0" parTransId="{795D9806-526E-4D4E-9631-3498D7C47259}" sibTransId="{67839E29-3427-4AE5-A507-80BF9E1C4B99}"/>
    <dgm:cxn modelId="{51FE806F-4A71-4D2C-8AAC-4C1DAD6B7597}" srcId="{FAE21D91-6E33-4247-8EDA-4C1D73FBEA47}" destId="{4D675A9A-46D1-4973-8AC9-3C64F411C0F8}" srcOrd="1" destOrd="0" parTransId="{431531F9-BFC8-4D7E-AE27-0CB415563AB5}" sibTransId="{94114E35-7512-45EF-B0BD-EF448E2BAAB6}"/>
    <dgm:cxn modelId="{3518D358-881A-4684-9427-EBD840D60C2D}" type="presOf" srcId="{A16EF12F-355D-4CDE-B763-4EDB48728462}" destId="{423C579B-FB6D-4A33-90C6-08528BD06926}" srcOrd="0" destOrd="0" presId="urn:microsoft.com/office/officeart/2005/8/layout/chevron1"/>
    <dgm:cxn modelId="{39AE53AE-8CC4-4EA9-9D5F-142D93CDD9AE}" type="presOf" srcId="{2ECF0F42-8F2F-4B31-BFF3-1DAC73EBE736}" destId="{F0190C23-8B74-438D-B7A5-5DDADAB9849F}" srcOrd="0" destOrd="0" presId="urn:microsoft.com/office/officeart/2005/8/layout/chevron1"/>
    <dgm:cxn modelId="{AAF111B9-A75D-45A0-8B8E-93F2118EB7B3}" type="presOf" srcId="{6BE99812-7E39-4123-BDDB-8CA6D4E6CC16}" destId="{9352FE4E-D733-4120-8048-7355479672C8}" srcOrd="0" destOrd="0" presId="urn:microsoft.com/office/officeart/2005/8/layout/chevron1"/>
    <dgm:cxn modelId="{EEBF5DE4-7BD9-41C1-98E2-CEFA2DA9E9DC}" type="presOf" srcId="{4D675A9A-46D1-4973-8AC9-3C64F411C0F8}" destId="{23A16251-7741-4248-A6EC-2D3ACA9EB945}" srcOrd="0" destOrd="0" presId="urn:microsoft.com/office/officeart/2005/8/layout/chevron1"/>
    <dgm:cxn modelId="{6AB714F5-ECD6-456F-A27E-2DB83B5594C9}" srcId="{FAE21D91-6E33-4247-8EDA-4C1D73FBEA47}" destId="{20D20222-3116-42E5-B261-6CE472F70FB7}" srcOrd="0" destOrd="0" parTransId="{E918BDC8-6587-4C30-811F-357266516BC5}" sibTransId="{4C33FD8C-8F77-4C87-837D-5C5E31787A80}"/>
    <dgm:cxn modelId="{B1356918-6E20-417F-A787-0D905A33DFA7}" type="presParOf" srcId="{86E079E8-B7FD-4EB3-BB25-EB4701A58E79}" destId="{E3B4762E-748A-4B3A-AE1C-E6A527349AEE}" srcOrd="0" destOrd="0" presId="urn:microsoft.com/office/officeart/2005/8/layout/chevron1"/>
    <dgm:cxn modelId="{8E9BB0E9-2E90-49DF-9B0B-41A4676AC9D3}" type="presParOf" srcId="{86E079E8-B7FD-4EB3-BB25-EB4701A58E79}" destId="{3256B973-A91E-4DF3-BB9F-97F693EFEF43}" srcOrd="1" destOrd="0" presId="urn:microsoft.com/office/officeart/2005/8/layout/chevron1"/>
    <dgm:cxn modelId="{AE5E45C8-47EF-4B84-B72F-A7BEE6CAB02A}" type="presParOf" srcId="{86E079E8-B7FD-4EB3-BB25-EB4701A58E79}" destId="{23A16251-7741-4248-A6EC-2D3ACA9EB945}" srcOrd="2" destOrd="0" presId="urn:microsoft.com/office/officeart/2005/8/layout/chevron1"/>
    <dgm:cxn modelId="{5736F7AD-F270-4EB6-AF2A-22C6FD80D405}" type="presParOf" srcId="{86E079E8-B7FD-4EB3-BB25-EB4701A58E79}" destId="{29F1034E-2FD7-42F2-905A-B63D5B7BB613}" srcOrd="3" destOrd="0" presId="urn:microsoft.com/office/officeart/2005/8/layout/chevron1"/>
    <dgm:cxn modelId="{B8097A42-9723-4655-B09A-D0B2C9940303}" type="presParOf" srcId="{86E079E8-B7FD-4EB3-BB25-EB4701A58E79}" destId="{423C579B-FB6D-4A33-90C6-08528BD06926}" srcOrd="4" destOrd="0" presId="urn:microsoft.com/office/officeart/2005/8/layout/chevron1"/>
    <dgm:cxn modelId="{D77F0E7C-2542-4EA9-948D-6ADFF6A133AE}" type="presParOf" srcId="{86E079E8-B7FD-4EB3-BB25-EB4701A58E79}" destId="{862DAB91-2DC3-4A04-ADF3-AE63C8363E5C}" srcOrd="5" destOrd="0" presId="urn:microsoft.com/office/officeart/2005/8/layout/chevron1"/>
    <dgm:cxn modelId="{EF223DC3-B2EB-43FC-813C-88584994C2AD}" type="presParOf" srcId="{86E079E8-B7FD-4EB3-BB25-EB4701A58E79}" destId="{9352FE4E-D733-4120-8048-7355479672C8}" srcOrd="6" destOrd="0" presId="urn:microsoft.com/office/officeart/2005/8/layout/chevron1"/>
    <dgm:cxn modelId="{0931F68E-BFAF-404D-B777-B17405EB495F}" type="presParOf" srcId="{86E079E8-B7FD-4EB3-BB25-EB4701A58E79}" destId="{6F90AA74-BD71-402A-89D1-EE0208816B1B}" srcOrd="7" destOrd="0" presId="urn:microsoft.com/office/officeart/2005/8/layout/chevron1"/>
    <dgm:cxn modelId="{B697E257-08B2-4DBD-8FDC-91A83EE31BDA}" type="presParOf" srcId="{86E079E8-B7FD-4EB3-BB25-EB4701A58E79}" destId="{F0190C23-8B74-438D-B7A5-5DDADAB9849F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017159-94EB-4C1B-BBF6-505066EDC9A6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C775F77-BD4A-4C2F-B70F-C17775ACCF33}">
      <dgm:prSet phldrT="[Text]" custT="1"/>
      <dgm:spPr/>
      <dgm:t>
        <a:bodyPr/>
        <a:lstStyle/>
        <a:p>
          <a:r>
            <a:rPr lang="en-US" sz="1800" dirty="0"/>
            <a:t>Making Baltimore Safe</a:t>
          </a:r>
        </a:p>
      </dgm:t>
    </dgm:pt>
    <dgm:pt modelId="{744BC701-581D-41E7-AE71-145856AC6B3B}" type="parTrans" cxnId="{1AE403F7-31EC-45C9-91ED-73D0296CB207}">
      <dgm:prSet/>
      <dgm:spPr/>
      <dgm:t>
        <a:bodyPr/>
        <a:lstStyle/>
        <a:p>
          <a:endParaRPr lang="en-US" sz="1600"/>
        </a:p>
      </dgm:t>
    </dgm:pt>
    <dgm:pt modelId="{2EA20C67-BDA6-4B19-867D-9BA5DECA489B}" type="sibTrans" cxnId="{1AE403F7-31EC-45C9-91ED-73D0296CB207}">
      <dgm:prSet/>
      <dgm:spPr/>
      <dgm:t>
        <a:bodyPr/>
        <a:lstStyle/>
        <a:p>
          <a:endParaRPr lang="en-US" sz="1600"/>
        </a:p>
      </dgm:t>
    </dgm:pt>
    <dgm:pt modelId="{A8C85014-CAB7-497C-A393-CDC712BCAB40}">
      <dgm:prSet phldrT="[Text]" custT="1"/>
      <dgm:spPr/>
      <dgm:t>
        <a:bodyPr/>
        <a:lstStyle/>
        <a:p>
          <a:r>
            <a:rPr lang="en-US" sz="1600" dirty="0"/>
            <a:t>Violence Reduction Initiative (VRI)</a:t>
          </a:r>
        </a:p>
      </dgm:t>
    </dgm:pt>
    <dgm:pt modelId="{EC12D8BB-7211-4AAD-8B1E-D124832ACB83}" type="parTrans" cxnId="{87889BAF-283B-426E-B290-059846E210BE}">
      <dgm:prSet/>
      <dgm:spPr/>
      <dgm:t>
        <a:bodyPr/>
        <a:lstStyle/>
        <a:p>
          <a:endParaRPr lang="en-US" sz="1600"/>
        </a:p>
      </dgm:t>
    </dgm:pt>
    <dgm:pt modelId="{A14188F4-FA35-4F63-AD4E-F9F8E5154A44}" type="sibTrans" cxnId="{87889BAF-283B-426E-B290-059846E210BE}">
      <dgm:prSet/>
      <dgm:spPr/>
      <dgm:t>
        <a:bodyPr/>
        <a:lstStyle/>
        <a:p>
          <a:endParaRPr lang="en-US" sz="1600"/>
        </a:p>
      </dgm:t>
    </dgm:pt>
    <dgm:pt modelId="{92E4DBAF-4B60-4B71-A1D6-A63408EF7CC8}">
      <dgm:prSet phldrT="[Text]" custT="1"/>
      <dgm:spPr/>
      <dgm:t>
        <a:bodyPr/>
        <a:lstStyle/>
        <a:p>
          <a:r>
            <a:rPr lang="en-US" sz="1800" dirty="0"/>
            <a:t>Keeping Baltimore Healthy</a:t>
          </a:r>
        </a:p>
      </dgm:t>
    </dgm:pt>
    <dgm:pt modelId="{2A6D2A58-1C2F-4FDB-A3C8-A185B2F53C07}" type="parTrans" cxnId="{B344BDCB-7086-45E8-8491-325564ECF0E3}">
      <dgm:prSet/>
      <dgm:spPr/>
      <dgm:t>
        <a:bodyPr/>
        <a:lstStyle/>
        <a:p>
          <a:endParaRPr lang="en-US" sz="1600"/>
        </a:p>
      </dgm:t>
    </dgm:pt>
    <dgm:pt modelId="{FE72C638-6414-4AFC-9C58-A6E31603C3C5}" type="sibTrans" cxnId="{B344BDCB-7086-45E8-8491-325564ECF0E3}">
      <dgm:prSet/>
      <dgm:spPr/>
      <dgm:t>
        <a:bodyPr/>
        <a:lstStyle/>
        <a:p>
          <a:endParaRPr lang="en-US" sz="1600"/>
        </a:p>
      </dgm:t>
    </dgm:pt>
    <dgm:pt modelId="{D2D293D8-A6DC-4447-90CD-43616DE02173}">
      <dgm:prSet phldrT="[Text]" custT="1"/>
      <dgm:spPr/>
      <dgm:t>
        <a:bodyPr/>
        <a:lstStyle/>
        <a:p>
          <a:r>
            <a:rPr lang="en-US" sz="1600" dirty="0"/>
            <a:t>Neighborhood Revitalization Initiative (NRI)</a:t>
          </a:r>
        </a:p>
      </dgm:t>
    </dgm:pt>
    <dgm:pt modelId="{5B0AB403-B644-47F4-B444-63BB07080C88}" type="parTrans" cxnId="{1CD5EF32-D42F-4640-9941-D4858BDE264C}">
      <dgm:prSet/>
      <dgm:spPr/>
      <dgm:t>
        <a:bodyPr/>
        <a:lstStyle/>
        <a:p>
          <a:endParaRPr lang="en-US" sz="1600"/>
        </a:p>
      </dgm:t>
    </dgm:pt>
    <dgm:pt modelId="{109FE76E-258B-46E7-8AA8-ADAEC855F4D4}" type="sibTrans" cxnId="{1CD5EF32-D42F-4640-9941-D4858BDE264C}">
      <dgm:prSet/>
      <dgm:spPr/>
      <dgm:t>
        <a:bodyPr/>
        <a:lstStyle/>
        <a:p>
          <a:endParaRPr lang="en-US" sz="1600"/>
        </a:p>
      </dgm:t>
    </dgm:pt>
    <dgm:pt modelId="{7125A13E-44EA-441E-8B66-73163EA444F2}">
      <dgm:prSet phldrT="[Text]" custT="1"/>
      <dgm:spPr/>
      <dgm:t>
        <a:bodyPr/>
        <a:lstStyle/>
        <a:p>
          <a:r>
            <a:rPr lang="en-US" sz="1600" dirty="0"/>
            <a:t>Engaging </a:t>
          </a:r>
          <a:r>
            <a:rPr lang="en-US" sz="1800" dirty="0"/>
            <a:t>Baltimore</a:t>
          </a:r>
          <a:r>
            <a:rPr lang="en-US" sz="1600" dirty="0"/>
            <a:t> Youth</a:t>
          </a:r>
        </a:p>
      </dgm:t>
    </dgm:pt>
    <dgm:pt modelId="{2B108983-4ABE-4FAF-9F78-C7F2FC9DCB61}" type="parTrans" cxnId="{8A71C0E5-9278-4C12-B2CE-1A709D7006A3}">
      <dgm:prSet/>
      <dgm:spPr/>
      <dgm:t>
        <a:bodyPr/>
        <a:lstStyle/>
        <a:p>
          <a:endParaRPr lang="en-US" sz="1600"/>
        </a:p>
      </dgm:t>
    </dgm:pt>
    <dgm:pt modelId="{69F0665F-60A2-474D-BB23-D0E0D3754B23}" type="sibTrans" cxnId="{8A71C0E5-9278-4C12-B2CE-1A709D7006A3}">
      <dgm:prSet/>
      <dgm:spPr/>
      <dgm:t>
        <a:bodyPr/>
        <a:lstStyle/>
        <a:p>
          <a:endParaRPr lang="en-US" sz="1600"/>
        </a:p>
      </dgm:t>
    </dgm:pt>
    <dgm:pt modelId="{024C71E4-0909-4AB1-9276-C82354A0AB11}">
      <dgm:prSet phldrT="[Text]" custT="1"/>
      <dgm:spPr/>
      <dgm:t>
        <a:bodyPr/>
        <a:lstStyle/>
        <a:p>
          <a:r>
            <a:rPr lang="en-US" sz="1600" i="1" dirty="0"/>
            <a:t>YouthStat</a:t>
          </a:r>
        </a:p>
      </dgm:t>
    </dgm:pt>
    <dgm:pt modelId="{59C501F3-493B-4B51-8D20-3B7D5310F1B5}" type="parTrans" cxnId="{F2B1CDCF-3F6A-45AE-AF61-0E80DD0A3AD3}">
      <dgm:prSet/>
      <dgm:spPr/>
      <dgm:t>
        <a:bodyPr/>
        <a:lstStyle/>
        <a:p>
          <a:endParaRPr lang="en-US" sz="1600"/>
        </a:p>
      </dgm:t>
    </dgm:pt>
    <dgm:pt modelId="{38B07D17-C73D-4426-B15E-0DA1BCEA6011}" type="sibTrans" cxnId="{F2B1CDCF-3F6A-45AE-AF61-0E80DD0A3AD3}">
      <dgm:prSet/>
      <dgm:spPr/>
      <dgm:t>
        <a:bodyPr/>
        <a:lstStyle/>
        <a:p>
          <a:endParaRPr lang="en-US" sz="1600"/>
        </a:p>
      </dgm:t>
    </dgm:pt>
    <dgm:pt modelId="{6A97968E-04E9-4F8D-B7AB-2EC2D303D877}">
      <dgm:prSet phldrT="[Text]" custT="1"/>
      <dgm:spPr/>
      <dgm:t>
        <a:bodyPr/>
        <a:lstStyle/>
        <a:p>
          <a:r>
            <a:rPr lang="en-US" sz="1600" dirty="0"/>
            <a:t>Moving </a:t>
          </a:r>
          <a:r>
            <a:rPr lang="en-US" sz="1800" dirty="0"/>
            <a:t>Baltimore</a:t>
          </a:r>
          <a:r>
            <a:rPr lang="en-US" sz="1600" dirty="0"/>
            <a:t> Forward</a:t>
          </a:r>
        </a:p>
      </dgm:t>
    </dgm:pt>
    <dgm:pt modelId="{C3E89AFD-B563-4BF6-96E1-64F156C34D10}" type="parTrans" cxnId="{22F57077-98A4-4739-A35E-9592986F63E4}">
      <dgm:prSet/>
      <dgm:spPr/>
      <dgm:t>
        <a:bodyPr/>
        <a:lstStyle/>
        <a:p>
          <a:endParaRPr lang="en-US" sz="1600"/>
        </a:p>
      </dgm:t>
    </dgm:pt>
    <dgm:pt modelId="{DFB5C19C-7252-464E-B30B-4799A51A553F}" type="sibTrans" cxnId="{22F57077-98A4-4739-A35E-9592986F63E4}">
      <dgm:prSet/>
      <dgm:spPr/>
      <dgm:t>
        <a:bodyPr/>
        <a:lstStyle/>
        <a:p>
          <a:endParaRPr lang="en-US" sz="1600"/>
        </a:p>
      </dgm:t>
    </dgm:pt>
    <dgm:pt modelId="{83AAA2CA-6A63-45C1-ACA5-B9D8BE6EE2A0}">
      <dgm:prSet phldrT="[Text]" custT="1"/>
      <dgm:spPr/>
      <dgm:t>
        <a:bodyPr/>
        <a:lstStyle/>
        <a:p>
          <a:r>
            <a:rPr lang="en-US" sz="1600" dirty="0"/>
            <a:t>Procurement, Inclusion &amp; Equity (PIE)</a:t>
          </a:r>
        </a:p>
      </dgm:t>
    </dgm:pt>
    <dgm:pt modelId="{3996BBA5-FDDB-4029-AB10-6B0E1642EC49}" type="parTrans" cxnId="{A05ABFB1-211A-49FF-8490-3ED851F1FB77}">
      <dgm:prSet/>
      <dgm:spPr/>
      <dgm:t>
        <a:bodyPr/>
        <a:lstStyle/>
        <a:p>
          <a:endParaRPr lang="en-US" sz="1600"/>
        </a:p>
      </dgm:t>
    </dgm:pt>
    <dgm:pt modelId="{5BA952A1-0A99-4352-9CA6-04717DB9FEF3}" type="sibTrans" cxnId="{A05ABFB1-211A-49FF-8490-3ED851F1FB77}">
      <dgm:prSet/>
      <dgm:spPr/>
      <dgm:t>
        <a:bodyPr/>
        <a:lstStyle/>
        <a:p>
          <a:endParaRPr lang="en-US" sz="1600"/>
        </a:p>
      </dgm:t>
    </dgm:pt>
    <dgm:pt modelId="{1EB2B9CD-5173-486E-B12B-74B29BAEEDB5}" type="pres">
      <dgm:prSet presAssocID="{9F017159-94EB-4C1B-BBF6-505066EDC9A6}" presName="Name0" presStyleCnt="0">
        <dgm:presLayoutVars>
          <dgm:dir/>
          <dgm:animLvl val="lvl"/>
          <dgm:resizeHandles val="exact"/>
        </dgm:presLayoutVars>
      </dgm:prSet>
      <dgm:spPr/>
    </dgm:pt>
    <dgm:pt modelId="{1C5B2119-D850-4081-B7E2-DE920A796147}" type="pres">
      <dgm:prSet presAssocID="{BC775F77-BD4A-4C2F-B70F-C17775ACCF33}" presName="linNode" presStyleCnt="0"/>
      <dgm:spPr/>
    </dgm:pt>
    <dgm:pt modelId="{BBDB292F-5F97-40E8-A2D8-4043FAD7C69E}" type="pres">
      <dgm:prSet presAssocID="{BC775F77-BD4A-4C2F-B70F-C17775ACCF33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70383F2F-2702-4FA3-9607-72D850597DBD}" type="pres">
      <dgm:prSet presAssocID="{BC775F77-BD4A-4C2F-B70F-C17775ACCF33}" presName="descendantText" presStyleLbl="alignAccFollowNode1" presStyleIdx="0" presStyleCnt="4">
        <dgm:presLayoutVars>
          <dgm:bulletEnabled val="1"/>
        </dgm:presLayoutVars>
      </dgm:prSet>
      <dgm:spPr/>
    </dgm:pt>
    <dgm:pt modelId="{82EA99F4-3FD4-4E51-BA53-864BDA445641}" type="pres">
      <dgm:prSet presAssocID="{2EA20C67-BDA6-4B19-867D-9BA5DECA489B}" presName="sp" presStyleCnt="0"/>
      <dgm:spPr/>
    </dgm:pt>
    <dgm:pt modelId="{56F8BE29-65FC-44F9-9681-1F9A52BF045F}" type="pres">
      <dgm:prSet presAssocID="{92E4DBAF-4B60-4B71-A1D6-A63408EF7CC8}" presName="linNode" presStyleCnt="0"/>
      <dgm:spPr/>
    </dgm:pt>
    <dgm:pt modelId="{869C1693-548E-4A0C-A105-F1FF302392C8}" type="pres">
      <dgm:prSet presAssocID="{92E4DBAF-4B60-4B71-A1D6-A63408EF7CC8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00293294-C96B-4569-9CE1-135B42D48917}" type="pres">
      <dgm:prSet presAssocID="{92E4DBAF-4B60-4B71-A1D6-A63408EF7CC8}" presName="descendantText" presStyleLbl="alignAccFollowNode1" presStyleIdx="1" presStyleCnt="4">
        <dgm:presLayoutVars>
          <dgm:bulletEnabled val="1"/>
        </dgm:presLayoutVars>
      </dgm:prSet>
      <dgm:spPr/>
    </dgm:pt>
    <dgm:pt modelId="{B52B47C9-7CB5-4308-8FCF-B3CE95A4AA0A}" type="pres">
      <dgm:prSet presAssocID="{FE72C638-6414-4AFC-9C58-A6E31603C3C5}" presName="sp" presStyleCnt="0"/>
      <dgm:spPr/>
    </dgm:pt>
    <dgm:pt modelId="{404958D5-9E8C-44AC-8FA6-44A90E6DBCBC}" type="pres">
      <dgm:prSet presAssocID="{7125A13E-44EA-441E-8B66-73163EA444F2}" presName="linNode" presStyleCnt="0"/>
      <dgm:spPr/>
    </dgm:pt>
    <dgm:pt modelId="{C93EC1A2-EB0C-4214-BA96-F191327F2D57}" type="pres">
      <dgm:prSet presAssocID="{7125A13E-44EA-441E-8B66-73163EA444F2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5378279C-2CA1-4513-B008-C7237836BDD7}" type="pres">
      <dgm:prSet presAssocID="{7125A13E-44EA-441E-8B66-73163EA444F2}" presName="descendantText" presStyleLbl="alignAccFollowNode1" presStyleIdx="2" presStyleCnt="4">
        <dgm:presLayoutVars>
          <dgm:bulletEnabled val="1"/>
        </dgm:presLayoutVars>
      </dgm:prSet>
      <dgm:spPr/>
    </dgm:pt>
    <dgm:pt modelId="{1234AABF-4DE5-4E44-AB08-C049CF756235}" type="pres">
      <dgm:prSet presAssocID="{69F0665F-60A2-474D-BB23-D0E0D3754B23}" presName="sp" presStyleCnt="0"/>
      <dgm:spPr/>
    </dgm:pt>
    <dgm:pt modelId="{EE007252-DF61-431E-BD39-648521819CA4}" type="pres">
      <dgm:prSet presAssocID="{6A97968E-04E9-4F8D-B7AB-2EC2D303D877}" presName="linNode" presStyleCnt="0"/>
      <dgm:spPr/>
    </dgm:pt>
    <dgm:pt modelId="{B0097E94-0733-41E1-91F7-CAE2CE4E785A}" type="pres">
      <dgm:prSet presAssocID="{6A97968E-04E9-4F8D-B7AB-2EC2D303D877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00C7723D-57D4-45AC-A276-C62FFB964405}" type="pres">
      <dgm:prSet presAssocID="{6A97968E-04E9-4F8D-B7AB-2EC2D303D877}" presName="descendantText" presStyleLbl="alignAccFollowNode1" presStyleIdx="3" presStyleCnt="4" custLinFactNeighborX="0">
        <dgm:presLayoutVars>
          <dgm:bulletEnabled val="1"/>
        </dgm:presLayoutVars>
      </dgm:prSet>
      <dgm:spPr/>
    </dgm:pt>
  </dgm:ptLst>
  <dgm:cxnLst>
    <dgm:cxn modelId="{1CD5EF32-D42F-4640-9941-D4858BDE264C}" srcId="{92E4DBAF-4B60-4B71-A1D6-A63408EF7CC8}" destId="{D2D293D8-A6DC-4447-90CD-43616DE02173}" srcOrd="0" destOrd="0" parTransId="{5B0AB403-B644-47F4-B444-63BB07080C88}" sibTransId="{109FE76E-258B-46E7-8AA8-ADAEC855F4D4}"/>
    <dgm:cxn modelId="{9504FC3D-C3A5-4187-B06B-AFD85E36D626}" type="presOf" srcId="{BC775F77-BD4A-4C2F-B70F-C17775ACCF33}" destId="{BBDB292F-5F97-40E8-A2D8-4043FAD7C69E}" srcOrd="0" destOrd="0" presId="urn:microsoft.com/office/officeart/2005/8/layout/vList5"/>
    <dgm:cxn modelId="{79EE3240-1CA8-49EB-9C99-63A6FF33A2E5}" type="presOf" srcId="{92E4DBAF-4B60-4B71-A1D6-A63408EF7CC8}" destId="{869C1693-548E-4A0C-A105-F1FF302392C8}" srcOrd="0" destOrd="0" presId="urn:microsoft.com/office/officeart/2005/8/layout/vList5"/>
    <dgm:cxn modelId="{39BEA141-35D3-4FB3-9A24-A2D9A9E9A28C}" type="presOf" srcId="{D2D293D8-A6DC-4447-90CD-43616DE02173}" destId="{00293294-C96B-4569-9CE1-135B42D48917}" srcOrd="0" destOrd="0" presId="urn:microsoft.com/office/officeart/2005/8/layout/vList5"/>
    <dgm:cxn modelId="{F6072D47-5365-4EA6-8486-2D93213E87BD}" type="presOf" srcId="{A8C85014-CAB7-497C-A393-CDC712BCAB40}" destId="{70383F2F-2702-4FA3-9607-72D850597DBD}" srcOrd="0" destOrd="0" presId="urn:microsoft.com/office/officeart/2005/8/layout/vList5"/>
    <dgm:cxn modelId="{5763E370-E66F-41C2-AF10-C0FB2387FCB7}" type="presOf" srcId="{83AAA2CA-6A63-45C1-ACA5-B9D8BE6EE2A0}" destId="{00C7723D-57D4-45AC-A276-C62FFB964405}" srcOrd="0" destOrd="0" presId="urn:microsoft.com/office/officeart/2005/8/layout/vList5"/>
    <dgm:cxn modelId="{22F57077-98A4-4739-A35E-9592986F63E4}" srcId="{9F017159-94EB-4C1B-BBF6-505066EDC9A6}" destId="{6A97968E-04E9-4F8D-B7AB-2EC2D303D877}" srcOrd="3" destOrd="0" parTransId="{C3E89AFD-B563-4BF6-96E1-64F156C34D10}" sibTransId="{DFB5C19C-7252-464E-B30B-4799A51A553F}"/>
    <dgm:cxn modelId="{C7244778-6FFB-4B65-8915-823FC81B7E2D}" type="presOf" srcId="{6A97968E-04E9-4F8D-B7AB-2EC2D303D877}" destId="{B0097E94-0733-41E1-91F7-CAE2CE4E785A}" srcOrd="0" destOrd="0" presId="urn:microsoft.com/office/officeart/2005/8/layout/vList5"/>
    <dgm:cxn modelId="{0116045A-BEAD-4FC5-A19A-8C1256C1F0F0}" type="presOf" srcId="{024C71E4-0909-4AB1-9276-C82354A0AB11}" destId="{5378279C-2CA1-4513-B008-C7237836BDD7}" srcOrd="0" destOrd="0" presId="urn:microsoft.com/office/officeart/2005/8/layout/vList5"/>
    <dgm:cxn modelId="{87889BAF-283B-426E-B290-059846E210BE}" srcId="{BC775F77-BD4A-4C2F-B70F-C17775ACCF33}" destId="{A8C85014-CAB7-497C-A393-CDC712BCAB40}" srcOrd="0" destOrd="0" parTransId="{EC12D8BB-7211-4AAD-8B1E-D124832ACB83}" sibTransId="{A14188F4-FA35-4F63-AD4E-F9F8E5154A44}"/>
    <dgm:cxn modelId="{A05ABFB1-211A-49FF-8490-3ED851F1FB77}" srcId="{6A97968E-04E9-4F8D-B7AB-2EC2D303D877}" destId="{83AAA2CA-6A63-45C1-ACA5-B9D8BE6EE2A0}" srcOrd="0" destOrd="0" parTransId="{3996BBA5-FDDB-4029-AB10-6B0E1642EC49}" sibTransId="{5BA952A1-0A99-4352-9CA6-04717DB9FEF3}"/>
    <dgm:cxn modelId="{B344BDCB-7086-45E8-8491-325564ECF0E3}" srcId="{9F017159-94EB-4C1B-BBF6-505066EDC9A6}" destId="{92E4DBAF-4B60-4B71-A1D6-A63408EF7CC8}" srcOrd="1" destOrd="0" parTransId="{2A6D2A58-1C2F-4FDB-A3C8-A185B2F53C07}" sibTransId="{FE72C638-6414-4AFC-9C58-A6E31603C3C5}"/>
    <dgm:cxn modelId="{F2B1CDCF-3F6A-45AE-AF61-0E80DD0A3AD3}" srcId="{7125A13E-44EA-441E-8B66-73163EA444F2}" destId="{024C71E4-0909-4AB1-9276-C82354A0AB11}" srcOrd="0" destOrd="0" parTransId="{59C501F3-493B-4B51-8D20-3B7D5310F1B5}" sibTransId="{38B07D17-C73D-4426-B15E-0DA1BCEA6011}"/>
    <dgm:cxn modelId="{8A71C0E5-9278-4C12-B2CE-1A709D7006A3}" srcId="{9F017159-94EB-4C1B-BBF6-505066EDC9A6}" destId="{7125A13E-44EA-441E-8B66-73163EA444F2}" srcOrd="2" destOrd="0" parTransId="{2B108983-4ABE-4FAF-9F78-C7F2FC9DCB61}" sibTransId="{69F0665F-60A2-474D-BB23-D0E0D3754B23}"/>
    <dgm:cxn modelId="{B7343EEA-23FE-4151-887F-1C798417098F}" type="presOf" srcId="{9F017159-94EB-4C1B-BBF6-505066EDC9A6}" destId="{1EB2B9CD-5173-486E-B12B-74B29BAEEDB5}" srcOrd="0" destOrd="0" presId="urn:microsoft.com/office/officeart/2005/8/layout/vList5"/>
    <dgm:cxn modelId="{1AE403F7-31EC-45C9-91ED-73D0296CB207}" srcId="{9F017159-94EB-4C1B-BBF6-505066EDC9A6}" destId="{BC775F77-BD4A-4C2F-B70F-C17775ACCF33}" srcOrd="0" destOrd="0" parTransId="{744BC701-581D-41E7-AE71-145856AC6B3B}" sibTransId="{2EA20C67-BDA6-4B19-867D-9BA5DECA489B}"/>
    <dgm:cxn modelId="{F2D05EFE-2FC2-4383-B759-D65F8DDDBFA7}" type="presOf" srcId="{7125A13E-44EA-441E-8B66-73163EA444F2}" destId="{C93EC1A2-EB0C-4214-BA96-F191327F2D57}" srcOrd="0" destOrd="0" presId="urn:microsoft.com/office/officeart/2005/8/layout/vList5"/>
    <dgm:cxn modelId="{615BE698-BDC4-47F2-B794-CFC13412ECA3}" type="presParOf" srcId="{1EB2B9CD-5173-486E-B12B-74B29BAEEDB5}" destId="{1C5B2119-D850-4081-B7E2-DE920A796147}" srcOrd="0" destOrd="0" presId="urn:microsoft.com/office/officeart/2005/8/layout/vList5"/>
    <dgm:cxn modelId="{825577D8-EE8A-4116-9FBB-C0CF8C899D0D}" type="presParOf" srcId="{1C5B2119-D850-4081-B7E2-DE920A796147}" destId="{BBDB292F-5F97-40E8-A2D8-4043FAD7C69E}" srcOrd="0" destOrd="0" presId="urn:microsoft.com/office/officeart/2005/8/layout/vList5"/>
    <dgm:cxn modelId="{43441498-6DD1-4DDD-9DC3-997CF4BB52D5}" type="presParOf" srcId="{1C5B2119-D850-4081-B7E2-DE920A796147}" destId="{70383F2F-2702-4FA3-9607-72D850597DBD}" srcOrd="1" destOrd="0" presId="urn:microsoft.com/office/officeart/2005/8/layout/vList5"/>
    <dgm:cxn modelId="{24CFD6EE-73AC-43E5-9CF7-A797D1F482EF}" type="presParOf" srcId="{1EB2B9CD-5173-486E-B12B-74B29BAEEDB5}" destId="{82EA99F4-3FD4-4E51-BA53-864BDA445641}" srcOrd="1" destOrd="0" presId="urn:microsoft.com/office/officeart/2005/8/layout/vList5"/>
    <dgm:cxn modelId="{CA073C10-4CC1-4EF6-81E9-E1AAF90CD9B4}" type="presParOf" srcId="{1EB2B9CD-5173-486E-B12B-74B29BAEEDB5}" destId="{56F8BE29-65FC-44F9-9681-1F9A52BF045F}" srcOrd="2" destOrd="0" presId="urn:microsoft.com/office/officeart/2005/8/layout/vList5"/>
    <dgm:cxn modelId="{4A9F7CFC-797C-497B-A7D4-D81ECDDAB653}" type="presParOf" srcId="{56F8BE29-65FC-44F9-9681-1F9A52BF045F}" destId="{869C1693-548E-4A0C-A105-F1FF302392C8}" srcOrd="0" destOrd="0" presId="urn:microsoft.com/office/officeart/2005/8/layout/vList5"/>
    <dgm:cxn modelId="{6C1BB946-A6A0-4546-ACCD-8B9930B32922}" type="presParOf" srcId="{56F8BE29-65FC-44F9-9681-1F9A52BF045F}" destId="{00293294-C96B-4569-9CE1-135B42D48917}" srcOrd="1" destOrd="0" presId="urn:microsoft.com/office/officeart/2005/8/layout/vList5"/>
    <dgm:cxn modelId="{B985A70A-278B-4CBD-9E12-7D54FE4F9F30}" type="presParOf" srcId="{1EB2B9CD-5173-486E-B12B-74B29BAEEDB5}" destId="{B52B47C9-7CB5-4308-8FCF-B3CE95A4AA0A}" srcOrd="3" destOrd="0" presId="urn:microsoft.com/office/officeart/2005/8/layout/vList5"/>
    <dgm:cxn modelId="{AF2AAAA1-F01F-4EFB-B619-C8E8B0AA2931}" type="presParOf" srcId="{1EB2B9CD-5173-486E-B12B-74B29BAEEDB5}" destId="{404958D5-9E8C-44AC-8FA6-44A90E6DBCBC}" srcOrd="4" destOrd="0" presId="urn:microsoft.com/office/officeart/2005/8/layout/vList5"/>
    <dgm:cxn modelId="{B89620D0-0BB8-4A83-B7D8-65999B5C5A99}" type="presParOf" srcId="{404958D5-9E8C-44AC-8FA6-44A90E6DBCBC}" destId="{C93EC1A2-EB0C-4214-BA96-F191327F2D57}" srcOrd="0" destOrd="0" presId="urn:microsoft.com/office/officeart/2005/8/layout/vList5"/>
    <dgm:cxn modelId="{DA259712-FD3E-4442-B9BD-44B8B4A84C6B}" type="presParOf" srcId="{404958D5-9E8C-44AC-8FA6-44A90E6DBCBC}" destId="{5378279C-2CA1-4513-B008-C7237836BDD7}" srcOrd="1" destOrd="0" presId="urn:microsoft.com/office/officeart/2005/8/layout/vList5"/>
    <dgm:cxn modelId="{2292A6AC-2CCB-4334-AAA4-EE5E976A2E1D}" type="presParOf" srcId="{1EB2B9CD-5173-486E-B12B-74B29BAEEDB5}" destId="{1234AABF-4DE5-4E44-AB08-C049CF756235}" srcOrd="5" destOrd="0" presId="urn:microsoft.com/office/officeart/2005/8/layout/vList5"/>
    <dgm:cxn modelId="{687B1D1D-2CD4-4E01-99DB-5444F7ADB98B}" type="presParOf" srcId="{1EB2B9CD-5173-486E-B12B-74B29BAEEDB5}" destId="{EE007252-DF61-431E-BD39-648521819CA4}" srcOrd="6" destOrd="0" presId="urn:microsoft.com/office/officeart/2005/8/layout/vList5"/>
    <dgm:cxn modelId="{7CFFED7A-66EA-454E-824D-1429E473FF98}" type="presParOf" srcId="{EE007252-DF61-431E-BD39-648521819CA4}" destId="{B0097E94-0733-41E1-91F7-CAE2CE4E785A}" srcOrd="0" destOrd="0" presId="urn:microsoft.com/office/officeart/2005/8/layout/vList5"/>
    <dgm:cxn modelId="{9B32F964-41FF-40D6-ABE0-4C8AD181820C}" type="presParOf" srcId="{EE007252-DF61-431E-BD39-648521819CA4}" destId="{00C7723D-57D4-45AC-A276-C62FFB96440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8AD5F-66F9-4A9C-B158-13F35C921465}">
      <dsp:nvSpPr>
        <dsp:cNvPr id="0" name=""/>
        <dsp:cNvSpPr/>
      </dsp:nvSpPr>
      <dsp:spPr>
        <a:xfrm>
          <a:off x="0" y="0"/>
          <a:ext cx="5886449" cy="99098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MAYOR’S OFFICE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OF SUSTAINABLE SOLUTIONS</a:t>
          </a:r>
        </a:p>
      </dsp:txBody>
      <dsp:txXfrm>
        <a:off x="0" y="0"/>
        <a:ext cx="5886449" cy="990981"/>
      </dsp:txXfrm>
    </dsp:sp>
    <dsp:sp modelId="{EA95FADE-4B2D-4BD7-A539-E2ED19800E04}">
      <dsp:nvSpPr>
        <dsp:cNvPr id="0" name=""/>
        <dsp:cNvSpPr/>
      </dsp:nvSpPr>
      <dsp:spPr>
        <a:xfrm>
          <a:off x="0" y="990981"/>
          <a:ext cx="2943225" cy="20810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PERFORMANCE MEASUREMENT WITH CITISTATSMART  </a:t>
          </a:r>
        </a:p>
      </dsp:txBody>
      <dsp:txXfrm>
        <a:off x="0" y="990981"/>
        <a:ext cx="2943225" cy="2081060"/>
      </dsp:txXfrm>
    </dsp:sp>
    <dsp:sp modelId="{6A05DA1D-8DEF-449F-9386-00E24D9B35CE}">
      <dsp:nvSpPr>
        <dsp:cNvPr id="0" name=""/>
        <dsp:cNvSpPr/>
      </dsp:nvSpPr>
      <dsp:spPr>
        <a:xfrm>
          <a:off x="2943224" y="990981"/>
          <a:ext cx="2943225" cy="20810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IDEA INCUBATION, PROCESS IMPROVEMENT</a:t>
          </a:r>
          <a:r>
            <a:rPr lang="en-US" sz="1200" kern="1200" dirty="0"/>
            <a:t>, PROBLEM SOLVING</a:t>
          </a:r>
        </a:p>
      </dsp:txBody>
      <dsp:txXfrm>
        <a:off x="2943224" y="990981"/>
        <a:ext cx="2943225" cy="2081060"/>
      </dsp:txXfrm>
    </dsp:sp>
    <dsp:sp modelId="{7DE11D68-C549-4280-8BB2-498B7F3F788F}">
      <dsp:nvSpPr>
        <dsp:cNvPr id="0" name=""/>
        <dsp:cNvSpPr/>
      </dsp:nvSpPr>
      <dsp:spPr>
        <a:xfrm>
          <a:off x="0" y="3072041"/>
          <a:ext cx="5886449" cy="23122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8E298-01F8-4004-8577-D807DDEFDB6B}">
      <dsp:nvSpPr>
        <dsp:cNvPr id="0" name=""/>
        <dsp:cNvSpPr/>
      </dsp:nvSpPr>
      <dsp:spPr>
        <a:xfrm>
          <a:off x="8537821" y="1075028"/>
          <a:ext cx="1934993" cy="4606938"/>
        </a:xfrm>
        <a:prstGeom prst="wedgeRectCallout">
          <a:avLst>
            <a:gd name="adj1" fmla="val 0"/>
            <a:gd name="adj2" fmla="val 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500" kern="1200" dirty="0"/>
            <a:t>Provide Operational Updates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500" kern="1200" dirty="0"/>
            <a:t>Identify Problems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500" kern="1200" dirty="0"/>
            <a:t>Diagnose Causes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500" kern="1200" dirty="0"/>
            <a:t>Develop Strategies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500" kern="1200" dirty="0"/>
            <a:t>Invest Resources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500" kern="1200" dirty="0"/>
            <a:t>Build Solutions</a:t>
          </a:r>
        </a:p>
      </dsp:txBody>
      <dsp:txXfrm>
        <a:off x="8783179" y="1075028"/>
        <a:ext cx="1689636" cy="4606938"/>
      </dsp:txXfrm>
    </dsp:sp>
    <dsp:sp modelId="{B347C074-5374-429B-A87B-C6F271A7AF92}">
      <dsp:nvSpPr>
        <dsp:cNvPr id="0" name=""/>
        <dsp:cNvSpPr/>
      </dsp:nvSpPr>
      <dsp:spPr>
        <a:xfrm>
          <a:off x="8537821" y="0"/>
          <a:ext cx="1934993" cy="10750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975" tIns="53975" rIns="53975" bIns="5397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CitiStatSMART Meetings for Performance Management</a:t>
          </a:r>
        </a:p>
      </dsp:txBody>
      <dsp:txXfrm>
        <a:off x="8537821" y="0"/>
        <a:ext cx="1934993" cy="1075028"/>
      </dsp:txXfrm>
    </dsp:sp>
    <dsp:sp modelId="{D950DAA0-A732-4886-9DDE-EA6536423913}">
      <dsp:nvSpPr>
        <dsp:cNvPr id="0" name=""/>
        <dsp:cNvSpPr/>
      </dsp:nvSpPr>
      <dsp:spPr>
        <a:xfrm>
          <a:off x="6602828" y="1075028"/>
          <a:ext cx="1934993" cy="4300112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4">
            <a:tint val="50000"/>
            <a:hueOff val="3620177"/>
            <a:satOff val="-17662"/>
            <a:lumOff val="2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500" kern="1200" dirty="0"/>
            <a:t>Design process and owners for updating (monthly or bi-monthly)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500" kern="1200" dirty="0"/>
            <a:t>Train agencies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500" kern="1200" dirty="0"/>
            <a:t>Update Scorecard database</a:t>
          </a:r>
        </a:p>
      </dsp:txBody>
      <dsp:txXfrm>
        <a:off x="6848185" y="1075028"/>
        <a:ext cx="1689636" cy="4300112"/>
      </dsp:txXfrm>
    </dsp:sp>
    <dsp:sp modelId="{898110C5-9BBF-4977-A840-28108F7E649B}">
      <dsp:nvSpPr>
        <dsp:cNvPr id="0" name=""/>
        <dsp:cNvSpPr/>
      </dsp:nvSpPr>
      <dsp:spPr>
        <a:xfrm>
          <a:off x="6602828" y="156254"/>
          <a:ext cx="1934993" cy="921615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975" tIns="53975" rIns="53975" bIns="5397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Data Reporting</a:t>
          </a:r>
        </a:p>
      </dsp:txBody>
      <dsp:txXfrm>
        <a:off x="6602828" y="156254"/>
        <a:ext cx="1934993" cy="921615"/>
      </dsp:txXfrm>
    </dsp:sp>
    <dsp:sp modelId="{5C014D7B-E52F-49E9-A5CA-4E909FA32635}">
      <dsp:nvSpPr>
        <dsp:cNvPr id="0" name=""/>
        <dsp:cNvSpPr/>
      </dsp:nvSpPr>
      <dsp:spPr>
        <a:xfrm>
          <a:off x="4667834" y="1075028"/>
          <a:ext cx="1934993" cy="3992718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4">
            <a:tint val="50000"/>
            <a:hueOff val="7240354"/>
            <a:satOff val="-35324"/>
            <a:lumOff val="50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500" kern="1200" dirty="0"/>
            <a:t>Establish Key Performance Measures*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500" kern="1200" dirty="0"/>
            <a:t>Establish Performance Agreement</a:t>
          </a:r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913191" y="1075028"/>
        <a:ext cx="1689636" cy="3992718"/>
      </dsp:txXfrm>
    </dsp:sp>
    <dsp:sp modelId="{5D0A1DB0-5DCE-4F16-A316-6651BE1671B4}">
      <dsp:nvSpPr>
        <dsp:cNvPr id="0" name=""/>
        <dsp:cNvSpPr/>
      </dsp:nvSpPr>
      <dsp:spPr>
        <a:xfrm>
          <a:off x="4667834" y="307394"/>
          <a:ext cx="1934993" cy="767633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975" tIns="53975" rIns="53975" bIns="5397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Performance Measures</a:t>
          </a:r>
        </a:p>
      </dsp:txBody>
      <dsp:txXfrm>
        <a:off x="4667834" y="307394"/>
        <a:ext cx="1934993" cy="767633"/>
      </dsp:txXfrm>
    </dsp:sp>
    <dsp:sp modelId="{20D7756F-3FFB-446C-9F1F-8ED015C633AF}">
      <dsp:nvSpPr>
        <dsp:cNvPr id="0" name=""/>
        <dsp:cNvSpPr/>
      </dsp:nvSpPr>
      <dsp:spPr>
        <a:xfrm>
          <a:off x="2732840" y="1075028"/>
          <a:ext cx="1934993" cy="3685323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4">
            <a:tint val="50000"/>
            <a:hueOff val="10860531"/>
            <a:satOff val="-52986"/>
            <a:lumOff val="75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500" kern="1200" dirty="0"/>
            <a:t>Identify Priorities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500" kern="1200" dirty="0"/>
            <a:t>Performance Measure training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500" kern="1200" dirty="0"/>
            <a:t>Be familiar with the processes that generate data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500" kern="1200" dirty="0"/>
            <a:t>Convene working groups in    collaboration with Finance</a:t>
          </a:r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978197" y="1075028"/>
        <a:ext cx="1689636" cy="3685323"/>
      </dsp:txXfrm>
    </dsp:sp>
    <dsp:sp modelId="{D6BE3ABF-0808-476B-8F21-38E45849D812}">
      <dsp:nvSpPr>
        <dsp:cNvPr id="0" name=""/>
        <dsp:cNvSpPr/>
      </dsp:nvSpPr>
      <dsp:spPr>
        <a:xfrm>
          <a:off x="2732840" y="460807"/>
          <a:ext cx="1934993" cy="61422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975" tIns="53975" rIns="53975" bIns="5397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Strategic Priorities</a:t>
          </a:r>
        </a:p>
      </dsp:txBody>
      <dsp:txXfrm>
        <a:off x="2732840" y="460807"/>
        <a:ext cx="1934993" cy="6142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4762E-748A-4B3A-AE1C-E6A527349AEE}">
      <dsp:nvSpPr>
        <dsp:cNvPr id="0" name=""/>
        <dsp:cNvSpPr/>
      </dsp:nvSpPr>
      <dsp:spPr>
        <a:xfrm>
          <a:off x="2639" y="871955"/>
          <a:ext cx="2348915" cy="9395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 ID Stakeholders                                     </a:t>
          </a:r>
        </a:p>
      </dsp:txBody>
      <dsp:txXfrm>
        <a:off x="472422" y="871955"/>
        <a:ext cx="1409349" cy="939566"/>
      </dsp:txXfrm>
    </dsp:sp>
    <dsp:sp modelId="{23A16251-7741-4248-A6EC-2D3ACA9EB945}">
      <dsp:nvSpPr>
        <dsp:cNvPr id="0" name=""/>
        <dsp:cNvSpPr/>
      </dsp:nvSpPr>
      <dsp:spPr>
        <a:xfrm>
          <a:off x="2103215" y="871955"/>
          <a:ext cx="2348915" cy="9395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Review/ Create Measures</a:t>
          </a:r>
        </a:p>
      </dsp:txBody>
      <dsp:txXfrm>
        <a:off x="2572998" y="871955"/>
        <a:ext cx="1409349" cy="939566"/>
      </dsp:txXfrm>
    </dsp:sp>
    <dsp:sp modelId="{423C579B-FB6D-4A33-90C6-08528BD06926}">
      <dsp:nvSpPr>
        <dsp:cNvPr id="0" name=""/>
        <dsp:cNvSpPr/>
      </dsp:nvSpPr>
      <dsp:spPr>
        <a:xfrm>
          <a:off x="4230687" y="871955"/>
          <a:ext cx="2348915" cy="9395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Develop MOU or Charter</a:t>
          </a:r>
        </a:p>
      </dsp:txBody>
      <dsp:txXfrm>
        <a:off x="4700470" y="871955"/>
        <a:ext cx="1409349" cy="939566"/>
      </dsp:txXfrm>
    </dsp:sp>
    <dsp:sp modelId="{9352FE4E-D733-4120-8048-7355479672C8}">
      <dsp:nvSpPr>
        <dsp:cNvPr id="0" name=""/>
        <dsp:cNvSpPr/>
      </dsp:nvSpPr>
      <dsp:spPr>
        <a:xfrm>
          <a:off x="6344711" y="871955"/>
          <a:ext cx="2348915" cy="9395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Plan Data Collection (Scorecard)</a:t>
          </a:r>
        </a:p>
      </dsp:txBody>
      <dsp:txXfrm>
        <a:off x="6814494" y="871955"/>
        <a:ext cx="1409349" cy="939566"/>
      </dsp:txXfrm>
    </dsp:sp>
    <dsp:sp modelId="{F0190C23-8B74-438D-B7A5-5DDADAB9849F}">
      <dsp:nvSpPr>
        <dsp:cNvPr id="0" name=""/>
        <dsp:cNvSpPr/>
      </dsp:nvSpPr>
      <dsp:spPr>
        <a:xfrm>
          <a:off x="8458735" y="871955"/>
          <a:ext cx="2348915" cy="9395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                       Ongoing PerformanceStat Meeting</a:t>
          </a:r>
        </a:p>
      </dsp:txBody>
      <dsp:txXfrm>
        <a:off x="8928518" y="871955"/>
        <a:ext cx="1409349" cy="9395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83F2F-2702-4FA3-9607-72D850597DBD}">
      <dsp:nvSpPr>
        <dsp:cNvPr id="0" name=""/>
        <dsp:cNvSpPr/>
      </dsp:nvSpPr>
      <dsp:spPr>
        <a:xfrm rot="5400000">
          <a:off x="5485341" y="-2191557"/>
          <a:ext cx="993562" cy="563023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Violence Reduction Initiative (VRI)</a:t>
          </a:r>
        </a:p>
      </dsp:txBody>
      <dsp:txXfrm rot="-5400000">
        <a:off x="3167006" y="175280"/>
        <a:ext cx="5581731" cy="896558"/>
      </dsp:txXfrm>
    </dsp:sp>
    <dsp:sp modelId="{BBDB292F-5F97-40E8-A2D8-4043FAD7C69E}">
      <dsp:nvSpPr>
        <dsp:cNvPr id="0" name=""/>
        <dsp:cNvSpPr/>
      </dsp:nvSpPr>
      <dsp:spPr>
        <a:xfrm>
          <a:off x="0" y="2582"/>
          <a:ext cx="3167006" cy="124195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Making Baltimore Safe</a:t>
          </a:r>
        </a:p>
      </dsp:txBody>
      <dsp:txXfrm>
        <a:off x="60627" y="63209"/>
        <a:ext cx="3045752" cy="1120699"/>
      </dsp:txXfrm>
    </dsp:sp>
    <dsp:sp modelId="{00293294-C96B-4569-9CE1-135B42D48917}">
      <dsp:nvSpPr>
        <dsp:cNvPr id="0" name=""/>
        <dsp:cNvSpPr/>
      </dsp:nvSpPr>
      <dsp:spPr>
        <a:xfrm rot="5400000">
          <a:off x="5485341" y="-887506"/>
          <a:ext cx="993562" cy="5630233"/>
        </a:xfrm>
        <a:prstGeom prst="round2SameRect">
          <a:avLst/>
        </a:prstGeom>
        <a:solidFill>
          <a:schemeClr val="accent4">
            <a:tint val="40000"/>
            <a:alpha val="90000"/>
            <a:hueOff val="3620642"/>
            <a:satOff val="-17082"/>
            <a:lumOff val="-61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620642"/>
              <a:satOff val="-17082"/>
              <a:lumOff val="-6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Neighborhood Revitalization Initiative (NRI)</a:t>
          </a:r>
        </a:p>
      </dsp:txBody>
      <dsp:txXfrm rot="-5400000">
        <a:off x="3167006" y="1479331"/>
        <a:ext cx="5581731" cy="896558"/>
      </dsp:txXfrm>
    </dsp:sp>
    <dsp:sp modelId="{869C1693-548E-4A0C-A105-F1FF302392C8}">
      <dsp:nvSpPr>
        <dsp:cNvPr id="0" name=""/>
        <dsp:cNvSpPr/>
      </dsp:nvSpPr>
      <dsp:spPr>
        <a:xfrm>
          <a:off x="0" y="1306633"/>
          <a:ext cx="3167006" cy="1241953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Keeping Baltimore Healthy</a:t>
          </a:r>
        </a:p>
      </dsp:txBody>
      <dsp:txXfrm>
        <a:off x="60627" y="1367260"/>
        <a:ext cx="3045752" cy="1120699"/>
      </dsp:txXfrm>
    </dsp:sp>
    <dsp:sp modelId="{5378279C-2CA1-4513-B008-C7237836BDD7}">
      <dsp:nvSpPr>
        <dsp:cNvPr id="0" name=""/>
        <dsp:cNvSpPr/>
      </dsp:nvSpPr>
      <dsp:spPr>
        <a:xfrm rot="5400000">
          <a:off x="5485341" y="416544"/>
          <a:ext cx="993562" cy="5630233"/>
        </a:xfrm>
        <a:prstGeom prst="round2SameRect">
          <a:avLst/>
        </a:prstGeom>
        <a:solidFill>
          <a:schemeClr val="accent4">
            <a:tint val="40000"/>
            <a:alpha val="90000"/>
            <a:hueOff val="7241284"/>
            <a:satOff val="-34163"/>
            <a:lumOff val="-123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241284"/>
              <a:satOff val="-34163"/>
              <a:lumOff val="-12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kern="1200" dirty="0"/>
            <a:t>YouthStat</a:t>
          </a:r>
        </a:p>
      </dsp:txBody>
      <dsp:txXfrm rot="-5400000">
        <a:off x="3167006" y="2783381"/>
        <a:ext cx="5581731" cy="896558"/>
      </dsp:txXfrm>
    </dsp:sp>
    <dsp:sp modelId="{C93EC1A2-EB0C-4214-BA96-F191327F2D57}">
      <dsp:nvSpPr>
        <dsp:cNvPr id="0" name=""/>
        <dsp:cNvSpPr/>
      </dsp:nvSpPr>
      <dsp:spPr>
        <a:xfrm>
          <a:off x="0" y="2610684"/>
          <a:ext cx="3167006" cy="1241953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Engaging </a:t>
          </a:r>
          <a:r>
            <a:rPr lang="en-US" sz="1800" kern="1200" dirty="0"/>
            <a:t>Baltimore</a:t>
          </a:r>
          <a:r>
            <a:rPr lang="en-US" sz="1600" kern="1200" dirty="0"/>
            <a:t> Youth</a:t>
          </a:r>
        </a:p>
      </dsp:txBody>
      <dsp:txXfrm>
        <a:off x="60627" y="2671311"/>
        <a:ext cx="3045752" cy="1120699"/>
      </dsp:txXfrm>
    </dsp:sp>
    <dsp:sp modelId="{00C7723D-57D4-45AC-A276-C62FFB964405}">
      <dsp:nvSpPr>
        <dsp:cNvPr id="0" name=""/>
        <dsp:cNvSpPr/>
      </dsp:nvSpPr>
      <dsp:spPr>
        <a:xfrm rot="5400000">
          <a:off x="5485341" y="1720596"/>
          <a:ext cx="993562" cy="5630233"/>
        </a:xfrm>
        <a:prstGeom prst="round2Same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Procurement, Inclusion &amp; Equity (PIE)</a:t>
          </a:r>
        </a:p>
      </dsp:txBody>
      <dsp:txXfrm rot="-5400000">
        <a:off x="3167006" y="4087433"/>
        <a:ext cx="5581731" cy="896558"/>
      </dsp:txXfrm>
    </dsp:sp>
    <dsp:sp modelId="{B0097E94-0733-41E1-91F7-CAE2CE4E785A}">
      <dsp:nvSpPr>
        <dsp:cNvPr id="0" name=""/>
        <dsp:cNvSpPr/>
      </dsp:nvSpPr>
      <dsp:spPr>
        <a:xfrm>
          <a:off x="0" y="3914736"/>
          <a:ext cx="3167006" cy="1241953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Moving </a:t>
          </a:r>
          <a:r>
            <a:rPr lang="en-US" sz="1800" kern="1200" dirty="0"/>
            <a:t>Baltimore</a:t>
          </a:r>
          <a:r>
            <a:rPr lang="en-US" sz="1600" kern="1200" dirty="0"/>
            <a:t> Forward</a:t>
          </a:r>
        </a:p>
      </dsp:txBody>
      <dsp:txXfrm>
        <a:off x="60627" y="3975363"/>
        <a:ext cx="3045752" cy="1120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29821-1B6F-254C-BC80-05AF089243DD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42758-4564-8D46-A71F-E5B01346B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68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27185-C397-4948-94E4-DD10CCA998B0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99F87-5FC8-1946-8312-1F5E21887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9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174982" indent="-174982">
              <a:buFontTx/>
              <a:buChar char="-"/>
            </a:pPr>
            <a:r>
              <a:rPr lang="en-US" dirty="0"/>
              <a:t>Be familiar with processes that generate the data</a:t>
            </a:r>
          </a:p>
          <a:p>
            <a:pPr marL="174982" indent="-174982">
              <a:buFontTx/>
              <a:buChar char="-"/>
            </a:pPr>
            <a:r>
              <a:rPr lang="en-US" dirty="0"/>
              <a:t>Regularly</a:t>
            </a:r>
            <a:r>
              <a:rPr lang="en-US" baseline="0" dirty="0"/>
              <a:t> updated (don’t want to look at same data point for 2 months in a row, should be refreshed regularly)</a:t>
            </a:r>
          </a:p>
          <a:p>
            <a:pPr marL="174982" indent="-174982">
              <a:buFontTx/>
              <a:buChar char="-"/>
            </a:pPr>
            <a:r>
              <a:rPr lang="en-US" baseline="0" dirty="0"/>
              <a:t>Is the data interpreted easily by lay people; can be explained in a stat meeting</a:t>
            </a:r>
          </a:p>
          <a:p>
            <a:pPr marL="174982" indent="-174982">
              <a:buFontTx/>
              <a:buChar char="-"/>
            </a:pPr>
            <a:r>
              <a:rPr lang="en-US" baseline="0" dirty="0"/>
              <a:t>Likely to be responsive to the efforts being made; data that will be changed based on the efforts (what mediates the influence)</a:t>
            </a:r>
          </a:p>
          <a:p>
            <a:pPr marL="174982" indent="-174982">
              <a:buFontTx/>
              <a:buChar char="-"/>
            </a:pPr>
            <a:r>
              <a:rPr lang="en-US" baseline="0" dirty="0"/>
              <a:t>Uncontroversial – you should have by-in from stakeholders – what is the right way to measure this </a:t>
            </a:r>
          </a:p>
          <a:p>
            <a:pPr marL="174982" indent="-174982">
              <a:buFontTx/>
              <a:buChar char="-"/>
            </a:pPr>
            <a:r>
              <a:rPr lang="en-US" baseline="0" dirty="0"/>
              <a:t>Measures that reflect the reality of the resident’s experience (a measure that is not process-related, it is grounded in what people are really experiencing); measures that residents touch (Citizen Survey and 311 SRs, ex. How many permits filled on the first day, choose measure that has public interaction adjacent to it)</a:t>
            </a:r>
          </a:p>
          <a:p>
            <a:pPr marL="174982" indent="-174982">
              <a:buFontTx/>
              <a:buChar char="-"/>
            </a:pPr>
            <a:endParaRPr lang="en-US" baseline="0" dirty="0"/>
          </a:p>
          <a:p>
            <a:pPr marL="174982" indent="-174982">
              <a:buFontTx/>
              <a:buChar char="-"/>
            </a:pPr>
            <a:endParaRPr lang="en-US" baseline="0" dirty="0"/>
          </a:p>
          <a:p>
            <a:pPr marL="174982" indent="-17498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F9896-ADE7-4A12-A35E-A1BF8D696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51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174982" indent="-174982">
              <a:buFontTx/>
              <a:buChar char="-"/>
            </a:pPr>
            <a:r>
              <a:rPr lang="en-US" dirty="0"/>
              <a:t>Be familiar with processes that generate the data</a:t>
            </a:r>
          </a:p>
          <a:p>
            <a:pPr marL="174982" indent="-174982">
              <a:buFontTx/>
              <a:buChar char="-"/>
            </a:pPr>
            <a:r>
              <a:rPr lang="en-US" dirty="0"/>
              <a:t>Regularly</a:t>
            </a:r>
            <a:r>
              <a:rPr lang="en-US" baseline="0" dirty="0"/>
              <a:t> updated (don’t want to look at same data point for 2 months in a row, should be refreshed regularly)</a:t>
            </a:r>
          </a:p>
          <a:p>
            <a:pPr marL="174982" indent="-174982">
              <a:buFontTx/>
              <a:buChar char="-"/>
            </a:pPr>
            <a:r>
              <a:rPr lang="en-US" baseline="0" dirty="0"/>
              <a:t>Is the data interpreted easily by lay people; can be explained in a stat meeting</a:t>
            </a:r>
          </a:p>
          <a:p>
            <a:pPr marL="174982" indent="-174982">
              <a:buFontTx/>
              <a:buChar char="-"/>
            </a:pPr>
            <a:r>
              <a:rPr lang="en-US" baseline="0" dirty="0"/>
              <a:t>Likely to be responsive to the efforts being made; data that will be changed based on the efforts (what mediates the influence)</a:t>
            </a:r>
          </a:p>
          <a:p>
            <a:pPr marL="174982" indent="-174982">
              <a:buFontTx/>
              <a:buChar char="-"/>
            </a:pPr>
            <a:r>
              <a:rPr lang="en-US" baseline="0" dirty="0"/>
              <a:t>Uncontroversial – you should have by-in from stakeholders – what is the right way to measure this </a:t>
            </a:r>
          </a:p>
          <a:p>
            <a:pPr marL="174982" indent="-174982">
              <a:buFontTx/>
              <a:buChar char="-"/>
            </a:pPr>
            <a:r>
              <a:rPr lang="en-US" baseline="0" dirty="0"/>
              <a:t>Measures that reflect the reality of the resident’s experience (a measure that is not process-related, it is grounded in what people are really experiencing); measures that residents touch (Citizen Survey and 311 SRs, ex. How many permits filled on the first day, choose measure that has public interaction adjacent to it)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BACB0-C47C-440C-B7EB-8D407B89B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084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5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Monthly site visits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Each group tasked with refining and creating systems for tracking these indicators</a:t>
            </a:r>
          </a:p>
          <a:p>
            <a:pPr marL="171450" indent="-171450">
              <a:buFontTx/>
              <a:buChar char="-"/>
            </a:pPr>
            <a:r>
              <a:rPr lang="en-US" dirty="0"/>
              <a:t>Zone</a:t>
            </a:r>
            <a:r>
              <a:rPr lang="en-US" baseline="0" dirty="0"/>
              <a:t> Coordinators could record/manage activity across groups, </a:t>
            </a:r>
            <a:r>
              <a:rPr lang="en-US" b="1" baseline="0" dirty="0"/>
              <a:t>however additional analyst capacity is required for more sophisticated analysis, tracking and reporting.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0B874-D429-49DD-B0B5-34F7301311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31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Monthly site visits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Each group tasked with refining and creating systems for tracking these indicators</a:t>
            </a:r>
          </a:p>
          <a:p>
            <a:pPr marL="171450" indent="-171450">
              <a:buFontTx/>
              <a:buChar char="-"/>
            </a:pPr>
            <a:r>
              <a:rPr lang="en-US" dirty="0"/>
              <a:t>Zone</a:t>
            </a:r>
            <a:r>
              <a:rPr lang="en-US" baseline="0" dirty="0"/>
              <a:t> Coordinators could record/manage activity across groups, </a:t>
            </a:r>
            <a:r>
              <a:rPr lang="en-US" b="1" baseline="0" dirty="0"/>
              <a:t>however additional analyst capacity is required for more sophisticated analysis, tracking and reporting.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0B874-D429-49DD-B0B5-34F7301311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65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9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99F87-5FC8-1946-8312-1F5E218878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78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Defining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99F87-5FC8-1946-8312-1F5E218878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291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FFEE5-45AC-41B3-B0A7-CEA0B6ABE4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52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99F87-5FC8-1946-8312-1F5E218878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Why am I here?</a:t>
            </a:r>
          </a:p>
          <a:p>
            <a:r>
              <a:rPr lang="en-US" dirty="0"/>
              <a:t>What can I accomplish?</a:t>
            </a:r>
          </a:p>
          <a:p>
            <a:r>
              <a:rPr lang="en-US" dirty="0"/>
              <a:t>What will you glean from listening to me?</a:t>
            </a:r>
          </a:p>
          <a:p>
            <a:endParaRPr lang="en-US" dirty="0"/>
          </a:p>
          <a:p>
            <a:r>
              <a:rPr lang="en-US" dirty="0"/>
              <a:t>Overall City stats &amp; City Government/Budget stats</a:t>
            </a:r>
          </a:p>
          <a:p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town was founded on July 30, 1729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/>
              <a:t>Population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/>
              <a:t>Land Area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/>
              <a:t>Form of Government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/>
              <a:t>Density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/>
              <a:t># City of Baltimore Employees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/>
              <a:t>Budget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/>
              <a:t>Annual # 311 Calls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/>
              <a:t># Calls for Service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/>
              <a:t>#EMS Calls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100" dirty="0"/>
              <a:t>July 30</a:t>
            </a:r>
            <a:r>
              <a:rPr lang="en-US" sz="1100" baseline="30000" dirty="0"/>
              <a:t>th</a:t>
            </a:r>
            <a:r>
              <a:rPr lang="en-US" sz="1100" dirty="0"/>
              <a:t>, Baltimore’s Birthday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FFEE5-45AC-41B3-B0A7-CEA0B6ABE4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342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Timeline</a:t>
            </a:r>
          </a:p>
          <a:p>
            <a:r>
              <a:rPr lang="en-US" dirty="0"/>
              <a:t>May 2017 – Sam Sidh resigned; uncertainty about executive commitment</a:t>
            </a:r>
          </a:p>
          <a:p>
            <a:r>
              <a:rPr lang="en-US" dirty="0"/>
              <a:t>August 2017 – Director appointed; Mayor wanted a new direction, new name – not CitiStat; only staffer resigned</a:t>
            </a:r>
          </a:p>
          <a:p>
            <a:r>
              <a:rPr lang="en-US" dirty="0"/>
              <a:t>August 2017 – Update to Mayor’s VRP </a:t>
            </a:r>
          </a:p>
          <a:p>
            <a:r>
              <a:rPr lang="en-US" dirty="0"/>
              <a:t>September 2017 – Relaunched PoliceStat under CitiStatSMART</a:t>
            </a:r>
          </a:p>
          <a:p>
            <a:r>
              <a:rPr lang="en-US" dirty="0"/>
              <a:t>October 2017 – All Hands On Deck at CitiStatSMART; 3 staffers hired</a:t>
            </a:r>
          </a:p>
          <a:p>
            <a:r>
              <a:rPr lang="en-US" dirty="0"/>
              <a:t>November 2017 – VRI launche</a:t>
            </a:r>
          </a:p>
          <a:p>
            <a:r>
              <a:rPr lang="en-US" dirty="0"/>
              <a:t>Nov – Feb – Performance Measure Review; Daily Performance Statting of VRI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16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 best performance measurement practices to achieve priority outcomes. </a:t>
            </a:r>
          </a:p>
          <a:p>
            <a:r>
              <a:rPr lang="en-US" dirty="0"/>
              <a:t>Be a process that uses a variety of tools to collect, analyze, &amp; report data</a:t>
            </a:r>
          </a:p>
          <a:p>
            <a:r>
              <a:rPr lang="en-US" dirty="0"/>
              <a:t>Utilize a Performance Dashboard for monitoring and tracking</a:t>
            </a:r>
          </a:p>
          <a:p>
            <a:r>
              <a:rPr lang="en-US" dirty="0"/>
              <a:t>Allow for broader communication of progress and performance results</a:t>
            </a:r>
          </a:p>
          <a:p>
            <a:r>
              <a:rPr lang="en-US" dirty="0"/>
              <a:t>Facilitate accountability and business process efficiencies in operations</a:t>
            </a:r>
          </a:p>
          <a:p>
            <a:r>
              <a:rPr lang="en-US" dirty="0"/>
              <a:t>Incubate new ideas, lead ideation, process mapping, benchmarking and working group sessions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F9896-ADE7-4A12-A35E-A1BF8D696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29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C1140-E13F-364D-AD47-B3DC7195F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E6654F-0CF7-2048-AFC5-DFEDCD2457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1E908-E568-9C4D-94BB-A55007B6A9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04810A1-CAEF-BC45-911A-5B25AE5F11CF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D4172-71F6-624F-8598-425691AE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45C50-D66B-7E48-949F-854ABA89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CA25EC47-56A5-A84F-8FBF-1FDC3BD4A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F67AF-D4C2-F64E-A698-4D4AAF28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F66E9-E53C-7E44-A34A-FF86C72B8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216FE-4A70-EB4B-B691-EEBFE56865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04810A1-CAEF-BC45-911A-5B25AE5F11CF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8CB58-7C8A-294D-8BCC-9CA75A827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0E539-36EB-514F-A836-AA93F57B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CA25EC47-56A5-A84F-8FBF-1FDC3BD4A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0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2B358-DD98-FE4E-BDAF-1CD49D09C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B9450-9799-0A42-9E06-267ED7B28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DAA47-D587-1345-920D-27B736042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04810A1-CAEF-BC45-911A-5B25AE5F11CF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18824-F39F-664A-9A1A-FD8748722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710E2-F2BC-0747-83F8-AB838EED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CA25EC47-56A5-A84F-8FBF-1FDC3BD4A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50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034C4-9BB5-5D49-A834-A6165CB7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F2B5-1CDA-6C40-9777-11F3A7205D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F4A31-D0BD-2E49-81CE-7E5D23040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C8D04-12B5-F247-9D89-D5568C499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04810A1-CAEF-BC45-911A-5B25AE5F11CF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86E42-D247-1B43-BC9D-2B6AEB83F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C10A1-FC7F-6B43-B193-EAB41D1F5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CA25EC47-56A5-A84F-8FBF-1FDC3BD4A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9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E71F2-650A-8140-8981-6B927EE4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A4DAA-C6B8-AE45-A3CD-CA3FE38B3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92828-BF53-D94D-805F-A6BE78D0D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2A31F3-5C97-9845-8EAF-7ADED8586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B96E5-E98D-A449-B841-66D2F07B06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CC297F-174C-EB4E-A658-0372DD71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04810A1-CAEF-BC45-911A-5B25AE5F11CF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C7252D-3637-1E4F-BEAF-96C066BA6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F3137C-B3A9-214D-AE02-1D16906C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CA25EC47-56A5-A84F-8FBF-1FDC3BD4A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4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DECFD-8A05-E84D-91D5-5EB3DE96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BFD0EA-FDB6-E54D-AD84-2B9E30FD16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04810A1-CAEF-BC45-911A-5B25AE5F11CF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CD71FE-0154-4B4E-A799-15BF0DEC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068FF-8D62-F44B-B297-61C906EC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CA25EC47-56A5-A84F-8FBF-1FDC3BD4A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02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3132A-810E-CB4D-B3A3-5FAA6BC0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04810A1-CAEF-BC45-911A-5B25AE5F11CF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4FD7B-7C40-D84B-9DDB-041CB16A4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CFBE0-076B-6749-8358-6BFE6AAA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CA25EC47-56A5-A84F-8FBF-1FDC3BD4A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15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1D39B-C1E4-F649-B2A3-C1DD702E1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2ECED-D0BD-4A44-9CEE-9B3423EF5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47AEC-700E-F147-A487-991A234F5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A96B6-9E17-714B-8E09-ED8883F3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04810A1-CAEF-BC45-911A-5B25AE5F11CF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9D3E8-A375-244E-B863-8B02A8E35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BACA4-28F4-A04D-88D7-6F76CD59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CA25EC47-56A5-A84F-8FBF-1FDC3BD4A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6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295E0-92FC-A848-B602-368F7901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9ACEF0-8C3E-6A4C-8D30-466296C774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C37C1-70B3-2347-95C0-6A5636F6B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7040A-3D77-0849-A67E-A91D91E6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04810A1-CAEF-BC45-911A-5B25AE5F11CF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29795-751C-3241-8AFC-44F8C053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77905-2CFD-C743-976C-A85C10A2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CA25EC47-56A5-A84F-8FBF-1FDC3BD4A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85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F10B-377D-5D46-9691-949D8AB9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64254E-42BE-634A-9FB8-8C564BF3E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2839B-7EC6-F044-BED9-2528D65B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04810A1-CAEF-BC45-911A-5B25AE5F11CF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83AA4-1C14-6548-A4AF-638F3B858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57696-08C9-814E-92F0-2C7F5228F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CA25EC47-56A5-A84F-8FBF-1FDC3BD4A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4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947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C7FD22-49D6-4646-B62B-C9C89FF10A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0DDFB3-8776-2A4F-9DEA-09293EC20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3913D-E18F-CE4C-8845-EF5F1A51D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04810A1-CAEF-BC45-911A-5B25AE5F11CF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B9D3C-4B2D-8144-BA3F-0EDB93444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DADB9-9B1B-6041-BF6F-DB5090D9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CA25EC47-56A5-A84F-8FBF-1FDC3BD4A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89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378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4236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86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993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07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C8796-4B84-4555-9C11-3FC6FBF72663}" type="datetime1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8/31/2018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4548A-DD63-4BF3-AE1A-ED3F76884619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396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0" y="732"/>
            <a:ext cx="14627799" cy="8228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65311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653110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65311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65311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653110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653110" rtl="0" eaLnBrk="1" latinLnBrk="0" hangingPunct="1">
        <a:spcBef>
          <a:spcPct val="20000"/>
        </a:spcBef>
        <a:buFont typeface="Arial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11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8" r:id="rId4"/>
    <p:sldLayoutId id="2147483679" r:id="rId5"/>
    <p:sldLayoutId id="2147483680" r:id="rId6"/>
    <p:sldLayoutId id="2147483681" r:id="rId7"/>
    <p:sldLayoutId id="214748370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785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42E29C-53B2-C44D-8EAB-19292DD31E4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2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mp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david.gottesman@montgomerycountymd.gov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96560" y="521257"/>
            <a:ext cx="13167360" cy="1920240"/>
          </a:xfrm>
          <a:prstGeom prst="rect">
            <a:avLst/>
          </a:prstGeom>
        </p:spPr>
        <p:txBody>
          <a:bodyPr lIns="130622" tIns="65311" rIns="130622" bIns="65311">
            <a:normAutofit fontScale="90000"/>
          </a:bodyPr>
          <a:lstStyle/>
          <a:p>
            <a:pPr algn="l"/>
            <a:r>
              <a:rPr lang="en-US" sz="6900" dirty="0">
                <a:solidFill>
                  <a:schemeClr val="bg1"/>
                </a:solidFill>
                <a:latin typeface="Arial"/>
                <a:cs typeface="Arial"/>
              </a:rPr>
              <a:t>Mid-Atlantic</a:t>
            </a:r>
            <a:br>
              <a:rPr lang="en-US" sz="69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6900" dirty="0">
                <a:solidFill>
                  <a:schemeClr val="bg1"/>
                </a:solidFill>
                <a:latin typeface="Arial"/>
                <a:cs typeface="Arial"/>
              </a:rPr>
              <a:t>StatNet:</a:t>
            </a:r>
            <a:br>
              <a:rPr lang="en-US" sz="69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6900" dirty="0">
                <a:solidFill>
                  <a:schemeClr val="bg1"/>
                </a:solidFill>
                <a:latin typeface="Arial"/>
                <a:cs typeface="Arial"/>
              </a:rPr>
              <a:t>A Regional Approach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28092" y="4114800"/>
            <a:ext cx="13167360" cy="1441525"/>
          </a:xfrm>
          <a:prstGeom prst="rect">
            <a:avLst/>
          </a:prstGeom>
        </p:spPr>
        <p:txBody>
          <a:bodyPr lIns="130622" tIns="65311" rIns="130622" bIns="65311">
            <a:normAutofit fontScale="85000" lnSpcReduction="20000"/>
          </a:bodyPr>
          <a:lstStyle/>
          <a:p>
            <a:pPr>
              <a:buNone/>
            </a:pPr>
            <a:r>
              <a:rPr lang="en-US" sz="3400" dirty="0">
                <a:solidFill>
                  <a:schemeClr val="bg1"/>
                </a:solidFill>
                <a:latin typeface="Arial"/>
                <a:cs typeface="Arial"/>
              </a:rPr>
              <a:t>Dave Gottesman</a:t>
            </a:r>
          </a:p>
          <a:p>
            <a:pPr>
              <a:buNone/>
            </a:pPr>
            <a:r>
              <a:rPr lang="en-US" sz="3400" dirty="0">
                <a:solidFill>
                  <a:schemeClr val="bg1"/>
                </a:solidFill>
                <a:latin typeface="Arial"/>
                <a:cs typeface="Arial"/>
              </a:rPr>
              <a:t>CountyStat Manager, Montgomery County, Maryland</a:t>
            </a:r>
          </a:p>
          <a:p>
            <a:pPr>
              <a:buNone/>
            </a:pPr>
            <a:r>
              <a:rPr lang="en-US" sz="3400" dirty="0">
                <a:solidFill>
                  <a:schemeClr val="bg1"/>
                </a:solidFill>
                <a:latin typeface="Arial"/>
                <a:cs typeface="Arial"/>
              </a:rPr>
              <a:t>ICMA Conference Presenter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DF6A8-2678-4563-9928-13B297A3F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66" y="1066374"/>
            <a:ext cx="10879068" cy="6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24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A14CC4-6119-40B9-A548-9BBC2A118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14" y="1157345"/>
            <a:ext cx="9278792" cy="5253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9E15E0-D8CC-4CE8-AAFC-A54FCE5E3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459" y="2680138"/>
            <a:ext cx="4008606" cy="4366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3E410A-D21E-40C5-8659-8CD0ABE1D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458" y="1183044"/>
            <a:ext cx="4008607" cy="14154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10FCA3-3C6C-4C62-A5D9-2F5675C05D1E}"/>
              </a:ext>
            </a:extLst>
          </p:cNvPr>
          <p:cNvSpPr/>
          <p:nvPr/>
        </p:nvSpPr>
        <p:spPr>
          <a:xfrm>
            <a:off x="9834926" y="1125814"/>
            <a:ext cx="4235669" cy="5963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36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395D4D-9177-4690-B1BE-148CFF49A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7" y="107736"/>
            <a:ext cx="7966841" cy="41963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B6F81-BFD1-4829-8789-7D66311BD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496" y="4205282"/>
            <a:ext cx="3897290" cy="2958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8821F7-18C7-4359-90F8-4AAB4699A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97" y="4477407"/>
            <a:ext cx="5103001" cy="26863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86C3B-0315-46E0-94C8-8DFEE27AB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677" y="4477407"/>
            <a:ext cx="5032840" cy="26863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5A7E2C-6338-4B34-A83C-C1AFBC88D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621" y="370496"/>
            <a:ext cx="6180082" cy="3563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9138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4" y="474766"/>
            <a:ext cx="12617450" cy="912599"/>
          </a:xfrm>
        </p:spPr>
        <p:txBody>
          <a:bodyPr>
            <a:normAutofit/>
          </a:bodyPr>
          <a:lstStyle/>
          <a:p>
            <a:r>
              <a:rPr lang="en-US" sz="3600" dirty="0"/>
              <a:t>Mid-Atlantic StatNet (MASN)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93" y="1342775"/>
            <a:ext cx="3388826" cy="5725429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514350" indent="-514350">
              <a:spcBef>
                <a:spcPts val="3600"/>
              </a:spcBef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Meaning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MASN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History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MASN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Big Event</a:t>
            </a:r>
            <a:r>
              <a:rPr lang="en-US" dirty="0"/>
              <a:t>: the </a:t>
            </a:r>
            <a:r>
              <a:rPr lang="en-US" dirty="0">
                <a:solidFill>
                  <a:srgbClr val="FF0000"/>
                </a:solidFill>
              </a:rPr>
              <a:t>MASN</a:t>
            </a:r>
            <a:r>
              <a:rPr lang="en-US" dirty="0"/>
              <a:t> Semi-Annual Meeting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Value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MASN</a:t>
            </a:r>
            <a:r>
              <a:rPr lang="en-US" dirty="0"/>
              <a:t>                           for our members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Some</a:t>
            </a:r>
            <a:r>
              <a:rPr lang="en-US" dirty="0">
                <a:solidFill>
                  <a:srgbClr val="FF0000"/>
                </a:solidFill>
              </a:rPr>
              <a:t> MASN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Lessons</a:t>
            </a:r>
            <a:r>
              <a:rPr lang="en-US" dirty="0"/>
              <a:t> Learned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>
                <a:solidFill>
                  <a:srgbClr val="00B050"/>
                </a:solidFill>
              </a:rPr>
              <a:t> Group Exercise</a:t>
            </a:r>
            <a:r>
              <a:rPr lang="en-US" dirty="0"/>
              <a:t>: Your very own </a:t>
            </a:r>
            <a:r>
              <a:rPr lang="en-US" dirty="0">
                <a:solidFill>
                  <a:srgbClr val="FF0000"/>
                </a:solidFill>
              </a:rPr>
              <a:t>StatNet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92361-5238-44DA-9F89-DDCF742A7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687" y="4452249"/>
            <a:ext cx="4496577" cy="2529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1087F-047A-419F-9516-8A4309C81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688" y="1342774"/>
            <a:ext cx="4496577" cy="2994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33C4A1-852B-4B95-993B-5C4627E67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487" y="1743590"/>
            <a:ext cx="5473727" cy="47424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5244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4" y="1502978"/>
            <a:ext cx="12617450" cy="3563007"/>
          </a:xfrm>
        </p:spPr>
        <p:txBody>
          <a:bodyPr>
            <a:normAutofit/>
          </a:bodyPr>
          <a:lstStyle/>
          <a:p>
            <a:r>
              <a:rPr lang="en-US" sz="3600" dirty="0"/>
              <a:t>Contact Information: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Dave Gottesman, CountyStat Manager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hlinkClick r:id="rId2"/>
              </a:rPr>
              <a:t>david.gottesman@montgomerycountymd.gov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240-777-2627</a:t>
            </a:r>
          </a:p>
        </p:txBody>
      </p:sp>
    </p:spTree>
    <p:extLst>
      <p:ext uri="{BB962C8B-B14F-4D97-AF65-F5344CB8AC3E}">
        <p14:creationId xmlns:p14="http://schemas.microsoft.com/office/powerpoint/2010/main" val="154799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45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96560" y="521257"/>
            <a:ext cx="13167360" cy="1920240"/>
          </a:xfrm>
          <a:prstGeom prst="rect">
            <a:avLst/>
          </a:prstGeom>
        </p:spPr>
        <p:txBody>
          <a:bodyPr lIns="130622" tIns="65311" rIns="130622" bIns="65311">
            <a:normAutofit fontScale="90000"/>
          </a:bodyPr>
          <a:lstStyle/>
          <a:p>
            <a:pPr algn="l"/>
            <a:r>
              <a:rPr lang="en-US" sz="6900" dirty="0">
                <a:solidFill>
                  <a:schemeClr val="bg1"/>
                </a:solidFill>
                <a:latin typeface="Arial"/>
                <a:cs typeface="Arial"/>
              </a:rPr>
              <a:t>The Stat Model </a:t>
            </a:r>
            <a:br>
              <a:rPr lang="en-US" sz="69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6900" dirty="0">
                <a:solidFill>
                  <a:schemeClr val="bg1"/>
                </a:solidFill>
                <a:latin typeface="Arial"/>
                <a:cs typeface="Arial"/>
              </a:rPr>
              <a:t>for Data-Driven </a:t>
            </a:r>
            <a:br>
              <a:rPr lang="en-US" sz="69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6900" dirty="0">
                <a:solidFill>
                  <a:schemeClr val="bg1"/>
                </a:solidFill>
                <a:latin typeface="Arial"/>
                <a:cs typeface="Arial"/>
              </a:rPr>
              <a:t>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24345" y="3779908"/>
            <a:ext cx="13167360" cy="1441525"/>
          </a:xfrm>
          <a:prstGeom prst="rect">
            <a:avLst/>
          </a:prstGeom>
        </p:spPr>
        <p:txBody>
          <a:bodyPr lIns="130622" tIns="65311" rIns="130622" bIns="65311">
            <a:normAutofit/>
          </a:bodyPr>
          <a:lstStyle/>
          <a:p>
            <a:pPr>
              <a:buNone/>
            </a:pPr>
            <a:r>
              <a:rPr lang="en-US" sz="3400" dirty="0">
                <a:solidFill>
                  <a:schemeClr val="bg1"/>
                </a:solidFill>
                <a:latin typeface="Arial"/>
                <a:cs typeface="Arial"/>
              </a:rPr>
              <a:t>Andrew Kleine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FE5950-11A2-4FB8-8B79-5D888A120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420000">
            <a:off x="8085711" y="1184275"/>
            <a:ext cx="3675503" cy="58483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99C29-99C5-4DE4-B1E4-8EC6CC6C4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1927142"/>
            <a:ext cx="5705558" cy="4573587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Former Baltimore Budget Director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Author of forthcoming book about how to transform city budgeting</a:t>
            </a:r>
          </a:p>
        </p:txBody>
      </p:sp>
    </p:spTree>
    <p:extLst>
      <p:ext uri="{BB962C8B-B14F-4D97-AF65-F5344CB8AC3E}">
        <p14:creationId xmlns:p14="http://schemas.microsoft.com/office/powerpoint/2010/main" val="884340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ilbert">
            <a:extLst>
              <a:ext uri="{FF2B5EF4-FFF2-40B4-BE49-F238E27FC236}">
                <a16:creationId xmlns:a16="http://schemas.microsoft.com/office/drawing/2014/main" id="{F995370A-18B2-4BF2-BBF9-32C63533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160" y="1906524"/>
            <a:ext cx="13086079" cy="4416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7255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987A7694-5842-46FA-8387-3B6FABD6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790873"/>
            <a:ext cx="12617450" cy="1590675"/>
          </a:xfrm>
        </p:spPr>
        <p:txBody>
          <a:bodyPr/>
          <a:lstStyle/>
          <a:p>
            <a:pPr algn="ctr"/>
            <a:r>
              <a:rPr lang="en-US" dirty="0"/>
              <a:t>Baltimore’s Priority Outcomes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61A9BB-ACE6-4E42-BD47-01239826DA47}"/>
              </a:ext>
            </a:extLst>
          </p:cNvPr>
          <p:cNvGrpSpPr/>
          <p:nvPr/>
        </p:nvGrpSpPr>
        <p:grpSpPr>
          <a:xfrm>
            <a:off x="2733964" y="2962912"/>
            <a:ext cx="8937384" cy="1587455"/>
            <a:chOff x="151733" y="3026969"/>
            <a:chExt cx="8937384" cy="158745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065D2DB-72AD-4F02-AD96-153E6537FB76}"/>
                </a:ext>
              </a:extLst>
            </p:cNvPr>
            <p:cNvGrpSpPr/>
            <p:nvPr/>
          </p:nvGrpSpPr>
          <p:grpSpPr>
            <a:xfrm rot="336771">
              <a:off x="5114086" y="3203703"/>
              <a:ext cx="3975031" cy="1317121"/>
              <a:chOff x="2022780" y="4062277"/>
              <a:chExt cx="8104199" cy="2670468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7A7CDC47-96EE-4584-8903-6121B540278D}"/>
                  </a:ext>
                </a:extLst>
              </p:cNvPr>
              <p:cNvGrpSpPr/>
              <p:nvPr/>
            </p:nvGrpSpPr>
            <p:grpSpPr>
              <a:xfrm>
                <a:off x="2022780" y="5859120"/>
                <a:ext cx="8104199" cy="873625"/>
                <a:chOff x="2057070" y="5767680"/>
                <a:chExt cx="8104199" cy="873625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EBF3DEF-08F8-48DF-A3B2-56AAD51D5DEB}"/>
                    </a:ext>
                  </a:extLst>
                </p:cNvPr>
                <p:cNvSpPr txBox="1"/>
                <p:nvPr/>
              </p:nvSpPr>
              <p:spPr>
                <a:xfrm>
                  <a:off x="2057070" y="5767680"/>
                  <a:ext cx="2663188" cy="8736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531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+mn-ea"/>
                      <a:cs typeface="+mn-cs"/>
                    </a:rPr>
                    <a:t>Innovative Government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237B4B2-E365-4154-8680-FFE0BBCFD574}"/>
                    </a:ext>
                  </a:extLst>
                </p:cNvPr>
                <p:cNvSpPr txBox="1"/>
                <p:nvPr/>
              </p:nvSpPr>
              <p:spPr>
                <a:xfrm>
                  <a:off x="5200692" y="5767680"/>
                  <a:ext cx="1897173" cy="8736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531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+mn-ea"/>
                      <a:cs typeface="+mn-cs"/>
                    </a:rPr>
                    <a:t>A Cleaner City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EADD6CB-4287-4B44-A3D2-C3FA695973C5}"/>
                    </a:ext>
                  </a:extLst>
                </p:cNvPr>
                <p:cNvSpPr txBox="1"/>
                <p:nvPr/>
              </p:nvSpPr>
              <p:spPr>
                <a:xfrm>
                  <a:off x="7578296" y="5767680"/>
                  <a:ext cx="2582973" cy="8736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531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+mn-ea"/>
                      <a:cs typeface="+mn-cs"/>
                    </a:rPr>
                    <a:t>A Healthier City</a:t>
                  </a:r>
                </a:p>
              </p:txBody>
            </p:sp>
          </p:grp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2B025B0F-0C6B-41C0-9FAF-5868D1541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C3C3C3"/>
                  </a:clrFrom>
                  <a:clrTo>
                    <a:srgbClr val="C3C3C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2955"/>
              <a:stretch/>
            </p:blipFill>
            <p:spPr>
              <a:xfrm>
                <a:off x="2113995" y="4062277"/>
                <a:ext cx="7728652" cy="1933845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3B29805-46BE-4A98-87D0-9BEA19EAD563}"/>
                </a:ext>
              </a:extLst>
            </p:cNvPr>
            <p:cNvGrpSpPr/>
            <p:nvPr/>
          </p:nvGrpSpPr>
          <p:grpSpPr>
            <a:xfrm>
              <a:off x="151733" y="3186806"/>
              <a:ext cx="3855325" cy="1427618"/>
              <a:chOff x="23318" y="3279820"/>
              <a:chExt cx="3855325" cy="1427618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9A2078F-E8A7-4CCA-AE91-395913BAA6C9}"/>
                  </a:ext>
                </a:extLst>
              </p:cNvPr>
              <p:cNvSpPr txBox="1"/>
              <p:nvPr/>
            </p:nvSpPr>
            <p:spPr>
              <a:xfrm rot="21328099">
                <a:off x="76119" y="4276551"/>
                <a:ext cx="115778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+mn-ea"/>
                    <a:cs typeface="+mn-cs"/>
                  </a:rPr>
                  <a:t>Better Schools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9ACACE3-96FE-427F-8D6B-6278F6A2F334}"/>
                  </a:ext>
                </a:extLst>
              </p:cNvPr>
              <p:cNvSpPr txBox="1"/>
              <p:nvPr/>
            </p:nvSpPr>
            <p:spPr>
              <a:xfrm rot="21328099">
                <a:off x="1432849" y="4175005"/>
                <a:ext cx="100669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+mn-ea"/>
                    <a:cs typeface="+mn-cs"/>
                  </a:rPr>
                  <a:t>Safer Streets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34E5F7F-3ACE-44CA-BD61-79706923DACB}"/>
                  </a:ext>
                </a:extLst>
              </p:cNvPr>
              <p:cNvSpPr txBox="1"/>
              <p:nvPr/>
            </p:nvSpPr>
            <p:spPr>
              <a:xfrm rot="21412231">
                <a:off x="2561446" y="4073250"/>
                <a:ext cx="131719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+mn-ea"/>
                    <a:cs typeface="+mn-cs"/>
                  </a:rPr>
                  <a:t>Stronger Neighborhoods</a:t>
                </a: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559FBFE-AA34-40AA-B071-74AFC4C9D4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C3C3C3"/>
                  </a:clrFrom>
                  <a:clrTo>
                    <a:srgbClr val="C3C3C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285"/>
              <a:stretch/>
            </p:blipFill>
            <p:spPr>
              <a:xfrm rot="21328099">
                <a:off x="23318" y="3279820"/>
                <a:ext cx="3818547" cy="986697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CD5B4EC-EAB1-418B-96BE-D520D75C5CA5}"/>
                </a:ext>
              </a:extLst>
            </p:cNvPr>
            <p:cNvGrpSpPr/>
            <p:nvPr/>
          </p:nvGrpSpPr>
          <p:grpSpPr>
            <a:xfrm rot="323098">
              <a:off x="4009229" y="3026969"/>
              <a:ext cx="1132067" cy="1339853"/>
              <a:chOff x="4283493" y="3850476"/>
              <a:chExt cx="1132067" cy="1339853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4F40E6-6D1A-49FF-BB35-71DFBBF049B3}"/>
                  </a:ext>
                </a:extLst>
              </p:cNvPr>
              <p:cNvSpPr txBox="1"/>
              <p:nvPr/>
            </p:nvSpPr>
            <p:spPr>
              <a:xfrm rot="21328099">
                <a:off x="4368199" y="4759442"/>
                <a:ext cx="101555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+mn-ea"/>
                    <a:cs typeface="+mn-cs"/>
                  </a:rPr>
                  <a:t>Growing Economy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EEE63C0-4829-4FB3-AFF0-D1A5A42A81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C3C3C3"/>
                  </a:clrFrom>
                  <a:clrTo>
                    <a:srgbClr val="C3C3C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50"/>
              <a:stretch/>
            </p:blipFill>
            <p:spPr>
              <a:xfrm rot="21328099">
                <a:off x="4283493" y="3850476"/>
                <a:ext cx="1132067" cy="98669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6412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62" y="1031813"/>
            <a:ext cx="14199475" cy="5064187"/>
          </a:xfrm>
        </p:spPr>
        <p:txBody>
          <a:bodyPr>
            <a:noAutofit/>
          </a:bodyPr>
          <a:lstStyle/>
          <a:p>
            <a:r>
              <a:rPr lang="en-US" sz="3200" dirty="0"/>
              <a:t>AGENDA:</a:t>
            </a:r>
            <a:br>
              <a:rPr lang="en-US" sz="3200" b="0" dirty="0"/>
            </a:br>
            <a:br>
              <a:rPr lang="en-US" sz="3200" b="0" dirty="0"/>
            </a:br>
            <a:r>
              <a:rPr lang="en-US" sz="3200" b="0" dirty="0"/>
              <a:t>1. Performance Measurement and Management</a:t>
            </a:r>
            <a:br>
              <a:rPr lang="en-US" sz="3200" b="0" dirty="0"/>
            </a:br>
            <a:r>
              <a:rPr lang="en-US" sz="3200" b="0" dirty="0"/>
              <a:t>	&amp; “Data-Smart” Government: A Brief Review</a:t>
            </a:r>
            <a:br>
              <a:rPr lang="en-US" sz="3200" b="0" dirty="0"/>
            </a:br>
            <a:br>
              <a:rPr lang="en-US" sz="3200" b="0" dirty="0"/>
            </a:br>
            <a:r>
              <a:rPr lang="en-US" sz="3200" b="0" dirty="0"/>
              <a:t>2. Montgomery County, MD’s CountyStat Office</a:t>
            </a:r>
            <a:br>
              <a:rPr lang="en-US" sz="3200" b="0" dirty="0"/>
            </a:br>
            <a:br>
              <a:rPr lang="en-US" sz="3200" b="0" dirty="0"/>
            </a:br>
            <a:r>
              <a:rPr lang="en-US" sz="3200" b="0" dirty="0"/>
              <a:t>3. Mid-Atlantic StatNet</a:t>
            </a:r>
            <a:br>
              <a:rPr lang="en-US" sz="3200" b="0" dirty="0"/>
            </a:br>
            <a:br>
              <a:rPr lang="en-US" sz="3200" b="0" dirty="0"/>
            </a:br>
            <a:r>
              <a:rPr lang="en-US" sz="3200" b="0" dirty="0"/>
              <a:t>4. Exercise: Your Region’s StatNet Opportunity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6220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11681" y="1463041"/>
            <a:ext cx="10639940" cy="5818121"/>
            <a:chOff x="272451" y="1311911"/>
            <a:chExt cx="8731068" cy="4848434"/>
          </a:xfrm>
        </p:grpSpPr>
        <p:grpSp>
          <p:nvGrpSpPr>
            <p:cNvPr id="8" name="Group 7"/>
            <p:cNvGrpSpPr/>
            <p:nvPr/>
          </p:nvGrpSpPr>
          <p:grpSpPr>
            <a:xfrm>
              <a:off x="281743" y="1409219"/>
              <a:ext cx="4192672" cy="1369606"/>
              <a:chOff x="2267590" y="1493760"/>
              <a:chExt cx="4192672" cy="136960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C3C3C3"/>
                  </a:clrFrom>
                  <a:clrTo>
                    <a:srgbClr val="C3C3C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847"/>
              <a:stretch/>
            </p:blipFill>
            <p:spPr>
              <a:xfrm>
                <a:off x="2267590" y="1594367"/>
                <a:ext cx="1245657" cy="1130609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404045" y="1493760"/>
                <a:ext cx="3056217" cy="1369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Safe &amp; Healthy Start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Kindergarten Readiness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Academic Achievement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College &amp; Career Ready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72451" y="2976372"/>
              <a:ext cx="3827099" cy="1126852"/>
              <a:chOff x="2266858" y="3137418"/>
              <a:chExt cx="3827099" cy="1126852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C3C3C3"/>
                  </a:clrFrom>
                  <a:clrTo>
                    <a:srgbClr val="C3C3C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45" r="52484"/>
              <a:stretch/>
            </p:blipFill>
            <p:spPr>
              <a:xfrm>
                <a:off x="2266858" y="3137418"/>
                <a:ext cx="1242581" cy="1126852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433237" y="3148372"/>
                <a:ext cx="2660720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Shootings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Property Crime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Perception of Safety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22755" y="4319213"/>
              <a:ext cx="4520936" cy="1369606"/>
              <a:chOff x="2114650" y="4099917"/>
              <a:chExt cx="4520936" cy="136960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C3C3C3"/>
                  </a:clrFrom>
                  <a:clrTo>
                    <a:srgbClr val="C3C3C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99" r="27765"/>
              <a:stretch/>
            </p:blipFill>
            <p:spPr>
              <a:xfrm>
                <a:off x="2114650" y="4218592"/>
                <a:ext cx="1150257" cy="1124712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3289745" y="4099917"/>
                <a:ext cx="3345841" cy="1369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Blight Elimination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Neighborhood Investment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Sustainable Transportation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Recreation Visits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549451" y="1311911"/>
              <a:ext cx="3800036" cy="1133856"/>
              <a:chOff x="6345746" y="1526955"/>
              <a:chExt cx="3800036" cy="1133856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C3C3C3"/>
                  </a:clrFrom>
                  <a:clrTo>
                    <a:srgbClr val="C3C3C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194"/>
              <a:stretch/>
            </p:blipFill>
            <p:spPr>
              <a:xfrm>
                <a:off x="6345746" y="1526955"/>
                <a:ext cx="1287790" cy="1133856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7485062" y="1545036"/>
                <a:ext cx="2660720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Employment Rate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Number of Jobs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Visitors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474416" y="2438400"/>
              <a:ext cx="3875071" cy="1133856"/>
              <a:chOff x="6270711" y="2653444"/>
              <a:chExt cx="3875071" cy="11338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C3C3C3"/>
                  </a:clrFrom>
                  <a:clrTo>
                    <a:srgbClr val="C3C3C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384"/>
              <a:stretch/>
            </p:blipFill>
            <p:spPr>
              <a:xfrm>
                <a:off x="6270711" y="2653444"/>
                <a:ext cx="1336189" cy="1133856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7485062" y="2713160"/>
                <a:ext cx="2660720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Procurement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Prompt Payment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Special Events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549451" y="3672903"/>
              <a:ext cx="4454068" cy="1369606"/>
              <a:chOff x="6345746" y="3887947"/>
              <a:chExt cx="4454068" cy="1369606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C3C3C3"/>
                  </a:clrFrom>
                  <a:clrTo>
                    <a:srgbClr val="C3C3C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414" r="36891"/>
              <a:stretch/>
            </p:blipFill>
            <p:spPr>
              <a:xfrm>
                <a:off x="6345746" y="3990978"/>
                <a:ext cx="1246511" cy="1133856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486214" y="3887947"/>
                <a:ext cx="3313600" cy="1369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Cleanliness of Waterways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Energy Usage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Recycling Rate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Perception of Cleanliness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529881" y="5010341"/>
              <a:ext cx="4177994" cy="1150004"/>
              <a:chOff x="6326176" y="5225385"/>
              <a:chExt cx="4177994" cy="1150004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C3C3C3"/>
                  </a:clrFrom>
                  <a:clrTo>
                    <a:srgbClr val="C3C3C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32" r="1251"/>
              <a:stretch/>
            </p:blipFill>
            <p:spPr>
              <a:xfrm>
                <a:off x="6326176" y="5225385"/>
                <a:ext cx="1326929" cy="1133856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485062" y="5328949"/>
                <a:ext cx="3019108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Heroin-Related Deaths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Mental Health</a:t>
                </a:r>
              </a:p>
              <a:p>
                <a:pPr marL="342900" marR="0" lvl="0" indent="-342900" algn="l" defTabSz="653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Childhood Asthma</a:t>
                </a: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4548A-DD63-4BF3-AE1A-ED3F76884619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46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801446-82E9-49DA-9889-99A701FA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Defining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BC421-8B3D-4561-892F-A7EEDD1E89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56811" y="2574759"/>
            <a:ext cx="7230978" cy="403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28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6BA87-7468-4CF7-BA1D-849F1BF7B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886" y="2170430"/>
            <a:ext cx="8745538" cy="1847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A44D1D-0E5E-497C-A2FE-8E0FD5508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208" y="4439652"/>
            <a:ext cx="8812216" cy="24376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1C9259-4934-4698-9FCA-52F4BC63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Performance Measures</a:t>
            </a:r>
          </a:p>
        </p:txBody>
      </p:sp>
    </p:spTree>
    <p:extLst>
      <p:ext uri="{BB962C8B-B14F-4D97-AF65-F5344CB8AC3E}">
        <p14:creationId xmlns:p14="http://schemas.microsoft.com/office/powerpoint/2010/main" val="2976854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E4E47-1E52-43CF-87F2-71D766A2D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012" y="1540484"/>
            <a:ext cx="5041230" cy="550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73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0D023B-9BB7-48A5-9557-B76E6FC7D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25" y="1490662"/>
            <a:ext cx="569595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95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0ADBA6-839D-4F29-B20E-3AF13D19F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357" y="1046747"/>
            <a:ext cx="7594160" cy="60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91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247" y="1241659"/>
            <a:ext cx="9487964" cy="592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20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4548A-DD63-4BF3-AE1A-ED3F76884619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630" y="1196131"/>
            <a:ext cx="6670307" cy="58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51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4548A-DD63-4BF3-AE1A-ED3F76884619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69" y="1092992"/>
            <a:ext cx="9468852" cy="599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83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4548A-DD63-4BF3-AE1A-ED3F76884619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452744" y="1626671"/>
            <a:ext cx="9601200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52744" y="647942"/>
            <a:ext cx="96012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6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Service-Level Performance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8676"/>
          <a:stretch/>
        </p:blipFill>
        <p:spPr>
          <a:xfrm>
            <a:off x="3460436" y="1877579"/>
            <a:ext cx="7585815" cy="52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B8D4DE-484F-4D29-91D8-F1F159C62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6" y="589019"/>
            <a:ext cx="10948567" cy="615856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DC5988D-825C-4D1F-A8FE-481DAE652EC5}"/>
              </a:ext>
            </a:extLst>
          </p:cNvPr>
          <p:cNvSpPr txBox="1">
            <a:spLocks/>
          </p:cNvSpPr>
          <p:nvPr/>
        </p:nvSpPr>
        <p:spPr>
          <a:xfrm>
            <a:off x="4245621" y="5642305"/>
            <a:ext cx="6139156" cy="784225"/>
          </a:xfrm>
          <a:prstGeom prst="rect">
            <a:avLst/>
          </a:prstGeom>
          <a:ln>
            <a:noFill/>
          </a:ln>
        </p:spPr>
        <p:txBody>
          <a:bodyPr vert="horz" lIns="91435" tIns="45719" rIns="91435" bIns="45719" rtlCol="0" anchor="ctr">
            <a:noAutofit/>
          </a:bodyPr>
          <a:lstStyle/>
          <a:p>
            <a:pPr defTabSz="1219140">
              <a:spcBef>
                <a:spcPct val="0"/>
              </a:spcBef>
            </a:pPr>
            <a:r>
              <a:rPr lang="en-US" sz="4267" b="1" kern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anose="020B0706030402020204" pitchFamily="34" charset="0"/>
                <a:ea typeface="+mj-ea"/>
                <a:cs typeface="+mj-cs"/>
              </a:rPr>
              <a:t>“Data-Smart Government” ?</a:t>
            </a:r>
          </a:p>
        </p:txBody>
      </p:sp>
    </p:spTree>
    <p:extLst>
      <p:ext uri="{BB962C8B-B14F-4D97-AF65-F5344CB8AC3E}">
        <p14:creationId xmlns:p14="http://schemas.microsoft.com/office/powerpoint/2010/main" val="766730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320A8A-39CD-4504-B848-88E237C3F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927" y="864010"/>
            <a:ext cx="8968851" cy="62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16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B3EB1E-2029-4A62-B471-A342488FEAA4}"/>
              </a:ext>
            </a:extLst>
          </p:cNvPr>
          <p:cNvGrpSpPr/>
          <p:nvPr/>
        </p:nvGrpSpPr>
        <p:grpSpPr>
          <a:xfrm>
            <a:off x="2976355" y="1102292"/>
            <a:ext cx="7180399" cy="4565560"/>
            <a:chOff x="965180" y="978812"/>
            <a:chExt cx="7180399" cy="45655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FE513F4-EED3-45E9-AC9B-EE0B2D86B940}"/>
                </a:ext>
              </a:extLst>
            </p:cNvPr>
            <p:cNvSpPr txBox="1"/>
            <p:nvPr/>
          </p:nvSpPr>
          <p:spPr>
            <a:xfrm>
              <a:off x="4165392" y="978812"/>
              <a:ext cx="1270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Priority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F26D7F-B94E-4EB0-A26E-A505740E0B01}"/>
                </a:ext>
              </a:extLst>
            </p:cNvPr>
            <p:cNvSpPr txBox="1"/>
            <p:nvPr/>
          </p:nvSpPr>
          <p:spPr>
            <a:xfrm rot="16200000">
              <a:off x="253401" y="3203775"/>
              <a:ext cx="1885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Performance</a:t>
              </a:r>
            </a:p>
          </p:txBody>
        </p:sp>
        <p:sp>
          <p:nvSpPr>
            <p:cNvPr id="5" name="Right Arrow 28">
              <a:extLst>
                <a:ext uri="{FF2B5EF4-FFF2-40B4-BE49-F238E27FC236}">
                  <a16:creationId xmlns:a16="http://schemas.microsoft.com/office/drawing/2014/main" id="{3CA31B88-763F-4314-A5D6-715AC4DCD793}"/>
                </a:ext>
              </a:extLst>
            </p:cNvPr>
            <p:cNvSpPr/>
            <p:nvPr/>
          </p:nvSpPr>
          <p:spPr>
            <a:xfrm>
              <a:off x="1981170" y="1384792"/>
              <a:ext cx="6164409" cy="331910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67000">
                  <a:srgbClr val="92D050"/>
                </a:gs>
                <a:gs pos="100000">
                  <a:srgbClr val="00B050"/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36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ight Arrow 29">
              <a:extLst>
                <a:ext uri="{FF2B5EF4-FFF2-40B4-BE49-F238E27FC236}">
                  <a16:creationId xmlns:a16="http://schemas.microsoft.com/office/drawing/2014/main" id="{1C1EDC82-A23F-4D60-B0B4-FBFF1E7D17E5}"/>
                </a:ext>
              </a:extLst>
            </p:cNvPr>
            <p:cNvSpPr/>
            <p:nvPr/>
          </p:nvSpPr>
          <p:spPr>
            <a:xfrm rot="16200000">
              <a:off x="-405790" y="3324069"/>
              <a:ext cx="4029126" cy="411480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67000">
                  <a:srgbClr val="92D050"/>
                </a:gs>
                <a:gs pos="100000">
                  <a:srgbClr val="00B050"/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36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CBDB4A1-CC64-49D0-A58F-A2788EBDC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" t="2424" r="1309" b="2311"/>
          <a:stretch/>
        </p:blipFill>
        <p:spPr>
          <a:xfrm>
            <a:off x="3825688" y="1789271"/>
            <a:ext cx="6289369" cy="3818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9B9440-39B3-4063-B4F6-CB2D6809C649}"/>
              </a:ext>
            </a:extLst>
          </p:cNvPr>
          <p:cNvSpPr txBox="1"/>
          <p:nvPr/>
        </p:nvSpPr>
        <p:spPr>
          <a:xfrm>
            <a:off x="7200690" y="5380402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Stronger Neighborhoods</a:t>
            </a:r>
          </a:p>
        </p:txBody>
      </p:sp>
    </p:spTree>
    <p:extLst>
      <p:ext uri="{BB962C8B-B14F-4D97-AF65-F5344CB8AC3E}">
        <p14:creationId xmlns:p14="http://schemas.microsoft.com/office/powerpoint/2010/main" val="3282516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2C19D7-8233-458E-8048-7D2D14906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949" y="1058779"/>
            <a:ext cx="7419914" cy="606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56A4C-95B8-4338-89F9-A83905C40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in Touch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67374-0DE5-4BEC-B149-66EF03AE2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andrew@andrewkleine.com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@</a:t>
            </a:r>
            <a:r>
              <a:rPr lang="en-US" sz="4000" dirty="0" err="1"/>
              <a:t>awkleine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cityontheline.com</a:t>
            </a:r>
          </a:p>
        </p:txBody>
      </p:sp>
    </p:spTree>
    <p:extLst>
      <p:ext uri="{BB962C8B-B14F-4D97-AF65-F5344CB8AC3E}">
        <p14:creationId xmlns:p14="http://schemas.microsoft.com/office/powerpoint/2010/main" val="933071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96560" y="521257"/>
            <a:ext cx="7726316" cy="1920240"/>
          </a:xfrm>
          <a:prstGeom prst="rect">
            <a:avLst/>
          </a:prstGeom>
        </p:spPr>
        <p:txBody>
          <a:bodyPr lIns="130622" tIns="65311" rIns="130622" bIns="65311">
            <a:normAutofit fontScale="90000"/>
          </a:bodyPr>
          <a:lstStyle/>
          <a:p>
            <a:pPr algn="l"/>
            <a:r>
              <a:rPr lang="en-US" sz="6900" dirty="0">
                <a:solidFill>
                  <a:schemeClr val="bg1"/>
                </a:solidFill>
                <a:latin typeface="Arial"/>
                <a:cs typeface="Arial"/>
              </a:rPr>
              <a:t>MOSS CitiStatSMART is Getting Stat Unstuck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6560" y="4050972"/>
            <a:ext cx="13167360" cy="1441525"/>
          </a:xfrm>
          <a:prstGeom prst="rect">
            <a:avLst/>
          </a:prstGeom>
        </p:spPr>
        <p:txBody>
          <a:bodyPr lIns="130622" tIns="65311" rIns="130622" bIns="65311">
            <a:normAutofit fontScale="62500" lnSpcReduction="20000"/>
          </a:bodyPr>
          <a:lstStyle/>
          <a:p>
            <a:pPr>
              <a:buNone/>
            </a:pPr>
            <a:r>
              <a:rPr lang="en-US" sz="3400" dirty="0">
                <a:solidFill>
                  <a:schemeClr val="bg1"/>
                </a:solidFill>
                <a:latin typeface="Arial"/>
                <a:cs typeface="Arial"/>
              </a:rPr>
              <a:t>Kendra Parlock</a:t>
            </a:r>
          </a:p>
          <a:p>
            <a:pPr>
              <a:buNone/>
            </a:pPr>
            <a:r>
              <a:rPr lang="en-US" sz="3400" dirty="0">
                <a:solidFill>
                  <a:schemeClr val="bg1"/>
                </a:solidFill>
                <a:latin typeface="Arial"/>
                <a:cs typeface="Arial"/>
              </a:rPr>
              <a:t>Director, Mayor’s Office of Sustainable Solutions</a:t>
            </a:r>
          </a:p>
          <a:p>
            <a:pPr>
              <a:buNone/>
            </a:pPr>
            <a:r>
              <a:rPr lang="en-US" sz="3400" dirty="0">
                <a:solidFill>
                  <a:schemeClr val="bg1"/>
                </a:solidFill>
                <a:latin typeface="Arial"/>
                <a:cs typeface="Arial"/>
              </a:rPr>
              <a:t>City of Baltimore</a:t>
            </a:r>
          </a:p>
          <a:p>
            <a:pPr>
              <a:buNone/>
            </a:pPr>
            <a:r>
              <a:rPr lang="en-US" sz="3400" dirty="0">
                <a:solidFill>
                  <a:schemeClr val="bg1"/>
                </a:solidFill>
                <a:latin typeface="Arial"/>
                <a:cs typeface="Arial"/>
              </a:rPr>
              <a:t>Mayor Catherine E. Pugh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farm1.static.flickr.com/176/418195981_242df176b8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8880"/>
          <a:stretch/>
        </p:blipFill>
        <p:spPr bwMode="auto">
          <a:xfrm>
            <a:off x="2" y="-1"/>
            <a:ext cx="14667446" cy="844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8448" y="201324"/>
            <a:ext cx="1029940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Microsoft JhengHei Light" panose="020B0304030504040204" pitchFamily="34" charset="-120"/>
                <a:cs typeface="+mn-cs"/>
              </a:rPr>
              <a:t>About Baltimore</a:t>
            </a: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486718" y="5278118"/>
            <a:ext cx="6805856" cy="2612984"/>
          </a:xfrm>
          <a:prstGeom prst="rect">
            <a:avLst/>
          </a:prstGeom>
          <a:solidFill>
            <a:schemeClr val="accent1">
              <a:lumMod val="60000"/>
              <a:lumOff val="40000"/>
              <a:alpha val="68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Area: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 square miles/ 210 sq km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Population: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622,793 residents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FY18 Operating Budget: $2.8 billion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FY18 Capital Budget: $1.1 billion</a:t>
            </a:r>
          </a:p>
          <a:p>
            <a:pPr marL="0" marR="0" lvl="0" indent="-228600" algn="l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7957702" y="5278118"/>
            <a:ext cx="6021323" cy="2612984"/>
          </a:xfrm>
          <a:prstGeom prst="rect">
            <a:avLst/>
          </a:prstGeom>
          <a:solidFill>
            <a:schemeClr val="accent1">
              <a:lumMod val="60000"/>
              <a:lumOff val="40000"/>
              <a:alpha val="68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FY18 Full Time Positions: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13,594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 # 311 SRs: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~1,000,000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# EMS Calls: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150,000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Birthday: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July 30, 1729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972800" y="7760699"/>
            <a:ext cx="3291840" cy="438240"/>
          </a:xfrm>
        </p:spPr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3C6F9-C41D-41BB-9B85-F0FD76648C02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907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6C02C36-DC75-4E68-B83D-E3BEC177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120" dirty="0"/>
              <a:t>MOSS CitiStatSMART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FFE48-ECA6-4BB9-A452-36A3CA9F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080" b="0" i="0" u="none" strike="noStrike" kern="1200" cap="none" spc="0" normalizeH="0" baseline="0" noProof="0">
                <a:ln>
                  <a:noFill/>
                </a:ln>
                <a:solidFill>
                  <a:srgbClr val="3136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" sz="2080" b="0" i="0" u="none" strike="noStrike" kern="1200" cap="none" spc="0" normalizeH="0" baseline="0" noProof="0">
              <a:ln>
                <a:noFill/>
              </a:ln>
              <a:solidFill>
                <a:srgbClr val="3136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1027E-BB80-4E5E-B034-0A90EF6A1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109" y="1228768"/>
            <a:ext cx="4947856" cy="6790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2509C9-DAF7-44A1-A1D9-B120A7937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561" y="1545528"/>
            <a:ext cx="4963774" cy="6057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DDB1A-C260-4197-892F-F88BBA43ADF2}"/>
              </a:ext>
            </a:extLst>
          </p:cNvPr>
          <p:cNvSpPr txBox="1"/>
          <p:nvPr/>
        </p:nvSpPr>
        <p:spPr>
          <a:xfrm rot="20122982">
            <a:off x="2872118" y="5936518"/>
            <a:ext cx="2150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20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05840" y="510818"/>
            <a:ext cx="12618720" cy="1140000"/>
          </a:xfrm>
        </p:spPr>
        <p:txBody>
          <a:bodyPr>
            <a:normAutofit/>
          </a:bodyPr>
          <a:lstStyle/>
          <a:p>
            <a:r>
              <a:rPr lang="en-US" sz="5120" dirty="0"/>
              <a:t>From Stat to Sustainable Solutions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05842" y="2074183"/>
            <a:ext cx="6593840" cy="560578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560" b="1" dirty="0"/>
              <a:t>We have rebuilt and rebranded CitiStat as CitiStatSMART under the Mayor’s Office of Sustainable Solutions.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560" b="1" dirty="0"/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560" b="1" dirty="0"/>
              <a:t>Our focus is on making Baltimore resilient by using data, innovation and technology to foster cross-agency collaboration and to develop solutions.</a:t>
            </a: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8142975" y="2253707"/>
          <a:ext cx="5886450" cy="3303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142975" y="6349326"/>
            <a:ext cx="6116542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 Agency Collaboration</a:t>
            </a:r>
          </a:p>
          <a:p>
            <a:pPr marL="0" marR="0" lvl="0" indent="0" algn="ct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Performance Measurement &amp; Accountability</a:t>
            </a:r>
          </a:p>
        </p:txBody>
      </p:sp>
      <p:sp>
        <p:nvSpPr>
          <p:cNvPr id="4" name="Right Brace 3"/>
          <p:cNvSpPr/>
          <p:nvPr/>
        </p:nvSpPr>
        <p:spPr>
          <a:xfrm rot="5400000">
            <a:off x="10760659" y="4265229"/>
            <a:ext cx="804672" cy="2984602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204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760" dirty="0"/>
              <a:t>The Stat Process &amp; Potential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58053" y="1593475"/>
          <a:ext cx="13205656" cy="5681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1369FE0-7C24-4AC9-8BD4-F7AD440E298B}"/>
              </a:ext>
            </a:extLst>
          </p:cNvPr>
          <p:cNvSpPr txBox="1"/>
          <p:nvPr/>
        </p:nvSpPr>
        <p:spPr>
          <a:xfrm>
            <a:off x="1260566" y="7716077"/>
            <a:ext cx="12109269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*More details @ https://govex.jhu.edu/wiki/performance-measures-how-less-becomes-more/</a:t>
            </a:r>
          </a:p>
        </p:txBody>
      </p:sp>
    </p:spTree>
    <p:extLst>
      <p:ext uri="{BB962C8B-B14F-4D97-AF65-F5344CB8AC3E}">
        <p14:creationId xmlns:p14="http://schemas.microsoft.com/office/powerpoint/2010/main" val="2091813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graphics8.nytimes.com/images/2012/03/04/business/04Smart/04Smart-articleLarge.jpg">
            <a:extLst>
              <a:ext uri="{FF2B5EF4-FFF2-40B4-BE49-F238E27FC236}">
                <a16:creationId xmlns:a16="http://schemas.microsoft.com/office/drawing/2014/main" id="{21713503-BA57-4F8A-B8D5-DCEE0C001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451" y="809296"/>
            <a:ext cx="11043983" cy="621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CC54047-FD26-47E6-8EE0-80E3B7CCE6B7}"/>
              </a:ext>
            </a:extLst>
          </p:cNvPr>
          <p:cNvSpPr txBox="1">
            <a:spLocks/>
          </p:cNvSpPr>
          <p:nvPr/>
        </p:nvSpPr>
        <p:spPr>
          <a:xfrm>
            <a:off x="1703989" y="468630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isometricOffAxis1Right"/>
              <a:lightRig rig="threePt" dir="t"/>
            </a:scene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600" dirty="0">
                <a:solidFill>
                  <a:schemeClr val="bg1"/>
                </a:solidFill>
              </a:rPr>
              <a:t>Rio Intelligent </a:t>
            </a:r>
          </a:p>
          <a:p>
            <a:r>
              <a:rPr lang="en-US" sz="2600" dirty="0">
                <a:solidFill>
                  <a:schemeClr val="bg1"/>
                </a:solidFill>
              </a:rPr>
              <a:t>Operations Center</a:t>
            </a:r>
          </a:p>
        </p:txBody>
      </p:sp>
      <p:pic>
        <p:nvPicPr>
          <p:cNvPr id="6" name="Picture 4" descr="http://citiwire.net/wp-content/uploads/2012/01/riocenter-e1325955463831.jpg">
            <a:extLst>
              <a:ext uri="{FF2B5EF4-FFF2-40B4-BE49-F238E27FC236}">
                <a16:creationId xmlns:a16="http://schemas.microsoft.com/office/drawing/2014/main" id="{75CD9DDD-FBDB-4E93-BACD-2202F267B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4974" y="3899338"/>
            <a:ext cx="4374474" cy="289590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0070C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80026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5841" y="663502"/>
            <a:ext cx="12948699" cy="637213"/>
          </a:xfrm>
        </p:spPr>
        <p:txBody>
          <a:bodyPr>
            <a:noAutofit/>
          </a:bodyPr>
          <a:lstStyle/>
          <a:p>
            <a:r>
              <a:rPr lang="en-US" sz="5120" dirty="0"/>
              <a:t>SMART Objectives Drive Performance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05840" y="2009386"/>
            <a:ext cx="12618720" cy="50286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40" b="1" dirty="0"/>
              <a:t>S</a:t>
            </a:r>
            <a:r>
              <a:rPr lang="en-US" dirty="0"/>
              <a:t>pecific. The measure is clear and focused to avoid misinterpretation. It should include measurement assumptions and definitions.</a:t>
            </a:r>
          </a:p>
          <a:p>
            <a:pPr marL="0" indent="0">
              <a:buNone/>
            </a:pPr>
            <a:r>
              <a:rPr lang="en-US" sz="5440" b="1" dirty="0"/>
              <a:t>M</a:t>
            </a:r>
            <a:r>
              <a:rPr lang="en-US" dirty="0"/>
              <a:t>easurable.  The measure can be quantified and compared to other data. It should allow for meaningful statistical analysis. </a:t>
            </a:r>
          </a:p>
          <a:p>
            <a:pPr marL="0" indent="0">
              <a:buNone/>
            </a:pPr>
            <a:r>
              <a:rPr lang="en-US" sz="5440" b="1" dirty="0"/>
              <a:t>A</a:t>
            </a:r>
            <a:r>
              <a:rPr lang="en-US" dirty="0"/>
              <a:t>mbitious and Agreed upon. The target should stretch to improve performance.</a:t>
            </a:r>
          </a:p>
          <a:p>
            <a:pPr marL="0" indent="0">
              <a:buNone/>
            </a:pPr>
            <a:r>
              <a:rPr lang="en-US" sz="5440" b="1" dirty="0"/>
              <a:t>R</a:t>
            </a:r>
            <a:r>
              <a:rPr lang="en-US" dirty="0"/>
              <a:t>ealistic. The target should make sense and reflect the reality of the resident’s experience. </a:t>
            </a:r>
          </a:p>
          <a:p>
            <a:pPr marL="0" indent="0">
              <a:buNone/>
            </a:pPr>
            <a:r>
              <a:rPr lang="en-US" sz="5440" b="1" dirty="0"/>
              <a:t>T</a:t>
            </a:r>
            <a:r>
              <a:rPr lang="en-US" dirty="0"/>
              <a:t>ime Bound. There should be a clear timeframe for achieving the targeted performance.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16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8BB8A-33A6-497C-ADBB-E3BF44547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MiniStat Meetings for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73FFF-9EAC-480C-B625-70B64FAE7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55040" indent="-731520">
              <a:buAutoNum type="arabicPeriod"/>
            </a:pPr>
            <a:r>
              <a:rPr lang="en-US" dirty="0"/>
              <a:t>Agency specific meetings</a:t>
            </a:r>
          </a:p>
          <a:p>
            <a:pPr marL="955040" indent="-731520">
              <a:buAutoNum type="arabicPeriod"/>
            </a:pPr>
            <a:endParaRPr lang="en-US" dirty="0"/>
          </a:p>
          <a:p>
            <a:pPr marL="955040" indent="-731520">
              <a:buAutoNum type="arabicPeriod" startAt="2"/>
            </a:pPr>
            <a:r>
              <a:rPr lang="en-US" dirty="0"/>
              <a:t>Performance measure agreements</a:t>
            </a:r>
          </a:p>
          <a:p>
            <a:pPr marL="955040" indent="-731520">
              <a:buAutoNum type="arabicPeriod" startAt="2"/>
            </a:pPr>
            <a:endParaRPr lang="en-US" dirty="0"/>
          </a:p>
          <a:p>
            <a:pPr marL="223520" indent="0">
              <a:buNone/>
            </a:pPr>
            <a:r>
              <a:rPr lang="en-US" dirty="0"/>
              <a:t>3.   	DOT example</a:t>
            </a:r>
          </a:p>
          <a:p>
            <a:pPr marL="955040" indent="-73152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FA73D-3DFD-4831-8128-8E673E820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E71C3-6AB4-4E15-84FC-F16400590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9FEE3-8BA0-3340-AA3A-86D0130B936D}" type="slidenum"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405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/>
          </p:cNvPr>
          <p:cNvGraphicFramePr/>
          <p:nvPr>
            <p:extLst/>
          </p:nvPr>
        </p:nvGraphicFramePr>
        <p:xfrm>
          <a:off x="328487" y="1699847"/>
          <a:ext cx="10810290" cy="2683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28487" y="3713091"/>
          <a:ext cx="10607041" cy="1517904"/>
        </p:xfrm>
        <a:graphic>
          <a:graphicData uri="http://schemas.openxmlformats.org/drawingml/2006/table">
            <a:tbl>
              <a:tblPr firstRow="1" bandRow="1"/>
              <a:tblGrid>
                <a:gridCol w="1898469">
                  <a:extLst>
                    <a:ext uri="{9D8B030D-6E8A-4147-A177-3AD203B41FA5}">
                      <a16:colId xmlns:a16="http://schemas.microsoft.com/office/drawing/2014/main" val="2041047871"/>
                    </a:ext>
                  </a:extLst>
                </a:gridCol>
                <a:gridCol w="2177142">
                  <a:extLst>
                    <a:ext uri="{9D8B030D-6E8A-4147-A177-3AD203B41FA5}">
                      <a16:colId xmlns:a16="http://schemas.microsoft.com/office/drawing/2014/main" val="3624522535"/>
                    </a:ext>
                  </a:extLst>
                </a:gridCol>
                <a:gridCol w="2176232">
                  <a:extLst>
                    <a:ext uri="{9D8B030D-6E8A-4147-A177-3AD203B41FA5}">
                      <a16:colId xmlns:a16="http://schemas.microsoft.com/office/drawing/2014/main" val="1079965554"/>
                    </a:ext>
                  </a:extLst>
                </a:gridCol>
                <a:gridCol w="2073552">
                  <a:extLst>
                    <a:ext uri="{9D8B030D-6E8A-4147-A177-3AD203B41FA5}">
                      <a16:colId xmlns:a16="http://schemas.microsoft.com/office/drawing/2014/main" val="1819327571"/>
                    </a:ext>
                  </a:extLst>
                </a:gridCol>
                <a:gridCol w="2281646">
                  <a:extLst>
                    <a:ext uri="{9D8B030D-6E8A-4147-A177-3AD203B41FA5}">
                      <a16:colId xmlns:a16="http://schemas.microsoft.com/office/drawing/2014/main" val="4027582266"/>
                    </a:ext>
                  </a:extLst>
                </a:gridCol>
              </a:tblGrid>
              <a:tr h="148742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HEALTH</a:t>
                      </a:r>
                    </a:p>
                    <a:p>
                      <a:pPr algn="ctr"/>
                      <a:r>
                        <a:rPr lang="en-US" sz="1800" dirty="0"/>
                        <a:t>HCD</a:t>
                      </a:r>
                    </a:p>
                    <a:p>
                      <a:pPr algn="ctr"/>
                      <a:r>
                        <a:rPr lang="en-US" sz="1800" dirty="0"/>
                        <a:t>MOED</a:t>
                      </a:r>
                    </a:p>
                    <a:p>
                      <a:pPr algn="ctr"/>
                      <a:r>
                        <a:rPr lang="en-US" sz="1800" dirty="0"/>
                        <a:t>MOHS</a:t>
                      </a:r>
                    </a:p>
                    <a:p>
                      <a:endParaRPr lang="en-US" sz="1800" dirty="0"/>
                    </a:p>
                  </a:txBody>
                  <a:tcPr marL="146304" marR="146304" marT="73152" marB="7315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BCRP</a:t>
                      </a:r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endParaRPr lang="en-US" sz="1800" dirty="0"/>
                    </a:p>
                  </a:txBody>
                  <a:tcPr marL="146304" marR="146304" marT="73152" marB="7315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FIRE</a:t>
                      </a:r>
                      <a:endParaRPr lang="en-US" sz="1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endParaRPr lang="en-US" sz="1800" dirty="0"/>
                    </a:p>
                  </a:txBody>
                  <a:tcPr marL="146304" marR="146304" marT="73152" marB="73152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146304" marR="146304" marT="73152" marB="73152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DOT</a:t>
                      </a:r>
                    </a:p>
                    <a:p>
                      <a:pPr algn="ctr"/>
                      <a:r>
                        <a:rPr lang="en-US" sz="1800" u="none" dirty="0"/>
                        <a:t>BPD</a:t>
                      </a:r>
                    </a:p>
                    <a:p>
                      <a:pPr algn="ctr"/>
                      <a:r>
                        <a:rPr lang="en-US" sz="1800" dirty="0"/>
                        <a:t>DPW</a:t>
                      </a:r>
                    </a:p>
                  </a:txBody>
                  <a:tcPr marL="146304" marR="146304" marT="73152" marB="73152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04002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11229172" y="2371971"/>
          <a:ext cx="3023397" cy="3096768"/>
        </p:xfrm>
        <a:graphic>
          <a:graphicData uri="http://schemas.openxmlformats.org/drawingml/2006/table">
            <a:tbl>
              <a:tblPr/>
              <a:tblGrid>
                <a:gridCol w="2570552">
                  <a:extLst>
                    <a:ext uri="{9D8B030D-6E8A-4147-A177-3AD203B41FA5}">
                      <a16:colId xmlns:a16="http://schemas.microsoft.com/office/drawing/2014/main" val="4142094054"/>
                    </a:ext>
                  </a:extLst>
                </a:gridCol>
                <a:gridCol w="452845">
                  <a:extLst>
                    <a:ext uri="{9D8B030D-6E8A-4147-A177-3AD203B41FA5}">
                      <a16:colId xmlns:a16="http://schemas.microsoft.com/office/drawing/2014/main" val="3429858964"/>
                    </a:ext>
                  </a:extLst>
                </a:gridCol>
              </a:tblGrid>
              <a:tr h="9272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Performance Measurement Agreements Completed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1" marR="7621" marT="762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270488"/>
                  </a:ext>
                </a:extLst>
              </a:tr>
              <a:tr h="9272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Performance Measurement Agreements In Progress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1" marR="7621" marT="762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25927"/>
                  </a:ext>
                </a:extLst>
              </a:tr>
              <a:tr h="6210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Measures reviewed for Budget Process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621" marR="7621" marT="762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393030"/>
                  </a:ext>
                </a:extLst>
              </a:tr>
              <a:tr h="6210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Agency reviews for Budget Process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1" marR="7621" marT="762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1" marR="7621" marT="762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902717"/>
                  </a:ext>
                </a:extLst>
              </a:tr>
            </a:tbl>
          </a:graphicData>
        </a:graphic>
      </p:graphicFrame>
      <p:sp>
        <p:nvSpPr>
          <p:cNvPr id="12" name="Title 5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468227" y="588811"/>
            <a:ext cx="13874736" cy="1140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5760" dirty="0">
                <a:solidFill>
                  <a:schemeClr val="bg2">
                    <a:lumMod val="50000"/>
                  </a:schemeClr>
                </a:solidFill>
              </a:rPr>
              <a:t>CitiStatSMART</a:t>
            </a:r>
            <a:r>
              <a:rPr lang="en-US" sz="5120" dirty="0">
                <a:solidFill>
                  <a:schemeClr val="bg2">
                    <a:lumMod val="50000"/>
                  </a:schemeClr>
                </a:solidFill>
              </a:rPr>
              <a:t> Mini Stat  Process</a:t>
            </a:r>
            <a:endParaRPr lang="en-US" sz="2880" u="sng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08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E4118-71CE-4D0B-A9D7-DF85A1E9A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Stat Meetings for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F20EF-22C1-4692-A0E7-CB31A9176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3520" indent="0">
              <a:buNone/>
            </a:pPr>
            <a:r>
              <a:rPr lang="en-US" dirty="0"/>
              <a:t>Issue based cross-agency performance stat meetings</a:t>
            </a:r>
          </a:p>
          <a:p>
            <a:pPr marL="955040" indent="-731520">
              <a:buAutoNum type="arabicPeriod"/>
            </a:pPr>
            <a:endParaRPr lang="en-US" dirty="0"/>
          </a:p>
          <a:p>
            <a:pPr marL="955040" indent="-731520">
              <a:buFont typeface="+mj-lt"/>
              <a:buAutoNum type="arabicPeriod"/>
            </a:pPr>
            <a:r>
              <a:rPr lang="en-US" dirty="0"/>
              <a:t>Violence Reduction Initiative example</a:t>
            </a:r>
          </a:p>
          <a:p>
            <a:pPr marL="955040" indent="-731520">
              <a:buFont typeface="+mj-lt"/>
              <a:buAutoNum type="arabicPeriod"/>
            </a:pPr>
            <a:endParaRPr lang="en-US" dirty="0"/>
          </a:p>
          <a:p>
            <a:pPr marL="955040" indent="-731520">
              <a:buFont typeface="+mj-lt"/>
              <a:buAutoNum type="arabicPeriod"/>
            </a:pPr>
            <a:r>
              <a:rPr lang="en-US" dirty="0"/>
              <a:t>Procurement, Inclusion &amp; Equity example</a:t>
            </a:r>
          </a:p>
          <a:p>
            <a:pPr marL="955040" indent="-731520">
              <a:buFont typeface="+mj-lt"/>
              <a:buAutoNum type="arabicPeriod"/>
            </a:pPr>
            <a:endParaRPr lang="en-US" dirty="0"/>
          </a:p>
          <a:p>
            <a:pPr marL="955040" indent="-731520">
              <a:buFont typeface="+mj-lt"/>
              <a:buAutoNum type="arabicPeriod"/>
            </a:pPr>
            <a:r>
              <a:rPr lang="en-US" dirty="0"/>
              <a:t>Neighborhood Revitalization example</a:t>
            </a:r>
          </a:p>
          <a:p>
            <a:pPr marL="22352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49DA5-52C1-410F-8A12-830D644F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078E8-AAEF-42A5-A150-483A7C37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9FEE3-8BA0-3340-AA3A-86D0130B936D}" type="slidenum"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172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364514"/>
            <a:ext cx="13380720" cy="1140000"/>
          </a:xfrm>
        </p:spPr>
        <p:txBody>
          <a:bodyPr>
            <a:noAutofit/>
          </a:bodyPr>
          <a:lstStyle/>
          <a:p>
            <a:r>
              <a:rPr lang="en-US" sz="5120" dirty="0"/>
              <a:t>Major Stat Collaborative Meetings Support Mayoral Priorities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4801842" y="2095289"/>
          <a:ext cx="8797240" cy="5159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/>
          <p:cNvSpPr/>
          <p:nvPr/>
        </p:nvSpPr>
        <p:spPr>
          <a:xfrm>
            <a:off x="761396" y="3014373"/>
            <a:ext cx="3324107" cy="332110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BPD</a:t>
            </a:r>
          </a:p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MOCJ </a:t>
            </a:r>
          </a:p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DHR </a:t>
            </a:r>
          </a:p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Health </a:t>
            </a:r>
          </a:p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DPW </a:t>
            </a:r>
          </a:p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DOT</a:t>
            </a:r>
          </a:p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MOHS</a:t>
            </a:r>
          </a:p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Oval 8"/>
          <p:cNvSpPr/>
          <p:nvPr/>
        </p:nvSpPr>
        <p:spPr>
          <a:xfrm>
            <a:off x="1842926" y="3010069"/>
            <a:ext cx="3324107" cy="304814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</a:t>
            </a:r>
          </a:p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MOED </a:t>
            </a:r>
          </a:p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DPW</a:t>
            </a:r>
          </a:p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Housing</a:t>
            </a:r>
          </a:p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 &amp;Parks </a:t>
            </a:r>
          </a:p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ECB</a:t>
            </a:r>
          </a:p>
          <a:p>
            <a:pPr marL="0" marR="0" lvl="0" indent="0" algn="l" defTabSz="65311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BCPS</a:t>
            </a: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200680" y="4538447"/>
            <a:ext cx="601162" cy="271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29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Violence Reduction Initiative </a:t>
            </a:r>
            <a:br>
              <a:rPr lang="en-US" dirty="0"/>
            </a:br>
            <a:r>
              <a:rPr lang="en-US" sz="1920" dirty="0"/>
              <a:t>Transforming Baltimore city government through multi agency collaboration for improved public safety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801465" y="1769587"/>
          <a:ext cx="10513943" cy="58079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1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8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6400">
                  <a:extLst>
                    <a:ext uri="{9D8B030D-6E8A-4147-A177-3AD203B41FA5}">
                      <a16:colId xmlns:a16="http://schemas.microsoft.com/office/drawing/2014/main" val="3085595063"/>
                    </a:ext>
                  </a:extLst>
                </a:gridCol>
                <a:gridCol w="1775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87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9471">
                <a:tc gridSpan="3">
                  <a:txBody>
                    <a:bodyPr/>
                    <a:lstStyle/>
                    <a:p>
                      <a:pPr algn="l"/>
                      <a:r>
                        <a:rPr lang="en-US" sz="1900" b="1" dirty="0"/>
                        <a:t>Strategy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1" baseline="0" dirty="0"/>
                        <a:t>Indicators</a:t>
                      </a:r>
                      <a:endParaRPr lang="en-US" sz="1900" b="1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1" dirty="0"/>
                        <a:t>Performance</a:t>
                      </a:r>
                      <a:r>
                        <a:rPr lang="en-US" sz="1900" b="1" baseline="0" dirty="0"/>
                        <a:t> Measures</a:t>
                      </a:r>
                      <a:endParaRPr lang="en-US" sz="1900" b="1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471">
                <a:tc gridSpan="5">
                  <a:txBody>
                    <a:bodyPr/>
                    <a:lstStyle/>
                    <a:p>
                      <a:pPr algn="l"/>
                      <a:r>
                        <a:rPr lang="en-US" sz="1900" b="1" dirty="0"/>
                        <a:t>Reduce homicides and shootings in the VRI Zones by 15% in 2018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5679176"/>
                  </a:ext>
                </a:extLst>
              </a:tr>
              <a:tr h="89963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400" b="1" dirty="0"/>
                        <a:t>Physical</a:t>
                      </a:r>
                      <a:r>
                        <a:rPr lang="en-US" sz="1400" b="1" baseline="0" dirty="0"/>
                        <a:t>/ Environment Condition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400" b="1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dirty="0"/>
                        <a:t>Identify</a:t>
                      </a:r>
                      <a:r>
                        <a:rPr lang="en-US" sz="1400" baseline="0" dirty="0"/>
                        <a:t> and improve physical condition in focus areas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aseline="0" dirty="0"/>
                        <a:t>Implement 311 Auditing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aseline="0" dirty="0"/>
                        <a:t>Quality of life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aseline="0" dirty="0"/>
                        <a:t>Property value</a:t>
                      </a:r>
                      <a:endParaRPr lang="en-US" sz="1400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dirty="0"/>
                        <a:t># 311 SRs</a:t>
                      </a:r>
                      <a:r>
                        <a:rPr lang="en-US" sz="1400" baseline="0" dirty="0"/>
                        <a:t> submitted by VRI team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aseline="0" dirty="0"/>
                        <a:t>Time to Close public safety 311 SRs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79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400" b="1" dirty="0"/>
                        <a:t>Priority</a:t>
                      </a:r>
                      <a:r>
                        <a:rPr lang="en-US" sz="1400" b="1" baseline="0" dirty="0"/>
                        <a:t> Businesses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400" b="1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dirty="0"/>
                        <a:t>Prioritize businesses for inspection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dirty="0"/>
                        <a:t>Promote toolkit of services for improvement of businesses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dirty="0"/>
                        <a:t>Crime/business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nexus analysis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dirty="0"/>
                        <a:t>#of priority businesses identified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dirty="0"/>
                        <a:t># of priority business violations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dirty="0"/>
                        <a:t># Businesses provided assistance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77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400" b="1" dirty="0"/>
                        <a:t>Coordinated Outreach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dirty="0"/>
                        <a:t>Identify high risk individuals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aseline="0" dirty="0"/>
                        <a:t>Expand access to service needs identified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dirty="0"/>
                        <a:t>Unemployment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dirty="0"/>
                        <a:t>Overdoses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aseline="0" dirty="0"/>
                        <a:t># of High-risk individuals contacted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aseline="0" dirty="0"/>
                        <a:t># of People served with targeted resources</a:t>
                      </a:r>
                      <a:endParaRPr lang="en-US" sz="1400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045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400" b="1" dirty="0"/>
                        <a:t>Community Engagement &amp; Partnership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aseline="0" dirty="0"/>
                        <a:t>Prioritize agency activity and align private resources with community input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aseline="0" dirty="0"/>
                        <a:t>Complete VRI asset maps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aseline="0" dirty="0"/>
                        <a:t>Community trust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aseline="0" dirty="0"/>
                        <a:t>Collective efficacy </a:t>
                      </a:r>
                      <a:endParaRPr lang="en-US" sz="1400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dirty="0"/>
                        <a:t># of community meetings attended</a:t>
                      </a:r>
                      <a:endParaRPr lang="en-US" sz="1400" baseline="0" dirty="0"/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aseline="0" dirty="0"/>
                        <a:t># of community assessments completed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471">
                <a:tc gridSpan="6">
                  <a:txBody>
                    <a:bodyPr/>
                    <a:lstStyle/>
                    <a:p>
                      <a:pPr algn="ctr"/>
                      <a:endParaRPr lang="en-US" sz="2900" b="1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1919535" y="2946808"/>
            <a:ext cx="665902" cy="6367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25" y="3104288"/>
            <a:ext cx="411802" cy="41180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919535" y="4039655"/>
            <a:ext cx="665902" cy="6367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93" y="4159544"/>
            <a:ext cx="430348" cy="43034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938485" y="5181129"/>
            <a:ext cx="665902" cy="63672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06" y="5256365"/>
            <a:ext cx="537763" cy="53776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919235" y="6126095"/>
            <a:ext cx="664745" cy="6356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33" y="6206977"/>
            <a:ext cx="466572" cy="4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70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0ADEB-082B-4B15-82FF-3808DC36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F1DD0-97A8-4D9B-8079-457ACA4A9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55040" indent="-731520">
              <a:buFont typeface="+mj-lt"/>
              <a:buAutoNum type="arabicPeriod"/>
            </a:pPr>
            <a:r>
              <a:rPr lang="en-US" dirty="0"/>
              <a:t>Convening Work Groups</a:t>
            </a:r>
          </a:p>
          <a:p>
            <a:pPr marL="955040" indent="-731520">
              <a:buFont typeface="+mj-lt"/>
              <a:buAutoNum type="arabicPeriod"/>
            </a:pPr>
            <a:endParaRPr lang="en-US" dirty="0"/>
          </a:p>
          <a:p>
            <a:pPr marL="955040" indent="-731520">
              <a:buFont typeface="+mj-lt"/>
              <a:buAutoNum type="arabicPeriod"/>
            </a:pPr>
            <a:r>
              <a:rPr lang="en-US" dirty="0"/>
              <a:t>Data Visualizations</a:t>
            </a:r>
          </a:p>
          <a:p>
            <a:pPr marL="955040" indent="-731520">
              <a:buFont typeface="+mj-lt"/>
              <a:buAutoNum type="arabicPeriod"/>
            </a:pPr>
            <a:endParaRPr lang="en-US" dirty="0"/>
          </a:p>
          <a:p>
            <a:pPr marL="955040" indent="-731520">
              <a:buFont typeface="+mj-lt"/>
              <a:buAutoNum type="arabicPeriod"/>
            </a:pPr>
            <a:r>
              <a:rPr lang="en-US" dirty="0"/>
              <a:t>Process Improvement Training</a:t>
            </a:r>
          </a:p>
          <a:p>
            <a:pPr marL="22352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590E5D-A73E-4D18-8580-71D03576D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B725E-FE2B-4302-B4DD-4E1B94825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9FEE3-8BA0-3340-AA3A-86D0130B936D}" type="slidenum"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840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Violence Reduction Initiative </a:t>
            </a:r>
            <a:br>
              <a:rPr lang="en-US" dirty="0"/>
            </a:br>
            <a:r>
              <a:rPr lang="en-US" sz="1920" dirty="0"/>
              <a:t>Transforming Baltimore city government through multi agency collaboration for improved public safety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70BBC4-789F-4EFB-B42C-7F88849BC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358" y="1789789"/>
            <a:ext cx="5319323" cy="597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70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965C-0FAA-474B-9E08-881A5FA66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Measurement Development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4EFF5-205F-480E-8B00-A1503C27E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55040" indent="-731520">
              <a:buFont typeface="+mj-lt"/>
              <a:buAutoNum type="arabicPeriod"/>
            </a:pPr>
            <a:r>
              <a:rPr lang="en-US" dirty="0"/>
              <a:t>Partner with 2 or 3 people seated next to you.</a:t>
            </a:r>
          </a:p>
          <a:p>
            <a:pPr marL="955040" indent="-731520">
              <a:buFont typeface="+mj-lt"/>
              <a:buAutoNum type="arabicPeriod"/>
            </a:pPr>
            <a:endParaRPr lang="en-US" dirty="0"/>
          </a:p>
          <a:p>
            <a:pPr marL="955040" indent="-731520">
              <a:buFont typeface="+mj-lt"/>
              <a:buAutoNum type="arabicPeriod"/>
            </a:pPr>
            <a:r>
              <a:rPr lang="en-US" dirty="0"/>
              <a:t>Identify a city government service, function or issue.</a:t>
            </a:r>
          </a:p>
          <a:p>
            <a:pPr marL="955040" indent="-731520">
              <a:buFont typeface="+mj-lt"/>
              <a:buAutoNum type="arabicPeriod"/>
            </a:pPr>
            <a:endParaRPr lang="en-US" dirty="0"/>
          </a:p>
          <a:p>
            <a:pPr marL="955040" indent="-731520">
              <a:buFont typeface="+mj-lt"/>
              <a:buAutoNum type="arabicPeriod"/>
            </a:pPr>
            <a:r>
              <a:rPr lang="en-US" dirty="0"/>
              <a:t>Develop 2 SMART objectives for the function or issue.</a:t>
            </a:r>
          </a:p>
          <a:p>
            <a:pPr marL="955040" indent="-731520">
              <a:buFont typeface="+mj-lt"/>
              <a:buAutoNum type="arabicPeriod"/>
            </a:pPr>
            <a:endParaRPr lang="en-US" dirty="0"/>
          </a:p>
          <a:p>
            <a:pPr marL="955040" indent="-731520">
              <a:buFont typeface="+mj-lt"/>
              <a:buAutoNum type="arabicPeriod"/>
            </a:pPr>
            <a:r>
              <a:rPr lang="en-US" dirty="0"/>
              <a:t>Create relevant performance measures.</a:t>
            </a:r>
          </a:p>
          <a:p>
            <a:pPr marL="955040" indent="-731520">
              <a:buFont typeface="+mj-lt"/>
              <a:buAutoNum type="arabicPeriod"/>
            </a:pPr>
            <a:endParaRPr lang="en-US" dirty="0"/>
          </a:p>
          <a:p>
            <a:pPr marL="955040" indent="-731520">
              <a:buFont typeface="+mj-lt"/>
              <a:buAutoNum type="arabicPeriod"/>
            </a:pPr>
            <a:r>
              <a:rPr lang="en-US" dirty="0"/>
              <a:t>Share work with another team.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A38B5D-8D85-46CE-BC36-582C76395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1E0F1-4AF4-4AC7-BCDB-F9877628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53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9FEE3-8BA0-3340-AA3A-86D0130B936D}" type="slidenum"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53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3872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6E40C1-F3F2-40CA-AA93-C2762D8C4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763" y="-421535"/>
            <a:ext cx="5282685" cy="5154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008F47-171E-4E50-ADC9-FC4B5FB13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4639"/>
            <a:ext cx="14630400" cy="236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48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B10814-2E84-41A3-9886-D1CD7A5DE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091" y="493986"/>
            <a:ext cx="11614218" cy="645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019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EA7545-F392-4DD3-BE9A-4DCC0CBF4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245" y="1033032"/>
            <a:ext cx="10821910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58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EF22B-4402-4DC1-92C0-7D9DAA32D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218" y="999690"/>
            <a:ext cx="11021963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98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F070DD-AC8E-4948-937E-31DAAC0C7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50" y="1071137"/>
            <a:ext cx="10926700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84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A91A3-9243-4F8D-87B2-92D3BBED7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560" y="1071137"/>
            <a:ext cx="10955279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91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7-248 Conference Speaker PowerPoint_16x9" id="{93F36DCD-0664-ED41-B910-7016A1F6EA76}" vid="{98BFF28C-AA08-E64A-A38D-3583427FD4C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17-248 Conference Speaker PowerPoint_16x9</Template>
  <TotalTime>1788</TotalTime>
  <Words>1484</Words>
  <Application>Microsoft Office PowerPoint</Application>
  <PresentationFormat>Custom</PresentationFormat>
  <Paragraphs>304</Paragraphs>
  <Slides>50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Microsoft JhengHei Light</vt:lpstr>
      <vt:lpstr>Arial</vt:lpstr>
      <vt:lpstr>Calibri</vt:lpstr>
      <vt:lpstr>Calibri Light</vt:lpstr>
      <vt:lpstr>Franklin Gothic Demi Cond</vt:lpstr>
      <vt:lpstr>Georgia</vt:lpstr>
      <vt:lpstr>Gill Sans MT</vt:lpstr>
      <vt:lpstr>Wingdings</vt:lpstr>
      <vt:lpstr>Office Theme</vt:lpstr>
      <vt:lpstr>Custom Design</vt:lpstr>
      <vt:lpstr>2_Custom Design</vt:lpstr>
      <vt:lpstr>1_Custom Design</vt:lpstr>
      <vt:lpstr>Mid-Atlantic StatNet: A Regional Approach</vt:lpstr>
      <vt:lpstr>AGENDA:  1. Performance Measurement and Management  &amp; “Data-Smart” Government: A Brief Review  2. Montgomery County, MD’s CountyStat Office  3. Mid-Atlantic StatNet  4. Exercise: Your Region’s StatNet Opportunity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Mid-Atlantic StatNet (MASN)</vt:lpstr>
      <vt:lpstr>Contact Information:  Dave Gottesman, CountyStat Manager  david.gottesman@montgomerycountymd.gov  240-777-2627</vt:lpstr>
      <vt:lpstr>PowerPoint Presentation</vt:lpstr>
      <vt:lpstr>The Stat Model  for Data-Driven  Management</vt:lpstr>
      <vt:lpstr>PowerPoint Presentation</vt:lpstr>
      <vt:lpstr>PowerPoint Presentation</vt:lpstr>
      <vt:lpstr>Baltimore’s Priority Outcomes</vt:lpstr>
      <vt:lpstr>PowerPoint Presentation</vt:lpstr>
      <vt:lpstr>Defining Services</vt:lpstr>
      <vt:lpstr>Performance Measures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Keep in Touch</vt:lpstr>
      <vt:lpstr>PowerPoint Presentation</vt:lpstr>
      <vt:lpstr>MOSS CitiStatSMART is Getting Stat Unstuck</vt:lpstr>
      <vt:lpstr>PowerPoint Presentation</vt:lpstr>
      <vt:lpstr>MOSS CitiStatSMART</vt:lpstr>
      <vt:lpstr>From Stat to Sustainable Solutions</vt:lpstr>
      <vt:lpstr>The Stat Process &amp; Potential</vt:lpstr>
      <vt:lpstr>SMART Objectives Drive Performance</vt:lpstr>
      <vt:lpstr>MiniStat Meetings for Performance</vt:lpstr>
      <vt:lpstr>CitiStatSMART Mini Stat  Process</vt:lpstr>
      <vt:lpstr>Major Stat Meetings for Performance</vt:lpstr>
      <vt:lpstr>Major Stat Collaborative Meetings Support Mayoral Priorities</vt:lpstr>
      <vt:lpstr>Mayor’s Violence Reduction Initiative  Transforming Baltimore city government through multi agency collaboration for improved public safety </vt:lpstr>
      <vt:lpstr>Solutions Building</vt:lpstr>
      <vt:lpstr>Mayor’s Violence Reduction Initiative  Transforming Baltimore city government through multi agency collaboration for improved public safety </vt:lpstr>
      <vt:lpstr>Performance Measurement Development Exercise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Erika White</dc:creator>
  <cp:lastModifiedBy>Gottesman, David</cp:lastModifiedBy>
  <cp:revision>27</cp:revision>
  <cp:lastPrinted>2011-05-17T19:52:14Z</cp:lastPrinted>
  <dcterms:created xsi:type="dcterms:W3CDTF">2017-09-25T17:24:10Z</dcterms:created>
  <dcterms:modified xsi:type="dcterms:W3CDTF">2018-08-31T18:57:29Z</dcterms:modified>
</cp:coreProperties>
</file>