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handoutMasterIdLst>
    <p:handoutMasterId r:id="rId6"/>
  </p:handoutMasterIdLst>
  <p:sldIdLst>
    <p:sldId id="256" r:id="rId2"/>
    <p:sldId id="259" r:id="rId3"/>
    <p:sldId id="260" r:id="rId4"/>
  </p:sldIdLst>
  <p:sldSz cx="14630400" cy="8229600"/>
  <p:notesSz cx="6858000" cy="91440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7D"/>
    <a:srgbClr val="BF311A"/>
    <a:srgbClr val="44494D"/>
    <a:srgbClr val="241C89"/>
    <a:srgbClr val="FAAF40"/>
    <a:srgbClr val="FCB040"/>
    <a:srgbClr val="F2AF32"/>
    <a:srgbClr val="003479"/>
    <a:srgbClr val="FEE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674"/>
  </p:normalViewPr>
  <p:slideViewPr>
    <p:cSldViewPr snapToGrid="0" snapToObjects="1" showGuides="1">
      <p:cViewPr varScale="1">
        <p:scale>
          <a:sx n="89" d="100"/>
          <a:sy n="89" d="100"/>
        </p:scale>
        <p:origin x="882" y="96"/>
      </p:cViewPr>
      <p:guideLst>
        <p:guide orient="horz" pos="2592"/>
        <p:guide pos="4608"/>
      </p:guideLst>
    </p:cSldViewPr>
  </p:slideViewPr>
  <p:notesTextViewPr>
    <p:cViewPr>
      <p:scale>
        <a:sx n="100" d="100"/>
        <a:sy n="100" d="100"/>
      </p:scale>
      <p:origin x="0" y="0"/>
    </p:cViewPr>
  </p:notesTextViewPr>
  <p:notesViewPr>
    <p:cSldViewPr snapToGrid="0" snapToObjects="1" showGuides="1">
      <p:cViewPr varScale="1">
        <p:scale>
          <a:sx n="109" d="100"/>
          <a:sy n="109" d="100"/>
        </p:scale>
        <p:origin x="-420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329821-1B6F-254C-BC80-05AF089243DD}" type="datetimeFigureOut">
              <a:rPr lang="en-US" smtClean="0"/>
              <a:pPr/>
              <a:t>9/14/2017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042758-4564-8D46-A71F-E5B01346B7F9}" type="slidenum">
              <a:rPr lang="en-US" smtClean="0"/>
              <a:pPr/>
              <a:t>‹#›</a:t>
            </a:fld>
            <a:endParaRPr lang="en-US"/>
          </a:p>
        </p:txBody>
      </p:sp>
    </p:spTree>
    <p:extLst>
      <p:ext uri="{BB962C8B-B14F-4D97-AF65-F5344CB8AC3E}">
        <p14:creationId xmlns:p14="http://schemas.microsoft.com/office/powerpoint/2010/main" val="1080868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27185-C397-4948-94E4-DD10CCA998B0}" type="datetimeFigureOut">
              <a:rPr lang="en-US" smtClean="0"/>
              <a:pPr/>
              <a:t>9/14/2017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99F87-5FC8-1946-8312-1F5E21887861}" type="slidenum">
              <a:rPr lang="en-US" smtClean="0"/>
              <a:pPr/>
              <a:t>‹#›</a:t>
            </a:fld>
            <a:endParaRPr lang="en-US"/>
          </a:p>
        </p:txBody>
      </p:sp>
    </p:spTree>
    <p:extLst>
      <p:ext uri="{BB962C8B-B14F-4D97-AF65-F5344CB8AC3E}">
        <p14:creationId xmlns:p14="http://schemas.microsoft.com/office/powerpoint/2010/main" val="1302090552"/>
      </p:ext>
    </p:extLst>
  </p:cSld>
  <p:clrMap bg1="lt1" tx1="dk1" bg2="lt2" tx2="dk2" accent1="accent1" accent2="accent2" accent3="accent3" accent4="accent4" accent5="accent5" accent6="accent6" hlink="hlink" folHlink="folHlink"/>
  <p:notesStyle>
    <a:lvl1pPr marL="0" algn="l" defTabSz="653110" rtl="0" eaLnBrk="1" latinLnBrk="0" hangingPunct="1">
      <a:defRPr sz="1700" kern="1200">
        <a:solidFill>
          <a:schemeClr val="tx1"/>
        </a:solidFill>
        <a:latin typeface="+mn-lt"/>
        <a:ea typeface="+mn-ea"/>
        <a:cs typeface="+mn-cs"/>
      </a:defRPr>
    </a:lvl1pPr>
    <a:lvl2pPr marL="653110" algn="l" defTabSz="653110" rtl="0" eaLnBrk="1" latinLnBrk="0" hangingPunct="1">
      <a:defRPr sz="1700" kern="1200">
        <a:solidFill>
          <a:schemeClr val="tx1"/>
        </a:solidFill>
        <a:latin typeface="+mn-lt"/>
        <a:ea typeface="+mn-ea"/>
        <a:cs typeface="+mn-cs"/>
      </a:defRPr>
    </a:lvl2pPr>
    <a:lvl3pPr marL="1306220" algn="l" defTabSz="653110" rtl="0" eaLnBrk="1" latinLnBrk="0" hangingPunct="1">
      <a:defRPr sz="1700" kern="1200">
        <a:solidFill>
          <a:schemeClr val="tx1"/>
        </a:solidFill>
        <a:latin typeface="+mn-lt"/>
        <a:ea typeface="+mn-ea"/>
        <a:cs typeface="+mn-cs"/>
      </a:defRPr>
    </a:lvl3pPr>
    <a:lvl4pPr marL="1959331" algn="l" defTabSz="653110" rtl="0" eaLnBrk="1" latinLnBrk="0" hangingPunct="1">
      <a:defRPr sz="1700" kern="1200">
        <a:solidFill>
          <a:schemeClr val="tx1"/>
        </a:solidFill>
        <a:latin typeface="+mn-lt"/>
        <a:ea typeface="+mn-ea"/>
        <a:cs typeface="+mn-cs"/>
      </a:defRPr>
    </a:lvl4pPr>
    <a:lvl5pPr marL="2612441" algn="l" defTabSz="653110" rtl="0" eaLnBrk="1" latinLnBrk="0" hangingPunct="1">
      <a:defRPr sz="1700" kern="1200">
        <a:solidFill>
          <a:schemeClr val="tx1"/>
        </a:solidFill>
        <a:latin typeface="+mn-lt"/>
        <a:ea typeface="+mn-ea"/>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199F87-5FC8-1946-8312-1F5E21887861}" type="slidenum">
              <a:rPr lang="en-US" smtClean="0"/>
              <a:pPr/>
              <a:t>1</a:t>
            </a:fld>
            <a:endParaRPr lang="en-US"/>
          </a:p>
        </p:txBody>
      </p:sp>
    </p:spTree>
    <p:extLst>
      <p:ext uri="{BB962C8B-B14F-4D97-AF65-F5344CB8AC3E}">
        <p14:creationId xmlns:p14="http://schemas.microsoft.com/office/powerpoint/2010/main" val="175681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6146" name="Notes Placeholder 2"/>
          <p:cNvSpPr>
            <a:spLocks noGrp="1"/>
          </p:cNvSpPr>
          <p:nvPr>
            <p:ph type="body" idx="1"/>
          </p:nvPr>
        </p:nvSpPr>
        <p:spPr>
          <a:ln/>
          <a:extLst>
            <a:ext uri="{909E8E84-426E-40dd-AFC4-6F175D3DCCD1}"/>
            <a:ext uri="{91240B29-F687-4f45-9708-019B960494DF}"/>
          </a:extLst>
        </p:spPr>
        <p:txBody>
          <a:bodyPr>
            <a:normAutofit lnSpcReduction="10000"/>
          </a:bodyPr>
          <a:lstStyle/>
          <a:p>
            <a:pPr eaLnBrk="1" hangingPunct="1">
              <a:lnSpc>
                <a:spcPct val="90000"/>
              </a:lnSpc>
              <a:defRPr/>
            </a:pPr>
            <a:r>
              <a:rPr lang="en-US" sz="1100" b="1" dirty="0" smtClean="0">
                <a:ea typeface="ＭＳ Ｐゴシック" charset="0"/>
                <a:cs typeface="ＭＳ Ｐゴシック" charset="0"/>
              </a:rPr>
              <a:t>Some Facts on Drones:</a:t>
            </a:r>
          </a:p>
          <a:p>
            <a:pPr eaLnBrk="1" hangingPunct="1">
              <a:lnSpc>
                <a:spcPct val="90000"/>
              </a:lnSpc>
              <a:defRPr/>
            </a:pPr>
            <a:endParaRPr lang="en-US" sz="1100" dirty="0" smtClean="0">
              <a:ea typeface="ＭＳ Ｐゴシック" charset="0"/>
              <a:cs typeface="ＭＳ Ｐゴシック" charset="0"/>
            </a:endParaRPr>
          </a:p>
          <a:p>
            <a:pPr marL="171450" indent="-171450" eaLnBrk="1" hangingPunct="1">
              <a:buFont typeface="Arial"/>
              <a:buChar char="•"/>
              <a:defRPr/>
            </a:pPr>
            <a:r>
              <a:rPr lang="en-US" sz="1100" dirty="0" smtClean="0">
                <a:ea typeface="ＭＳ Ｐゴシック" charset="0"/>
              </a:rPr>
              <a:t>U.S. has used drones in the military since1918 and first flew Predator drone in Bosnia in 1995 (Customs and Border Protection flies10 Predators around the country)</a:t>
            </a:r>
          </a:p>
          <a:p>
            <a:pPr marL="171450" indent="-171450" eaLnBrk="1" hangingPunct="1">
              <a:buFont typeface="Arial"/>
              <a:buChar char="•"/>
              <a:defRPr/>
            </a:pPr>
            <a:r>
              <a:rPr lang="en-US" sz="1100" dirty="0" smtClean="0">
                <a:ea typeface="ＭＳ Ｐゴシック" charset="0"/>
              </a:rPr>
              <a:t>Today almost 1 in 3 US warplanes is a drone (only 5% in 2005)</a:t>
            </a:r>
          </a:p>
          <a:p>
            <a:pPr marL="171450" indent="-171450" eaLnBrk="1" hangingPunct="1">
              <a:buFont typeface="Arial"/>
              <a:buChar char="•"/>
              <a:defRPr/>
            </a:pPr>
            <a:r>
              <a:rPr lang="en-US" sz="1100" dirty="0" smtClean="0">
                <a:ea typeface="ＭＳ Ｐゴシック" charset="0"/>
              </a:rPr>
              <a:t>In 2010, $3 billion spent on drones in US</a:t>
            </a:r>
          </a:p>
          <a:p>
            <a:pPr marL="171450" indent="-171450" eaLnBrk="1" hangingPunct="1">
              <a:buFont typeface="Arial"/>
              <a:buChar char="•"/>
              <a:defRPr/>
            </a:pPr>
            <a:r>
              <a:rPr lang="en-US" sz="1100" dirty="0" smtClean="0">
                <a:ea typeface="ＭＳ Ｐゴシック" charset="0"/>
              </a:rPr>
              <a:t>Drones already in use wide range of public agencies across US– from fire departments and research universities to the FBI and Customs and Border Protection to your local law enforcement agency</a:t>
            </a:r>
          </a:p>
          <a:p>
            <a:pPr marL="171450" indent="-171450" eaLnBrk="1" hangingPunct="1">
              <a:buFont typeface="Arial"/>
              <a:buChar char="•"/>
              <a:defRPr/>
            </a:pPr>
            <a:r>
              <a:rPr lang="en-US" sz="1100" dirty="0" smtClean="0">
                <a:ea typeface="ＭＳ Ｐゴシック" charset="0"/>
              </a:rPr>
              <a:t>Also created &amp; used by hobbyists</a:t>
            </a:r>
          </a:p>
          <a:p>
            <a:pPr marL="171450" indent="-171450" eaLnBrk="1" hangingPunct="1">
              <a:buFont typeface="Arial"/>
              <a:buChar char="•"/>
              <a:defRPr/>
            </a:pPr>
            <a:r>
              <a:rPr lang="en-US" sz="1100" dirty="0" smtClean="0">
                <a:ea typeface="ＭＳ Ｐゴシック" charset="0"/>
              </a:rPr>
              <a:t>2015 – FAA opens skies to commercial flights (Google, film industry, news media, agriculture, private security companies)</a:t>
            </a:r>
          </a:p>
          <a:p>
            <a:pPr marL="171450" indent="-171450" eaLnBrk="1" hangingPunct="1">
              <a:buFont typeface="Arial"/>
              <a:buChar char="•"/>
              <a:defRPr/>
            </a:pPr>
            <a:r>
              <a:rPr lang="en-US" sz="1100" dirty="0" smtClean="0">
                <a:ea typeface="ＭＳ Ｐゴシック" charset="0"/>
              </a:rPr>
              <a:t>FAA: By 2018 there will be more than </a:t>
            </a:r>
            <a:br>
              <a:rPr lang="en-US" sz="1100" dirty="0" smtClean="0">
                <a:ea typeface="ＭＳ Ｐゴシック" charset="0"/>
              </a:rPr>
            </a:br>
            <a:r>
              <a:rPr lang="en-US" sz="1100" i="1" dirty="0" smtClean="0">
                <a:ea typeface="ＭＳ Ｐゴシック" charset="0"/>
              </a:rPr>
              <a:t>15,000 drones in U.S.,</a:t>
            </a:r>
            <a:r>
              <a:rPr lang="en-US" sz="1100" dirty="0" smtClean="0">
                <a:ea typeface="ＭＳ Ｐゴシック" charset="0"/>
              </a:rPr>
              <a:t> with almost 30,000 deployed worldwide</a:t>
            </a:r>
          </a:p>
          <a:p>
            <a:pPr marL="171450" indent="-171450" eaLnBrk="1" hangingPunct="1">
              <a:buFont typeface="Arial"/>
              <a:buChar char="•"/>
              <a:defRPr/>
            </a:pPr>
            <a:endParaRPr lang="en-US" sz="1100" dirty="0" smtClean="0">
              <a:ea typeface="ＭＳ Ｐゴシック" charset="0"/>
              <a:cs typeface="ＭＳ Ｐゴシック" charset="0"/>
            </a:endParaRPr>
          </a:p>
          <a:p>
            <a:pPr eaLnBrk="1" hangingPunct="1">
              <a:lnSpc>
                <a:spcPct val="90000"/>
              </a:lnSpc>
              <a:defRPr/>
            </a:pPr>
            <a:endParaRPr lang="en-US" sz="1100" dirty="0" smtClean="0">
              <a:ea typeface="ＭＳ Ｐゴシック" charset="0"/>
              <a:cs typeface="ＭＳ Ｐゴシック" charset="0"/>
            </a:endParaRPr>
          </a:p>
          <a:p>
            <a:pPr eaLnBrk="1" hangingPunct="1">
              <a:lnSpc>
                <a:spcPct val="90000"/>
              </a:lnSpc>
              <a:defRPr/>
            </a:pPr>
            <a:r>
              <a:rPr lang="en-US" sz="1100" dirty="0" smtClean="0">
                <a:ea typeface="ＭＳ Ｐゴシック" charset="0"/>
                <a:cs typeface="ＭＳ Ｐゴシック" charset="0"/>
              </a:rPr>
              <a:t>Solar </a:t>
            </a:r>
            <a:r>
              <a:rPr lang="en-US" sz="1100" dirty="0">
                <a:ea typeface="ＭＳ Ｐゴシック" charset="0"/>
                <a:cs typeface="ＭＳ Ｐゴシック" charset="0"/>
              </a:rPr>
              <a:t>Eagle - high-altitude unmanned airplane (UAV) to operate continuously for a period of five years – Boeing &amp; DARPA – solar </a:t>
            </a:r>
            <a:r>
              <a:rPr lang="en-US" sz="1100" dirty="0" smtClean="0">
                <a:ea typeface="ＭＳ Ｐゴシック" charset="0"/>
                <a:cs typeface="ＭＳ Ｐゴシック" charset="0"/>
              </a:rPr>
              <a:t>powered</a:t>
            </a:r>
          </a:p>
          <a:p>
            <a:pPr eaLnBrk="1" hangingPunct="1">
              <a:lnSpc>
                <a:spcPct val="90000"/>
              </a:lnSpc>
              <a:defRPr/>
            </a:pPr>
            <a:r>
              <a:rPr lang="en-US" sz="1100" dirty="0" smtClean="0">
                <a:ea typeface="ＭＳ Ｐゴシック" charset="0"/>
                <a:cs typeface="ＭＳ Ｐゴシック" charset="0"/>
              </a:rPr>
              <a:t>Honeywell T-Hawk – used by Miami-Dade PD</a:t>
            </a:r>
          </a:p>
          <a:p>
            <a:pPr eaLnBrk="1" hangingPunct="1">
              <a:lnSpc>
                <a:spcPct val="90000"/>
              </a:lnSpc>
              <a:defRPr/>
            </a:pPr>
            <a:endParaRPr lang="en-US" sz="1100" dirty="0" smtClean="0">
              <a:ea typeface="ＭＳ Ｐゴシック" charset="0"/>
              <a:cs typeface="ＭＳ Ｐゴシック" charset="0"/>
            </a:endParaRPr>
          </a:p>
          <a:p>
            <a:pPr>
              <a:defRPr/>
            </a:pPr>
            <a:r>
              <a:rPr lang="en-US" sz="1100" dirty="0" smtClean="0">
                <a:ea typeface="ＭＳ Ｐゴシック" charset="0"/>
                <a:cs typeface="ＭＳ Ｐゴシック" charset="0"/>
              </a:rPr>
              <a:t>CBP flew more than 60 missions between 2010 and 2012 on behalf of state agencies like the </a:t>
            </a:r>
            <a:r>
              <a:rPr lang="en-US" sz="1100" dirty="0" smtClean="0"/>
              <a:t>Arizona Department of Public Safety, the </a:t>
            </a:r>
            <a:r>
              <a:rPr lang="en-US" dirty="0" smtClean="0"/>
              <a:t>Minnesota Bureau of Criminal Investigations, and various unnamed county sheriff’s departments</a:t>
            </a:r>
          </a:p>
          <a:p>
            <a:pPr eaLnBrk="1" hangingPunct="1">
              <a:lnSpc>
                <a:spcPct val="90000"/>
              </a:lnSpc>
              <a:defRPr/>
            </a:pPr>
            <a:endParaRPr lang="en-US" sz="1100" dirty="0">
              <a:ea typeface="ＭＳ Ｐゴシック" charset="0"/>
              <a:cs typeface="ＭＳ Ｐゴシック" charset="0"/>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C6F566D-F619-4FA6-9190-BBFAC3ED77E2}" type="slidenum">
              <a:rPr lang="en-US" altLang="en-US" sz="1200"/>
              <a:pPr/>
              <a:t>2</a:t>
            </a:fld>
            <a:endParaRPr lang="en-US" altLang="en-US" sz="1200"/>
          </a:p>
        </p:txBody>
      </p:sp>
    </p:spTree>
    <p:extLst>
      <p:ext uri="{BB962C8B-B14F-4D97-AF65-F5344CB8AC3E}">
        <p14:creationId xmlns:p14="http://schemas.microsoft.com/office/powerpoint/2010/main" val="245555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Box 3"/>
          <p:cNvSpPr txBox="1"/>
          <p:nvPr userDrawn="1"/>
        </p:nvSpPr>
        <p:spPr>
          <a:xfrm>
            <a:off x="9387841" y="1748790"/>
            <a:ext cx="184731" cy="572464"/>
          </a:xfrm>
          <a:prstGeom prst="rect">
            <a:avLst/>
          </a:prstGeom>
          <a:noFill/>
        </p:spPr>
        <p:txBody>
          <a:bodyPr wrap="none">
            <a:spAutoFit/>
          </a:bodyPr>
          <a:lstStyle/>
          <a:p>
            <a:pPr eaLnBrk="0" hangingPunct="0">
              <a:defRPr/>
            </a:pPr>
            <a:endParaRPr lang="en-US" sz="3120" dirty="0">
              <a:latin typeface="Arial" charset="0"/>
              <a:ea typeface="ＭＳ Ｐゴシック" charset="0"/>
            </a:endParaRPr>
          </a:p>
        </p:txBody>
      </p:sp>
      <p:sp>
        <p:nvSpPr>
          <p:cNvPr id="2" name="Title 1"/>
          <p:cNvSpPr>
            <a:spLocks noGrp="1"/>
          </p:cNvSpPr>
          <p:nvPr>
            <p:ph type="title"/>
          </p:nvPr>
        </p:nvSpPr>
        <p:spPr>
          <a:xfrm>
            <a:off x="1097280" y="914400"/>
            <a:ext cx="12435840" cy="64008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97280" y="2377440"/>
            <a:ext cx="12435840" cy="5669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p:nvPr>
        </p:nvSpPr>
        <p:spPr>
          <a:xfrm>
            <a:off x="1097280" y="1463040"/>
            <a:ext cx="12435840" cy="731520"/>
          </a:xfrm>
          <a:prstGeom prst="rect">
            <a:avLst/>
          </a:prstGeom>
        </p:spPr>
        <p:txBody>
          <a:bodyPr/>
          <a:lstStyle>
            <a:lvl1pPr marL="0" indent="0" algn="ctr">
              <a:buNone/>
              <a:defRPr sz="3600" i="1"/>
            </a:lvl1pPr>
          </a:lstStyle>
          <a:p>
            <a:pPr lvl="0"/>
            <a:r>
              <a:rPr lang="en-US" dirty="0" smtClean="0"/>
              <a:t>Click to edit Master text styles</a:t>
            </a:r>
          </a:p>
        </p:txBody>
      </p:sp>
    </p:spTree>
    <p:extLst>
      <p:ext uri="{BB962C8B-B14F-4D97-AF65-F5344CB8AC3E}">
        <p14:creationId xmlns:p14="http://schemas.microsoft.com/office/powerpoint/2010/main" val="2131307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0" y="0"/>
            <a:ext cx="14627799" cy="82296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3" r:id="rId2"/>
  </p:sldLayoutIdLst>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1520" y="842481"/>
            <a:ext cx="13167360" cy="1920240"/>
          </a:xfrm>
          <a:prstGeom prst="rect">
            <a:avLst/>
          </a:prstGeom>
        </p:spPr>
        <p:txBody>
          <a:bodyPr lIns="130622" tIns="65311" rIns="130622" bIns="65311">
            <a:normAutofit fontScale="90000"/>
          </a:bodyPr>
          <a:lstStyle/>
          <a:p>
            <a:r>
              <a:rPr lang="en-US" sz="6900" b="1" dirty="0" smtClean="0">
                <a:solidFill>
                  <a:schemeClr val="bg1"/>
                </a:solidFill>
                <a:latin typeface="Arial"/>
                <a:cs typeface="Arial"/>
              </a:rPr>
              <a:t>Harnessing Trends and Emerging Technology </a:t>
            </a:r>
            <a:endParaRPr lang="en-US" sz="6900" b="1" dirty="0">
              <a:solidFill>
                <a:schemeClr val="bg1"/>
              </a:solidFill>
              <a:latin typeface="Arial"/>
              <a:cs typeface="Arial"/>
            </a:endParaRPr>
          </a:p>
        </p:txBody>
      </p:sp>
      <p:sp>
        <p:nvSpPr>
          <p:cNvPr id="3" name="Subtitle 2"/>
          <p:cNvSpPr>
            <a:spLocks noGrp="1"/>
          </p:cNvSpPr>
          <p:nvPr>
            <p:ph type="subTitle" idx="4294967295"/>
          </p:nvPr>
        </p:nvSpPr>
        <p:spPr>
          <a:xfrm>
            <a:off x="731520" y="2926159"/>
            <a:ext cx="13167360" cy="2915243"/>
          </a:xfrm>
          <a:prstGeom prst="rect">
            <a:avLst/>
          </a:prstGeom>
        </p:spPr>
        <p:txBody>
          <a:bodyPr lIns="130622" tIns="65311" rIns="130622" bIns="65311">
            <a:normAutofit/>
          </a:bodyPr>
          <a:lstStyle/>
          <a:p>
            <a:pPr algn="ctr">
              <a:buNone/>
            </a:pPr>
            <a:r>
              <a:rPr lang="en-US" sz="3400" dirty="0" smtClean="0">
                <a:solidFill>
                  <a:srgbClr val="FFFFFF"/>
                </a:solidFill>
                <a:latin typeface="Arial"/>
                <a:cs typeface="Arial"/>
              </a:rPr>
              <a:t>Brandt S. Clark</a:t>
            </a:r>
          </a:p>
          <a:p>
            <a:pPr algn="ctr">
              <a:buNone/>
            </a:pPr>
            <a:r>
              <a:rPr lang="en-US" sz="3400" dirty="0" smtClean="0">
                <a:solidFill>
                  <a:srgbClr val="FFFFFF"/>
                </a:solidFill>
                <a:latin typeface="Arial"/>
                <a:cs typeface="Arial"/>
              </a:rPr>
              <a:t>Deputy County Attorney </a:t>
            </a:r>
          </a:p>
          <a:p>
            <a:pPr algn="ctr">
              <a:buNone/>
            </a:pPr>
            <a:r>
              <a:rPr lang="en-US" sz="3400" dirty="0" smtClean="0">
                <a:solidFill>
                  <a:srgbClr val="FFFFFF"/>
                </a:solidFill>
                <a:latin typeface="Arial"/>
                <a:cs typeface="Arial"/>
              </a:rPr>
              <a:t>Navajo County Arizona  </a:t>
            </a:r>
            <a:endParaRPr lang="en-US" sz="3400" dirty="0">
              <a:solidFill>
                <a:srgbClr val="FFFFFF"/>
              </a:solidFill>
              <a:latin typeface="Arial"/>
              <a:cs typeface="Arial"/>
            </a:endParaRPr>
          </a:p>
          <a:p>
            <a:pPr algn="ctr">
              <a:buNone/>
            </a:pPr>
            <a:r>
              <a:rPr lang="en-US" sz="3400" dirty="0">
                <a:solidFill>
                  <a:srgbClr val="FFFFFF"/>
                </a:solidFill>
                <a:latin typeface="Arial"/>
                <a:cs typeface="Arial"/>
              </a:rPr>
              <a:t>ICMA Conference Presenter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W-approved-T-Hawk-small.jpg"/>
          <p:cNvPicPr>
            <a:picLocks noChangeAspect="1"/>
          </p:cNvPicPr>
          <p:nvPr/>
        </p:nvPicPr>
        <p:blipFill>
          <a:blip r:embed="rId3"/>
          <a:stretch>
            <a:fillRect/>
          </a:stretch>
        </p:blipFill>
        <p:spPr>
          <a:xfrm>
            <a:off x="6198786" y="4920054"/>
            <a:ext cx="2198370" cy="2415540"/>
          </a:xfrm>
          <a:prstGeom prst="rect">
            <a:avLst/>
          </a:prstGeom>
          <a:ln>
            <a:solidFill>
              <a:srgbClr val="000000"/>
            </a:solidFill>
          </a:ln>
          <a:effectLst>
            <a:outerShdw blurRad="50800" dist="38100" dir="8100000" algn="tr" rotWithShape="0">
              <a:prstClr val="black">
                <a:alpha val="40000"/>
              </a:prstClr>
            </a:outerShdw>
          </a:effectLst>
        </p:spPr>
      </p:pic>
      <p:pic>
        <p:nvPicPr>
          <p:cNvPr id="5125" name="Picture 5" descr="SolarEagle_MED.jpg"/>
          <p:cNvPicPr>
            <a:picLocks noChangeAspect="1"/>
          </p:cNvPicPr>
          <p:nvPr/>
        </p:nvPicPr>
        <p:blipFill rotWithShape="1">
          <a:blip r:embed="rId4"/>
          <a:srcRect r="8569" b="18669"/>
          <a:stretch/>
        </p:blipFill>
        <p:spPr bwMode="auto">
          <a:xfrm>
            <a:off x="10175558" y="4937759"/>
            <a:ext cx="3971924" cy="2346960"/>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extLst>
        </p:spPr>
      </p:pic>
      <p:sp>
        <p:nvSpPr>
          <p:cNvPr id="18437" name="TextBox 9"/>
          <p:cNvSpPr txBox="1">
            <a:spLocks noChangeArrowheads="1"/>
          </p:cNvSpPr>
          <p:nvPr/>
        </p:nvSpPr>
        <p:spPr bwMode="auto">
          <a:xfrm>
            <a:off x="11425855" y="7355575"/>
            <a:ext cx="18598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latin typeface="Gill Sans"/>
                <a:ea typeface="Gill Sans"/>
                <a:cs typeface="Gill Sans"/>
              </a:rPr>
              <a:t>Solar Eagle</a:t>
            </a:r>
          </a:p>
        </p:txBody>
      </p:sp>
      <p:pic>
        <p:nvPicPr>
          <p:cNvPr id="5129" name="Picture 1" descr="Screen Shot 2012-06-29 at 10.29.34 AM.png"/>
          <p:cNvPicPr>
            <a:picLocks noChangeAspect="1"/>
          </p:cNvPicPr>
          <p:nvPr/>
        </p:nvPicPr>
        <p:blipFill>
          <a:blip r:embed="rId5"/>
          <a:srcRect/>
          <a:stretch>
            <a:fillRect/>
          </a:stretch>
        </p:blipFill>
        <p:spPr bwMode="auto">
          <a:xfrm>
            <a:off x="388734" y="4060805"/>
            <a:ext cx="4315699" cy="4102674"/>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extLst>
        </p:spPr>
      </p:pic>
      <p:pic>
        <p:nvPicPr>
          <p:cNvPr id="2" name="Picture 1" descr="AIR_UAV_Puma-AE_Beach_Launch_Rear_lg.jpg"/>
          <p:cNvPicPr>
            <a:picLocks noChangeAspect="1"/>
          </p:cNvPicPr>
          <p:nvPr/>
        </p:nvPicPr>
        <p:blipFill>
          <a:blip r:embed="rId6"/>
          <a:stretch>
            <a:fillRect/>
          </a:stretch>
        </p:blipFill>
        <p:spPr>
          <a:xfrm>
            <a:off x="10587876" y="1325880"/>
            <a:ext cx="3745230" cy="2512696"/>
          </a:xfrm>
          <a:prstGeom prst="rect">
            <a:avLst/>
          </a:prstGeom>
          <a:ln>
            <a:solidFill>
              <a:schemeClr val="tx1"/>
            </a:solidFill>
          </a:ln>
          <a:effectLst>
            <a:outerShdw blurRad="50800" dist="38100" dir="8100000" algn="tr" rotWithShape="0">
              <a:prstClr val="black">
                <a:alpha val="40000"/>
              </a:prstClr>
            </a:outerShdw>
          </a:effectLst>
        </p:spPr>
      </p:pic>
      <p:sp>
        <p:nvSpPr>
          <p:cNvPr id="18440" name="TextBox 10"/>
          <p:cNvSpPr txBox="1">
            <a:spLocks noChangeArrowheads="1"/>
          </p:cNvSpPr>
          <p:nvPr/>
        </p:nvSpPr>
        <p:spPr bwMode="auto">
          <a:xfrm>
            <a:off x="10978179" y="4060805"/>
            <a:ext cx="3566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latin typeface="Gill Sans"/>
                <a:ea typeface="Gill Sans"/>
                <a:cs typeface="Gill Sans"/>
              </a:rPr>
              <a:t>Puma AE</a:t>
            </a:r>
            <a:endParaRPr lang="en-US" altLang="en-US" sz="2160" b="1" dirty="0">
              <a:latin typeface="Gill Sans"/>
              <a:ea typeface="Gill Sans"/>
              <a:cs typeface="Gill Sans"/>
            </a:endParaRPr>
          </a:p>
        </p:txBody>
      </p:sp>
      <p:sp>
        <p:nvSpPr>
          <p:cNvPr id="18441" name="TextBox 10"/>
          <p:cNvSpPr txBox="1">
            <a:spLocks noChangeArrowheads="1"/>
          </p:cNvSpPr>
          <p:nvPr/>
        </p:nvSpPr>
        <p:spPr bwMode="auto">
          <a:xfrm>
            <a:off x="388734" y="3316769"/>
            <a:ext cx="2834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latin typeface="Gill Sans"/>
                <a:ea typeface="Gill Sans"/>
                <a:cs typeface="Gill Sans"/>
              </a:rPr>
              <a:t>Predator</a:t>
            </a:r>
          </a:p>
        </p:txBody>
      </p:sp>
      <p:sp>
        <p:nvSpPr>
          <p:cNvPr id="18442" name="TextBox 10"/>
          <p:cNvSpPr txBox="1">
            <a:spLocks noChangeArrowheads="1"/>
          </p:cNvSpPr>
          <p:nvPr/>
        </p:nvSpPr>
        <p:spPr bwMode="auto">
          <a:xfrm>
            <a:off x="6278321" y="3949242"/>
            <a:ext cx="1989647"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160" b="1" dirty="0">
                <a:latin typeface="Gill Sans"/>
                <a:ea typeface="Gill Sans"/>
                <a:cs typeface="Gill Sans"/>
              </a:rPr>
              <a:t>Nano </a:t>
            </a:r>
            <a:br>
              <a:rPr lang="en-US" altLang="en-US" sz="2160" b="1" dirty="0">
                <a:latin typeface="Gill Sans"/>
                <a:ea typeface="Gill Sans"/>
                <a:cs typeface="Gill Sans"/>
              </a:rPr>
            </a:br>
            <a:r>
              <a:rPr lang="en-US" altLang="en-US" sz="2160" b="1" dirty="0">
                <a:latin typeface="Gill Sans"/>
                <a:ea typeface="Gill Sans"/>
                <a:cs typeface="Gill Sans"/>
              </a:rPr>
              <a:t>Hummingbird</a:t>
            </a:r>
          </a:p>
        </p:txBody>
      </p:sp>
      <p:pic>
        <p:nvPicPr>
          <p:cNvPr id="4" name="Picture 3" descr="Predator_small.jpg"/>
          <p:cNvPicPr>
            <a:picLocks noChangeAspect="1"/>
          </p:cNvPicPr>
          <p:nvPr/>
        </p:nvPicPr>
        <p:blipFill>
          <a:blip r:embed="rId7"/>
          <a:stretch>
            <a:fillRect/>
          </a:stretch>
        </p:blipFill>
        <p:spPr>
          <a:xfrm>
            <a:off x="388734" y="1380962"/>
            <a:ext cx="3228976" cy="1916430"/>
          </a:xfrm>
          <a:prstGeom prst="rect">
            <a:avLst/>
          </a:prstGeom>
          <a:ln>
            <a:solidFill>
              <a:srgbClr val="000000"/>
            </a:solidFill>
          </a:ln>
          <a:effectLst>
            <a:outerShdw blurRad="50800" dist="38100" dir="8100000" algn="tr" rotWithShape="0">
              <a:prstClr val="black">
                <a:alpha val="40000"/>
              </a:prstClr>
            </a:outerShdw>
          </a:effectLst>
        </p:spPr>
      </p:pic>
      <p:sp>
        <p:nvSpPr>
          <p:cNvPr id="18444" name="TextBox 10"/>
          <p:cNvSpPr txBox="1">
            <a:spLocks noChangeArrowheads="1"/>
          </p:cNvSpPr>
          <p:nvPr/>
        </p:nvSpPr>
        <p:spPr bwMode="auto">
          <a:xfrm>
            <a:off x="6059538" y="7424780"/>
            <a:ext cx="260276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160" b="1" dirty="0">
                <a:latin typeface="Gill Sans"/>
                <a:ea typeface="Gill Sans"/>
                <a:cs typeface="Gill Sans"/>
              </a:rPr>
              <a:t>Honeywell T-Hawk</a:t>
            </a:r>
          </a:p>
        </p:txBody>
      </p:sp>
      <p:pic>
        <p:nvPicPr>
          <p:cNvPr id="5123" name="Picture 2" descr="hummingbirdDrone.png"/>
          <p:cNvPicPr>
            <a:picLocks noChangeAspect="1"/>
          </p:cNvPicPr>
          <p:nvPr/>
        </p:nvPicPr>
        <p:blipFill>
          <a:blip r:embed="rId8"/>
          <a:srcRect/>
          <a:stretch>
            <a:fillRect/>
          </a:stretch>
        </p:blipFill>
        <p:spPr bwMode="auto">
          <a:xfrm>
            <a:off x="5897880" y="1800389"/>
            <a:ext cx="2926080" cy="2061210"/>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extLst>
        </p:spPr>
      </p:pic>
      <p:sp>
        <p:nvSpPr>
          <p:cNvPr id="16" name="Rectangle 2"/>
          <p:cNvSpPr>
            <a:spLocks noGrp="1" noChangeArrowheads="1"/>
          </p:cNvSpPr>
          <p:nvPr>
            <p:ph type="title"/>
          </p:nvPr>
        </p:nvSpPr>
        <p:spPr>
          <a:xfrm>
            <a:off x="1247887" y="179416"/>
            <a:ext cx="12435840" cy="640080"/>
          </a:xfrm>
        </p:spPr>
        <p:txBody>
          <a:bodyPr/>
          <a:lstStyle/>
          <a:p>
            <a:r>
              <a:rPr lang="en-US" sz="6600" dirty="0" smtClean="0">
                <a:solidFill>
                  <a:schemeClr val="bg1"/>
                </a:solidFill>
              </a:rPr>
              <a:t>Unmanned </a:t>
            </a:r>
            <a:r>
              <a:rPr lang="en-US" sz="6600" dirty="0">
                <a:solidFill>
                  <a:schemeClr val="bg1"/>
                </a:solidFill>
              </a:rPr>
              <a:t>Aerial Vehicles (UAV)</a:t>
            </a:r>
            <a:br>
              <a:rPr lang="en-US" sz="6600" dirty="0">
                <a:solidFill>
                  <a:schemeClr val="bg1"/>
                </a:solidFill>
              </a:rPr>
            </a:br>
            <a:endParaRPr lang="en-US" altLang="en-US" dirty="0" smtClean="0"/>
          </a:p>
        </p:txBody>
      </p:sp>
    </p:spTree>
    <p:extLst>
      <p:ext uri="{BB962C8B-B14F-4D97-AF65-F5344CB8AC3E}">
        <p14:creationId xmlns:p14="http://schemas.microsoft.com/office/powerpoint/2010/main" val="2057691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schemeClr val="bg1"/>
                </a:solidFill>
              </a:rPr>
              <a:t>Unmanned Aerial Vehicles (UAV)</a:t>
            </a:r>
            <a:endParaRPr lang="en-US" dirty="0"/>
          </a:p>
        </p:txBody>
      </p:sp>
      <p:sp>
        <p:nvSpPr>
          <p:cNvPr id="3" name="Content Placeholder 2"/>
          <p:cNvSpPr>
            <a:spLocks noGrp="1"/>
          </p:cNvSpPr>
          <p:nvPr>
            <p:ph idx="1"/>
          </p:nvPr>
        </p:nvSpPr>
        <p:spPr>
          <a:xfrm>
            <a:off x="1097280" y="2377440"/>
            <a:ext cx="12435840" cy="1452282"/>
          </a:xfrm>
        </p:spPr>
        <p:txBody>
          <a:bodyPr/>
          <a:lstStyle/>
          <a:p>
            <a:r>
              <a:rPr lang="en-US" dirty="0" smtClean="0">
                <a:solidFill>
                  <a:schemeClr val="bg1"/>
                </a:solidFill>
              </a:rPr>
              <a:t>Video Available At Conference</a:t>
            </a:r>
            <a:endParaRPr lang="en-US" dirty="0">
              <a:solidFill>
                <a:schemeClr val="bg1"/>
              </a:solidFill>
            </a:endParaRPr>
          </a:p>
        </p:txBody>
      </p:sp>
    </p:spTree>
    <p:extLst>
      <p:ext uri="{BB962C8B-B14F-4D97-AF65-F5344CB8AC3E}">
        <p14:creationId xmlns:p14="http://schemas.microsoft.com/office/powerpoint/2010/main" val="3435955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7-248 Conference Speaker PowerPoint_16x9" id="{93F36DCD-0664-ED41-B910-7016A1F6EA76}" vid="{98BFF28C-AA08-E64A-A38D-3583427FD4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17-248 Conference Speaker PowerPoint_16x9</Template>
  <TotalTime>21664</TotalTime>
  <Words>176</Words>
  <Application>Microsoft Office PowerPoint</Application>
  <PresentationFormat>Custom</PresentationFormat>
  <Paragraphs>30</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ＭＳ Ｐゴシック</vt:lpstr>
      <vt:lpstr>Arial</vt:lpstr>
      <vt:lpstr>Calibri</vt:lpstr>
      <vt:lpstr>Gill Sans</vt:lpstr>
      <vt:lpstr>Office Theme</vt:lpstr>
      <vt:lpstr>Harnessing Trends and Emerging Technology </vt:lpstr>
      <vt:lpstr>Unmanned Aerial Vehicles (UAV) </vt:lpstr>
      <vt:lpstr>Unmanned Aerial Vehicles (UAV)</vt:lpstr>
    </vt:vector>
  </TitlesOfParts>
  <Company>ICMA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Julie Butler</dc:creator>
  <cp:lastModifiedBy>Brandt Clark</cp:lastModifiedBy>
  <cp:revision>6</cp:revision>
  <cp:lastPrinted>2011-05-17T19:52:14Z</cp:lastPrinted>
  <dcterms:created xsi:type="dcterms:W3CDTF">2017-04-25T23:06:44Z</dcterms:created>
  <dcterms:modified xsi:type="dcterms:W3CDTF">2017-09-29T19:55:05Z</dcterms:modified>
</cp:coreProperties>
</file>