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81" r:id="rId4"/>
    <p:sldId id="282" r:id="rId5"/>
    <p:sldId id="283" r:id="rId6"/>
    <p:sldId id="284" r:id="rId7"/>
    <p:sldId id="285" r:id="rId8"/>
    <p:sldId id="286" r:id="rId9"/>
    <p:sldId id="287" r:id="rId10"/>
    <p:sldId id="271"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C6C"/>
    <a:srgbClr val="E6A210"/>
    <a:srgbClr val="E3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413" autoAdjust="0"/>
  </p:normalViewPr>
  <p:slideViewPr>
    <p:cSldViewPr snapToGrid="0">
      <p:cViewPr varScale="1">
        <p:scale>
          <a:sx n="68" d="100"/>
          <a:sy n="68" d="100"/>
        </p:scale>
        <p:origin x="1110"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0" d="100"/>
          <a:sy n="80" d="100"/>
        </p:scale>
        <p:origin x="391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12" tIns="46656" rIns="93312" bIns="46656" rtlCol="0"/>
          <a:lstStyle>
            <a:lvl1pPr algn="r">
              <a:defRPr sz="1200"/>
            </a:lvl1pPr>
          </a:lstStyle>
          <a:p>
            <a:fld id="{F25F7DF3-FC98-4A90-87DC-C0D315F9FB9A}" type="datetimeFigureOut">
              <a:rPr lang="en-US" smtClean="0"/>
              <a:t>5/31/2018</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3312" tIns="46656" rIns="93312" bIns="46656" rtlCol="0" anchor="b"/>
          <a:lstStyle>
            <a:lvl1pPr algn="r">
              <a:defRPr sz="1200"/>
            </a:lvl1pPr>
          </a:lstStyle>
          <a:p>
            <a:fld id="{D05A200F-82E9-410E-814E-62408C9A5CDE}" type="slidenum">
              <a:rPr lang="en-US" smtClean="0"/>
              <a:t>‹#›</a:t>
            </a:fld>
            <a:endParaRPr lang="en-US"/>
          </a:p>
        </p:txBody>
      </p:sp>
    </p:spTree>
    <p:extLst>
      <p:ext uri="{BB962C8B-B14F-4D97-AF65-F5344CB8AC3E}">
        <p14:creationId xmlns:p14="http://schemas.microsoft.com/office/powerpoint/2010/main" val="1309697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2" tIns="46656" rIns="93312" bIns="46656" rtlCol="0"/>
          <a:lstStyle>
            <a:lvl1pPr algn="r">
              <a:defRPr sz="1200"/>
            </a:lvl1pPr>
          </a:lstStyle>
          <a:p>
            <a:fld id="{63B4F78D-D88B-4628-9A0A-39D7729E0378}" type="datetimeFigureOut">
              <a:rPr lang="en-US" smtClean="0"/>
              <a:t>5/31/2018</a:t>
            </a:fld>
            <a:endParaRPr lang="en-US"/>
          </a:p>
        </p:txBody>
      </p:sp>
      <p:sp>
        <p:nvSpPr>
          <p:cNvPr id="4" name="Slide Image Placeholder 3"/>
          <p:cNvSpPr>
            <a:spLocks noGrp="1" noRot="1" noChangeAspect="1"/>
          </p:cNvSpPr>
          <p:nvPr>
            <p:ph type="sldImg" idx="2"/>
          </p:nvPr>
        </p:nvSpPr>
        <p:spPr>
          <a:xfrm>
            <a:off x="1924050" y="1163638"/>
            <a:ext cx="3186113" cy="1793875"/>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3152477"/>
            <a:ext cx="5618480" cy="4992987"/>
          </a:xfrm>
          <a:prstGeom prst="rect">
            <a:avLst/>
          </a:prstGeom>
        </p:spPr>
        <p:txBody>
          <a:bodyPr vert="horz" lIns="93312" tIns="46656" rIns="93312" bIns="4665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2" tIns="46656" rIns="93312" bIns="46656" rtlCol="0" anchor="b"/>
          <a:lstStyle>
            <a:lvl1pPr algn="r">
              <a:defRPr sz="1200"/>
            </a:lvl1pPr>
          </a:lstStyle>
          <a:p>
            <a:fld id="{ADBA00C9-2BEF-43E6-9406-70037631E6C0}" type="slidenum">
              <a:rPr lang="en-US" smtClean="0"/>
              <a:t>‹#›</a:t>
            </a:fld>
            <a:endParaRPr lang="en-US"/>
          </a:p>
        </p:txBody>
      </p:sp>
    </p:spTree>
    <p:extLst>
      <p:ext uri="{BB962C8B-B14F-4D97-AF65-F5344CB8AC3E}">
        <p14:creationId xmlns:p14="http://schemas.microsoft.com/office/powerpoint/2010/main" val="221229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1163638"/>
            <a:ext cx="3186113" cy="1793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1</a:t>
            </a:fld>
            <a:endParaRPr lang="en-US"/>
          </a:p>
        </p:txBody>
      </p:sp>
    </p:spTree>
    <p:extLst>
      <p:ext uri="{BB962C8B-B14F-4D97-AF65-F5344CB8AC3E}">
        <p14:creationId xmlns:p14="http://schemas.microsoft.com/office/powerpoint/2010/main" val="1736275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that, lets take some questions:</a:t>
            </a:r>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10</a:t>
            </a:fld>
            <a:endParaRPr lang="en-US"/>
          </a:p>
        </p:txBody>
      </p:sp>
    </p:spTree>
    <p:extLst>
      <p:ext uri="{BB962C8B-B14F-4D97-AF65-F5344CB8AC3E}">
        <p14:creationId xmlns:p14="http://schemas.microsoft.com/office/powerpoint/2010/main" val="300783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Thank you so much for having me this morning.  I guess I have to start this morning with an apology</a:t>
            </a:r>
            <a:endParaRPr lang="en-US" dirty="0" smtClean="0"/>
          </a:p>
          <a:p>
            <a:endParaRPr lang="en-US" dirty="0" smtClean="0"/>
          </a:p>
          <a:p>
            <a:r>
              <a:rPr lang="en-US" dirty="0" smtClean="0"/>
              <a:t>I know the first rule of PowerPoints is not to read the PowerPoint, but since</a:t>
            </a:r>
            <a:r>
              <a:rPr lang="en-US" baseline="0" dirty="0" smtClean="0"/>
              <a:t> it is being distributed after, I wanted it to make sense so it is a lot of text instead of more entertaining graphics and for that I am sorry. </a:t>
            </a:r>
          </a:p>
          <a:p>
            <a:endParaRPr lang="en-US" baseline="0" dirty="0" smtClean="0"/>
          </a:p>
          <a:p>
            <a:r>
              <a:rPr lang="en-US" baseline="0" dirty="0" smtClean="0"/>
              <a:t>How many of your are familiar with the OZ program?</a:t>
            </a:r>
          </a:p>
          <a:p>
            <a:endParaRPr lang="en-US" baseline="0" dirty="0" smtClean="0"/>
          </a:p>
          <a:p>
            <a:r>
              <a:rPr lang="en-US" baseline="0" dirty="0" smtClean="0"/>
              <a:t>This was a program that was part of the most recent tax legislation.  It wasn’t really in the news until after the bill passed and we were contacted about the census tract nominations.  Since then, there has been a lot more coverage and a lot of misinformation as well and I hope that I can help to explain it as it stands today in a way that you will understand.</a:t>
            </a:r>
          </a:p>
          <a:p>
            <a:endParaRPr lang="en-US" baseline="0" dirty="0" smtClean="0"/>
          </a:p>
          <a:p>
            <a:r>
              <a:rPr lang="en-US" baseline="0" dirty="0" smtClean="0"/>
              <a:t>One reason that this bill is special for South Carolina is because it was cosponsored by Tim Scott.  As many of you know, during the most recent economic expansion, South Carolina has been doing quite well.  Since 2011, unemployment in the State has fallen dramatically.  Commerce has also recruited 120,000 new jobs and over $33 billion in capital investment.  Entrepreneurs are flourishing and the economy as a whole has done well.  However, this success was not spread out in a blanket fashion.  </a:t>
            </a:r>
            <a:r>
              <a:rPr lang="en-US" baseline="0" dirty="0" smtClean="0"/>
              <a:t>Some communities have stagnated or even declined.  </a:t>
            </a:r>
            <a:r>
              <a:rPr lang="en-US" baseline="0" dirty="0" smtClean="0"/>
              <a:t>This bill is intended to be a boost for some of those communities to help them attract private sector investment.</a:t>
            </a:r>
            <a:endParaRPr lang="en-US" dirty="0" smtClean="0"/>
          </a:p>
          <a:p>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2</a:t>
            </a:fld>
            <a:endParaRPr lang="en-US"/>
          </a:p>
        </p:txBody>
      </p:sp>
    </p:spTree>
    <p:extLst>
      <p:ext uri="{BB962C8B-B14F-4D97-AF65-F5344CB8AC3E}">
        <p14:creationId xmlns:p14="http://schemas.microsoft.com/office/powerpoint/2010/main" val="154041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provides incentives to private investors to invest in new businesses and development in particular geographies</a:t>
            </a:r>
          </a:p>
          <a:p>
            <a:endParaRPr lang="en-US" dirty="0" smtClean="0"/>
          </a:p>
          <a:p>
            <a:r>
              <a:rPr lang="en-US" dirty="0" smtClean="0"/>
              <a:t>There is no public money as part of this program</a:t>
            </a:r>
          </a:p>
          <a:p>
            <a:endParaRPr lang="en-US" dirty="0" smtClean="0"/>
          </a:p>
          <a:p>
            <a:r>
              <a:rPr lang="en-US" dirty="0" smtClean="0"/>
              <a:t>It’s a market-based</a:t>
            </a:r>
            <a:r>
              <a:rPr lang="en-US" baseline="0" dirty="0" smtClean="0"/>
              <a:t> solution</a:t>
            </a:r>
            <a:r>
              <a:rPr lang="en-US" dirty="0" smtClean="0"/>
              <a:t>: investments must provide an attractive return on investment in order to attract investors</a:t>
            </a:r>
          </a:p>
          <a:p>
            <a:endParaRPr lang="en-US" dirty="0" smtClean="0"/>
          </a:p>
          <a:p>
            <a:r>
              <a:rPr lang="en-US" dirty="0" smtClean="0"/>
              <a:t>The program is scalable and flexible</a:t>
            </a:r>
          </a:p>
          <a:p>
            <a:endParaRPr lang="en-US" dirty="0" smtClean="0"/>
          </a:p>
          <a:p>
            <a:r>
              <a:rPr lang="en-US" dirty="0" smtClean="0"/>
              <a:t>(Although rules are still being written) We do not expect there to be investment minimums or maximums required</a:t>
            </a:r>
          </a:p>
          <a:p>
            <a:r>
              <a:rPr lang="en-US" dirty="0" smtClean="0"/>
              <a:t>Investors can invest in new businesses, new real estate, or substantial redevelopment of real estate (more than 100% of the acquisition cost spent on redevelopment)</a:t>
            </a:r>
          </a:p>
          <a:p>
            <a:endParaRPr lang="en-US" dirty="0" smtClean="0"/>
          </a:p>
          <a:p>
            <a:r>
              <a:rPr lang="en-US" dirty="0" smtClean="0"/>
              <a:t>There</a:t>
            </a:r>
            <a:r>
              <a:rPr lang="en-US" baseline="0" dirty="0" smtClean="0"/>
              <a:t> are some limits on the types of businesses and real estate one can invest in.  </a:t>
            </a:r>
            <a:r>
              <a:rPr lang="en-US" dirty="0" smtClean="0"/>
              <a:t>Investors can NOT invest in so called sin businesses, defined as: golf courses, country clubs, massage parlors, hot tub facilities, tanning facilities, racetracks or gambling venues, or stores where the principal business is sale of alcoholic beverages for consumption off premises.  Massage</a:t>
            </a:r>
            <a:r>
              <a:rPr lang="en-US" baseline="0" dirty="0" smtClean="0"/>
              <a:t> parlors and liquor stores aren’t anybody’s idea of a thriving city block, but </a:t>
            </a:r>
            <a:r>
              <a:rPr lang="en-US" baseline="0" dirty="0" smtClean="0"/>
              <a:t>this could </a:t>
            </a:r>
            <a:r>
              <a:rPr lang="en-US" baseline="0" dirty="0" smtClean="0"/>
              <a:t>also </a:t>
            </a:r>
            <a:r>
              <a:rPr lang="en-US" baseline="0" dirty="0" smtClean="0"/>
              <a:t>prohibit, for example, </a:t>
            </a:r>
            <a:r>
              <a:rPr lang="en-US" baseline="0" dirty="0" smtClean="0"/>
              <a:t>a micro-brewery.</a:t>
            </a:r>
            <a:endParaRPr lang="en-US" dirty="0" smtClean="0"/>
          </a:p>
          <a:p>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3</a:t>
            </a:fld>
            <a:endParaRPr lang="en-US"/>
          </a:p>
        </p:txBody>
      </p:sp>
    </p:spTree>
    <p:extLst>
      <p:ext uri="{BB962C8B-B14F-4D97-AF65-F5344CB8AC3E}">
        <p14:creationId xmlns:p14="http://schemas.microsoft.com/office/powerpoint/2010/main" val="29942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Governors </a:t>
            </a:r>
            <a:r>
              <a:rPr lang="en-US" dirty="0" smtClean="0"/>
              <a:t>of each state were allowed to designate 25% of their low income census tracts to be opportunity zones. </a:t>
            </a:r>
          </a:p>
          <a:p>
            <a:endParaRPr lang="en-US" dirty="0" smtClean="0"/>
          </a:p>
          <a:p>
            <a:r>
              <a:rPr lang="en-US" dirty="0" smtClean="0"/>
              <a:t>We saw two avenues for</a:t>
            </a:r>
            <a:r>
              <a:rPr lang="en-US" baseline="0" dirty="0" smtClean="0"/>
              <a:t> reaching our nominations: objective data and local input.  We tried both.  </a:t>
            </a:r>
            <a:r>
              <a:rPr lang="en-US" baseline="0" dirty="0" smtClean="0"/>
              <a:t>We </a:t>
            </a:r>
            <a:r>
              <a:rPr lang="en-US" baseline="0" dirty="0" smtClean="0"/>
              <a:t>called on counties </a:t>
            </a:r>
            <a:r>
              <a:rPr lang="en-US" baseline="0" dirty="0" smtClean="0"/>
              <a:t>and </a:t>
            </a:r>
            <a:r>
              <a:rPr lang="en-US" baseline="0" dirty="0" smtClean="0"/>
              <a:t>municipalities </a:t>
            </a:r>
            <a:r>
              <a:rPr lang="en-US" baseline="0" dirty="0" smtClean="0"/>
              <a:t>to let us know, in a ranked order where they would like zones in their areas and why.  </a:t>
            </a:r>
          </a:p>
          <a:p>
            <a:endParaRPr lang="en-US" baseline="0" dirty="0" smtClean="0"/>
          </a:p>
          <a:p>
            <a:r>
              <a:rPr lang="en-US" baseline="0" dirty="0" smtClean="0"/>
              <a:t>We </a:t>
            </a:r>
            <a:r>
              <a:rPr lang="en-US" baseline="0" dirty="0" smtClean="0"/>
              <a:t>designed </a:t>
            </a:r>
            <a:r>
              <a:rPr lang="en-US" baseline="0" dirty="0" smtClean="0"/>
              <a:t>a </a:t>
            </a:r>
            <a:r>
              <a:rPr lang="en-US" baseline="0" dirty="0" smtClean="0"/>
              <a:t>methodology that </a:t>
            </a:r>
            <a:r>
              <a:rPr lang="en-US" baseline="0" dirty="0" smtClean="0"/>
              <a:t>used both statistical data: things like population, income, and employment, plus proximal features like the presence of urban centers and interstate access.  </a:t>
            </a:r>
            <a:r>
              <a:rPr lang="en-US" baseline="0" dirty="0" smtClean="0"/>
              <a:t>Using these numbers, we created a hierarchy of tracts.</a:t>
            </a:r>
            <a:endParaRPr lang="en-US" baseline="0" dirty="0" smtClean="0"/>
          </a:p>
          <a:p>
            <a:endParaRPr lang="en-US" baseline="0" dirty="0" smtClean="0"/>
          </a:p>
          <a:p>
            <a:r>
              <a:rPr lang="en-US" baseline="0" dirty="0" smtClean="0"/>
              <a:t>County and municipal input was still extremely valuable, however, because the data could be misleading if looked </a:t>
            </a:r>
            <a:r>
              <a:rPr lang="en-US" baseline="0" dirty="0" smtClean="0"/>
              <a:t>at </a:t>
            </a:r>
            <a:r>
              <a:rPr lang="en-US" baseline="0" dirty="0" smtClean="0"/>
              <a:t>without additional context.  The state of California came under fire after putting a totally data driven approach up for public review.  One of their tracts was the Stanford campus, because college students are low income for the area.  Apparently there was also a large cemetery in one tract with low income compared to its neighbors.  So by relying on input from people that see these tracts every day, I think that we made good decisions. </a:t>
            </a:r>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4</a:t>
            </a:fld>
            <a:endParaRPr lang="en-US"/>
          </a:p>
        </p:txBody>
      </p:sp>
    </p:spTree>
    <p:extLst>
      <p:ext uri="{BB962C8B-B14F-4D97-AF65-F5344CB8AC3E}">
        <p14:creationId xmlns:p14="http://schemas.microsoft.com/office/powerpoint/2010/main" val="3531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California had a thousand to</a:t>
            </a:r>
            <a:r>
              <a:rPr lang="en-US" baseline="0" dirty="0" smtClean="0"/>
              <a:t> nominate.  What about us?  </a:t>
            </a:r>
            <a:r>
              <a:rPr lang="en-US" dirty="0" smtClean="0"/>
              <a:t>All in, of the 1,097 census tracts, 538</a:t>
            </a:r>
            <a:r>
              <a:rPr lang="en-US" baseline="0" dirty="0" smtClean="0"/>
              <a:t> were eligible, which meant we could nominate 135</a:t>
            </a:r>
            <a:r>
              <a:rPr lang="en-US" baseline="0" dirty="0" smtClean="0"/>
              <a:t>.  5% of these picks (that rounds to 7), could be adjacent, non-depressed tracts.  So, to restate that: we </a:t>
            </a:r>
            <a:r>
              <a:rPr lang="en-US" baseline="0" dirty="0" smtClean="0"/>
              <a:t>nominated 128 low income community tracts, </a:t>
            </a:r>
            <a:r>
              <a:rPr lang="en-US" baseline="0" dirty="0" smtClean="0"/>
              <a:t>and 7 </a:t>
            </a:r>
            <a:r>
              <a:rPr lang="en-US" baseline="0" dirty="0" smtClean="0"/>
              <a:t>tracts that were contiguous but still up and coming.  It was the view of the program designers that some tracts, by receiving investment on their own, and still meeting certain conditions such that affluent tracts could not be nominated, would benefit struggling tracts that were neighboring them.  And both the low income tract as well as the contiguous tract would have to be nominated.</a:t>
            </a:r>
          </a:p>
          <a:p>
            <a:endParaRPr lang="en-US" baseline="0" dirty="0" smtClean="0"/>
          </a:p>
          <a:p>
            <a:r>
              <a:rPr lang="en-US" baseline="0" dirty="0" smtClean="0"/>
              <a:t>Because we wanted a fair division across the state, the Governor’s office instructed us to give each county at least one tract.  The rest would be divided by population as well as economic need, so each county ended up with at least 10-20% of their eligible census tracts nominated.  Some were also included because of economic need, which gave a boost to Fairfield County in the wake of the loss of the nuclear plant, as well as Georgetown because of the devastation from the fire on front street.</a:t>
            </a:r>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5</a:t>
            </a:fld>
            <a:endParaRPr lang="en-US"/>
          </a:p>
        </p:txBody>
      </p:sp>
    </p:spTree>
    <p:extLst>
      <p:ext uri="{BB962C8B-B14F-4D97-AF65-F5344CB8AC3E}">
        <p14:creationId xmlns:p14="http://schemas.microsoft.com/office/powerpoint/2010/main" val="422442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specific tracts, visit </a:t>
            </a:r>
            <a:r>
              <a:rPr lang="en-US" dirty="0" err="1" smtClean="0"/>
              <a:t>www.scopportunityzone.com</a:t>
            </a:r>
            <a:endParaRPr lang="en-US" dirty="0" smtClean="0"/>
          </a:p>
          <a:p>
            <a:endParaRPr lang="en-US" dirty="0" smtClean="0"/>
          </a:p>
          <a:p>
            <a:r>
              <a:rPr lang="en-US" dirty="0" smtClean="0"/>
              <a:t>And we didn’t neglect urban</a:t>
            </a:r>
            <a:r>
              <a:rPr lang="en-US" baseline="0" dirty="0" smtClean="0"/>
              <a:t> areas, their census tracts are smaller because the population is denser.</a:t>
            </a:r>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6</a:t>
            </a:fld>
            <a:endParaRPr lang="en-US"/>
          </a:p>
        </p:txBody>
      </p:sp>
    </p:spTree>
    <p:extLst>
      <p:ext uri="{BB962C8B-B14F-4D97-AF65-F5344CB8AC3E}">
        <p14:creationId xmlns:p14="http://schemas.microsoft.com/office/powerpoint/2010/main" val="348947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exactly</a:t>
            </a:r>
            <a:r>
              <a:rPr lang="en-US" baseline="0" dirty="0" smtClean="0"/>
              <a:t> does all of this work.  Why would an investor put their money in an opportunity zone? What is cool about this?</a:t>
            </a:r>
          </a:p>
          <a:p>
            <a:endParaRPr lang="en-US" baseline="0" dirty="0" smtClean="0"/>
          </a:p>
          <a:p>
            <a:r>
              <a:rPr lang="en-US" baseline="0" dirty="0" smtClean="0"/>
              <a:t>First note, the IRS is still writing the rules, so we don’t know for sure how it will all play out.  However, the guidance that we have been given so far would go as follows:</a:t>
            </a:r>
          </a:p>
          <a:p>
            <a:endParaRPr lang="en-US" baseline="0" dirty="0" smtClean="0"/>
          </a:p>
          <a:p>
            <a:r>
              <a:rPr lang="en-US" baseline="0" dirty="0" smtClean="0"/>
              <a:t>Investors will realize capital gains, whether from the sale of real estate, stocks or other investments.  They will then have up to 6 months to invest those gains in an opportunity fund.  We are of the belief that basically any corporation, LLC or partnership will be able to create their own self directed opportunity fund with no minimums or maximums.  </a:t>
            </a:r>
          </a:p>
          <a:p>
            <a:endParaRPr lang="en-US" baseline="0" dirty="0" smtClean="0"/>
          </a:p>
          <a:p>
            <a:r>
              <a:rPr lang="en-US" baseline="0" dirty="0" smtClean="0"/>
              <a:t>The funds will then have another 6 months to invest at least 90% of their assets into projects in an opportunity zone.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7</a:t>
            </a:fld>
            <a:endParaRPr lang="en-US"/>
          </a:p>
        </p:txBody>
      </p:sp>
    </p:spTree>
    <p:extLst>
      <p:ext uri="{BB962C8B-B14F-4D97-AF65-F5344CB8AC3E}">
        <p14:creationId xmlns:p14="http://schemas.microsoft.com/office/powerpoint/2010/main" val="110643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the benefits?</a:t>
            </a:r>
          </a:p>
          <a:p>
            <a:endParaRPr lang="en-US" dirty="0" smtClean="0"/>
          </a:p>
          <a:p>
            <a:r>
              <a:rPr lang="en-US" dirty="0" smtClean="0"/>
              <a:t>Capital</a:t>
            </a:r>
            <a:r>
              <a:rPr lang="en-US" baseline="0" dirty="0" smtClean="0"/>
              <a:t> gains will be deferred by investing in a new investment in an opportunity Zone until the new investment is sold, or December 2026 when the individual portion of the tax bill ends.  So if an investor takes their gains and invests in a new apartment complex and sells it in 3 years, those capital gains are then due.</a:t>
            </a:r>
          </a:p>
          <a:p>
            <a:endParaRPr lang="en-US" baseline="0" dirty="0" smtClean="0"/>
          </a:p>
          <a:p>
            <a:r>
              <a:rPr lang="en-US" baseline="0" dirty="0" smtClean="0"/>
              <a:t>If the investor owns their asset for 5 years, the basis is reduced to 90%, saving 10% of the capital gains bill that would be due.  If they own their asset for 7 years, that basis is reduced to 85%, saving the investor 15%. So in order to take full advantage of the 7 year break, funds must be invested by 2019 to be held for 7 years before December 2026</a:t>
            </a:r>
          </a:p>
          <a:p>
            <a:endParaRPr lang="en-US" baseline="0" dirty="0" smtClean="0"/>
          </a:p>
          <a:p>
            <a:r>
              <a:rPr lang="en-US" baseline="0" dirty="0" smtClean="0"/>
              <a:t>The big savings occur after 10 years.  After an investor holds the asset for 10 years, upon sale their basis is marked up to the market price, resulting in no new capital gains being paid.</a:t>
            </a:r>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8</a:t>
            </a:fld>
            <a:endParaRPr lang="en-US"/>
          </a:p>
        </p:txBody>
      </p:sp>
    </p:spTree>
    <p:extLst>
      <p:ext uri="{BB962C8B-B14F-4D97-AF65-F5344CB8AC3E}">
        <p14:creationId xmlns:p14="http://schemas.microsoft.com/office/powerpoint/2010/main" val="390779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3152476"/>
            <a:ext cx="5618480" cy="5846180"/>
          </a:xfrm>
        </p:spPr>
        <p:txBody>
          <a:bodyPr>
            <a:normAutofit fontScale="92500"/>
          </a:bodyPr>
          <a:lstStyle/>
          <a:p>
            <a:r>
              <a:rPr lang="en-US" dirty="0" smtClean="0"/>
              <a:t>If you are like me, the</a:t>
            </a:r>
            <a:r>
              <a:rPr lang="en-US" baseline="0" dirty="0" smtClean="0"/>
              <a:t> concepts are great, but an example is better.  In this example, let’s assume that we have an investor who has just realized a $1 million gain on the sale of an asset.  They have the opportunity to invest as much of that gain as they want to into a new development and earn a 7% preferred return.  One the column further left, we assume that the investor has put their gain into an opportunity fund.  Because they are a little conservative, they know that they have a tax bill coming up, and they only have to invest 90% in the opportunity zone, we assume that they invest 90% into the new real estate development and 10% into a 7 year bond, which last time I checked was paying 2.81%.  The investor in the right column doesn’t want to mess with paperwork and just pays his taxes due now, and invests the rest of his money in the new development.  So day 1, the traditional investors pays $238,000 in taxes on his million dollar gain, and then invests 762,000 for which he gets a 7% preferred return.  The Opportunity zone investor puts 100,000 into a bond, and the remaining 900,000 into the new development.  </a:t>
            </a:r>
          </a:p>
          <a:p>
            <a:endParaRPr lang="en-US" baseline="0" dirty="0" smtClean="0"/>
          </a:p>
          <a:p>
            <a:r>
              <a:rPr lang="en-US" baseline="0" dirty="0" smtClean="0"/>
              <a:t>In year one, both investors get 7% of their investment in return: 53,000 for the traditional investor and 63,000 for the OZ investor.  They also get 2,800 as a return on their bond.</a:t>
            </a:r>
          </a:p>
          <a:p>
            <a:endParaRPr lang="en-US" baseline="0" dirty="0" smtClean="0"/>
          </a:p>
          <a:p>
            <a:r>
              <a:rPr lang="en-US" baseline="0" dirty="0" smtClean="0"/>
              <a:t>Lets fast forward 7 years.  Now the opportunity zone investor has to pay his tax bill.  Because he has owned the investment for 7 years, how only has to pay taxes on 85% of his original capital gain, or 850,000.  This means he only owes 202,000 compared to the traditional investor who paid 238,000 7 years earlier.  So we assume that he cashes in his bond and those returns to pay his tax bill.  </a:t>
            </a:r>
          </a:p>
          <a:p>
            <a:endParaRPr lang="en-US" baseline="0" dirty="0" smtClean="0"/>
          </a:p>
          <a:p>
            <a:r>
              <a:rPr lang="en-US" baseline="0" dirty="0" smtClean="0"/>
              <a:t>Time keeps trucking along with each investor earning 7%.  At the end of year 10, or beginning of year 11, the investors decide to sell their assets.  Because the market is going well, over 10 years, they are able to sell their interests for 50% more than they paid for them.  The 900,000 interest is now worth $1,350 and the $762,000 interest is now worth $1,143,000.  However, the traditional investor now must pay capital gains taxes again on the gains earned by their new investment. Those taxes come to $90,000.  The OZ investor has a larger gain and nothing due in taxes.</a:t>
            </a:r>
          </a:p>
          <a:p>
            <a:endParaRPr lang="en-US" baseline="0" dirty="0" smtClean="0"/>
          </a:p>
          <a:p>
            <a:r>
              <a:rPr lang="en-US" baseline="0" dirty="0" smtClean="0"/>
              <a:t>So in this example, the opportunity zone investor earns $450,000 more on their million dollar gain.  $126 is from tax savings, 116 is from increased investment income, and the final 207 is because of the sale of a larger interest in the asset.</a:t>
            </a:r>
            <a:endParaRPr lang="en-US" dirty="0"/>
          </a:p>
        </p:txBody>
      </p:sp>
      <p:sp>
        <p:nvSpPr>
          <p:cNvPr id="4" name="Slide Number Placeholder 3"/>
          <p:cNvSpPr>
            <a:spLocks noGrp="1"/>
          </p:cNvSpPr>
          <p:nvPr>
            <p:ph type="sldNum" sz="quarter" idx="10"/>
          </p:nvPr>
        </p:nvSpPr>
        <p:spPr/>
        <p:txBody>
          <a:bodyPr/>
          <a:lstStyle/>
          <a:p>
            <a:fld id="{ADBA00C9-2BEF-43E6-9406-70037631E6C0}" type="slidenum">
              <a:rPr lang="en-US" smtClean="0"/>
              <a:t>9</a:t>
            </a:fld>
            <a:endParaRPr lang="en-US"/>
          </a:p>
        </p:txBody>
      </p:sp>
    </p:spTree>
    <p:extLst>
      <p:ext uri="{BB962C8B-B14F-4D97-AF65-F5344CB8AC3E}">
        <p14:creationId xmlns:p14="http://schemas.microsoft.com/office/powerpoint/2010/main" val="2129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6BC1F-8304-450A-8D40-440EF179A16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190088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6BC1F-8304-450A-8D40-440EF179A16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348799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6BC1F-8304-450A-8D40-440EF179A16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102727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6BC1F-8304-450A-8D40-440EF179A16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239929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E6BC1F-8304-450A-8D40-440EF179A16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400028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6BC1F-8304-450A-8D40-440EF179A16C}"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383133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6BC1F-8304-450A-8D40-440EF179A16C}"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400402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6BC1F-8304-450A-8D40-440EF179A16C}"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4267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6BC1F-8304-450A-8D40-440EF179A16C}"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382629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E6BC1F-8304-450A-8D40-440EF179A16C}"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173201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E6BC1F-8304-450A-8D40-440EF179A16C}"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6F1CF-EA42-4F86-AC7A-A00ED50FB15C}" type="slidenum">
              <a:rPr lang="en-US" smtClean="0"/>
              <a:t>‹#›</a:t>
            </a:fld>
            <a:endParaRPr lang="en-US"/>
          </a:p>
        </p:txBody>
      </p:sp>
    </p:spTree>
    <p:extLst>
      <p:ext uri="{BB962C8B-B14F-4D97-AF65-F5344CB8AC3E}">
        <p14:creationId xmlns:p14="http://schemas.microsoft.com/office/powerpoint/2010/main" val="26385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6BC1F-8304-450A-8D40-440EF179A16C}" type="datetimeFigureOut">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6F1CF-EA42-4F86-AC7A-A00ED50FB15C}" type="slidenum">
              <a:rPr lang="en-US" smtClean="0"/>
              <a:t>‹#›</a:t>
            </a:fld>
            <a:endParaRPr lang="en-US"/>
          </a:p>
        </p:txBody>
      </p:sp>
    </p:spTree>
    <p:extLst>
      <p:ext uri="{BB962C8B-B14F-4D97-AF65-F5344CB8AC3E}">
        <p14:creationId xmlns:p14="http://schemas.microsoft.com/office/powerpoint/2010/main" val="86682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32913" y="3241964"/>
            <a:ext cx="11679225" cy="1269538"/>
          </a:xfrm>
        </p:spPr>
        <p:txBody>
          <a:bodyPr>
            <a:noAutofit/>
          </a:bodyPr>
          <a:lstStyle/>
          <a:p>
            <a:r>
              <a:rPr lang="en-US" b="1" dirty="0" smtClean="0">
                <a:solidFill>
                  <a:srgbClr val="E6A210"/>
                </a:solidFill>
                <a:latin typeface="Helvetica-Normal" pitchFamily="2" charset="0"/>
                <a:cs typeface="Arial" panose="020B0604020202020204" pitchFamily="34" charset="0"/>
              </a:rPr>
              <a:t>Opportunity Zones</a:t>
            </a:r>
            <a:endParaRPr lang="en-US" b="1" dirty="0">
              <a:solidFill>
                <a:srgbClr val="E6A210"/>
              </a:solidFill>
              <a:latin typeface="Helvetica-Normal" pitchFamily="2" charset="0"/>
              <a:cs typeface="Arial" panose="020B0604020202020204" pitchFamily="34" charset="0"/>
            </a:endParaRPr>
          </a:p>
        </p:txBody>
      </p:sp>
      <p:sp>
        <p:nvSpPr>
          <p:cNvPr id="9" name="Title 1"/>
          <p:cNvSpPr txBox="1">
            <a:spLocks/>
          </p:cNvSpPr>
          <p:nvPr/>
        </p:nvSpPr>
        <p:spPr>
          <a:xfrm>
            <a:off x="332510" y="4415213"/>
            <a:ext cx="11579628" cy="7968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0D2C6C"/>
              </a:solidFill>
              <a:latin typeface="Helvetica-Normal" pitchFamily="2" charset="0"/>
              <a:cs typeface="Arial" panose="020B0604020202020204" pitchFamily="34" charset="0"/>
            </a:endParaRPr>
          </a:p>
        </p:txBody>
      </p:sp>
    </p:spTree>
    <p:extLst>
      <p:ext uri="{BB962C8B-B14F-4D97-AF65-F5344CB8AC3E}">
        <p14:creationId xmlns:p14="http://schemas.microsoft.com/office/powerpoint/2010/main" val="81390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32913" y="3241964"/>
            <a:ext cx="11679225" cy="1269538"/>
          </a:xfrm>
        </p:spPr>
        <p:txBody>
          <a:bodyPr>
            <a:noAutofit/>
          </a:bodyPr>
          <a:lstStyle/>
          <a:p>
            <a:r>
              <a:rPr lang="en-US" b="1" dirty="0" smtClean="0">
                <a:solidFill>
                  <a:srgbClr val="E39300"/>
                </a:solidFill>
                <a:latin typeface="Helvetica-Normal" pitchFamily="2" charset="0"/>
                <a:cs typeface="Arial" panose="020B0604020202020204" pitchFamily="34" charset="0"/>
              </a:rPr>
              <a:t>Questions?</a:t>
            </a:r>
            <a:endParaRPr lang="en-US" b="1" dirty="0">
              <a:solidFill>
                <a:srgbClr val="E39300"/>
              </a:solidFill>
              <a:latin typeface="Helvetica-Normal" pitchFamily="2" charset="0"/>
              <a:cs typeface="Arial" panose="020B0604020202020204" pitchFamily="34" charset="0"/>
            </a:endParaRPr>
          </a:p>
        </p:txBody>
      </p:sp>
    </p:spTree>
    <p:extLst>
      <p:ext uri="{BB962C8B-B14F-4D97-AF65-F5344CB8AC3E}">
        <p14:creationId xmlns:p14="http://schemas.microsoft.com/office/powerpoint/2010/main" val="3918170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Creation</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5" name="Content Placeholder 4"/>
          <p:cNvSpPr>
            <a:spLocks noGrp="1"/>
          </p:cNvSpPr>
          <p:nvPr>
            <p:ph idx="1"/>
          </p:nvPr>
        </p:nvSpPr>
        <p:spPr/>
        <p:txBody>
          <a:bodyPr/>
          <a:lstStyle/>
          <a:p>
            <a:r>
              <a:rPr lang="en-US" dirty="0" smtClean="0"/>
              <a:t>The Opportunity Zone Program was created as part of the Federal Tax Bill</a:t>
            </a:r>
          </a:p>
          <a:p>
            <a:r>
              <a:rPr lang="en-US" dirty="0" smtClean="0"/>
              <a:t>It was co-sponsored by Senators Tim Scott and Cory Booker</a:t>
            </a:r>
          </a:p>
          <a:p>
            <a:r>
              <a:rPr lang="en-US" dirty="0" smtClean="0"/>
              <a:t>Purpose</a:t>
            </a:r>
          </a:p>
          <a:p>
            <a:pPr lvl="1"/>
            <a:r>
              <a:rPr lang="en-US" dirty="0" smtClean="0"/>
              <a:t>Combat geographical inequality:</a:t>
            </a:r>
          </a:p>
          <a:p>
            <a:pPr lvl="2"/>
            <a:r>
              <a:rPr lang="en-US" dirty="0" smtClean="0"/>
              <a:t>In the 1990s, half or more of all counties grew at the national rate. Now only 25% do</a:t>
            </a:r>
          </a:p>
          <a:p>
            <a:pPr lvl="2"/>
            <a:r>
              <a:rPr lang="en-US" dirty="0" smtClean="0"/>
              <a:t>More than half of the country’s distressed zip codes contained fewer jobs and places of business in 2015 than they had in 2010</a:t>
            </a:r>
          </a:p>
          <a:p>
            <a:pPr lvl="1"/>
            <a:r>
              <a:rPr lang="en-US" dirty="0" smtClean="0"/>
              <a:t>This bill should expand the geography of economic growth</a:t>
            </a:r>
            <a:endParaRPr lang="en-US" dirty="0"/>
          </a:p>
        </p:txBody>
      </p:sp>
      <p:sp>
        <p:nvSpPr>
          <p:cNvPr id="8" name="TextBox 7"/>
          <p:cNvSpPr txBox="1"/>
          <p:nvPr/>
        </p:nvSpPr>
        <p:spPr>
          <a:xfrm>
            <a:off x="3803904" y="6311900"/>
            <a:ext cx="4554773" cy="307777"/>
          </a:xfrm>
          <a:prstGeom prst="rect">
            <a:avLst/>
          </a:prstGeom>
          <a:noFill/>
        </p:spPr>
        <p:txBody>
          <a:bodyPr wrap="none" rtlCol="0">
            <a:spAutoFit/>
          </a:bodyPr>
          <a:lstStyle/>
          <a:p>
            <a:r>
              <a:rPr lang="en-US" sz="1400" i="1" dirty="0" smtClean="0"/>
              <a:t>Source: Economic Innovation Group (EIG), US Census Bureau</a:t>
            </a:r>
            <a:endParaRPr lang="en-US" sz="1400" i="1" dirty="0"/>
          </a:p>
        </p:txBody>
      </p:sp>
    </p:spTree>
    <p:extLst>
      <p:ext uri="{BB962C8B-B14F-4D97-AF65-F5344CB8AC3E}">
        <p14:creationId xmlns:p14="http://schemas.microsoft.com/office/powerpoint/2010/main" val="3971282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Program Intent</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5" name="Content Placeholder 4"/>
          <p:cNvSpPr>
            <a:spLocks noGrp="1"/>
          </p:cNvSpPr>
          <p:nvPr>
            <p:ph idx="1"/>
          </p:nvPr>
        </p:nvSpPr>
        <p:spPr/>
        <p:txBody>
          <a:bodyPr>
            <a:normAutofit fontScale="92500" lnSpcReduction="20000"/>
          </a:bodyPr>
          <a:lstStyle/>
          <a:p>
            <a:r>
              <a:rPr lang="en-US" dirty="0" smtClean="0"/>
              <a:t>The program provides incentives to investors to invest in new businesses and development in particular geographies</a:t>
            </a:r>
          </a:p>
          <a:p>
            <a:pPr lvl="1"/>
            <a:r>
              <a:rPr lang="en-US" dirty="0" smtClean="0"/>
              <a:t>There is no public money as part of this program</a:t>
            </a:r>
          </a:p>
          <a:p>
            <a:pPr lvl="1"/>
            <a:r>
              <a:rPr lang="en-US" dirty="0" smtClean="0"/>
              <a:t>The incentive is market based: investments must provide an attractive return on investment in order to attract investors</a:t>
            </a:r>
          </a:p>
          <a:p>
            <a:r>
              <a:rPr lang="en-US" dirty="0" smtClean="0"/>
              <a:t>The program is scalable and flexible</a:t>
            </a:r>
          </a:p>
          <a:p>
            <a:pPr lvl="1"/>
            <a:r>
              <a:rPr lang="en-US" dirty="0" smtClean="0"/>
              <a:t>(Although rules are still being written) We do not expect there to be investment minimums or maximums required</a:t>
            </a:r>
          </a:p>
          <a:p>
            <a:pPr lvl="1"/>
            <a:r>
              <a:rPr lang="en-US" dirty="0" smtClean="0"/>
              <a:t>Investors can invest in new businesses, new real estate, or substantial redevelopment of real estate (more than 100% of the acquisition cost spent on redevelopment)</a:t>
            </a:r>
          </a:p>
          <a:p>
            <a:pPr lvl="1"/>
            <a:r>
              <a:rPr lang="en-US" dirty="0" smtClean="0"/>
              <a:t>Investors can NOT invest in so called sin businesses, defined as: golf courses, country clubs, massage parlors, hot tub facilities, tanning facilities, racetracks or gambling venues, or stores where the principal business is sale of alcoholic beverages for consumption off premises</a:t>
            </a:r>
            <a:endParaRPr lang="en-US" dirty="0"/>
          </a:p>
        </p:txBody>
      </p:sp>
      <p:sp>
        <p:nvSpPr>
          <p:cNvPr id="8" name="TextBox 7"/>
          <p:cNvSpPr txBox="1"/>
          <p:nvPr/>
        </p:nvSpPr>
        <p:spPr>
          <a:xfrm>
            <a:off x="3803904" y="6311900"/>
            <a:ext cx="4554773" cy="307777"/>
          </a:xfrm>
          <a:prstGeom prst="rect">
            <a:avLst/>
          </a:prstGeom>
          <a:noFill/>
        </p:spPr>
        <p:txBody>
          <a:bodyPr wrap="none" rtlCol="0">
            <a:spAutoFit/>
          </a:bodyPr>
          <a:lstStyle/>
          <a:p>
            <a:r>
              <a:rPr lang="en-US" sz="1400" i="1" dirty="0" smtClean="0"/>
              <a:t>Source: Economic Innovation Group (EIG), US Census Bureau</a:t>
            </a:r>
            <a:endParaRPr lang="en-US" sz="1400" i="1" dirty="0"/>
          </a:p>
        </p:txBody>
      </p:sp>
    </p:spTree>
    <p:extLst>
      <p:ext uri="{BB962C8B-B14F-4D97-AF65-F5344CB8AC3E}">
        <p14:creationId xmlns:p14="http://schemas.microsoft.com/office/powerpoint/2010/main" val="406013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How are OZs determined?</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5" name="Content Placeholder 4"/>
          <p:cNvSpPr>
            <a:spLocks noGrp="1"/>
          </p:cNvSpPr>
          <p:nvPr>
            <p:ph idx="1"/>
          </p:nvPr>
        </p:nvSpPr>
        <p:spPr/>
        <p:txBody>
          <a:bodyPr>
            <a:normAutofit/>
          </a:bodyPr>
          <a:lstStyle/>
          <a:p>
            <a:pPr marL="0" indent="0">
              <a:buNone/>
            </a:pPr>
            <a:r>
              <a:rPr lang="en-US" dirty="0" smtClean="0"/>
              <a:t>Governors of each state (and territory) were allowed to designate up to 25% of their low income census tracts</a:t>
            </a:r>
          </a:p>
          <a:p>
            <a:pPr lvl="1"/>
            <a:endParaRPr lang="en-US" dirty="0" smtClean="0"/>
          </a:p>
          <a:p>
            <a:r>
              <a:rPr lang="en-US" dirty="0" smtClean="0"/>
              <a:t>Two approaches to designate:</a:t>
            </a:r>
          </a:p>
          <a:p>
            <a:pPr lvl="1"/>
            <a:r>
              <a:rPr lang="en-US" dirty="0" smtClean="0"/>
              <a:t>Data</a:t>
            </a:r>
          </a:p>
          <a:p>
            <a:pPr lvl="2"/>
            <a:r>
              <a:rPr lang="en-US" dirty="0" smtClean="0"/>
              <a:t>Population</a:t>
            </a:r>
          </a:p>
          <a:p>
            <a:pPr lvl="2"/>
            <a:r>
              <a:rPr lang="en-US" dirty="0" smtClean="0"/>
              <a:t>Income</a:t>
            </a:r>
          </a:p>
          <a:p>
            <a:pPr lvl="2"/>
            <a:r>
              <a:rPr lang="en-US" dirty="0" smtClean="0"/>
              <a:t>Urban/Rural</a:t>
            </a:r>
          </a:p>
          <a:p>
            <a:pPr lvl="1"/>
            <a:r>
              <a:rPr lang="en-US" dirty="0" smtClean="0"/>
              <a:t>Local Input</a:t>
            </a:r>
            <a:endParaRPr lang="en-US" dirty="0"/>
          </a:p>
          <a:p>
            <a:pPr marL="914400" lvl="2" indent="0">
              <a:buNone/>
            </a:pPr>
            <a:endParaRPr lang="en-US" dirty="0" smtClean="0"/>
          </a:p>
          <a:p>
            <a:pPr lvl="1"/>
            <a:endParaRPr lang="en-US" dirty="0"/>
          </a:p>
        </p:txBody>
      </p:sp>
      <p:sp>
        <p:nvSpPr>
          <p:cNvPr id="2" name="Oval 1"/>
          <p:cNvSpPr/>
          <p:nvPr/>
        </p:nvSpPr>
        <p:spPr>
          <a:xfrm>
            <a:off x="1152525" y="4914901"/>
            <a:ext cx="2200275" cy="476250"/>
          </a:xfrm>
          <a:prstGeom prst="ellipse">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158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How are OZs determined?</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5" name="Content Placeholder 4"/>
          <p:cNvSpPr>
            <a:spLocks noGrp="1"/>
          </p:cNvSpPr>
          <p:nvPr>
            <p:ph idx="1"/>
          </p:nvPr>
        </p:nvSpPr>
        <p:spPr/>
        <p:txBody>
          <a:bodyPr>
            <a:normAutofit fontScale="77500" lnSpcReduction="20000"/>
          </a:bodyPr>
          <a:lstStyle/>
          <a:p>
            <a:pPr marL="0" indent="0">
              <a:buNone/>
            </a:pPr>
            <a:r>
              <a:rPr lang="en-US" dirty="0" smtClean="0"/>
              <a:t>In South Carolina, we have 1,097 census tracts</a:t>
            </a:r>
          </a:p>
          <a:p>
            <a:r>
              <a:rPr lang="en-US" dirty="0" smtClean="0"/>
              <a:t>538 were eligible to be submitted</a:t>
            </a:r>
          </a:p>
          <a:p>
            <a:r>
              <a:rPr lang="en-US" dirty="0" smtClean="0"/>
              <a:t>Submitted 135 tracts</a:t>
            </a:r>
          </a:p>
          <a:p>
            <a:pPr lvl="1"/>
            <a:r>
              <a:rPr lang="en-US" dirty="0" smtClean="0"/>
              <a:t>128 Low Income Community </a:t>
            </a:r>
            <a:r>
              <a:rPr lang="en-US" dirty="0"/>
              <a:t>t</a:t>
            </a:r>
            <a:r>
              <a:rPr lang="en-US" dirty="0" smtClean="0"/>
              <a:t>racts were submitted</a:t>
            </a:r>
          </a:p>
          <a:p>
            <a:pPr lvl="1"/>
            <a:r>
              <a:rPr lang="en-US" dirty="0" smtClean="0"/>
              <a:t>7 eligible contiguous tracts were submitted</a:t>
            </a:r>
          </a:p>
          <a:p>
            <a:pPr lvl="2"/>
            <a:endParaRPr lang="en-US" dirty="0"/>
          </a:p>
          <a:p>
            <a:pPr marL="0" indent="0">
              <a:buNone/>
            </a:pPr>
            <a:r>
              <a:rPr lang="en-US" dirty="0" smtClean="0"/>
              <a:t>Focus Areas:</a:t>
            </a:r>
          </a:p>
          <a:p>
            <a:r>
              <a:rPr lang="en-US" dirty="0" smtClean="0"/>
              <a:t>Promoting economic vitality in parts of the state that have not shared in the general prosperity over the past few years</a:t>
            </a:r>
          </a:p>
          <a:p>
            <a:r>
              <a:rPr lang="en-US" dirty="0" smtClean="0"/>
              <a:t>Funding the development of workforce and affordable housing in areas with escalating prices and inventory shortages</a:t>
            </a:r>
          </a:p>
          <a:p>
            <a:r>
              <a:rPr lang="en-US" dirty="0" smtClean="0"/>
              <a:t>Investing in startup businesses who have potential for rapid increases in scale</a:t>
            </a:r>
          </a:p>
          <a:p>
            <a:r>
              <a:rPr lang="en-US" dirty="0" smtClean="0"/>
              <a:t>Upgrading the capability of existing underutilized assets through capital improvement investments</a:t>
            </a:r>
          </a:p>
          <a:p>
            <a:pPr lvl="1"/>
            <a:endParaRPr lang="en-US" dirty="0"/>
          </a:p>
          <a:p>
            <a:pPr marL="914400" lvl="2" indent="0">
              <a:buNone/>
            </a:pPr>
            <a:endParaRPr lang="en-US" dirty="0" smtClean="0"/>
          </a:p>
          <a:p>
            <a:pPr lvl="1"/>
            <a:endParaRPr lang="en-US" dirty="0"/>
          </a:p>
        </p:txBody>
      </p:sp>
    </p:spTree>
    <p:extLst>
      <p:ext uri="{BB962C8B-B14F-4D97-AF65-F5344CB8AC3E}">
        <p14:creationId xmlns:p14="http://schemas.microsoft.com/office/powerpoint/2010/main" val="817341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Where are they?</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2" name="Content Placeholder 1"/>
          <p:cNvSpPr>
            <a:spLocks noGrp="1"/>
          </p:cNvSpPr>
          <p:nvPr>
            <p:ph idx="1"/>
          </p:nvPr>
        </p:nvSpPr>
        <p:spPr/>
        <p:txBody>
          <a:bodyPr/>
          <a:lstStyle/>
          <a:p>
            <a:endParaRPr lang="en-US" dirty="0"/>
          </a:p>
        </p:txBody>
      </p:sp>
      <p:pic>
        <p:nvPicPr>
          <p:cNvPr id="3" name="Picture 2"/>
          <p:cNvPicPr>
            <a:picLocks noChangeAspect="1"/>
          </p:cNvPicPr>
          <p:nvPr/>
        </p:nvPicPr>
        <p:blipFill rotWithShape="1">
          <a:blip r:embed="rId5"/>
          <a:srcRect l="831"/>
          <a:stretch/>
        </p:blipFill>
        <p:spPr>
          <a:xfrm>
            <a:off x="1000125" y="1544492"/>
            <a:ext cx="10224100" cy="5022561"/>
          </a:xfrm>
          <a:prstGeom prst="rect">
            <a:avLst/>
          </a:prstGeom>
          <a:ln>
            <a:noFill/>
          </a:ln>
          <a:effectLst>
            <a:outerShdw blurRad="190500" algn="tl" rotWithShape="0">
              <a:srgbClr val="000000">
                <a:alpha val="70000"/>
              </a:srgbClr>
            </a:outerShdw>
          </a:effectLst>
        </p:spPr>
      </p:pic>
      <p:sp>
        <p:nvSpPr>
          <p:cNvPr id="4" name="TextBox 3"/>
          <p:cNvSpPr txBox="1"/>
          <p:nvPr/>
        </p:nvSpPr>
        <p:spPr>
          <a:xfrm>
            <a:off x="1012609" y="6177992"/>
            <a:ext cx="3028819" cy="369332"/>
          </a:xfrm>
          <a:prstGeom prst="rect">
            <a:avLst/>
          </a:prstGeom>
          <a:noFill/>
        </p:spPr>
        <p:txBody>
          <a:bodyPr wrap="none" rtlCol="0">
            <a:spAutoFit/>
          </a:bodyPr>
          <a:lstStyle/>
          <a:p>
            <a:r>
              <a:rPr lang="en-US" b="1" dirty="0" err="1" smtClean="0">
                <a:solidFill>
                  <a:srgbClr val="0000FF"/>
                </a:solidFill>
              </a:rPr>
              <a:t>www.scopportunityzone.com</a:t>
            </a:r>
            <a:endParaRPr lang="en-US" b="1" dirty="0">
              <a:solidFill>
                <a:srgbClr val="0000FF"/>
              </a:solidFill>
            </a:endParaRPr>
          </a:p>
        </p:txBody>
      </p:sp>
    </p:spTree>
    <p:extLst>
      <p:ext uri="{BB962C8B-B14F-4D97-AF65-F5344CB8AC3E}">
        <p14:creationId xmlns:p14="http://schemas.microsoft.com/office/powerpoint/2010/main" val="3826860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How will all this work?</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2" name="Content Placeholder 1"/>
          <p:cNvSpPr>
            <a:spLocks noGrp="1"/>
          </p:cNvSpPr>
          <p:nvPr>
            <p:ph idx="1"/>
          </p:nvPr>
        </p:nvSpPr>
        <p:spPr/>
        <p:txBody>
          <a:bodyPr/>
          <a:lstStyle/>
          <a:p>
            <a:r>
              <a:rPr lang="en-US" b="1" dirty="0" smtClean="0">
                <a:solidFill>
                  <a:srgbClr val="FF0000"/>
                </a:solidFill>
              </a:rPr>
              <a:t>IRS is still writing the rules</a:t>
            </a:r>
          </a:p>
          <a:p>
            <a:r>
              <a:rPr lang="en-US" dirty="0" smtClean="0"/>
              <a:t>Expectations:</a:t>
            </a:r>
          </a:p>
          <a:p>
            <a:pPr lvl="1"/>
            <a:r>
              <a:rPr lang="en-US" dirty="0" smtClean="0"/>
              <a:t>Capital gains from the sale of an investment (stocks, real estate, business etc.) will have six months to be invested in an opportunity fund</a:t>
            </a:r>
          </a:p>
          <a:p>
            <a:pPr lvl="2"/>
            <a:r>
              <a:rPr lang="en-US" dirty="0" smtClean="0"/>
              <a:t>Any corporation or partnership will be able create an opportunity fund</a:t>
            </a:r>
          </a:p>
          <a:p>
            <a:pPr lvl="2"/>
            <a:r>
              <a:rPr lang="en-US" dirty="0" smtClean="0"/>
              <a:t>Do not expect a minimum or maximum amount that can go into the fund</a:t>
            </a:r>
          </a:p>
          <a:p>
            <a:pPr lvl="1"/>
            <a:r>
              <a:rPr lang="en-US" dirty="0" smtClean="0"/>
              <a:t>The fund will have six months to invest 90% of the funds assets into projects located in Opportunity Zones</a:t>
            </a:r>
            <a:endParaRPr lang="en-US" dirty="0"/>
          </a:p>
        </p:txBody>
      </p:sp>
    </p:spTree>
    <p:extLst>
      <p:ext uri="{BB962C8B-B14F-4D97-AF65-F5344CB8AC3E}">
        <p14:creationId xmlns:p14="http://schemas.microsoft.com/office/powerpoint/2010/main" val="61245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Why would I do all this?</a:t>
            </a:r>
            <a:endParaRPr lang="en-US" sz="4400" b="1" dirty="0">
              <a:solidFill>
                <a:schemeClr val="bg1"/>
              </a:solidFill>
              <a:latin typeface="+mn-lt"/>
              <a:cs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
        <p:nvSpPr>
          <p:cNvPr id="2" name="Content Placeholder 1"/>
          <p:cNvSpPr>
            <a:spLocks noGrp="1"/>
          </p:cNvSpPr>
          <p:nvPr>
            <p:ph idx="1"/>
          </p:nvPr>
        </p:nvSpPr>
        <p:spPr/>
        <p:txBody>
          <a:bodyPr/>
          <a:lstStyle/>
          <a:p>
            <a:r>
              <a:rPr lang="en-US" dirty="0" smtClean="0"/>
              <a:t>Capital gains will be deferred either until the sale of the new investment or until December 31, 2026.</a:t>
            </a:r>
          </a:p>
          <a:p>
            <a:r>
              <a:rPr lang="en-US" dirty="0" smtClean="0"/>
              <a:t>Investments that are owned 5 years would see the original taxable amount reduced by 10%</a:t>
            </a:r>
          </a:p>
          <a:p>
            <a:r>
              <a:rPr lang="en-US" dirty="0" smtClean="0"/>
              <a:t>Investments that are owned 7 years would see the original taxable amount reduced by 15%</a:t>
            </a:r>
          </a:p>
          <a:p>
            <a:r>
              <a:rPr lang="en-US" dirty="0" smtClean="0"/>
              <a:t>Investments owned 10 years or longer would also see the new basis brought up to market value on the sale of the investment meaning new gains would not be taxed</a:t>
            </a:r>
            <a:endParaRPr lang="en-US" dirty="0"/>
          </a:p>
        </p:txBody>
      </p:sp>
    </p:spTree>
    <p:extLst>
      <p:ext uri="{BB962C8B-B14F-4D97-AF65-F5344CB8AC3E}">
        <p14:creationId xmlns:p14="http://schemas.microsoft.com/office/powerpoint/2010/main" val="2589172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itle 1"/>
          <p:cNvSpPr txBox="1">
            <a:spLocks/>
          </p:cNvSpPr>
          <p:nvPr/>
        </p:nvSpPr>
        <p:spPr>
          <a:xfrm>
            <a:off x="0" y="232756"/>
            <a:ext cx="6425738" cy="997527"/>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bg1"/>
                </a:solidFill>
                <a:latin typeface="+mn-lt"/>
                <a:cs typeface="Arial" panose="020B0604020202020204" pitchFamily="34" charset="0"/>
              </a:rPr>
              <a:t>One more time but this time in English…</a:t>
            </a:r>
            <a:endParaRPr lang="en-US" sz="4400" b="1" dirty="0">
              <a:solidFill>
                <a:schemeClr val="bg1"/>
              </a:solidFill>
              <a:latin typeface="+mn-lt"/>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560730"/>
              </p:ext>
            </p:extLst>
          </p:nvPr>
        </p:nvGraphicFramePr>
        <p:xfrm>
          <a:off x="164431" y="1577971"/>
          <a:ext cx="4568560" cy="4622793"/>
        </p:xfrm>
        <a:graphic>
          <a:graphicData uri="http://schemas.openxmlformats.org/drawingml/2006/table">
            <a:tbl>
              <a:tblPr/>
              <a:tblGrid>
                <a:gridCol w="1518609">
                  <a:extLst>
                    <a:ext uri="{9D8B030D-6E8A-4147-A177-3AD203B41FA5}">
                      <a16:colId xmlns:a16="http://schemas.microsoft.com/office/drawing/2014/main" val="2736401910"/>
                    </a:ext>
                  </a:extLst>
                </a:gridCol>
                <a:gridCol w="547590">
                  <a:extLst>
                    <a:ext uri="{9D8B030D-6E8A-4147-A177-3AD203B41FA5}">
                      <a16:colId xmlns:a16="http://schemas.microsoft.com/office/drawing/2014/main" val="4201647444"/>
                    </a:ext>
                  </a:extLst>
                </a:gridCol>
                <a:gridCol w="1212977">
                  <a:extLst>
                    <a:ext uri="{9D8B030D-6E8A-4147-A177-3AD203B41FA5}">
                      <a16:colId xmlns:a16="http://schemas.microsoft.com/office/drawing/2014/main" val="3727390224"/>
                    </a:ext>
                  </a:extLst>
                </a:gridCol>
                <a:gridCol w="1289384">
                  <a:extLst>
                    <a:ext uri="{9D8B030D-6E8A-4147-A177-3AD203B41FA5}">
                      <a16:colId xmlns:a16="http://schemas.microsoft.com/office/drawing/2014/main" val="611219227"/>
                    </a:ext>
                  </a:extLst>
                </a:gridCol>
              </a:tblGrid>
              <a:tr h="200991">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1" i="0" u="none" strike="noStrike">
                          <a:solidFill>
                            <a:srgbClr val="000000"/>
                          </a:solidFill>
                          <a:effectLst/>
                          <a:latin typeface="Calibri" panose="020F0502020204030204" pitchFamily="34" charset="0"/>
                        </a:rPr>
                        <a:t>Opportunity Zone</a:t>
                      </a:r>
                    </a:p>
                  </a:txBody>
                  <a:tcPr marL="9571" marR="9571" marT="9571" marB="0" anchor="b">
                    <a:lnL>
                      <a:noFill/>
                    </a:lnL>
                    <a:lnR>
                      <a:noFill/>
                    </a:lnR>
                    <a:lnT>
                      <a:noFill/>
                    </a:lnT>
                    <a:lnB>
                      <a:noFill/>
                    </a:lnB>
                    <a:solidFill>
                      <a:srgbClr val="FFFFFF"/>
                    </a:solidFill>
                  </a:tcPr>
                </a:tc>
                <a:tc>
                  <a:txBody>
                    <a:bodyPr/>
                    <a:lstStyle/>
                    <a:p>
                      <a:pPr algn="r" fontAlgn="b"/>
                      <a:r>
                        <a:rPr lang="en-US" sz="1200" b="1" i="0" u="none" strike="noStrike">
                          <a:solidFill>
                            <a:srgbClr val="000000"/>
                          </a:solidFill>
                          <a:effectLst/>
                          <a:latin typeface="Calibri" panose="020F0502020204030204" pitchFamily="34" charset="0"/>
                        </a:rPr>
                        <a:t>No Incentive</a:t>
                      </a:r>
                    </a:p>
                  </a:txBody>
                  <a:tcPr marL="9571" marR="9571" marT="9571" marB="0" anchor="b">
                    <a:lnL>
                      <a:noFill/>
                    </a:lnL>
                    <a:lnR>
                      <a:noFill/>
                    </a:lnR>
                    <a:lnT>
                      <a:noFill/>
                    </a:lnT>
                    <a:lnB>
                      <a:noFill/>
                    </a:lnB>
                    <a:solidFill>
                      <a:srgbClr val="FFFFFF"/>
                    </a:solidFill>
                  </a:tcPr>
                </a:tc>
                <a:extLst>
                  <a:ext uri="{0D108BD9-81ED-4DB2-BD59-A6C34878D82A}">
                    <a16:rowId xmlns:a16="http://schemas.microsoft.com/office/drawing/2014/main" val="4036114664"/>
                  </a:ext>
                </a:extLst>
              </a:tr>
              <a:tr h="200991">
                <a:tc>
                  <a:txBody>
                    <a:bodyPr/>
                    <a:lstStyle/>
                    <a:p>
                      <a:pPr algn="l" fontAlgn="b"/>
                      <a:r>
                        <a:rPr lang="en-US" sz="1200" b="0" i="0" u="none" strike="noStrike">
                          <a:solidFill>
                            <a:srgbClr val="000000"/>
                          </a:solidFill>
                          <a:effectLst/>
                          <a:latin typeface="Calibri" panose="020F0502020204030204" pitchFamily="34" charset="0"/>
                        </a:rPr>
                        <a:t>Original Capital Gain</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1,000,000 </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               1,000,000 </a:t>
                      </a:r>
                    </a:p>
                  </a:txBody>
                  <a:tcPr marL="9571" marR="9571" marT="9571" marB="0" anchor="b">
                    <a:lnL>
                      <a:noFill/>
                    </a:lnL>
                    <a:lnR>
                      <a:noFill/>
                    </a:lnR>
                    <a:lnT>
                      <a:noFill/>
                    </a:lnT>
                    <a:lnB>
                      <a:noFill/>
                    </a:lnB>
                    <a:solidFill>
                      <a:srgbClr val="FFFFFF"/>
                    </a:solidFill>
                  </a:tcPr>
                </a:tc>
                <a:extLst>
                  <a:ext uri="{0D108BD9-81ED-4DB2-BD59-A6C34878D82A}">
                    <a16:rowId xmlns:a16="http://schemas.microsoft.com/office/drawing/2014/main" val="3685338752"/>
                  </a:ext>
                </a:extLst>
              </a:tr>
              <a:tr h="200991">
                <a:tc>
                  <a:txBody>
                    <a:bodyPr/>
                    <a:lstStyle/>
                    <a:p>
                      <a:pPr algn="l" fontAlgn="b"/>
                      <a:r>
                        <a:rPr lang="en-US" sz="1200" b="0" i="0" u="none" strike="noStrike">
                          <a:solidFill>
                            <a:srgbClr val="000000"/>
                          </a:solidFill>
                          <a:effectLst/>
                          <a:latin typeface="Calibri" panose="020F0502020204030204" pitchFamily="34" charset="0"/>
                        </a:rPr>
                        <a:t>Capital Gains Due Now</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23.80%</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FF0000"/>
                          </a:solidFill>
                          <a:effectLst/>
                          <a:latin typeface="Calibri" panose="020F0502020204030204" pitchFamily="34" charset="0"/>
                        </a:rPr>
                        <a:t>238,000</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7126509"/>
                  </a:ext>
                </a:extLst>
              </a:tr>
              <a:tr h="200991">
                <a:tc>
                  <a:txBody>
                    <a:bodyPr/>
                    <a:lstStyle/>
                    <a:p>
                      <a:pPr algn="l" fontAlgn="b"/>
                      <a:r>
                        <a:rPr lang="en-US" sz="1200" b="0" i="0" u="none" strike="noStrike">
                          <a:solidFill>
                            <a:srgbClr val="000000"/>
                          </a:solidFill>
                          <a:effectLst/>
                          <a:latin typeface="Calibri" panose="020F0502020204030204" pitchFamily="34" charset="0"/>
                        </a:rPr>
                        <a:t>Balance</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1,000,000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                  762,000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74187005"/>
                  </a:ext>
                </a:extLst>
              </a:tr>
              <a:tr h="200991">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extLst>
                  <a:ext uri="{0D108BD9-81ED-4DB2-BD59-A6C34878D82A}">
                    <a16:rowId xmlns:a16="http://schemas.microsoft.com/office/drawing/2014/main" val="1718843074"/>
                  </a:ext>
                </a:extLst>
              </a:tr>
              <a:tr h="200991">
                <a:tc>
                  <a:txBody>
                    <a:bodyPr/>
                    <a:lstStyle/>
                    <a:p>
                      <a:pPr algn="l" fontAlgn="b"/>
                      <a:r>
                        <a:rPr lang="en-US" sz="1200" b="0" i="0" u="none" strike="noStrike">
                          <a:solidFill>
                            <a:srgbClr val="000000"/>
                          </a:solidFill>
                          <a:effectLst/>
                          <a:latin typeface="Calibri" panose="020F0502020204030204" pitchFamily="34" charset="0"/>
                        </a:rPr>
                        <a:t>Equity Investment</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900,000 </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dirty="0">
                          <a:solidFill>
                            <a:srgbClr val="000000"/>
                          </a:solidFill>
                          <a:effectLst/>
                          <a:latin typeface="Calibri" panose="020F0502020204030204" pitchFamily="34" charset="0"/>
                        </a:rPr>
                        <a:t>                  762,000 </a:t>
                      </a:r>
                    </a:p>
                  </a:txBody>
                  <a:tcPr marL="9571" marR="9571" marT="9571" marB="0" anchor="b">
                    <a:lnL>
                      <a:noFill/>
                    </a:lnL>
                    <a:lnR>
                      <a:noFill/>
                    </a:lnR>
                    <a:lnT>
                      <a:noFill/>
                    </a:lnT>
                    <a:lnB>
                      <a:noFill/>
                    </a:lnB>
                    <a:solidFill>
                      <a:srgbClr val="FFFFFF"/>
                    </a:solidFill>
                  </a:tcPr>
                </a:tc>
                <a:extLst>
                  <a:ext uri="{0D108BD9-81ED-4DB2-BD59-A6C34878D82A}">
                    <a16:rowId xmlns:a16="http://schemas.microsoft.com/office/drawing/2014/main" val="3684425076"/>
                  </a:ext>
                </a:extLst>
              </a:tr>
              <a:tr h="200991">
                <a:tc>
                  <a:txBody>
                    <a:bodyPr/>
                    <a:lstStyle/>
                    <a:p>
                      <a:pPr algn="l" fontAlgn="b"/>
                      <a:r>
                        <a:rPr lang="en-US" sz="1200" b="0" i="0" u="none" strike="noStrike">
                          <a:solidFill>
                            <a:srgbClr val="000000"/>
                          </a:solidFill>
                          <a:effectLst/>
                          <a:latin typeface="Calibri" panose="020F0502020204030204" pitchFamily="34" charset="0"/>
                        </a:rPr>
                        <a:t>7 Year Bond Purchase</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100,000 </a:t>
                      </a:r>
                    </a:p>
                  </a:txBody>
                  <a:tcPr marL="9571" marR="9571" marT="9571"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a:noFill/>
                    </a:lnB>
                    <a:solidFill>
                      <a:srgbClr val="FFFFFF"/>
                    </a:solidFill>
                  </a:tcPr>
                </a:tc>
                <a:extLst>
                  <a:ext uri="{0D108BD9-81ED-4DB2-BD59-A6C34878D82A}">
                    <a16:rowId xmlns:a16="http://schemas.microsoft.com/office/drawing/2014/main" val="1447179530"/>
                  </a:ext>
                </a:extLst>
              </a:tr>
              <a:tr h="200991">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8407824"/>
                  </a:ext>
                </a:extLst>
              </a:tr>
              <a:tr h="200991">
                <a:tc>
                  <a:txBody>
                    <a:bodyPr/>
                    <a:lstStyle/>
                    <a:p>
                      <a:pPr algn="l" fontAlgn="b"/>
                      <a:r>
                        <a:rPr lang="en-US" sz="1200" b="0" i="0" u="none" strike="noStrike">
                          <a:solidFill>
                            <a:srgbClr val="000000"/>
                          </a:solidFill>
                          <a:effectLst/>
                          <a:latin typeface="Calibri" panose="020F0502020204030204" pitchFamily="34" charset="0"/>
                        </a:rPr>
                        <a:t>Year 1</a:t>
                      </a:r>
                    </a:p>
                  </a:txBody>
                  <a:tcPr marL="9571" marR="9571" marT="95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50326655"/>
                  </a:ext>
                </a:extLst>
              </a:tr>
              <a:tr h="200991">
                <a:tc>
                  <a:txBody>
                    <a:bodyPr/>
                    <a:lstStyle/>
                    <a:p>
                      <a:pPr algn="r" fontAlgn="b"/>
                      <a:r>
                        <a:rPr lang="en-US" sz="1200" b="0" i="0" u="none" strike="noStrike">
                          <a:solidFill>
                            <a:srgbClr val="000000"/>
                          </a:solidFill>
                          <a:effectLst/>
                          <a:latin typeface="Calibri" panose="020F0502020204030204" pitchFamily="34" charset="0"/>
                        </a:rPr>
                        <a:t>Preferred ROI</a:t>
                      </a:r>
                    </a:p>
                  </a:txBody>
                  <a:tcPr marL="9571" marR="9571" marT="95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7%</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63,000</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53,340</a:t>
                      </a:r>
                    </a:p>
                  </a:txBody>
                  <a:tcPr marL="9571" marR="9571" marT="95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06906970"/>
                  </a:ext>
                </a:extLst>
              </a:tr>
              <a:tr h="200991">
                <a:tc>
                  <a:txBody>
                    <a:bodyPr/>
                    <a:lstStyle/>
                    <a:p>
                      <a:pPr algn="r" fontAlgn="b"/>
                      <a:r>
                        <a:rPr lang="en-US" sz="1200" b="0" i="0" u="none" strike="noStrike">
                          <a:solidFill>
                            <a:srgbClr val="000000"/>
                          </a:solidFill>
                          <a:effectLst/>
                          <a:latin typeface="Calibri" panose="020F0502020204030204" pitchFamily="34" charset="0"/>
                        </a:rPr>
                        <a:t>Bond Rate</a:t>
                      </a:r>
                    </a:p>
                  </a:txBody>
                  <a:tcPr marL="9571" marR="9571" marT="95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2,810</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7227964"/>
                  </a:ext>
                </a:extLst>
              </a:tr>
              <a:tr h="200991">
                <a:tc>
                  <a:txBody>
                    <a:bodyPr/>
                    <a:lstStyle/>
                    <a:p>
                      <a:pPr algn="l" fontAlgn="b"/>
                      <a:r>
                        <a:rPr lang="en-US" sz="1200" b="0" i="0" u="none" strike="noStrike">
                          <a:solidFill>
                            <a:srgbClr val="000000"/>
                          </a:solidFill>
                          <a:effectLst/>
                          <a:latin typeface="Calibri" panose="020F0502020204030204" pitchFamily="34" charset="0"/>
                        </a:rPr>
                        <a:t>Year 2</a:t>
                      </a:r>
                    </a:p>
                  </a:txBody>
                  <a:tcPr marL="9571" marR="9571" marT="95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74989658"/>
                  </a:ext>
                </a:extLst>
              </a:tr>
              <a:tr h="200991">
                <a:tc>
                  <a:txBody>
                    <a:bodyPr/>
                    <a:lstStyle/>
                    <a:p>
                      <a:pPr algn="r" fontAlgn="b"/>
                      <a:r>
                        <a:rPr lang="en-US" sz="1200" b="0" i="0" u="none" strike="noStrike">
                          <a:solidFill>
                            <a:srgbClr val="000000"/>
                          </a:solidFill>
                          <a:effectLst/>
                          <a:latin typeface="Calibri" panose="020F0502020204030204" pitchFamily="34" charset="0"/>
                        </a:rPr>
                        <a:t>Preferred ROI</a:t>
                      </a:r>
                    </a:p>
                  </a:txBody>
                  <a:tcPr marL="9571" marR="9571" marT="95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7%</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63,000</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53,340</a:t>
                      </a:r>
                    </a:p>
                  </a:txBody>
                  <a:tcPr marL="9571" marR="9571" marT="95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21876750"/>
                  </a:ext>
                </a:extLst>
              </a:tr>
              <a:tr h="200991">
                <a:tc>
                  <a:txBody>
                    <a:bodyPr/>
                    <a:lstStyle/>
                    <a:p>
                      <a:pPr algn="r" fontAlgn="b"/>
                      <a:r>
                        <a:rPr lang="en-US" sz="1200" b="0" i="0" u="none" strike="noStrike">
                          <a:solidFill>
                            <a:srgbClr val="000000"/>
                          </a:solidFill>
                          <a:effectLst/>
                          <a:latin typeface="Calibri" panose="020F0502020204030204" pitchFamily="34" charset="0"/>
                        </a:rPr>
                        <a:t>Bond Rate</a:t>
                      </a:r>
                    </a:p>
                  </a:txBody>
                  <a:tcPr marL="9571" marR="9571" marT="95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2,810</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1529329"/>
                  </a:ext>
                </a:extLst>
              </a:tr>
              <a:tr h="200991">
                <a:tc>
                  <a:txBody>
                    <a:bodyPr/>
                    <a:lstStyle/>
                    <a:p>
                      <a:pPr algn="l" fontAlgn="b"/>
                      <a:r>
                        <a:rPr lang="en-US" sz="1200" b="0" i="0" u="none" strike="noStrike">
                          <a:solidFill>
                            <a:srgbClr val="000000"/>
                          </a:solidFill>
                          <a:effectLst/>
                          <a:latin typeface="Calibri" panose="020F0502020204030204" pitchFamily="34" charset="0"/>
                        </a:rPr>
                        <a:t>Year 3</a:t>
                      </a:r>
                    </a:p>
                  </a:txBody>
                  <a:tcPr marL="9571" marR="9571" marT="95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71786495"/>
                  </a:ext>
                </a:extLst>
              </a:tr>
              <a:tr h="200991">
                <a:tc>
                  <a:txBody>
                    <a:bodyPr/>
                    <a:lstStyle/>
                    <a:p>
                      <a:pPr algn="r" fontAlgn="b"/>
                      <a:r>
                        <a:rPr lang="en-US" sz="1200" b="0" i="0" u="none" strike="noStrike">
                          <a:solidFill>
                            <a:srgbClr val="000000"/>
                          </a:solidFill>
                          <a:effectLst/>
                          <a:latin typeface="Calibri" panose="020F0502020204030204" pitchFamily="34" charset="0"/>
                        </a:rPr>
                        <a:t>Preferred ROI</a:t>
                      </a:r>
                    </a:p>
                  </a:txBody>
                  <a:tcPr marL="9571" marR="9571" marT="95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7%</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63,000</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53,340</a:t>
                      </a:r>
                    </a:p>
                  </a:txBody>
                  <a:tcPr marL="9571" marR="9571" marT="95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72275221"/>
                  </a:ext>
                </a:extLst>
              </a:tr>
              <a:tr h="200991">
                <a:tc>
                  <a:txBody>
                    <a:bodyPr/>
                    <a:lstStyle/>
                    <a:p>
                      <a:pPr algn="r" fontAlgn="b"/>
                      <a:r>
                        <a:rPr lang="en-US" sz="1200" b="0" i="0" u="none" strike="noStrike">
                          <a:solidFill>
                            <a:srgbClr val="000000"/>
                          </a:solidFill>
                          <a:effectLst/>
                          <a:latin typeface="Calibri" panose="020F0502020204030204" pitchFamily="34" charset="0"/>
                        </a:rPr>
                        <a:t>Bond Rate</a:t>
                      </a:r>
                    </a:p>
                  </a:txBody>
                  <a:tcPr marL="9571" marR="9571" marT="95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2,810</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1032344"/>
                  </a:ext>
                </a:extLst>
              </a:tr>
              <a:tr h="200991">
                <a:tc>
                  <a:txBody>
                    <a:bodyPr/>
                    <a:lstStyle/>
                    <a:p>
                      <a:pPr algn="l" fontAlgn="b"/>
                      <a:r>
                        <a:rPr lang="en-US" sz="1200" b="0" i="0" u="none" strike="noStrike">
                          <a:solidFill>
                            <a:srgbClr val="000000"/>
                          </a:solidFill>
                          <a:effectLst/>
                          <a:latin typeface="Calibri" panose="020F0502020204030204" pitchFamily="34" charset="0"/>
                        </a:rPr>
                        <a:t>Year 4</a:t>
                      </a:r>
                    </a:p>
                  </a:txBody>
                  <a:tcPr marL="9571" marR="9571" marT="95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23395482"/>
                  </a:ext>
                </a:extLst>
              </a:tr>
              <a:tr h="200991">
                <a:tc>
                  <a:txBody>
                    <a:bodyPr/>
                    <a:lstStyle/>
                    <a:p>
                      <a:pPr algn="r" fontAlgn="b"/>
                      <a:r>
                        <a:rPr lang="en-US" sz="1200" b="0" i="0" u="none" strike="noStrike">
                          <a:solidFill>
                            <a:srgbClr val="000000"/>
                          </a:solidFill>
                          <a:effectLst/>
                          <a:latin typeface="Calibri" panose="020F0502020204030204" pitchFamily="34" charset="0"/>
                        </a:rPr>
                        <a:t>Preferred ROI</a:t>
                      </a:r>
                    </a:p>
                  </a:txBody>
                  <a:tcPr marL="9571" marR="9571" marT="95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7%</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63,000</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53,340</a:t>
                      </a:r>
                    </a:p>
                  </a:txBody>
                  <a:tcPr marL="9571" marR="9571" marT="95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5602646"/>
                  </a:ext>
                </a:extLst>
              </a:tr>
              <a:tr h="200991">
                <a:tc>
                  <a:txBody>
                    <a:bodyPr/>
                    <a:lstStyle/>
                    <a:p>
                      <a:pPr algn="r" fontAlgn="b"/>
                      <a:r>
                        <a:rPr lang="en-US" sz="1200" b="0" i="0" u="none" strike="noStrike">
                          <a:solidFill>
                            <a:srgbClr val="000000"/>
                          </a:solidFill>
                          <a:effectLst/>
                          <a:latin typeface="Calibri" panose="020F0502020204030204" pitchFamily="34" charset="0"/>
                        </a:rPr>
                        <a:t>Bond Rate</a:t>
                      </a:r>
                    </a:p>
                  </a:txBody>
                  <a:tcPr marL="9571" marR="9571" marT="95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2,810</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4158946"/>
                  </a:ext>
                </a:extLst>
              </a:tr>
              <a:tr h="200991">
                <a:tc>
                  <a:txBody>
                    <a:bodyPr/>
                    <a:lstStyle/>
                    <a:p>
                      <a:pPr algn="l" fontAlgn="b"/>
                      <a:r>
                        <a:rPr lang="en-US" sz="1200" b="0" i="0" u="none" strike="noStrike">
                          <a:solidFill>
                            <a:srgbClr val="000000"/>
                          </a:solidFill>
                          <a:effectLst/>
                          <a:latin typeface="Calibri" panose="020F0502020204030204" pitchFamily="34" charset="0"/>
                        </a:rPr>
                        <a:t>Year 5</a:t>
                      </a:r>
                    </a:p>
                  </a:txBody>
                  <a:tcPr marL="9571" marR="9571" marT="95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31889268"/>
                  </a:ext>
                </a:extLst>
              </a:tr>
              <a:tr h="200991">
                <a:tc>
                  <a:txBody>
                    <a:bodyPr/>
                    <a:lstStyle/>
                    <a:p>
                      <a:pPr algn="r" fontAlgn="b"/>
                      <a:r>
                        <a:rPr lang="en-US" sz="1200" b="0" i="0" u="none" strike="noStrike">
                          <a:solidFill>
                            <a:srgbClr val="000000"/>
                          </a:solidFill>
                          <a:effectLst/>
                          <a:latin typeface="Calibri" panose="020F0502020204030204" pitchFamily="34" charset="0"/>
                        </a:rPr>
                        <a:t>Preferred ROI</a:t>
                      </a:r>
                    </a:p>
                  </a:txBody>
                  <a:tcPr marL="9571" marR="9571" marT="95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7%</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63,000</a:t>
                      </a:r>
                    </a:p>
                  </a:txBody>
                  <a:tcPr marL="9571" marR="9571" marT="9571" marB="0" anchor="b">
                    <a:lnL>
                      <a:noFill/>
                    </a:lnL>
                    <a:lnR>
                      <a:noFill/>
                    </a:lnR>
                    <a:lnT>
                      <a:noFill/>
                    </a:lnT>
                    <a:lnB>
                      <a:noFill/>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53,340</a:t>
                      </a:r>
                    </a:p>
                  </a:txBody>
                  <a:tcPr marL="9571" marR="9571" marT="95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24233688"/>
                  </a:ext>
                </a:extLst>
              </a:tr>
              <a:tr h="200991">
                <a:tc>
                  <a:txBody>
                    <a:bodyPr/>
                    <a:lstStyle/>
                    <a:p>
                      <a:pPr algn="r" fontAlgn="b"/>
                      <a:r>
                        <a:rPr lang="en-US" sz="1200" b="0" i="0" u="none" strike="noStrike">
                          <a:solidFill>
                            <a:srgbClr val="000000"/>
                          </a:solidFill>
                          <a:effectLst/>
                          <a:latin typeface="Calibri" panose="020F0502020204030204" pitchFamily="34" charset="0"/>
                        </a:rPr>
                        <a:t>Bond Rate</a:t>
                      </a:r>
                    </a:p>
                  </a:txBody>
                  <a:tcPr marL="9571" marR="9571" marT="95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2,810</a:t>
                      </a:r>
                    </a:p>
                  </a:txBody>
                  <a:tcPr marL="9571" marR="9571" marT="95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9571" marR="9571" marT="95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219107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24751748"/>
              </p:ext>
            </p:extLst>
          </p:nvPr>
        </p:nvGraphicFramePr>
        <p:xfrm>
          <a:off x="5632322" y="1628775"/>
          <a:ext cx="5856456" cy="4568445"/>
        </p:xfrm>
        <a:graphic>
          <a:graphicData uri="http://schemas.openxmlformats.org/drawingml/2006/table">
            <a:tbl>
              <a:tblPr/>
              <a:tblGrid>
                <a:gridCol w="1644220">
                  <a:extLst>
                    <a:ext uri="{9D8B030D-6E8A-4147-A177-3AD203B41FA5}">
                      <a16:colId xmlns:a16="http://schemas.microsoft.com/office/drawing/2014/main" val="808002784"/>
                    </a:ext>
                  </a:extLst>
                </a:gridCol>
                <a:gridCol w="592885">
                  <a:extLst>
                    <a:ext uri="{9D8B030D-6E8A-4147-A177-3AD203B41FA5}">
                      <a16:colId xmlns:a16="http://schemas.microsoft.com/office/drawing/2014/main" val="1711584877"/>
                    </a:ext>
                  </a:extLst>
                </a:gridCol>
                <a:gridCol w="1313308">
                  <a:extLst>
                    <a:ext uri="{9D8B030D-6E8A-4147-A177-3AD203B41FA5}">
                      <a16:colId xmlns:a16="http://schemas.microsoft.com/office/drawing/2014/main" val="3208652454"/>
                    </a:ext>
                  </a:extLst>
                </a:gridCol>
                <a:gridCol w="1396035">
                  <a:extLst>
                    <a:ext uri="{9D8B030D-6E8A-4147-A177-3AD203B41FA5}">
                      <a16:colId xmlns:a16="http://schemas.microsoft.com/office/drawing/2014/main" val="3465787287"/>
                    </a:ext>
                  </a:extLst>
                </a:gridCol>
                <a:gridCol w="910008">
                  <a:extLst>
                    <a:ext uri="{9D8B030D-6E8A-4147-A177-3AD203B41FA5}">
                      <a16:colId xmlns:a16="http://schemas.microsoft.com/office/drawing/2014/main" val="1327123120"/>
                    </a:ext>
                  </a:extLst>
                </a:gridCol>
              </a:tblGrid>
              <a:tr h="217545">
                <a:tc>
                  <a:txBody>
                    <a:bodyPr/>
                    <a:lstStyle/>
                    <a:p>
                      <a:pPr algn="l" fontAlgn="b"/>
                      <a:r>
                        <a:rPr lang="en-US" sz="1300" b="0" i="0" u="none" strike="noStrike">
                          <a:solidFill>
                            <a:srgbClr val="000000"/>
                          </a:solidFill>
                          <a:effectLst/>
                          <a:latin typeface="Calibri" panose="020F0502020204030204" pitchFamily="34" charset="0"/>
                        </a:rPr>
                        <a:t>Year 6</a:t>
                      </a:r>
                    </a:p>
                  </a:txBody>
                  <a:tcPr marL="10359" marR="10359" marT="103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78668318"/>
                  </a:ext>
                </a:extLst>
              </a:tr>
              <a:tr h="217545">
                <a:tc>
                  <a:txBody>
                    <a:bodyPr/>
                    <a:lstStyle/>
                    <a:p>
                      <a:pPr algn="r" fontAlgn="b"/>
                      <a:r>
                        <a:rPr lang="en-US" sz="1300" b="0" i="0" u="none" strike="noStrike">
                          <a:solidFill>
                            <a:srgbClr val="000000"/>
                          </a:solidFill>
                          <a:effectLst/>
                          <a:latin typeface="Calibri" panose="020F0502020204030204" pitchFamily="34" charset="0"/>
                        </a:rPr>
                        <a:t>Preferred ROI</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7%</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63,000</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53,340</a:t>
                      </a:r>
                    </a:p>
                  </a:txBody>
                  <a:tcPr marL="10359" marR="10359" marT="103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27271048"/>
                  </a:ext>
                </a:extLst>
              </a:tr>
              <a:tr h="217545">
                <a:tc>
                  <a:txBody>
                    <a:bodyPr/>
                    <a:lstStyle/>
                    <a:p>
                      <a:pPr algn="r" fontAlgn="b"/>
                      <a:r>
                        <a:rPr lang="en-US" sz="1300" b="0" i="0" u="none" strike="noStrike">
                          <a:solidFill>
                            <a:srgbClr val="000000"/>
                          </a:solidFill>
                          <a:effectLst/>
                          <a:latin typeface="Calibri" panose="020F0502020204030204" pitchFamily="34" charset="0"/>
                        </a:rPr>
                        <a:t>Bond Rate</a:t>
                      </a:r>
                    </a:p>
                  </a:txBody>
                  <a:tcPr marL="10359" marR="10359" marT="103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2.81%</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2,810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30859455"/>
                  </a:ext>
                </a:extLst>
              </a:tr>
              <a:tr h="217545">
                <a:tc>
                  <a:txBody>
                    <a:bodyPr/>
                    <a:lstStyle/>
                    <a:p>
                      <a:pPr algn="l" fontAlgn="b"/>
                      <a:r>
                        <a:rPr lang="en-US" sz="1300" b="0" i="0" u="none" strike="noStrike">
                          <a:solidFill>
                            <a:srgbClr val="000000"/>
                          </a:solidFill>
                          <a:effectLst/>
                          <a:latin typeface="Calibri" panose="020F0502020204030204" pitchFamily="34" charset="0"/>
                        </a:rPr>
                        <a:t>Year 7</a:t>
                      </a:r>
                    </a:p>
                  </a:txBody>
                  <a:tcPr marL="10359" marR="10359" marT="103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59075987"/>
                  </a:ext>
                </a:extLst>
              </a:tr>
              <a:tr h="217545">
                <a:tc>
                  <a:txBody>
                    <a:bodyPr/>
                    <a:lstStyle/>
                    <a:p>
                      <a:pPr algn="r" fontAlgn="b"/>
                      <a:r>
                        <a:rPr lang="en-US" sz="1300" b="0" i="0" u="none" strike="noStrike">
                          <a:solidFill>
                            <a:srgbClr val="000000"/>
                          </a:solidFill>
                          <a:effectLst/>
                          <a:latin typeface="Calibri" panose="020F0502020204030204" pitchFamily="34" charset="0"/>
                        </a:rPr>
                        <a:t>Preferred ROI</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7%</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63,000</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53,340</a:t>
                      </a:r>
                    </a:p>
                  </a:txBody>
                  <a:tcPr marL="10359" marR="10359" marT="103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00879931"/>
                  </a:ext>
                </a:extLst>
              </a:tr>
              <a:tr h="217545">
                <a:tc>
                  <a:txBody>
                    <a:bodyPr/>
                    <a:lstStyle/>
                    <a:p>
                      <a:pPr algn="r" fontAlgn="b"/>
                      <a:r>
                        <a:rPr lang="en-US" sz="1300" b="0" i="0" u="none" strike="noStrike">
                          <a:solidFill>
                            <a:srgbClr val="000000"/>
                          </a:solidFill>
                          <a:effectLst/>
                          <a:latin typeface="Calibri" panose="020F0502020204030204" pitchFamily="34" charset="0"/>
                        </a:rPr>
                        <a:t>Bond Rate</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2.81%</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2,810</a:t>
                      </a:r>
                    </a:p>
                  </a:txBody>
                  <a:tcPr marL="10359" marR="10359" marT="10359" marB="0" anchor="b">
                    <a:lnL>
                      <a:noFill/>
                    </a:lnL>
                    <a:lnR>
                      <a:noFill/>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96127112"/>
                  </a:ext>
                </a:extLst>
              </a:tr>
              <a:tr h="217545">
                <a:tc>
                  <a:txBody>
                    <a:bodyPr/>
                    <a:lstStyle/>
                    <a:p>
                      <a:pPr algn="r" fontAlgn="b"/>
                      <a:r>
                        <a:rPr lang="en-US" sz="1300" b="0" i="0" u="none" strike="noStrike">
                          <a:solidFill>
                            <a:srgbClr val="000000"/>
                          </a:solidFill>
                          <a:effectLst/>
                          <a:latin typeface="Calibri" panose="020F0502020204030204" pitchFamily="34" charset="0"/>
                        </a:rPr>
                        <a:t>Deferred Tax Due</a:t>
                      </a:r>
                    </a:p>
                  </a:txBody>
                  <a:tcPr marL="10359" marR="10359" marT="103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23.80%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dirty="0">
                          <a:solidFill>
                            <a:srgbClr val="FF0000"/>
                          </a:solidFill>
                          <a:effectLst/>
                          <a:latin typeface="Calibri" panose="020F0502020204030204" pitchFamily="34" charset="0"/>
                        </a:rPr>
                        <a:t>202,300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44853321"/>
                  </a:ext>
                </a:extLst>
              </a:tr>
              <a:tr h="217545">
                <a:tc>
                  <a:txBody>
                    <a:bodyPr/>
                    <a:lstStyle/>
                    <a:p>
                      <a:pPr algn="l" fontAlgn="b"/>
                      <a:r>
                        <a:rPr lang="en-US" sz="1300" b="0" i="0" u="none" strike="noStrike">
                          <a:solidFill>
                            <a:srgbClr val="000000"/>
                          </a:solidFill>
                          <a:effectLst/>
                          <a:latin typeface="Calibri" panose="020F0502020204030204" pitchFamily="34" charset="0"/>
                        </a:rPr>
                        <a:t>Year 8</a:t>
                      </a:r>
                    </a:p>
                  </a:txBody>
                  <a:tcPr marL="10359" marR="10359" marT="103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20753387"/>
                  </a:ext>
                </a:extLst>
              </a:tr>
              <a:tr h="217545">
                <a:tc>
                  <a:txBody>
                    <a:bodyPr/>
                    <a:lstStyle/>
                    <a:p>
                      <a:pPr algn="r" fontAlgn="b"/>
                      <a:r>
                        <a:rPr lang="en-US" sz="1300" b="0" i="0" u="none" strike="noStrike">
                          <a:solidFill>
                            <a:srgbClr val="000000"/>
                          </a:solidFill>
                          <a:effectLst/>
                          <a:latin typeface="Calibri" panose="020F0502020204030204" pitchFamily="34" charset="0"/>
                        </a:rPr>
                        <a:t>Preferred ROI</a:t>
                      </a:r>
                    </a:p>
                  </a:txBody>
                  <a:tcPr marL="10359" marR="10359" marT="103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7%</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63,000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53,340</a:t>
                      </a:r>
                    </a:p>
                  </a:txBody>
                  <a:tcPr marL="10359" marR="10359" marT="103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53163075"/>
                  </a:ext>
                </a:extLst>
              </a:tr>
              <a:tr h="217545">
                <a:tc>
                  <a:txBody>
                    <a:bodyPr/>
                    <a:lstStyle/>
                    <a:p>
                      <a:pPr algn="l" fontAlgn="b"/>
                      <a:r>
                        <a:rPr lang="en-US" sz="1300" b="0" i="0" u="none" strike="noStrike">
                          <a:solidFill>
                            <a:srgbClr val="000000"/>
                          </a:solidFill>
                          <a:effectLst/>
                          <a:latin typeface="Calibri" panose="020F0502020204030204" pitchFamily="34" charset="0"/>
                        </a:rPr>
                        <a:t>Year 9</a:t>
                      </a:r>
                    </a:p>
                  </a:txBody>
                  <a:tcPr marL="10359" marR="10359" marT="103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758738554"/>
                  </a:ext>
                </a:extLst>
              </a:tr>
              <a:tr h="217545">
                <a:tc>
                  <a:txBody>
                    <a:bodyPr/>
                    <a:lstStyle/>
                    <a:p>
                      <a:pPr algn="r" fontAlgn="b"/>
                      <a:r>
                        <a:rPr lang="en-US" sz="1300" b="0" i="0" u="none" strike="noStrike">
                          <a:solidFill>
                            <a:srgbClr val="000000"/>
                          </a:solidFill>
                          <a:effectLst/>
                          <a:latin typeface="Calibri" panose="020F0502020204030204" pitchFamily="34" charset="0"/>
                        </a:rPr>
                        <a:t>Preferred ROI</a:t>
                      </a:r>
                    </a:p>
                  </a:txBody>
                  <a:tcPr marL="10359" marR="10359" marT="103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7%</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63,000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53,340</a:t>
                      </a:r>
                    </a:p>
                  </a:txBody>
                  <a:tcPr marL="10359" marR="10359" marT="103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30435910"/>
                  </a:ext>
                </a:extLst>
              </a:tr>
              <a:tr h="217545">
                <a:tc>
                  <a:txBody>
                    <a:bodyPr/>
                    <a:lstStyle/>
                    <a:p>
                      <a:pPr algn="l" fontAlgn="b"/>
                      <a:r>
                        <a:rPr lang="en-US" sz="1300" b="0" i="0" u="none" strike="noStrike">
                          <a:solidFill>
                            <a:srgbClr val="000000"/>
                          </a:solidFill>
                          <a:effectLst/>
                          <a:latin typeface="Calibri" panose="020F0502020204030204" pitchFamily="34" charset="0"/>
                        </a:rPr>
                        <a:t>Year 10</a:t>
                      </a:r>
                    </a:p>
                  </a:txBody>
                  <a:tcPr marL="10359" marR="10359" marT="103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93960979"/>
                  </a:ext>
                </a:extLst>
              </a:tr>
              <a:tr h="217545">
                <a:tc>
                  <a:txBody>
                    <a:bodyPr/>
                    <a:lstStyle/>
                    <a:p>
                      <a:pPr algn="r" fontAlgn="b"/>
                      <a:r>
                        <a:rPr lang="en-US" sz="1300" b="0" i="0" u="none" strike="noStrike">
                          <a:solidFill>
                            <a:srgbClr val="000000"/>
                          </a:solidFill>
                          <a:effectLst/>
                          <a:latin typeface="Calibri" panose="020F0502020204030204" pitchFamily="34" charset="0"/>
                        </a:rPr>
                        <a:t>Preferred ROI</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7%</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63,000</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53,340</a:t>
                      </a:r>
                    </a:p>
                  </a:txBody>
                  <a:tcPr marL="10359" marR="10359" marT="103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76360934"/>
                  </a:ext>
                </a:extLst>
              </a:tr>
              <a:tr h="217545">
                <a:tc>
                  <a:txBody>
                    <a:bodyPr/>
                    <a:lstStyle/>
                    <a:p>
                      <a:pPr algn="r" fontAlgn="b"/>
                      <a:r>
                        <a:rPr lang="en-US" sz="1300" b="0" i="0" u="none" strike="noStrike">
                          <a:solidFill>
                            <a:srgbClr val="000000"/>
                          </a:solidFill>
                          <a:effectLst/>
                          <a:latin typeface="Calibri" panose="020F0502020204030204" pitchFamily="34" charset="0"/>
                        </a:rPr>
                        <a:t>Asset Sale</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50%</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1,350,000</a:t>
                      </a:r>
                    </a:p>
                  </a:txBody>
                  <a:tcPr marL="10359" marR="10359" marT="10359" marB="0" anchor="b">
                    <a:lnL>
                      <a:noFill/>
                    </a:lnL>
                    <a:lnR>
                      <a:noFill/>
                    </a:lnR>
                    <a:lnT>
                      <a:noFill/>
                    </a:lnT>
                    <a:lnB>
                      <a:noFill/>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1,143,000</a:t>
                      </a:r>
                    </a:p>
                  </a:txBody>
                  <a:tcPr marL="10359" marR="10359" marT="103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69549808"/>
                  </a:ext>
                </a:extLst>
              </a:tr>
              <a:tr h="217545">
                <a:tc>
                  <a:txBody>
                    <a:bodyPr/>
                    <a:lstStyle/>
                    <a:p>
                      <a:pPr algn="r" fontAlgn="b"/>
                      <a:r>
                        <a:rPr lang="en-US" sz="1300" b="0" i="0" u="none" strike="noStrike">
                          <a:solidFill>
                            <a:srgbClr val="000000"/>
                          </a:solidFill>
                          <a:effectLst/>
                          <a:latin typeface="Calibri" panose="020F0502020204030204" pitchFamily="34" charset="0"/>
                        </a:rPr>
                        <a:t>Capital Gains Tax Due</a:t>
                      </a:r>
                    </a:p>
                  </a:txBody>
                  <a:tcPr marL="10359" marR="10359" marT="103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23.80%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a:solidFill>
                            <a:srgbClr val="000000"/>
                          </a:solidFill>
                          <a:effectLst/>
                          <a:latin typeface="Calibri" panose="020F0502020204030204" pitchFamily="34" charset="0"/>
                        </a:rPr>
                        <a:t>0</a:t>
                      </a:r>
                    </a:p>
                  </a:txBody>
                  <a:tcPr marL="10359" marR="10359" marT="103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300" b="0" i="0" u="none" strike="noStrike" dirty="0">
                          <a:solidFill>
                            <a:srgbClr val="FF0000"/>
                          </a:solidFill>
                          <a:effectLst/>
                          <a:latin typeface="Calibri" panose="020F0502020204030204" pitchFamily="34" charset="0"/>
                        </a:rPr>
                        <a:t>90,678</a:t>
                      </a:r>
                    </a:p>
                  </a:txBody>
                  <a:tcPr marL="10359" marR="10359" marT="103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1300" b="0" i="0" u="none" strike="noStrike" dirty="0">
                        <a:solidFill>
                          <a:srgbClr val="000000"/>
                        </a:solidFill>
                        <a:effectLst/>
                        <a:latin typeface="Calibri" panose="020F0502020204030204" pitchFamily="34" charset="0"/>
                      </a:endParaRPr>
                    </a:p>
                  </a:txBody>
                  <a:tcPr marL="10359" marR="10359" marT="10359"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6908225"/>
                  </a:ext>
                </a:extLst>
              </a:tr>
              <a:tr h="217545">
                <a:tc>
                  <a:txBody>
                    <a:bodyPr/>
                    <a:lstStyle/>
                    <a:p>
                      <a:pPr algn="l" fontAlgn="b"/>
                      <a:r>
                        <a:rPr lang="en-US" sz="1300" b="0" i="0" u="none" strike="noStrike">
                          <a:solidFill>
                            <a:srgbClr val="000000"/>
                          </a:solidFill>
                          <a:effectLst/>
                          <a:latin typeface="Calibri" panose="020F0502020204030204" pitchFamily="34" charset="0"/>
                        </a:rPr>
                        <a:t>Total Returns</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1" i="0" u="none" strike="noStrike">
                          <a:solidFill>
                            <a:srgbClr val="000000"/>
                          </a:solidFill>
                          <a:effectLst/>
                          <a:latin typeface="Calibri" panose="020F0502020204030204" pitchFamily="34" charset="0"/>
                        </a:rPr>
                        <a:t>2,797,370</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1" i="0" u="none" strike="noStrike">
                          <a:solidFill>
                            <a:srgbClr val="000000"/>
                          </a:solidFill>
                          <a:effectLst/>
                          <a:latin typeface="Calibri" panose="020F0502020204030204" pitchFamily="34" charset="0"/>
                        </a:rPr>
                        <a:t>2,347,722</a:t>
                      </a:r>
                    </a:p>
                  </a:txBody>
                  <a:tcPr marL="10359" marR="10359" marT="1035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300" b="1" i="0" u="none" strike="noStrike">
                          <a:solidFill>
                            <a:srgbClr val="000000"/>
                          </a:solidFill>
                          <a:effectLst/>
                          <a:latin typeface="Calibri" panose="020F0502020204030204" pitchFamily="34" charset="0"/>
                        </a:rPr>
                        <a:t>449,648</a:t>
                      </a:r>
                    </a:p>
                  </a:txBody>
                  <a:tcPr marL="10359" marR="10359" marT="10359" marB="0" anchor="b">
                    <a:lnL>
                      <a:noFill/>
                    </a:lnL>
                    <a:lnR>
                      <a:noFill/>
                    </a:lnR>
                    <a:lnT>
                      <a:noFill/>
                    </a:lnT>
                    <a:lnB>
                      <a:noFill/>
                    </a:lnB>
                    <a:solidFill>
                      <a:srgbClr val="FFFFFF"/>
                    </a:solidFill>
                  </a:tcPr>
                </a:tc>
                <a:extLst>
                  <a:ext uri="{0D108BD9-81ED-4DB2-BD59-A6C34878D82A}">
                    <a16:rowId xmlns:a16="http://schemas.microsoft.com/office/drawing/2014/main" val="3401019207"/>
                  </a:ext>
                </a:extLst>
              </a:tr>
              <a:tr h="217545">
                <a:tc>
                  <a:txBody>
                    <a:bodyPr/>
                    <a:lstStyle/>
                    <a:p>
                      <a:pPr algn="l" fontAlgn="b"/>
                      <a:r>
                        <a:rPr lang="en-US" sz="1300" b="0" i="0" u="none" strike="noStrike">
                          <a:solidFill>
                            <a:srgbClr val="000000"/>
                          </a:solidFill>
                          <a:effectLst/>
                          <a:latin typeface="Calibri" panose="020F0502020204030204" pitchFamily="34" charset="0"/>
                        </a:rPr>
                        <a:t>Total Taxes Paid:</a:t>
                      </a:r>
                    </a:p>
                  </a:txBody>
                  <a:tcPr marL="10359" marR="10359" marT="10359" marB="0" anchor="b">
                    <a:lnL>
                      <a:noFill/>
                    </a:lnL>
                    <a:lnR>
                      <a:noFill/>
                    </a:lnR>
                    <a:lnT>
                      <a:noFill/>
                    </a:lnT>
                    <a:lnB>
                      <a:noFill/>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 </a:t>
                      </a:r>
                    </a:p>
                  </a:txBody>
                  <a:tcPr marL="10359" marR="10359" marT="10359" marB="0" anchor="b">
                    <a:lnL>
                      <a:noFill/>
                    </a:lnL>
                    <a:lnR>
                      <a:noFill/>
                    </a:lnR>
                    <a:lnT>
                      <a:noFill/>
                    </a:lnT>
                    <a:lnB>
                      <a:noFill/>
                    </a:lnB>
                    <a:solidFill>
                      <a:srgbClr val="FFFFFF"/>
                    </a:solidFill>
                  </a:tcPr>
                </a:tc>
                <a:tc>
                  <a:txBody>
                    <a:bodyPr/>
                    <a:lstStyle/>
                    <a:p>
                      <a:pPr algn="r" fontAlgn="b"/>
                      <a:r>
                        <a:rPr lang="en-US" sz="1300" b="1" i="0" u="none" strike="noStrike" dirty="0">
                          <a:solidFill>
                            <a:srgbClr val="FF0000"/>
                          </a:solidFill>
                          <a:effectLst/>
                          <a:latin typeface="Calibri" panose="020F0502020204030204" pitchFamily="34" charset="0"/>
                        </a:rPr>
                        <a:t>202,300</a:t>
                      </a:r>
                    </a:p>
                  </a:txBody>
                  <a:tcPr marL="10359" marR="10359" marT="10359" marB="0" anchor="b">
                    <a:lnL>
                      <a:noFill/>
                    </a:lnL>
                    <a:lnR>
                      <a:noFill/>
                    </a:lnR>
                    <a:lnT>
                      <a:noFill/>
                    </a:lnT>
                    <a:lnB>
                      <a:noFill/>
                    </a:lnB>
                    <a:solidFill>
                      <a:srgbClr val="FFFFFF"/>
                    </a:solidFill>
                  </a:tcPr>
                </a:tc>
                <a:tc>
                  <a:txBody>
                    <a:bodyPr/>
                    <a:lstStyle/>
                    <a:p>
                      <a:pPr algn="r" fontAlgn="b"/>
                      <a:r>
                        <a:rPr lang="en-US" sz="1300" b="1" i="0" u="none" strike="noStrike" dirty="0">
                          <a:solidFill>
                            <a:srgbClr val="FF0000"/>
                          </a:solidFill>
                          <a:effectLst/>
                          <a:latin typeface="Calibri" panose="020F0502020204030204" pitchFamily="34" charset="0"/>
                        </a:rPr>
                        <a:t>328,678</a:t>
                      </a:r>
                    </a:p>
                  </a:txBody>
                  <a:tcPr marL="10359" marR="10359" marT="10359" marB="0" anchor="b">
                    <a:lnL>
                      <a:noFill/>
                    </a:lnL>
                    <a:lnR>
                      <a:noFill/>
                    </a:lnR>
                    <a:lnT>
                      <a:noFill/>
                    </a:lnT>
                    <a:lnB>
                      <a:noFill/>
                    </a:lnB>
                    <a:solidFill>
                      <a:srgbClr val="FFFFFF"/>
                    </a:solidFill>
                  </a:tcPr>
                </a:tc>
                <a:tc>
                  <a:txBody>
                    <a:bodyPr/>
                    <a:lstStyle/>
                    <a:p>
                      <a:pPr algn="r" fontAlgn="b"/>
                      <a:r>
                        <a:rPr lang="en-US" sz="1300" b="1" i="0" u="none" strike="noStrike" dirty="0">
                          <a:solidFill>
                            <a:srgbClr val="FF0000"/>
                          </a:solidFill>
                          <a:effectLst/>
                          <a:latin typeface="Calibri" panose="020F0502020204030204" pitchFamily="34" charset="0"/>
                        </a:rPr>
                        <a:t>126,378</a:t>
                      </a:r>
                    </a:p>
                  </a:txBody>
                  <a:tcPr marL="10359" marR="10359" marT="10359" marB="0" anchor="b">
                    <a:lnL>
                      <a:noFill/>
                    </a:lnL>
                    <a:lnR>
                      <a:noFill/>
                    </a:lnR>
                    <a:lnT>
                      <a:noFill/>
                    </a:lnT>
                    <a:lnB>
                      <a:noFill/>
                    </a:lnB>
                    <a:solidFill>
                      <a:srgbClr val="FFFFFF"/>
                    </a:solidFill>
                  </a:tcPr>
                </a:tc>
                <a:extLst>
                  <a:ext uri="{0D108BD9-81ED-4DB2-BD59-A6C34878D82A}">
                    <a16:rowId xmlns:a16="http://schemas.microsoft.com/office/drawing/2014/main" val="521824645"/>
                  </a:ext>
                </a:extLst>
              </a:tr>
              <a:tr h="217545">
                <a:tc gridSpan="2">
                  <a:txBody>
                    <a:bodyPr/>
                    <a:lstStyle/>
                    <a:p>
                      <a:pPr algn="l" fontAlgn="b"/>
                      <a:r>
                        <a:rPr lang="en-US" sz="1300" b="0" i="0" u="none" strike="noStrike" dirty="0">
                          <a:solidFill>
                            <a:srgbClr val="000000"/>
                          </a:solidFill>
                          <a:effectLst/>
                          <a:latin typeface="Calibri" panose="020F0502020204030204" pitchFamily="34" charset="0"/>
                        </a:rPr>
                        <a:t>Other Investment Income</a:t>
                      </a:r>
                    </a:p>
                  </a:txBody>
                  <a:tcPr marL="10359" marR="10359" marT="10359" marB="0" anchor="b">
                    <a:lnL>
                      <a:noFill/>
                    </a:lnL>
                    <a:lnR>
                      <a:noFill/>
                    </a:lnR>
                    <a:lnT>
                      <a:noFill/>
                    </a:lnT>
                    <a:lnB>
                      <a:noFill/>
                    </a:lnB>
                    <a:solidFill>
                      <a:srgbClr val="FFFFFF"/>
                    </a:solidFill>
                  </a:tcPr>
                </a:tc>
                <a:tc hMerge="1">
                  <a:txBody>
                    <a:bodyPr/>
                    <a:lstStyle/>
                    <a:p>
                      <a:endParaRPr lang="en-US"/>
                    </a:p>
                  </a:txBody>
                  <a:tcPr/>
                </a:tc>
                <a:tc>
                  <a:txBody>
                    <a:bodyPr/>
                    <a:lstStyle/>
                    <a:p>
                      <a:pPr algn="r" fontAlgn="b"/>
                      <a:endParaRPr lang="en-US" sz="1300" b="1"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10359" marR="10359" marT="10359" marB="0" anchor="b">
                    <a:lnL>
                      <a:noFill/>
                    </a:lnL>
                    <a:lnR>
                      <a:noFill/>
                    </a:lnR>
                    <a:lnT>
                      <a:noFill/>
                    </a:lnT>
                    <a:lnB>
                      <a:noFill/>
                    </a:lnB>
                    <a:solidFill>
                      <a:srgbClr val="FFFFFF"/>
                    </a:solidFill>
                  </a:tcPr>
                </a:tc>
                <a:tc>
                  <a:txBody>
                    <a:bodyPr/>
                    <a:lstStyle/>
                    <a:p>
                      <a:pPr algn="l" fontAlgn="b"/>
                      <a:r>
                        <a:rPr lang="en-US" sz="1300" b="0" i="0" u="none" strike="noStrike" dirty="0">
                          <a:solidFill>
                            <a:srgbClr val="000000"/>
                          </a:solidFill>
                          <a:effectLst/>
                          <a:latin typeface="Calibri" panose="020F0502020204030204" pitchFamily="34" charset="0"/>
                        </a:rPr>
                        <a:t> </a:t>
                      </a:r>
                    </a:p>
                  </a:txBody>
                  <a:tcPr marL="10359" marR="10359" marT="10359" marB="0" anchor="b">
                    <a:lnL>
                      <a:noFill/>
                    </a:lnL>
                    <a:lnR>
                      <a:noFill/>
                    </a:lnR>
                    <a:lnT>
                      <a:noFill/>
                    </a:lnT>
                    <a:lnB>
                      <a:noFill/>
                    </a:lnB>
                    <a:solidFill>
                      <a:srgbClr val="FFFFFF"/>
                    </a:solidFill>
                  </a:tcPr>
                </a:tc>
                <a:extLst>
                  <a:ext uri="{0D108BD9-81ED-4DB2-BD59-A6C34878D82A}">
                    <a16:rowId xmlns:a16="http://schemas.microsoft.com/office/drawing/2014/main" val="2090120101"/>
                  </a:ext>
                </a:extLst>
              </a:tr>
              <a:tr h="217545">
                <a:tc gridSpan="2">
                  <a:txBody>
                    <a:bodyPr/>
                    <a:lstStyle/>
                    <a:p>
                      <a:pPr algn="r" fontAlgn="b"/>
                      <a:r>
                        <a:rPr lang="en-US" sz="1300" b="0" i="0" u="none" strike="noStrike" dirty="0" smtClean="0">
                          <a:solidFill>
                            <a:srgbClr val="000000"/>
                          </a:solidFill>
                          <a:effectLst/>
                          <a:latin typeface="Calibri" panose="020F0502020204030204" pitchFamily="34" charset="0"/>
                        </a:rPr>
                        <a:t>Bond Investment:</a:t>
                      </a:r>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300" b="1" i="0" u="none" strike="noStrike" dirty="0" smtClean="0">
                          <a:solidFill>
                            <a:srgbClr val="000000"/>
                          </a:solidFill>
                          <a:effectLst/>
                          <a:latin typeface="Calibri" panose="020F0502020204030204" pitchFamily="34" charset="0"/>
                        </a:rPr>
                        <a:t>19,670</a:t>
                      </a:r>
                      <a:endParaRPr lang="en-US" sz="1300" b="1"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alpha val="0"/>
                      </a:srgbClr>
                    </a:solidFill>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extLst>
                  <a:ext uri="{0D108BD9-81ED-4DB2-BD59-A6C34878D82A}">
                    <a16:rowId xmlns:a16="http://schemas.microsoft.com/office/drawing/2014/main" val="3348541210"/>
                  </a:ext>
                </a:extLst>
              </a:tr>
              <a:tr h="217545">
                <a:tc gridSpan="2">
                  <a:txBody>
                    <a:bodyPr/>
                    <a:lstStyle/>
                    <a:p>
                      <a:pPr algn="r" fontAlgn="b"/>
                      <a:r>
                        <a:rPr lang="en-US" sz="1300" b="0" i="0" u="none" strike="noStrike" dirty="0" smtClean="0">
                          <a:solidFill>
                            <a:srgbClr val="000000"/>
                          </a:solidFill>
                          <a:effectLst/>
                          <a:latin typeface="Calibri" panose="020F0502020204030204" pitchFamily="34" charset="0"/>
                        </a:rPr>
                        <a:t>Preferred ROI Increase</a:t>
                      </a:r>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300" b="1" i="0" u="none" strike="noStrike" dirty="0" smtClean="0">
                          <a:solidFill>
                            <a:srgbClr val="000000"/>
                          </a:solidFill>
                          <a:effectLst/>
                          <a:latin typeface="Calibri" panose="020F0502020204030204" pitchFamily="34" charset="0"/>
                        </a:rPr>
                        <a:t>96,660</a:t>
                      </a:r>
                      <a:endParaRPr lang="en-US" sz="1300" b="1"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extLst>
                  <a:ext uri="{0D108BD9-81ED-4DB2-BD59-A6C34878D82A}">
                    <a16:rowId xmlns:a16="http://schemas.microsoft.com/office/drawing/2014/main" val="4228337253"/>
                  </a:ext>
                </a:extLst>
              </a:tr>
              <a:tr h="217545">
                <a:tc gridSpan="2">
                  <a:txBody>
                    <a:bodyPr/>
                    <a:lstStyle/>
                    <a:p>
                      <a:pPr algn="r" fontAlgn="b"/>
                      <a:r>
                        <a:rPr lang="en-US" sz="1300" b="0" i="0" u="none" strike="noStrike" dirty="0" smtClean="0">
                          <a:solidFill>
                            <a:srgbClr val="000000"/>
                          </a:solidFill>
                          <a:effectLst/>
                          <a:latin typeface="Calibri" panose="020F0502020204030204" pitchFamily="34" charset="0"/>
                        </a:rPr>
                        <a:t>Sale of Asset</a:t>
                      </a:r>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300" b="1" i="0" u="none" strike="noStrike" dirty="0" smtClean="0">
                          <a:solidFill>
                            <a:srgbClr val="000000"/>
                          </a:solidFill>
                          <a:effectLst/>
                          <a:latin typeface="Calibri" panose="020F0502020204030204" pitchFamily="34" charset="0"/>
                        </a:rPr>
                        <a:t>207,000</a:t>
                      </a:r>
                      <a:endParaRPr lang="en-US" sz="1300" b="1"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10359" marR="10359" marT="10359" marB="0" anchor="b">
                    <a:lnL>
                      <a:noFill/>
                    </a:lnL>
                    <a:lnR>
                      <a:noFill/>
                    </a:lnR>
                    <a:lnT>
                      <a:noFill/>
                    </a:lnT>
                    <a:lnB>
                      <a:noFill/>
                    </a:lnB>
                    <a:solidFill>
                      <a:srgbClr val="FFFFFF"/>
                    </a:solidFill>
                  </a:tcPr>
                </a:tc>
                <a:extLst>
                  <a:ext uri="{0D108BD9-81ED-4DB2-BD59-A6C34878D82A}">
                    <a16:rowId xmlns:a16="http://schemas.microsoft.com/office/drawing/2014/main" val="3432644409"/>
                  </a:ext>
                </a:extLst>
              </a:tr>
            </a:tbl>
          </a:graphicData>
        </a:graphic>
      </p:graphicFrame>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935" t="16130" r="73517" b="27957"/>
          <a:stretch/>
        </p:blipFill>
        <p:spPr>
          <a:xfrm>
            <a:off x="11163992" y="5544589"/>
            <a:ext cx="939338" cy="1022465"/>
          </a:xfrm>
          <a:prstGeom prst="rect">
            <a:avLst/>
          </a:prstGeom>
        </p:spPr>
      </p:pic>
    </p:spTree>
    <p:extLst>
      <p:ext uri="{BB962C8B-B14F-4D97-AF65-F5344CB8AC3E}">
        <p14:creationId xmlns:p14="http://schemas.microsoft.com/office/powerpoint/2010/main" val="278105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2611</Words>
  <Application>Microsoft Office PowerPoint</Application>
  <PresentationFormat>Widescreen</PresentationFormat>
  <Paragraphs>310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Helvetica-Normal</vt:lpstr>
      <vt:lpstr>Office Theme</vt:lpstr>
      <vt:lpstr>Opportunity Zones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Best Practices</dc:title>
  <dc:creator>Cauthen, Jeremy</dc:creator>
  <cp:lastModifiedBy>Wilkerson, Brandon</cp:lastModifiedBy>
  <cp:revision>78</cp:revision>
  <cp:lastPrinted>2018-05-01T17:17:29Z</cp:lastPrinted>
  <dcterms:created xsi:type="dcterms:W3CDTF">2017-07-17T20:40:29Z</dcterms:created>
  <dcterms:modified xsi:type="dcterms:W3CDTF">2018-05-31T13:08:26Z</dcterms:modified>
</cp:coreProperties>
</file>