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2"/>
  </p:notesMasterIdLst>
  <p:sldIdLst>
    <p:sldId id="256" r:id="rId4"/>
    <p:sldId id="258" r:id="rId5"/>
    <p:sldId id="297" r:id="rId6"/>
    <p:sldId id="285" r:id="rId7"/>
    <p:sldId id="301" r:id="rId8"/>
    <p:sldId id="302" r:id="rId9"/>
    <p:sldId id="289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27C"/>
    <a:srgbClr val="1C8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S1B\home\asabur\9-18%20Projects\DSAB%20Meeting\CompBenchmar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'[1]Community Growth Rates'!$B$2</c:f>
              <c:strCache>
                <c:ptCount val="1"/>
                <c:pt idx="0">
                  <c:v>CSG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Rates'!$B$3:$B$12</c:f>
              <c:numCache>
                <c:formatCode>General</c:formatCode>
                <c:ptCount val="10"/>
                <c:pt idx="0">
                  <c:v>2303</c:v>
                </c:pt>
                <c:pt idx="1">
                  <c:v>2715</c:v>
                </c:pt>
                <c:pt idx="2">
                  <c:v>3128</c:v>
                </c:pt>
                <c:pt idx="3">
                  <c:v>3800</c:v>
                </c:pt>
                <c:pt idx="4">
                  <c:v>5000</c:v>
                </c:pt>
                <c:pt idx="5">
                  <c:v>5951</c:v>
                </c:pt>
                <c:pt idx="6">
                  <c:v>6461</c:v>
                </c:pt>
                <c:pt idx="7">
                  <c:v>7244</c:v>
                </c:pt>
                <c:pt idx="8">
                  <c:v>8544</c:v>
                </c:pt>
                <c:pt idx="9">
                  <c:v>9051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999-4372-8710-6DC53CBE4E13}"/>
            </c:ext>
          </c:extLst>
        </c:ser>
        <c:ser>
          <c:idx val="1"/>
          <c:order val="1"/>
          <c:tx>
            <c:strRef>
              <c:f>'[1]Community Growth Rates'!$C$2</c:f>
              <c:strCache>
                <c:ptCount val="1"/>
                <c:pt idx="0">
                  <c:v>ICMA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Rates'!$C$3:$C$12</c:f>
              <c:numCache>
                <c:formatCode>General</c:formatCode>
                <c:ptCount val="10"/>
                <c:pt idx="0">
                  <c:v>7616</c:v>
                </c:pt>
                <c:pt idx="1">
                  <c:v>9849</c:v>
                </c:pt>
                <c:pt idx="2">
                  <c:v>13082</c:v>
                </c:pt>
                <c:pt idx="3">
                  <c:v>17022</c:v>
                </c:pt>
                <c:pt idx="4">
                  <c:v>23239</c:v>
                </c:pt>
                <c:pt idx="5">
                  <c:v>27616</c:v>
                </c:pt>
                <c:pt idx="6">
                  <c:v>29806</c:v>
                </c:pt>
                <c:pt idx="7">
                  <c:v>32731</c:v>
                </c:pt>
                <c:pt idx="8">
                  <c:v>40740</c:v>
                </c:pt>
                <c:pt idx="9">
                  <c:v>47895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99-4372-8710-6DC53CBE4E13}"/>
            </c:ext>
          </c:extLst>
        </c:ser>
        <c:ser>
          <c:idx val="2"/>
          <c:order val="2"/>
          <c:tx>
            <c:strRef>
              <c:f>'[1]Community Growth Rates'!$D$2</c:f>
              <c:strCache>
                <c:ptCount val="1"/>
                <c:pt idx="0">
                  <c:v>NACo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Rates'!$D$3:$D$12</c:f>
              <c:numCache>
                <c:formatCode>General</c:formatCode>
                <c:ptCount val="10"/>
                <c:pt idx="0">
                  <c:v>3006</c:v>
                </c:pt>
                <c:pt idx="1">
                  <c:v>3529</c:v>
                </c:pt>
                <c:pt idx="2">
                  <c:v>4601</c:v>
                </c:pt>
                <c:pt idx="3">
                  <c:v>7742</c:v>
                </c:pt>
                <c:pt idx="4">
                  <c:v>7188</c:v>
                </c:pt>
                <c:pt idx="5">
                  <c:v>8720</c:v>
                </c:pt>
                <c:pt idx="6">
                  <c:v>9348</c:v>
                </c:pt>
                <c:pt idx="7">
                  <c:v>10821</c:v>
                </c:pt>
                <c:pt idx="8">
                  <c:v>12742</c:v>
                </c:pt>
                <c:pt idx="9">
                  <c:v>14643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999-4372-8710-6DC53CBE4E13}"/>
            </c:ext>
          </c:extLst>
        </c:ser>
        <c:ser>
          <c:idx val="3"/>
          <c:order val="3"/>
          <c:tx>
            <c:strRef>
              <c:f>'[1]Community Growth Rates'!$E$2</c:f>
              <c:strCache>
                <c:ptCount val="1"/>
                <c:pt idx="0">
                  <c:v>NCSL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Rates'!$E$3:$E$12</c:f>
              <c:numCache>
                <c:formatCode>General</c:formatCode>
                <c:ptCount val="10"/>
                <c:pt idx="0">
                  <c:v>4374</c:v>
                </c:pt>
                <c:pt idx="1">
                  <c:v>7517</c:v>
                </c:pt>
                <c:pt idx="2">
                  <c:v>9005</c:v>
                </c:pt>
                <c:pt idx="3">
                  <c:v>10801</c:v>
                </c:pt>
                <c:pt idx="4">
                  <c:v>15077</c:v>
                </c:pt>
                <c:pt idx="5">
                  <c:v>18438</c:v>
                </c:pt>
                <c:pt idx="6">
                  <c:v>19742</c:v>
                </c:pt>
                <c:pt idx="7">
                  <c:v>21556</c:v>
                </c:pt>
                <c:pt idx="8">
                  <c:v>24967</c:v>
                </c:pt>
                <c:pt idx="9">
                  <c:v>27273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999-4372-8710-6DC53CBE4E13}"/>
            </c:ext>
          </c:extLst>
        </c:ser>
        <c:ser>
          <c:idx val="4"/>
          <c:order val="4"/>
          <c:tx>
            <c:strRef>
              <c:f>'[1]Community Growth Rates'!$F$2</c:f>
              <c:strCache>
                <c:ptCount val="1"/>
                <c:pt idx="0">
                  <c:v>NGA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Rates'!$F$3:$F$12</c:f>
              <c:numCache>
                <c:formatCode>General</c:formatCode>
                <c:ptCount val="10"/>
                <c:pt idx="0">
                  <c:v>932</c:v>
                </c:pt>
                <c:pt idx="1">
                  <c:v>1978</c:v>
                </c:pt>
                <c:pt idx="2">
                  <c:v>2902</c:v>
                </c:pt>
                <c:pt idx="3">
                  <c:v>3859</c:v>
                </c:pt>
                <c:pt idx="4">
                  <c:v>6547</c:v>
                </c:pt>
                <c:pt idx="5">
                  <c:v>8242</c:v>
                </c:pt>
                <c:pt idx="6">
                  <c:v>9047</c:v>
                </c:pt>
                <c:pt idx="7">
                  <c:v>10711</c:v>
                </c:pt>
                <c:pt idx="8">
                  <c:v>12726</c:v>
                </c:pt>
                <c:pt idx="9">
                  <c:v>16554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999-4372-8710-6DC53CBE4E13}"/>
            </c:ext>
          </c:extLst>
        </c:ser>
        <c:ser>
          <c:idx val="5"/>
          <c:order val="5"/>
          <c:tx>
            <c:strRef>
              <c:f>'[1]Community Growth Rates'!$G$2</c:f>
              <c:strCache>
                <c:ptCount val="1"/>
                <c:pt idx="0">
                  <c:v>NLC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Rates'!$G$3:$G$12</c:f>
              <c:numCache>
                <c:formatCode>General</c:formatCode>
                <c:ptCount val="10"/>
                <c:pt idx="0">
                  <c:v>5324</c:v>
                </c:pt>
                <c:pt idx="1">
                  <c:v>6699</c:v>
                </c:pt>
                <c:pt idx="2">
                  <c:v>8186</c:v>
                </c:pt>
                <c:pt idx="3">
                  <c:v>10154</c:v>
                </c:pt>
                <c:pt idx="4">
                  <c:v>14704</c:v>
                </c:pt>
                <c:pt idx="5">
                  <c:v>18542</c:v>
                </c:pt>
                <c:pt idx="6">
                  <c:v>21076</c:v>
                </c:pt>
                <c:pt idx="7">
                  <c:v>24790</c:v>
                </c:pt>
                <c:pt idx="8">
                  <c:v>29593</c:v>
                </c:pt>
                <c:pt idx="9">
                  <c:v>33675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999-4372-8710-6DC53CBE4E13}"/>
            </c:ext>
          </c:extLst>
        </c:ser>
        <c:ser>
          <c:idx val="6"/>
          <c:order val="6"/>
          <c:tx>
            <c:strRef>
              <c:f>'[1]Community Growth Rates'!$H$2</c:f>
              <c:strCache>
                <c:ptCount val="1"/>
                <c:pt idx="0">
                  <c:v>USCM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Rates'!$H$3:$H$12</c:f>
              <c:numCache>
                <c:formatCode>General</c:formatCode>
                <c:ptCount val="10"/>
                <c:pt idx="0">
                  <c:v>5297</c:v>
                </c:pt>
                <c:pt idx="1">
                  <c:v>6482</c:v>
                </c:pt>
                <c:pt idx="2">
                  <c:v>8219</c:v>
                </c:pt>
                <c:pt idx="3">
                  <c:v>9556</c:v>
                </c:pt>
                <c:pt idx="4">
                  <c:v>12510</c:v>
                </c:pt>
                <c:pt idx="5">
                  <c:v>14924</c:v>
                </c:pt>
                <c:pt idx="6">
                  <c:v>15898</c:v>
                </c:pt>
                <c:pt idx="7">
                  <c:v>18112</c:v>
                </c:pt>
                <c:pt idx="8">
                  <c:v>20083</c:v>
                </c:pt>
                <c:pt idx="9">
                  <c:v>23037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999-4372-8710-6DC53CBE4E13}"/>
            </c:ext>
          </c:extLst>
        </c:ser>
        <c:ser>
          <c:idx val="7"/>
          <c:order val="7"/>
          <c:tx>
            <c:strRef>
              <c:f>'[1]Community Growth Rates'!$I$2</c:f>
              <c:strCache>
                <c:ptCount val="1"/>
                <c:pt idx="0">
                  <c:v>GFOA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Rates'!$I$3:$I$12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10487</c:v>
                </c:pt>
                <c:pt idx="9">
                  <c:v>11787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999-4372-8710-6DC53CBE4E13}"/>
            </c:ext>
          </c:extLst>
        </c:ser>
        <c:ser>
          <c:idx val="8"/>
          <c:order val="8"/>
          <c:tx>
            <c:strRef>
              <c:f>'[1]Community Growth Rates'!$J$2</c:f>
              <c:strCache>
                <c:ptCount val="1"/>
                <c:pt idx="0">
                  <c:v>ELGL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'[1]Community Growth Rates'!$A$3:$A$12</c:f>
              <c:numCache>
                <c:formatCode>General</c:formatCode>
                <c:ptCount val="10"/>
                <c:pt idx="0">
                  <c:v>41091</c:v>
                </c:pt>
                <c:pt idx="1">
                  <c:v>41275</c:v>
                </c:pt>
                <c:pt idx="2">
                  <c:v>41456</c:v>
                </c:pt>
                <c:pt idx="3">
                  <c:v>41640</c:v>
                </c:pt>
                <c:pt idx="4">
                  <c:v>42005</c:v>
                </c:pt>
                <c:pt idx="5">
                  <c:v>42186</c:v>
                </c:pt>
                <c:pt idx="6">
                  <c:v>42370</c:v>
                </c:pt>
                <c:pt idx="7">
                  <c:v>42552</c:v>
                </c:pt>
                <c:pt idx="8">
                  <c:v>42736</c:v>
                </c:pt>
                <c:pt idx="9">
                  <c:v>42917</c:v>
                </c:pt>
              </c:numCache>
            </c:numRef>
          </c:cat>
          <c:val>
            <c:numRef>
              <c:f>'[1]Community Growth Rates'!$J$3:$J$12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10861</c:v>
                </c:pt>
                <c:pt idx="9">
                  <c:v>11938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999-4372-8710-6DC53CBE4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598864"/>
        <c:axId val="594599424"/>
      </c:lineChart>
      <c:catAx>
        <c:axId val="59459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599424"/>
        <c:crosses val="autoZero"/>
        <c:auto val="1"/>
        <c:lblAlgn val="ctr"/>
        <c:lblOffset val="100"/>
        <c:tickLblSkip val="6"/>
        <c:noMultiLvlLbl val="0"/>
      </c:catAx>
      <c:valAx>
        <c:axId val="59459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59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BB8E9-2140-684B-80AF-4D185CB502D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964D-D5A1-2D44-A075-2292AB3A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means that we will</a:t>
            </a:r>
            <a:r>
              <a:rPr lang="en-US" baseline="0" dirty="0" smtClean="0"/>
              <a:t> need to engage Twitter accounts with a higher volume of followers; use more effective hashtags; increase the quality of our hashtags.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0AE0-AD85-6745-985A-F1A3264DA4C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0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3034" y="1723606"/>
            <a:ext cx="3984625" cy="2962694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None/>
              <a:tabLst/>
              <a:defRPr sz="2000" baseline="0">
                <a:solidFill>
                  <a:schemeClr val="tx1"/>
                </a:solidFill>
                <a:latin typeface="Helvetica"/>
              </a:defRPr>
            </a:lvl1pPr>
            <a:lvl2pPr marL="5715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2pPr>
            <a:lvl3pPr marL="8001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3pPr>
            <a:lvl4pPr marL="10287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4pPr>
            <a:lvl5pPr marL="12573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3034" y="1005766"/>
            <a:ext cx="3984625" cy="368241"/>
          </a:xfrm>
        </p:spPr>
        <p:txBody>
          <a:bodyPr lIns="0" bIns="0" anchor="ctr" anchorCtr="0">
            <a:noAutofit/>
          </a:bodyPr>
          <a:lstStyle>
            <a:lvl1pPr marL="0" indent="0">
              <a:buNone/>
              <a:tabLst>
                <a:tab pos="1028700" algn="l"/>
              </a:tabLst>
              <a:defRPr sz="3200" baseline="0">
                <a:solidFill>
                  <a:schemeClr val="bg2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51400" y="1723606"/>
            <a:ext cx="3811588" cy="476609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26735"/>
            <a:ext cx="9144000" cy="1019801"/>
            <a:chOff x="0" y="-26735"/>
            <a:chExt cx="9144000" cy="1019801"/>
          </a:xfrm>
        </p:grpSpPr>
        <p:sp>
          <p:nvSpPr>
            <p:cNvPr id="15" name="Rectangle 14"/>
            <p:cNvSpPr/>
            <p:nvPr/>
          </p:nvSpPr>
          <p:spPr>
            <a:xfrm>
              <a:off x="0" y="-26735"/>
              <a:ext cx="9144000" cy="257633"/>
            </a:xfrm>
            <a:prstGeom prst="rect">
              <a:avLst/>
            </a:prstGeom>
            <a:solidFill>
              <a:srgbClr val="1C8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4141" y="-26735"/>
              <a:ext cx="1849386" cy="1019801"/>
            </a:xfrm>
            <a:prstGeom prst="rect">
              <a:avLst/>
            </a:prstGeom>
            <a:solidFill>
              <a:srgbClr val="1C3C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Helvetica"/>
              </a:endParaRPr>
            </a:p>
          </p:txBody>
        </p:sp>
        <p:pic>
          <p:nvPicPr>
            <p:cNvPr id="17" name="Picture 16" descr="ICMA-Master-REV-web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330" y="321094"/>
              <a:ext cx="1533421" cy="497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803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3034" y="1723606"/>
            <a:ext cx="3984625" cy="2962694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None/>
              <a:tabLst/>
              <a:defRPr sz="2000" baseline="0">
                <a:solidFill>
                  <a:schemeClr val="tx1"/>
                </a:solidFill>
                <a:latin typeface="Helvetica"/>
              </a:defRPr>
            </a:lvl1pPr>
            <a:lvl2pPr marL="5715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2pPr>
            <a:lvl3pPr marL="8001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3pPr>
            <a:lvl4pPr marL="10287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4pPr>
            <a:lvl5pPr marL="12573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3034" y="1005766"/>
            <a:ext cx="3984625" cy="368241"/>
          </a:xfrm>
        </p:spPr>
        <p:txBody>
          <a:bodyPr lIns="0" bIns="0" anchor="ctr" anchorCtr="0">
            <a:noAutofit/>
          </a:bodyPr>
          <a:lstStyle>
            <a:lvl1pPr marL="0" indent="0">
              <a:buNone/>
              <a:tabLst>
                <a:tab pos="1028700" algn="l"/>
              </a:tabLst>
              <a:defRPr sz="3200" baseline="0">
                <a:solidFill>
                  <a:schemeClr val="bg2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51400" y="1723606"/>
            <a:ext cx="3811588" cy="476609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26735"/>
            <a:ext cx="9144000" cy="1019801"/>
            <a:chOff x="0" y="-26735"/>
            <a:chExt cx="9144000" cy="1019801"/>
          </a:xfrm>
        </p:grpSpPr>
        <p:sp>
          <p:nvSpPr>
            <p:cNvPr id="15" name="Rectangle 14"/>
            <p:cNvSpPr/>
            <p:nvPr/>
          </p:nvSpPr>
          <p:spPr>
            <a:xfrm>
              <a:off x="0" y="-26735"/>
              <a:ext cx="9144000" cy="257633"/>
            </a:xfrm>
            <a:prstGeom prst="rect">
              <a:avLst/>
            </a:prstGeom>
            <a:solidFill>
              <a:srgbClr val="1C8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Helvetic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4141" y="-26735"/>
              <a:ext cx="1849386" cy="1019801"/>
            </a:xfrm>
            <a:prstGeom prst="rect">
              <a:avLst/>
            </a:prstGeom>
            <a:solidFill>
              <a:srgbClr val="1C3C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Helvetica"/>
              </a:endParaRPr>
            </a:p>
          </p:txBody>
        </p:sp>
        <p:pic>
          <p:nvPicPr>
            <p:cNvPr id="17" name="Picture 16" descr="ICMA-Master-REV-web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330" y="321094"/>
              <a:ext cx="1533421" cy="497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6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6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3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E1D5-CAAF-4D41-B3A0-CF639215271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6CF4-5E12-3045-AF41-87D8F44F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defRPr>
            </a:lvl1pPr>
          </a:lstStyle>
          <a:p>
            <a:pPr defTabSz="914400"/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9/19/2017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defRPr>
            </a:lvl1pPr>
          </a:lstStyle>
          <a:p>
            <a:pPr defTabSz="9144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Helvetica"/>
              </a:defRPr>
            </a:lvl1pPr>
          </a:lstStyle>
          <a:p>
            <a:pPr defTabSz="914400"/>
            <a:fld id="{162F1D00-BD13-4404-86B0-79703945A0A7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Helvetic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defRPr>
            </a:lvl1pPr>
          </a:lstStyle>
          <a:p>
            <a:pPr defTabSz="914400"/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9/19/2017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defRPr>
            </a:lvl1pPr>
          </a:lstStyle>
          <a:p>
            <a:pPr defTabSz="9144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Helvetica"/>
              </a:defRPr>
            </a:lvl1pPr>
          </a:lstStyle>
          <a:p>
            <a:pPr defTabSz="914400"/>
            <a:fld id="{162F1D00-BD13-4404-86B0-79703945A0A7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Helvetic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26736" y="4660942"/>
            <a:ext cx="9207023" cy="2131842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E61A1017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4" t="30101" r="-142" b="29326"/>
          <a:stretch/>
        </p:blipFill>
        <p:spPr>
          <a:xfrm>
            <a:off x="-8978" y="27020"/>
            <a:ext cx="9180286" cy="68942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50508" y="5690602"/>
            <a:ext cx="5132100" cy="467989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  <a:latin typeface="Helvetica"/>
                <a:cs typeface="Helvetica"/>
              </a:rPr>
              <a:t> |   </a:t>
            </a:r>
            <a:r>
              <a:rPr lang="en-US" sz="2800" dirty="0" smtClean="0">
                <a:solidFill>
                  <a:schemeClr val="bg1"/>
                </a:solidFill>
                <a:latin typeface="Helvetica"/>
                <a:cs typeface="Helvetica"/>
              </a:rPr>
              <a:t>Digital Strategies Advisory Board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792783"/>
            <a:ext cx="9170736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6736" y="-26736"/>
            <a:ext cx="9170736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ICMA-Master-REV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pic>
        <p:nvPicPr>
          <p:cNvPr id="34" name="Picture 33" descr="ICMA-Master-REV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0" y="5321684"/>
            <a:ext cx="2872393" cy="93147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50767" y="9905466"/>
            <a:ext cx="8214785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905280" y="42016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70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89512" y="4089374"/>
            <a:ext cx="6790863" cy="2324126"/>
          </a:xfrm>
          <a:prstGeom prst="rect">
            <a:avLst/>
          </a:prstGeom>
          <a:solidFill>
            <a:srgbClr val="28427C">
              <a:alpha val="90000"/>
            </a:srgbClr>
          </a:solidFill>
          <a:ln>
            <a:solidFill>
              <a:srgbClr val="1C82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16512" y="4369890"/>
            <a:ext cx="6536862" cy="1612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As the premier platform for professional networking and knowledge sharing in local government, ICMA.org represents a valuable ICMA member benefit and resource for the profession. </a:t>
            </a:r>
            <a:r>
              <a:rPr lang="en-US" sz="1600" dirty="0" smtClean="0">
                <a:solidFill>
                  <a:schemeClr val="bg1"/>
                </a:solidFill>
              </a:rPr>
              <a:t>We influence </a:t>
            </a:r>
            <a:r>
              <a:rPr lang="en-US" sz="1600" dirty="0">
                <a:solidFill>
                  <a:schemeClr val="bg1"/>
                </a:solidFill>
              </a:rPr>
              <a:t>the growth of the network by helping to identify the knowledge-sharing needs of local government professionals and providing feedback on the current member experience. Advisory board members serve as leaders in the </a:t>
            </a:r>
            <a:r>
              <a:rPr lang="en-US" sz="1600" dirty="0" smtClean="0">
                <a:solidFill>
                  <a:schemeClr val="bg1"/>
                </a:solidFill>
              </a:rPr>
              <a:t>ICMA </a:t>
            </a:r>
            <a:r>
              <a:rPr lang="en-US" sz="1600" dirty="0">
                <a:solidFill>
                  <a:schemeClr val="bg1"/>
                </a:solidFill>
              </a:rPr>
              <a:t>online community by making active contributions in their areas of expertise and encouraging colleagues to do the same. </a:t>
            </a:r>
            <a:endParaRPr lang="en-US" sz="1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5070" y="3751718"/>
            <a:ext cx="3010009" cy="662755"/>
          </a:xfrm>
          <a:prstGeom prst="rect">
            <a:avLst/>
          </a:prstGeom>
          <a:solidFill>
            <a:srgbClr val="1C82B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143000" y="338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95119" y="3796501"/>
            <a:ext cx="3594108" cy="56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Who We Are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88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61A10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4" t="30101" r="-142" b="29326"/>
          <a:stretch/>
        </p:blipFill>
        <p:spPr>
          <a:xfrm>
            <a:off x="1" y="0"/>
            <a:ext cx="9180286" cy="68942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108435"/>
            <a:ext cx="9144000" cy="67858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2143764"/>
            <a:ext cx="9144001" cy="4714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Intro of team members and why they were interested in joining advisory board – Toby/Pam to take lead</a:t>
            </a:r>
          </a:p>
          <a:p>
            <a:pPr lvl="0"/>
            <a:r>
              <a:rPr lang="en-US" dirty="0"/>
              <a:t>Recap of website launch and ongoing improvements - Ellen</a:t>
            </a:r>
          </a:p>
          <a:p>
            <a:pPr lvl="0"/>
            <a:r>
              <a:rPr lang="en-US" dirty="0"/>
              <a:t>Recap of social media successes  - Ellen/Abbas</a:t>
            </a:r>
          </a:p>
          <a:p>
            <a:pPr lvl="0"/>
            <a:r>
              <a:rPr lang="en-US" dirty="0"/>
              <a:t>Update on performance management benchmarking – Gerald Young</a:t>
            </a:r>
          </a:p>
          <a:p>
            <a:pPr lvl="0"/>
            <a:r>
              <a:rPr lang="en-US" dirty="0"/>
              <a:t>On Deck for upcoming year:</a:t>
            </a:r>
          </a:p>
          <a:p>
            <a:pPr lvl="1"/>
            <a:r>
              <a:rPr lang="en-US" dirty="0"/>
              <a:t>Further refinements of website – Ellen and input from team</a:t>
            </a:r>
          </a:p>
          <a:p>
            <a:pPr lvl="1"/>
            <a:r>
              <a:rPr lang="en-US" dirty="0"/>
              <a:t>Expansion of social media footprint – Abbas and input from team</a:t>
            </a:r>
          </a:p>
          <a:p>
            <a:pPr lvl="1"/>
            <a:r>
              <a:rPr lang="en-US" dirty="0"/>
              <a:t>Tackling digital strategy as outlined in strategic plan – Ellen and input from team</a:t>
            </a:r>
          </a:p>
          <a:p>
            <a:pPr lvl="0"/>
            <a:r>
              <a:rPr lang="en-US" dirty="0"/>
              <a:t>Wrap up – Meeting at ICMA Conference – what would team like to focus 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75000" y="1374066"/>
            <a:ext cx="2794000" cy="611810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5177" y="1289286"/>
            <a:ext cx="7430303" cy="702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Agenda</a:t>
            </a:r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CMA-Master-REV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nkstockPhotos-519622860-[Converted].png"/>
          <p:cNvPicPr>
            <a:picLocks noChangeAspect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2820" r="14909" b="16221"/>
          <a:stretch/>
        </p:blipFill>
        <p:spPr>
          <a:xfrm>
            <a:off x="0" y="230898"/>
            <a:ext cx="9144000" cy="66271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30898"/>
            <a:ext cx="9144000" cy="6627102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3" y="1466630"/>
            <a:ext cx="3605816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71066" y="1573224"/>
            <a:ext cx="6551378" cy="25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Website Launch</a:t>
            </a:r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885177" y="2413639"/>
            <a:ext cx="7737738" cy="3894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C82B8"/>
              </a:buClr>
            </a:pPr>
            <a:r>
              <a:rPr lang="en-US" sz="2400" dirty="0" smtClean="0">
                <a:latin typeface="Helvetica"/>
                <a:cs typeface="Helvetica"/>
              </a:rPr>
              <a:t>Officially launched on May 23. 4 weeks of beta testing with DSAB and others. 2 months of alpha testing prior to beta testing. Included video tour of site as well as written tutorial. Monitored feedback</a:t>
            </a:r>
          </a:p>
          <a:p>
            <a:pPr marL="457200" indent="-457200">
              <a:buClr>
                <a:srgbClr val="1C82B8"/>
              </a:buClr>
            </a:pPr>
            <a:r>
              <a:rPr lang="en-US" sz="2400" dirty="0" smtClean="0">
                <a:latin typeface="Helvetica"/>
                <a:cs typeface="Helvetica"/>
              </a:rPr>
              <a:t>Status:</a:t>
            </a:r>
          </a:p>
          <a:p>
            <a:pPr marL="857250" lvl="1" indent="-457200">
              <a:buClr>
                <a:srgbClr val="1C82B8"/>
              </a:buClr>
            </a:pPr>
            <a:r>
              <a:rPr lang="en-US" sz="2000" dirty="0" smtClean="0">
                <a:latin typeface="Helvetica"/>
                <a:cs typeface="Helvetica"/>
              </a:rPr>
              <a:t>All relevant content is moved; site performing well in mobile</a:t>
            </a:r>
          </a:p>
          <a:p>
            <a:pPr marL="857250" lvl="1" indent="-457200">
              <a:buClr>
                <a:srgbClr val="1C82B8"/>
              </a:buClr>
            </a:pPr>
            <a:r>
              <a:rPr lang="en-US" sz="2000" dirty="0" smtClean="0">
                <a:latin typeface="Helvetica"/>
                <a:cs typeface="Helvetica"/>
              </a:rPr>
              <a:t>Improvements being made to:</a:t>
            </a:r>
          </a:p>
          <a:p>
            <a:pPr marL="1257300" lvl="2" indent="-457200">
              <a:buClr>
                <a:srgbClr val="1C82B8"/>
              </a:buClr>
            </a:pPr>
            <a:r>
              <a:rPr lang="en-US" sz="1600" dirty="0" smtClean="0">
                <a:latin typeface="Helvetica"/>
                <a:cs typeface="Helvetica"/>
              </a:rPr>
              <a:t>Job Center </a:t>
            </a:r>
          </a:p>
          <a:p>
            <a:pPr marL="1257300" lvl="2" indent="-457200">
              <a:buClr>
                <a:srgbClr val="1C82B8"/>
              </a:buClr>
            </a:pPr>
            <a:r>
              <a:rPr lang="en-US" sz="1600" dirty="0" smtClean="0">
                <a:latin typeface="Helvetica"/>
                <a:cs typeface="Helvetica"/>
              </a:rPr>
              <a:t>Who’s who</a:t>
            </a:r>
          </a:p>
          <a:p>
            <a:pPr marL="1257300" lvl="2" indent="-457200">
              <a:buClr>
                <a:srgbClr val="1C82B8"/>
              </a:buClr>
            </a:pPr>
            <a:r>
              <a:rPr lang="en-US" sz="1600" dirty="0" smtClean="0">
                <a:latin typeface="Helvetica"/>
                <a:cs typeface="Helvetica"/>
              </a:rPr>
              <a:t>Search</a:t>
            </a:r>
          </a:p>
          <a:p>
            <a:pPr marL="1257300" lvl="2" indent="-457200">
              <a:buClr>
                <a:srgbClr val="1C82B8"/>
              </a:buClr>
            </a:pPr>
            <a:r>
              <a:rPr lang="en-US" sz="1600" dirty="0" smtClean="0">
                <a:latin typeface="Helvetica"/>
                <a:cs typeface="Helvetica"/>
              </a:rPr>
              <a:t>Groups</a:t>
            </a:r>
          </a:p>
          <a:p>
            <a:pPr marL="1257300" lvl="2" indent="-457200">
              <a:buClr>
                <a:srgbClr val="1C82B8"/>
              </a:buClr>
            </a:pPr>
            <a:endParaRPr lang="en-US" sz="1600" dirty="0" smtClean="0">
              <a:latin typeface="Helvetica"/>
              <a:cs typeface="Helvetica"/>
            </a:endParaRPr>
          </a:p>
          <a:p>
            <a:pPr marL="857250" lvl="1" indent="-457200">
              <a:buClr>
                <a:srgbClr val="1C82B8"/>
              </a:buClr>
            </a:pPr>
            <a:endParaRPr lang="en-US" sz="20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17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3034" y="1005766"/>
            <a:ext cx="5299393" cy="368241"/>
          </a:xfrm>
        </p:spPr>
        <p:txBody>
          <a:bodyPr/>
          <a:lstStyle/>
          <a:p>
            <a:r>
              <a:rPr lang="en-US" dirty="0" smtClean="0"/>
              <a:t>Big 7 Community Growth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3C610D9-F565-4AB4-B3C9-7EC5B9E6B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41787"/>
              </p:ext>
            </p:extLst>
          </p:nvPr>
        </p:nvGraphicFramePr>
        <p:xfrm>
          <a:off x="2020971" y="1712197"/>
          <a:ext cx="4686895" cy="342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71832"/>
              </p:ext>
            </p:extLst>
          </p:nvPr>
        </p:nvGraphicFramePr>
        <p:xfrm>
          <a:off x="1316418" y="5332535"/>
          <a:ext cx="6096000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Community Size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CSG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ICMA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NACo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NCSL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NGA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NLC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USCM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GFOA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ELGL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Jan-17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8,544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40,740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12,742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24,967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12,726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29,593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20,083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10487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10861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Jul-17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9,051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47,895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14,643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27,273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16,554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33,675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23,037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11,787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11,938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1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3034" y="1887713"/>
            <a:ext cx="7712819" cy="368241"/>
          </a:xfrm>
        </p:spPr>
        <p:txBody>
          <a:bodyPr/>
          <a:lstStyle/>
          <a:p>
            <a:r>
              <a:rPr lang="en-US" dirty="0" smtClean="0"/>
              <a:t>Gerald Young – Recap on Performance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2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-259-Tasha-on-step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2650"/>
          <a:stretch/>
        </p:blipFill>
        <p:spPr>
          <a:xfrm>
            <a:off x="1" y="203072"/>
            <a:ext cx="9144000" cy="66549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11125"/>
            <a:ext cx="9143999" cy="676443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1723" y="1230155"/>
            <a:ext cx="2218586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71066" y="1336749"/>
            <a:ext cx="6551378" cy="25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Strategic Plan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1722" y="1731966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871066" y="2089182"/>
            <a:ext cx="7737738" cy="445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C82B8"/>
              </a:buClr>
            </a:pPr>
            <a:r>
              <a:rPr lang="en-US" sz="2400" dirty="0" smtClean="0">
                <a:latin typeface="Helvetica"/>
                <a:cs typeface="Helvetica"/>
              </a:rPr>
              <a:t>Expand the Way ICMA Delivers Its Message</a:t>
            </a:r>
          </a:p>
          <a:p>
            <a:pPr marL="857250" lvl="1" indent="-457200">
              <a:buClr>
                <a:srgbClr val="1C82B8"/>
              </a:buClr>
            </a:pPr>
            <a:r>
              <a:rPr lang="en-US" sz="2000" dirty="0" smtClean="0">
                <a:latin typeface="Helvetica"/>
                <a:cs typeface="Helvetica"/>
              </a:rPr>
              <a:t>Podcasts</a:t>
            </a:r>
          </a:p>
          <a:p>
            <a:pPr marL="857250" lvl="1" indent="-457200">
              <a:buClr>
                <a:srgbClr val="1C82B8"/>
              </a:buClr>
            </a:pPr>
            <a:r>
              <a:rPr lang="en-US" sz="2000" dirty="0" smtClean="0">
                <a:latin typeface="Helvetica"/>
                <a:cs typeface="Helvetica"/>
              </a:rPr>
              <a:t>Re-imagine PM</a:t>
            </a:r>
          </a:p>
          <a:p>
            <a:pPr marL="857250" lvl="1" indent="-457200">
              <a:buClr>
                <a:srgbClr val="1C82B8"/>
              </a:buClr>
            </a:pPr>
            <a:r>
              <a:rPr lang="en-US" sz="2000" dirty="0" smtClean="0">
                <a:latin typeface="Helvetica"/>
                <a:cs typeface="Helvetica"/>
              </a:rPr>
              <a:t>Expand You Tube channel</a:t>
            </a:r>
          </a:p>
          <a:p>
            <a:pPr marL="857250" lvl="1" indent="-457200">
              <a:buClr>
                <a:srgbClr val="1C82B8"/>
              </a:buClr>
            </a:pPr>
            <a:r>
              <a:rPr lang="en-US" sz="2000" dirty="0">
                <a:latin typeface="Helvetica"/>
                <a:cs typeface="Helvetica"/>
              </a:rPr>
              <a:t>Optimizing  </a:t>
            </a:r>
            <a:r>
              <a:rPr lang="en-US" sz="2000" dirty="0" smtClean="0">
                <a:latin typeface="Helvetica"/>
                <a:cs typeface="Helvetica"/>
              </a:rPr>
              <a:t>existing </a:t>
            </a:r>
            <a:r>
              <a:rPr lang="en-US" sz="2000" dirty="0">
                <a:latin typeface="Helvetica"/>
                <a:cs typeface="Helvetica"/>
              </a:rPr>
              <a:t>social </a:t>
            </a:r>
            <a:r>
              <a:rPr lang="en-US" sz="2000" dirty="0" smtClean="0">
                <a:latin typeface="Helvetica"/>
                <a:cs typeface="Helvetica"/>
              </a:rPr>
              <a:t>media channels and adding relevant new channels</a:t>
            </a:r>
          </a:p>
          <a:p>
            <a:pPr marL="857250" lvl="1" indent="-457200">
              <a:buClr>
                <a:srgbClr val="1C82B8"/>
              </a:buClr>
            </a:pPr>
            <a:endParaRPr lang="en-US" sz="2000" dirty="0" smtClean="0">
              <a:latin typeface="Helvetica"/>
              <a:cs typeface="Helvetica"/>
            </a:endParaRPr>
          </a:p>
          <a:p>
            <a:pPr marL="457200" indent="-457200">
              <a:buClr>
                <a:srgbClr val="1C82B8"/>
              </a:buClr>
            </a:pPr>
            <a:r>
              <a:rPr lang="en-US" sz="2400" dirty="0" smtClean="0">
                <a:latin typeface="Helvetica"/>
                <a:cs typeface="Helvetica"/>
              </a:rPr>
              <a:t>Ensure website is highly effective local government leadership, management, and brand hub</a:t>
            </a:r>
          </a:p>
        </p:txBody>
      </p:sp>
    </p:spTree>
    <p:extLst>
      <p:ext uri="{BB962C8B-B14F-4D97-AF65-F5344CB8AC3E}">
        <p14:creationId xmlns:p14="http://schemas.microsoft.com/office/powerpoint/2010/main" val="3946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3" y="1972658"/>
            <a:ext cx="7804049" cy="2251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86130"/>
            <a:ext cx="9144000" cy="271869"/>
          </a:xfrm>
          <a:prstGeom prst="rect">
            <a:avLst/>
          </a:prstGeom>
          <a:solidFill>
            <a:srgbClr val="1C82B8"/>
          </a:solidFill>
          <a:ln>
            <a:solidFill>
              <a:srgbClr val="1C82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quares-white-final.png"/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52348" b="15652"/>
          <a:stretch/>
        </p:blipFill>
        <p:spPr>
          <a:xfrm flipH="1">
            <a:off x="4155646" y="4040592"/>
            <a:ext cx="6368959" cy="25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CMA PPT_Standard base slides_v4">
  <a:themeElements>
    <a:clrScheme name="Custom 2">
      <a:dk1>
        <a:sysClr val="windowText" lastClr="000000"/>
      </a:dk1>
      <a:lt1>
        <a:sysClr val="window" lastClr="FFFFFF"/>
      </a:lt1>
      <a:dk2>
        <a:srgbClr val="1C3C6D"/>
      </a:dk2>
      <a:lt2>
        <a:srgbClr val="1C82B8"/>
      </a:lt2>
      <a:accent1>
        <a:srgbClr val="78777B"/>
      </a:accent1>
      <a:accent2>
        <a:srgbClr val="637DAC"/>
      </a:accent2>
      <a:accent3>
        <a:srgbClr val="B2C8E8"/>
      </a:accent3>
      <a:accent4>
        <a:srgbClr val="D64927"/>
      </a:accent4>
      <a:accent5>
        <a:srgbClr val="00B263"/>
      </a:accent5>
      <a:accent6>
        <a:srgbClr val="80262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>
          <a:buClr>
            <a:srgbClr val="1C82B8"/>
          </a:buClr>
          <a:defRPr sz="2400" dirty="0" smtClean="0">
            <a:latin typeface="Helvetica"/>
            <a:cs typeface="Helvetic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cial Media Slides" id="{51637C9F-6C7F-4946-A167-9B7F1E21A663}" vid="{3159E750-1891-450A-9925-60DB311C95CF}"/>
    </a:ext>
  </a:extLst>
</a:theme>
</file>

<file path=ppt/theme/theme3.xml><?xml version="1.0" encoding="utf-8"?>
<a:theme xmlns:a="http://schemas.openxmlformats.org/drawingml/2006/main" name="1_ICMA PPT_Standard base slides_v4">
  <a:themeElements>
    <a:clrScheme name="Custom 2">
      <a:dk1>
        <a:sysClr val="windowText" lastClr="000000"/>
      </a:dk1>
      <a:lt1>
        <a:sysClr val="window" lastClr="FFFFFF"/>
      </a:lt1>
      <a:dk2>
        <a:srgbClr val="1C3C6D"/>
      </a:dk2>
      <a:lt2>
        <a:srgbClr val="1C82B8"/>
      </a:lt2>
      <a:accent1>
        <a:srgbClr val="78777B"/>
      </a:accent1>
      <a:accent2>
        <a:srgbClr val="637DAC"/>
      </a:accent2>
      <a:accent3>
        <a:srgbClr val="B2C8E8"/>
      </a:accent3>
      <a:accent4>
        <a:srgbClr val="D64927"/>
      </a:accent4>
      <a:accent5>
        <a:srgbClr val="00B263"/>
      </a:accent5>
      <a:accent6>
        <a:srgbClr val="80262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>
          <a:buClr>
            <a:srgbClr val="1C82B8"/>
          </a:buClr>
          <a:defRPr sz="2400" dirty="0" smtClean="0">
            <a:latin typeface="Helvetica"/>
            <a:cs typeface="Helvetic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cial Media Slides" id="{51637C9F-6C7F-4946-A167-9B7F1E21A663}" vid="{3159E750-1891-450A-9925-60DB311C95C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7743</TotalTime>
  <Words>349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Office Theme</vt:lpstr>
      <vt:lpstr>ICMA PPT_Standard base slides_v4</vt:lpstr>
      <vt:lpstr>1_ICMA PPT_Standard base slides_v4</vt:lpstr>
      <vt:lpstr> |   Digital Strategies Advisory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Abrams</dc:creator>
  <cp:lastModifiedBy>Ellen Foreman</cp:lastModifiedBy>
  <cp:revision>82</cp:revision>
  <dcterms:created xsi:type="dcterms:W3CDTF">2016-08-17T00:23:38Z</dcterms:created>
  <dcterms:modified xsi:type="dcterms:W3CDTF">2017-09-19T18:59:56Z</dcterms:modified>
</cp:coreProperties>
</file>