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2" r:id="rId3"/>
  </p:sldMasterIdLst>
  <p:notesMasterIdLst>
    <p:notesMasterId r:id="rId14"/>
  </p:notesMasterIdLst>
  <p:sldIdLst>
    <p:sldId id="256" r:id="rId4"/>
    <p:sldId id="297" r:id="rId5"/>
    <p:sldId id="307" r:id="rId6"/>
    <p:sldId id="285" r:id="rId7"/>
    <p:sldId id="304" r:id="rId8"/>
    <p:sldId id="306" r:id="rId9"/>
    <p:sldId id="301" r:id="rId10"/>
    <p:sldId id="302" r:id="rId11"/>
    <p:sldId id="305" r:id="rId12"/>
    <p:sldId id="274"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427C"/>
    <a:srgbClr val="1C82B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2" d="100"/>
          <a:sy n="82" d="100"/>
        </p:scale>
        <p:origin x="1022"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9BB8E9-2140-684B-80AF-4D185CB502D7}" type="datetimeFigureOut">
              <a:rPr lang="en-US" smtClean="0"/>
              <a:t>5/23/2018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0D964D-D5A1-2D44-A075-2292AB3AABE3}" type="slidenum">
              <a:rPr lang="en-US" smtClean="0"/>
              <a:t>‹#›</a:t>
            </a:fld>
            <a:endParaRPr lang="en-US"/>
          </a:p>
        </p:txBody>
      </p:sp>
    </p:spTree>
    <p:extLst>
      <p:ext uri="{BB962C8B-B14F-4D97-AF65-F5344CB8AC3E}">
        <p14:creationId xmlns:p14="http://schemas.microsoft.com/office/powerpoint/2010/main" val="3540957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means that we will</a:t>
            </a:r>
            <a:r>
              <a:rPr lang="en-US" baseline="0" dirty="0"/>
              <a:t> need to engage Twitter accounts with a higher volume of followers; use more effective hashtags; increase the quality of our hashtags.</a:t>
            </a:r>
            <a:endParaRPr lang="en-US" dirty="0"/>
          </a:p>
        </p:txBody>
      </p:sp>
      <p:sp>
        <p:nvSpPr>
          <p:cNvPr id="4" name="Slide Number Placeholder 3"/>
          <p:cNvSpPr>
            <a:spLocks noGrp="1"/>
          </p:cNvSpPr>
          <p:nvPr>
            <p:ph type="sldNum" sz="quarter" idx="10"/>
          </p:nvPr>
        </p:nvSpPr>
        <p:spPr/>
        <p:txBody>
          <a:bodyPr/>
          <a:lstStyle/>
          <a:p>
            <a:fld id="{AEE00AE0-AD85-6745-985A-F1A3264DA4C1}"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337507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62E1D5-CAAF-4D41-B3A0-CF639215271A}"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B6CF4-5E12-3045-AF41-87D8F44F464F}" type="slidenum">
              <a:rPr lang="en-US" smtClean="0"/>
              <a:t>‹#›</a:t>
            </a:fld>
            <a:endParaRPr lang="en-US"/>
          </a:p>
        </p:txBody>
      </p:sp>
    </p:spTree>
    <p:extLst>
      <p:ext uri="{BB962C8B-B14F-4D97-AF65-F5344CB8AC3E}">
        <p14:creationId xmlns:p14="http://schemas.microsoft.com/office/powerpoint/2010/main" val="1332231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62E1D5-CAAF-4D41-B3A0-CF639215271A}"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B6CF4-5E12-3045-AF41-87D8F44F464F}" type="slidenum">
              <a:rPr lang="en-US" smtClean="0"/>
              <a:t>‹#›</a:t>
            </a:fld>
            <a:endParaRPr lang="en-US"/>
          </a:p>
        </p:txBody>
      </p:sp>
    </p:spTree>
    <p:extLst>
      <p:ext uri="{BB962C8B-B14F-4D97-AF65-F5344CB8AC3E}">
        <p14:creationId xmlns:p14="http://schemas.microsoft.com/office/powerpoint/2010/main" val="1268240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62E1D5-CAAF-4D41-B3A0-CF639215271A}"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B6CF4-5E12-3045-AF41-87D8F44F464F}" type="slidenum">
              <a:rPr lang="en-US" smtClean="0"/>
              <a:t>‹#›</a:t>
            </a:fld>
            <a:endParaRPr lang="en-US"/>
          </a:p>
        </p:txBody>
      </p:sp>
    </p:spTree>
    <p:extLst>
      <p:ext uri="{BB962C8B-B14F-4D97-AF65-F5344CB8AC3E}">
        <p14:creationId xmlns:p14="http://schemas.microsoft.com/office/powerpoint/2010/main" val="83087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02">
    <p:spTree>
      <p:nvGrpSpPr>
        <p:cNvPr id="1" name=""/>
        <p:cNvGrpSpPr/>
        <p:nvPr/>
      </p:nvGrpSpPr>
      <p:grpSpPr>
        <a:xfrm>
          <a:off x="0" y="0"/>
          <a:ext cx="0" cy="0"/>
          <a:chOff x="0" y="0"/>
          <a:chExt cx="0" cy="0"/>
        </a:xfrm>
      </p:grpSpPr>
      <p:sp>
        <p:nvSpPr>
          <p:cNvPr id="13" name="Text Placeholder 6"/>
          <p:cNvSpPr>
            <a:spLocks noGrp="1"/>
          </p:cNvSpPr>
          <p:nvPr>
            <p:ph type="body" sz="quarter" idx="12"/>
          </p:nvPr>
        </p:nvSpPr>
        <p:spPr>
          <a:xfrm>
            <a:off x="613034" y="1723606"/>
            <a:ext cx="3984625" cy="2962694"/>
          </a:xfrm>
        </p:spPr>
        <p:txBody>
          <a:bodyPr lIns="0" tIns="0" rIns="0" bIns="0">
            <a:noAutofit/>
          </a:bodyPr>
          <a:lstStyle>
            <a:lvl1pPr marL="0" marR="0" indent="0" algn="l" defTabSz="914400" rtl="0" eaLnBrk="1" fontAlgn="auto" latinLnBrk="0" hangingPunct="1">
              <a:lnSpc>
                <a:spcPct val="100000"/>
              </a:lnSpc>
              <a:spcBef>
                <a:spcPts val="2000"/>
              </a:spcBef>
              <a:spcAft>
                <a:spcPts val="0"/>
              </a:spcAft>
              <a:buClr>
                <a:schemeClr val="bg2"/>
              </a:buClr>
              <a:buSzPct val="100000"/>
              <a:buFont typeface="Arial"/>
              <a:buNone/>
              <a:tabLst/>
              <a:defRPr sz="2000" baseline="0">
                <a:solidFill>
                  <a:schemeClr val="tx1"/>
                </a:solidFill>
                <a:latin typeface="Helvetica"/>
              </a:defRPr>
            </a:lvl1pPr>
            <a:lvl2pPr marL="571500" indent="-342900">
              <a:buSzPct val="100000"/>
              <a:buFont typeface="Arial"/>
              <a:buChar char="•"/>
              <a:defRPr sz="2400" baseline="0">
                <a:solidFill>
                  <a:schemeClr val="tx1"/>
                </a:solidFill>
                <a:latin typeface="Helvetica"/>
              </a:defRPr>
            </a:lvl2pPr>
            <a:lvl3pPr marL="800100" indent="-342900">
              <a:buSzPct val="100000"/>
              <a:buFont typeface="Arial"/>
              <a:buChar char="•"/>
              <a:defRPr sz="2400" baseline="0">
                <a:solidFill>
                  <a:schemeClr val="tx1"/>
                </a:solidFill>
                <a:latin typeface="Helvetica"/>
              </a:defRPr>
            </a:lvl3pPr>
            <a:lvl4pPr marL="1028700" indent="-342900">
              <a:buSzPct val="100000"/>
              <a:buFont typeface="Arial"/>
              <a:buChar char="•"/>
              <a:defRPr sz="2400" baseline="0">
                <a:solidFill>
                  <a:schemeClr val="tx1"/>
                </a:solidFill>
                <a:latin typeface="Helvetica"/>
              </a:defRPr>
            </a:lvl4pPr>
            <a:lvl5pPr marL="1257300" indent="-342900">
              <a:buSzPct val="100000"/>
              <a:buFont typeface="Arial"/>
              <a:buChar char="•"/>
              <a:defRPr sz="2400" baseline="0">
                <a:solidFill>
                  <a:schemeClr val="tx1"/>
                </a:solidFill>
                <a:latin typeface="Helvetica"/>
              </a:defRPr>
            </a:lvl5pPr>
          </a:lstStyle>
          <a:p>
            <a:pPr lvl="0"/>
            <a:r>
              <a:rPr lang="en-US"/>
              <a:t>Click to edit Master text styles</a:t>
            </a:r>
          </a:p>
        </p:txBody>
      </p:sp>
      <p:sp>
        <p:nvSpPr>
          <p:cNvPr id="20" name="Text Placeholder 4"/>
          <p:cNvSpPr>
            <a:spLocks noGrp="1"/>
          </p:cNvSpPr>
          <p:nvPr>
            <p:ph type="body" sz="quarter" idx="11" hasCustomPrompt="1"/>
          </p:nvPr>
        </p:nvSpPr>
        <p:spPr>
          <a:xfrm>
            <a:off x="613034" y="1005766"/>
            <a:ext cx="3984625" cy="368241"/>
          </a:xfrm>
        </p:spPr>
        <p:txBody>
          <a:bodyPr lIns="0" bIns="0" anchor="ctr" anchorCtr="0">
            <a:noAutofit/>
          </a:bodyPr>
          <a:lstStyle>
            <a:lvl1pPr marL="0" indent="0">
              <a:buNone/>
              <a:tabLst>
                <a:tab pos="1028700" algn="l"/>
              </a:tabLst>
              <a:defRPr sz="3200" baseline="0">
                <a:solidFill>
                  <a:schemeClr val="bg2"/>
                </a:solidFill>
                <a:latin typeface="Helvetica"/>
              </a:defRPr>
            </a:lvl1pPr>
            <a:lvl2pPr marL="228600" indent="0">
              <a:buNone/>
              <a:defRPr/>
            </a:lvl2pPr>
            <a:lvl3pPr marL="457200" indent="0">
              <a:buNone/>
              <a:defRPr/>
            </a:lvl3pPr>
            <a:lvl4pPr marL="685800" indent="0">
              <a:buNone/>
              <a:defRPr/>
            </a:lvl4pPr>
            <a:lvl5pPr marL="914400" indent="0">
              <a:buNone/>
              <a:defRPr/>
            </a:lvl5pPr>
          </a:lstStyle>
          <a:p>
            <a:pPr lvl="0"/>
            <a:r>
              <a:rPr lang="en-US" dirty="0"/>
              <a:t>Title Here</a:t>
            </a:r>
          </a:p>
        </p:txBody>
      </p:sp>
      <p:sp>
        <p:nvSpPr>
          <p:cNvPr id="21" name="Picture Placeholder 8"/>
          <p:cNvSpPr>
            <a:spLocks noGrp="1"/>
          </p:cNvSpPr>
          <p:nvPr>
            <p:ph type="pic" sz="quarter" idx="13"/>
          </p:nvPr>
        </p:nvSpPr>
        <p:spPr>
          <a:xfrm>
            <a:off x="4851400" y="1723606"/>
            <a:ext cx="3811588" cy="4766094"/>
          </a:xfrm>
        </p:spPr>
        <p:txBody>
          <a:bodyPr>
            <a:normAutofit/>
          </a:bodyPr>
          <a:lstStyle>
            <a:lvl1pPr marL="0" indent="0">
              <a:buNone/>
              <a:defRPr sz="1200"/>
            </a:lvl1pPr>
          </a:lstStyle>
          <a:p>
            <a:r>
              <a:rPr lang="en-US"/>
              <a:t>Click icon to add picture</a:t>
            </a:r>
            <a:endParaRPr lang="en-US" dirty="0"/>
          </a:p>
        </p:txBody>
      </p:sp>
      <p:grpSp>
        <p:nvGrpSpPr>
          <p:cNvPr id="9" name="Group 8"/>
          <p:cNvGrpSpPr/>
          <p:nvPr userDrawn="1"/>
        </p:nvGrpSpPr>
        <p:grpSpPr>
          <a:xfrm>
            <a:off x="0" y="-26735"/>
            <a:ext cx="9144000" cy="1019801"/>
            <a:chOff x="0" y="-26735"/>
            <a:chExt cx="9144000" cy="1019801"/>
          </a:xfrm>
        </p:grpSpPr>
        <p:sp>
          <p:nvSpPr>
            <p:cNvPr id="15" name="Rectangle 14"/>
            <p:cNvSpPr/>
            <p:nvPr/>
          </p:nvSpPr>
          <p:spPr>
            <a:xfrm>
              <a:off x="0" y="-26735"/>
              <a:ext cx="9144000" cy="257633"/>
            </a:xfrm>
            <a:prstGeom prst="rect">
              <a:avLst/>
            </a:prstGeom>
            <a:solidFill>
              <a:srgbClr val="1C82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latin typeface="Helvetica"/>
              </a:endParaRPr>
            </a:p>
          </p:txBody>
        </p:sp>
        <p:sp>
          <p:nvSpPr>
            <p:cNvPr id="16" name="Rectangle 15"/>
            <p:cNvSpPr/>
            <p:nvPr/>
          </p:nvSpPr>
          <p:spPr>
            <a:xfrm>
              <a:off x="6814141" y="-26735"/>
              <a:ext cx="1849386" cy="1019801"/>
            </a:xfrm>
            <a:prstGeom prst="rect">
              <a:avLst/>
            </a:prstGeom>
            <a:solidFill>
              <a:srgbClr val="1C3C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latin typeface="Helvetica"/>
              </a:endParaRPr>
            </a:p>
          </p:txBody>
        </p:sp>
        <p:pic>
          <p:nvPicPr>
            <p:cNvPr id="17" name="Picture 16" descr="ICMA-Master-REV-web.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987330" y="321094"/>
              <a:ext cx="1533421" cy="497267"/>
            </a:xfrm>
            <a:prstGeom prst="rect">
              <a:avLst/>
            </a:prstGeom>
          </p:spPr>
        </p:pic>
      </p:grpSp>
    </p:spTree>
    <p:extLst>
      <p:ext uri="{BB962C8B-B14F-4D97-AF65-F5344CB8AC3E}">
        <p14:creationId xmlns:p14="http://schemas.microsoft.com/office/powerpoint/2010/main" val="2038035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02">
    <p:spTree>
      <p:nvGrpSpPr>
        <p:cNvPr id="1" name=""/>
        <p:cNvGrpSpPr/>
        <p:nvPr/>
      </p:nvGrpSpPr>
      <p:grpSpPr>
        <a:xfrm>
          <a:off x="0" y="0"/>
          <a:ext cx="0" cy="0"/>
          <a:chOff x="0" y="0"/>
          <a:chExt cx="0" cy="0"/>
        </a:xfrm>
      </p:grpSpPr>
      <p:sp>
        <p:nvSpPr>
          <p:cNvPr id="13" name="Text Placeholder 6"/>
          <p:cNvSpPr>
            <a:spLocks noGrp="1"/>
          </p:cNvSpPr>
          <p:nvPr>
            <p:ph type="body" sz="quarter" idx="12"/>
          </p:nvPr>
        </p:nvSpPr>
        <p:spPr>
          <a:xfrm>
            <a:off x="613034" y="1723606"/>
            <a:ext cx="3984625" cy="2962694"/>
          </a:xfrm>
        </p:spPr>
        <p:txBody>
          <a:bodyPr lIns="0" tIns="0" rIns="0" bIns="0">
            <a:noAutofit/>
          </a:bodyPr>
          <a:lstStyle>
            <a:lvl1pPr marL="0" marR="0" indent="0" algn="l" defTabSz="914400" rtl="0" eaLnBrk="1" fontAlgn="auto" latinLnBrk="0" hangingPunct="1">
              <a:lnSpc>
                <a:spcPct val="100000"/>
              </a:lnSpc>
              <a:spcBef>
                <a:spcPts val="2000"/>
              </a:spcBef>
              <a:spcAft>
                <a:spcPts val="0"/>
              </a:spcAft>
              <a:buClr>
                <a:schemeClr val="bg2"/>
              </a:buClr>
              <a:buSzPct val="100000"/>
              <a:buFont typeface="Arial"/>
              <a:buNone/>
              <a:tabLst/>
              <a:defRPr sz="2000" baseline="0">
                <a:solidFill>
                  <a:schemeClr val="tx1"/>
                </a:solidFill>
                <a:latin typeface="Helvetica"/>
              </a:defRPr>
            </a:lvl1pPr>
            <a:lvl2pPr marL="571500" indent="-342900">
              <a:buSzPct val="100000"/>
              <a:buFont typeface="Arial"/>
              <a:buChar char="•"/>
              <a:defRPr sz="2400" baseline="0">
                <a:solidFill>
                  <a:schemeClr val="tx1"/>
                </a:solidFill>
                <a:latin typeface="Helvetica"/>
              </a:defRPr>
            </a:lvl2pPr>
            <a:lvl3pPr marL="800100" indent="-342900">
              <a:buSzPct val="100000"/>
              <a:buFont typeface="Arial"/>
              <a:buChar char="•"/>
              <a:defRPr sz="2400" baseline="0">
                <a:solidFill>
                  <a:schemeClr val="tx1"/>
                </a:solidFill>
                <a:latin typeface="Helvetica"/>
              </a:defRPr>
            </a:lvl3pPr>
            <a:lvl4pPr marL="1028700" indent="-342900">
              <a:buSzPct val="100000"/>
              <a:buFont typeface="Arial"/>
              <a:buChar char="•"/>
              <a:defRPr sz="2400" baseline="0">
                <a:solidFill>
                  <a:schemeClr val="tx1"/>
                </a:solidFill>
                <a:latin typeface="Helvetica"/>
              </a:defRPr>
            </a:lvl4pPr>
            <a:lvl5pPr marL="1257300" indent="-342900">
              <a:buSzPct val="100000"/>
              <a:buFont typeface="Arial"/>
              <a:buChar char="•"/>
              <a:defRPr sz="2400" baseline="0">
                <a:solidFill>
                  <a:schemeClr val="tx1"/>
                </a:solidFill>
                <a:latin typeface="Helvetica"/>
              </a:defRPr>
            </a:lvl5pPr>
          </a:lstStyle>
          <a:p>
            <a:pPr lvl="0"/>
            <a:r>
              <a:rPr lang="en-US"/>
              <a:t>Click to edit Master text styles</a:t>
            </a:r>
          </a:p>
        </p:txBody>
      </p:sp>
      <p:sp>
        <p:nvSpPr>
          <p:cNvPr id="20" name="Text Placeholder 4"/>
          <p:cNvSpPr>
            <a:spLocks noGrp="1"/>
          </p:cNvSpPr>
          <p:nvPr>
            <p:ph type="body" sz="quarter" idx="11" hasCustomPrompt="1"/>
          </p:nvPr>
        </p:nvSpPr>
        <p:spPr>
          <a:xfrm>
            <a:off x="613034" y="1005766"/>
            <a:ext cx="3984625" cy="368241"/>
          </a:xfrm>
        </p:spPr>
        <p:txBody>
          <a:bodyPr lIns="0" bIns="0" anchor="ctr" anchorCtr="0">
            <a:noAutofit/>
          </a:bodyPr>
          <a:lstStyle>
            <a:lvl1pPr marL="0" indent="0">
              <a:buNone/>
              <a:tabLst>
                <a:tab pos="1028700" algn="l"/>
              </a:tabLst>
              <a:defRPr sz="3200" baseline="0">
                <a:solidFill>
                  <a:schemeClr val="bg2"/>
                </a:solidFill>
                <a:latin typeface="Helvetica"/>
              </a:defRPr>
            </a:lvl1pPr>
            <a:lvl2pPr marL="228600" indent="0">
              <a:buNone/>
              <a:defRPr/>
            </a:lvl2pPr>
            <a:lvl3pPr marL="457200" indent="0">
              <a:buNone/>
              <a:defRPr/>
            </a:lvl3pPr>
            <a:lvl4pPr marL="685800" indent="0">
              <a:buNone/>
              <a:defRPr/>
            </a:lvl4pPr>
            <a:lvl5pPr marL="914400" indent="0">
              <a:buNone/>
              <a:defRPr/>
            </a:lvl5pPr>
          </a:lstStyle>
          <a:p>
            <a:pPr lvl="0"/>
            <a:r>
              <a:rPr lang="en-US" dirty="0"/>
              <a:t>Title Here</a:t>
            </a:r>
          </a:p>
        </p:txBody>
      </p:sp>
      <p:sp>
        <p:nvSpPr>
          <p:cNvPr id="21" name="Picture Placeholder 8"/>
          <p:cNvSpPr>
            <a:spLocks noGrp="1"/>
          </p:cNvSpPr>
          <p:nvPr>
            <p:ph type="pic" sz="quarter" idx="13"/>
          </p:nvPr>
        </p:nvSpPr>
        <p:spPr>
          <a:xfrm>
            <a:off x="4851400" y="1723606"/>
            <a:ext cx="3811588" cy="4766094"/>
          </a:xfrm>
        </p:spPr>
        <p:txBody>
          <a:bodyPr>
            <a:normAutofit/>
          </a:bodyPr>
          <a:lstStyle>
            <a:lvl1pPr marL="0" indent="0">
              <a:buNone/>
              <a:defRPr sz="1200"/>
            </a:lvl1pPr>
          </a:lstStyle>
          <a:p>
            <a:r>
              <a:rPr lang="en-US"/>
              <a:t>Click icon to add picture</a:t>
            </a:r>
            <a:endParaRPr lang="en-US" dirty="0"/>
          </a:p>
        </p:txBody>
      </p:sp>
      <p:grpSp>
        <p:nvGrpSpPr>
          <p:cNvPr id="9" name="Group 8"/>
          <p:cNvGrpSpPr/>
          <p:nvPr userDrawn="1"/>
        </p:nvGrpSpPr>
        <p:grpSpPr>
          <a:xfrm>
            <a:off x="0" y="-26735"/>
            <a:ext cx="9144000" cy="1019801"/>
            <a:chOff x="0" y="-26735"/>
            <a:chExt cx="9144000" cy="1019801"/>
          </a:xfrm>
        </p:grpSpPr>
        <p:sp>
          <p:nvSpPr>
            <p:cNvPr id="15" name="Rectangle 14"/>
            <p:cNvSpPr/>
            <p:nvPr/>
          </p:nvSpPr>
          <p:spPr>
            <a:xfrm>
              <a:off x="0" y="-26735"/>
              <a:ext cx="9144000" cy="257633"/>
            </a:xfrm>
            <a:prstGeom prst="rect">
              <a:avLst/>
            </a:prstGeom>
            <a:solidFill>
              <a:srgbClr val="1C82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latin typeface="Helvetica"/>
              </a:endParaRPr>
            </a:p>
          </p:txBody>
        </p:sp>
        <p:sp>
          <p:nvSpPr>
            <p:cNvPr id="16" name="Rectangle 15"/>
            <p:cNvSpPr/>
            <p:nvPr/>
          </p:nvSpPr>
          <p:spPr>
            <a:xfrm>
              <a:off x="6814141" y="-26735"/>
              <a:ext cx="1849386" cy="1019801"/>
            </a:xfrm>
            <a:prstGeom prst="rect">
              <a:avLst/>
            </a:prstGeom>
            <a:solidFill>
              <a:srgbClr val="1C3C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latin typeface="Helvetica"/>
              </a:endParaRPr>
            </a:p>
          </p:txBody>
        </p:sp>
        <p:pic>
          <p:nvPicPr>
            <p:cNvPr id="17" name="Picture 16" descr="ICMA-Master-REV-web.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987330" y="321094"/>
              <a:ext cx="1533421" cy="497267"/>
            </a:xfrm>
            <a:prstGeom prst="rect">
              <a:avLst/>
            </a:prstGeom>
          </p:spPr>
        </p:pic>
      </p:grpSp>
    </p:spTree>
    <p:extLst>
      <p:ext uri="{BB962C8B-B14F-4D97-AF65-F5344CB8AC3E}">
        <p14:creationId xmlns:p14="http://schemas.microsoft.com/office/powerpoint/2010/main" val="10317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62E1D5-CAAF-4D41-B3A0-CF639215271A}"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B6CF4-5E12-3045-AF41-87D8F44F464F}" type="slidenum">
              <a:rPr lang="en-US" smtClean="0"/>
              <a:t>‹#›</a:t>
            </a:fld>
            <a:endParaRPr lang="en-US"/>
          </a:p>
        </p:txBody>
      </p:sp>
    </p:spTree>
    <p:extLst>
      <p:ext uri="{BB962C8B-B14F-4D97-AF65-F5344CB8AC3E}">
        <p14:creationId xmlns:p14="http://schemas.microsoft.com/office/powerpoint/2010/main" val="628568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62E1D5-CAAF-4D41-B3A0-CF639215271A}"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B6CF4-5E12-3045-AF41-87D8F44F464F}" type="slidenum">
              <a:rPr lang="en-US" smtClean="0"/>
              <a:t>‹#›</a:t>
            </a:fld>
            <a:endParaRPr lang="en-US"/>
          </a:p>
        </p:txBody>
      </p:sp>
    </p:spTree>
    <p:extLst>
      <p:ext uri="{BB962C8B-B14F-4D97-AF65-F5344CB8AC3E}">
        <p14:creationId xmlns:p14="http://schemas.microsoft.com/office/powerpoint/2010/main" val="3521665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62E1D5-CAAF-4D41-B3A0-CF639215271A}" type="datetimeFigureOut">
              <a:rPr lang="en-US" smtClean="0"/>
              <a:t>5/23/2018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EB6CF4-5E12-3045-AF41-87D8F44F464F}" type="slidenum">
              <a:rPr lang="en-US" smtClean="0"/>
              <a:t>‹#›</a:t>
            </a:fld>
            <a:endParaRPr lang="en-US"/>
          </a:p>
        </p:txBody>
      </p:sp>
    </p:spTree>
    <p:extLst>
      <p:ext uri="{BB962C8B-B14F-4D97-AF65-F5344CB8AC3E}">
        <p14:creationId xmlns:p14="http://schemas.microsoft.com/office/powerpoint/2010/main" val="2376564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62E1D5-CAAF-4D41-B3A0-CF639215271A}" type="datetimeFigureOut">
              <a:rPr lang="en-US" smtClean="0"/>
              <a:t>5/23/2018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EB6CF4-5E12-3045-AF41-87D8F44F464F}" type="slidenum">
              <a:rPr lang="en-US" smtClean="0"/>
              <a:t>‹#›</a:t>
            </a:fld>
            <a:endParaRPr lang="en-US"/>
          </a:p>
        </p:txBody>
      </p:sp>
    </p:spTree>
    <p:extLst>
      <p:ext uri="{BB962C8B-B14F-4D97-AF65-F5344CB8AC3E}">
        <p14:creationId xmlns:p14="http://schemas.microsoft.com/office/powerpoint/2010/main" val="3059346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62E1D5-CAAF-4D41-B3A0-CF639215271A}" type="datetimeFigureOut">
              <a:rPr lang="en-US" smtClean="0"/>
              <a:t>5/23/2018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EB6CF4-5E12-3045-AF41-87D8F44F464F}" type="slidenum">
              <a:rPr lang="en-US" smtClean="0"/>
              <a:t>‹#›</a:t>
            </a:fld>
            <a:endParaRPr lang="en-US"/>
          </a:p>
        </p:txBody>
      </p:sp>
    </p:spTree>
    <p:extLst>
      <p:ext uri="{BB962C8B-B14F-4D97-AF65-F5344CB8AC3E}">
        <p14:creationId xmlns:p14="http://schemas.microsoft.com/office/powerpoint/2010/main" val="4072091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62E1D5-CAAF-4D41-B3A0-CF639215271A}" type="datetimeFigureOut">
              <a:rPr lang="en-US" smtClean="0"/>
              <a:t>5/23/2018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EB6CF4-5E12-3045-AF41-87D8F44F464F}" type="slidenum">
              <a:rPr lang="en-US" smtClean="0"/>
              <a:t>‹#›</a:t>
            </a:fld>
            <a:endParaRPr lang="en-US"/>
          </a:p>
        </p:txBody>
      </p:sp>
    </p:spTree>
    <p:extLst>
      <p:ext uri="{BB962C8B-B14F-4D97-AF65-F5344CB8AC3E}">
        <p14:creationId xmlns:p14="http://schemas.microsoft.com/office/powerpoint/2010/main" val="2995494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62E1D5-CAAF-4D41-B3A0-CF639215271A}" type="datetimeFigureOut">
              <a:rPr lang="en-US" smtClean="0"/>
              <a:t>5/23/2018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EB6CF4-5E12-3045-AF41-87D8F44F464F}" type="slidenum">
              <a:rPr lang="en-US" smtClean="0"/>
              <a:t>‹#›</a:t>
            </a:fld>
            <a:endParaRPr lang="en-US"/>
          </a:p>
        </p:txBody>
      </p:sp>
    </p:spTree>
    <p:extLst>
      <p:ext uri="{BB962C8B-B14F-4D97-AF65-F5344CB8AC3E}">
        <p14:creationId xmlns:p14="http://schemas.microsoft.com/office/powerpoint/2010/main" val="871733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62E1D5-CAAF-4D41-B3A0-CF639215271A}" type="datetimeFigureOut">
              <a:rPr lang="en-US" smtClean="0"/>
              <a:t>5/23/2018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EB6CF4-5E12-3045-AF41-87D8F44F464F}" type="slidenum">
              <a:rPr lang="en-US" smtClean="0"/>
              <a:t>‹#›</a:t>
            </a:fld>
            <a:endParaRPr lang="en-US"/>
          </a:p>
        </p:txBody>
      </p:sp>
    </p:spTree>
    <p:extLst>
      <p:ext uri="{BB962C8B-B14F-4D97-AF65-F5344CB8AC3E}">
        <p14:creationId xmlns:p14="http://schemas.microsoft.com/office/powerpoint/2010/main" val="388367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62E1D5-CAAF-4D41-B3A0-CF639215271A}" type="datetimeFigureOut">
              <a:rPr lang="en-US" smtClean="0"/>
              <a:t>5/23/2018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EB6CF4-5E12-3045-AF41-87D8F44F464F}" type="slidenum">
              <a:rPr lang="en-US" smtClean="0"/>
              <a:t>‹#›</a:t>
            </a:fld>
            <a:endParaRPr lang="en-US"/>
          </a:p>
        </p:txBody>
      </p:sp>
    </p:spTree>
    <p:extLst>
      <p:ext uri="{BB962C8B-B14F-4D97-AF65-F5344CB8AC3E}">
        <p14:creationId xmlns:p14="http://schemas.microsoft.com/office/powerpoint/2010/main" val="1165399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dirty="0"/>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latin typeface="Helvetica"/>
              </a:defRPr>
            </a:lvl1pPr>
          </a:lstStyle>
          <a:p>
            <a:pPr defTabSz="914400"/>
            <a:fld id="{D728701E-CAF4-4159-9B3E-41C86DFFA30D}" type="datetimeFigureOut">
              <a:rPr lang="en-US" smtClean="0">
                <a:solidFill>
                  <a:prstClr val="black">
                    <a:lumMod val="65000"/>
                    <a:lumOff val="35000"/>
                  </a:prstClr>
                </a:solidFill>
              </a:rPr>
              <a:pPr defTabSz="914400"/>
              <a:t>5/23/2018</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latin typeface="Helvetica"/>
              </a:defRPr>
            </a:lvl1pPr>
          </a:lstStyle>
          <a:p>
            <a:pPr defTabSz="914400"/>
            <a:endParaRPr 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latin typeface="Helvetica"/>
              </a:defRPr>
            </a:lvl1pPr>
          </a:lstStyle>
          <a:p>
            <a:pPr defTabSz="914400"/>
            <a:fld id="{162F1D00-BD13-4404-86B0-79703945A0A7}" type="slidenum">
              <a:rPr lang="en-US" smtClean="0">
                <a:solidFill>
                  <a:prstClr val="white"/>
                </a:solidFill>
              </a:rPr>
              <a:pPr defTabSz="914400"/>
              <a:t>‹#›</a:t>
            </a:fld>
            <a:endParaRPr lang="en-US" dirty="0">
              <a:solidFill>
                <a:prstClr val="white"/>
              </a:solidFill>
            </a:endParaRPr>
          </a:p>
        </p:txBody>
      </p:sp>
    </p:spTree>
    <p:extLst>
      <p:ext uri="{BB962C8B-B14F-4D97-AF65-F5344CB8AC3E}">
        <p14:creationId xmlns:p14="http://schemas.microsoft.com/office/powerpoint/2010/main" val="4037460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spcBef>
          <a:spcPct val="0"/>
        </a:spcBef>
        <a:buNone/>
        <a:defRPr sz="3600" b="0" kern="1200">
          <a:solidFill>
            <a:schemeClr val="accent1"/>
          </a:solidFill>
          <a:latin typeface="Helvetica"/>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Helvetica"/>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Helvetica"/>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Helvetica"/>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Helvetica"/>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Helvetica"/>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dirty="0"/>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latin typeface="Helvetica"/>
              </a:defRPr>
            </a:lvl1pPr>
          </a:lstStyle>
          <a:p>
            <a:pPr defTabSz="914400"/>
            <a:fld id="{D728701E-CAF4-4159-9B3E-41C86DFFA30D}" type="datetimeFigureOut">
              <a:rPr lang="en-US" smtClean="0">
                <a:solidFill>
                  <a:prstClr val="black">
                    <a:lumMod val="65000"/>
                    <a:lumOff val="35000"/>
                  </a:prstClr>
                </a:solidFill>
              </a:rPr>
              <a:pPr defTabSz="914400"/>
              <a:t>5/23/2018</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latin typeface="Helvetica"/>
              </a:defRPr>
            </a:lvl1pPr>
          </a:lstStyle>
          <a:p>
            <a:pPr defTabSz="914400"/>
            <a:endParaRPr 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latin typeface="Helvetica"/>
              </a:defRPr>
            </a:lvl1pPr>
          </a:lstStyle>
          <a:p>
            <a:pPr defTabSz="914400"/>
            <a:fld id="{162F1D00-BD13-4404-86B0-79703945A0A7}" type="slidenum">
              <a:rPr lang="en-US" smtClean="0">
                <a:solidFill>
                  <a:prstClr val="white"/>
                </a:solidFill>
              </a:rPr>
              <a:pPr defTabSz="914400"/>
              <a:t>‹#›</a:t>
            </a:fld>
            <a:endParaRPr lang="en-US" dirty="0">
              <a:solidFill>
                <a:prstClr val="white"/>
              </a:solidFill>
            </a:endParaRPr>
          </a:p>
        </p:txBody>
      </p:sp>
    </p:spTree>
    <p:extLst>
      <p:ext uri="{BB962C8B-B14F-4D97-AF65-F5344CB8AC3E}">
        <p14:creationId xmlns:p14="http://schemas.microsoft.com/office/powerpoint/2010/main" val="2376683748"/>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spcBef>
          <a:spcPct val="0"/>
        </a:spcBef>
        <a:buNone/>
        <a:defRPr sz="3600" b="0" kern="1200">
          <a:solidFill>
            <a:schemeClr val="accent1"/>
          </a:solidFill>
          <a:latin typeface="Helvetica"/>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Helvetica"/>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Helvetica"/>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Helvetica"/>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Helvetica"/>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Helvetica"/>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icma.org/blog-posts" TargetMode="External"/><Relationship Id="rId2" Type="http://schemas.openxmlformats.org/officeDocument/2006/relationships/hyperlink" Target="https://icma.org/questions"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hyperlink" Target="https://icma.org/icma-social-media-influencer-guide"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26736" y="4660942"/>
            <a:ext cx="9207023" cy="2131842"/>
          </a:xfrm>
          <a:prstGeom prst="rect">
            <a:avLst/>
          </a:prstGeom>
          <a:solidFill>
            <a:srgbClr val="1C3C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3" name="Picture 32" descr="E61A1017.jpg"/>
          <p:cNvPicPr>
            <a:picLocks noChangeAspect="1"/>
          </p:cNvPicPr>
          <p:nvPr/>
        </p:nvPicPr>
        <p:blipFill rotWithShape="1">
          <a:blip r:embed="rId2">
            <a:alphaModFix amt="20000"/>
            <a:extLst>
              <a:ext uri="{28A0092B-C50C-407E-A947-70E740481C1C}">
                <a14:useLocalDpi xmlns:a14="http://schemas.microsoft.com/office/drawing/2010/main" val="0"/>
              </a:ext>
            </a:extLst>
          </a:blip>
          <a:srcRect l="64124" t="30101" r="-142" b="29326"/>
          <a:stretch/>
        </p:blipFill>
        <p:spPr>
          <a:xfrm>
            <a:off x="-8978" y="27020"/>
            <a:ext cx="9180286" cy="6894287"/>
          </a:xfrm>
          <a:prstGeom prst="rect">
            <a:avLst/>
          </a:prstGeom>
        </p:spPr>
      </p:pic>
      <p:sp>
        <p:nvSpPr>
          <p:cNvPr id="13" name="Title 1"/>
          <p:cNvSpPr>
            <a:spLocks noGrp="1"/>
          </p:cNvSpPr>
          <p:nvPr>
            <p:ph type="ctrTitle"/>
          </p:nvPr>
        </p:nvSpPr>
        <p:spPr>
          <a:xfrm>
            <a:off x="3550508" y="5690602"/>
            <a:ext cx="5132100" cy="467989"/>
          </a:xfrm>
        </p:spPr>
        <p:txBody>
          <a:bodyPr>
            <a:noAutofit/>
          </a:bodyPr>
          <a:lstStyle/>
          <a:p>
            <a:pPr algn="r"/>
            <a:r>
              <a:rPr lang="en-US" sz="5400" dirty="0">
                <a:solidFill>
                  <a:schemeClr val="bg1"/>
                </a:solidFill>
                <a:latin typeface="Helvetica"/>
                <a:cs typeface="Helvetica"/>
              </a:rPr>
              <a:t> |   </a:t>
            </a:r>
            <a:r>
              <a:rPr lang="en-US" sz="2800" dirty="0">
                <a:solidFill>
                  <a:schemeClr val="bg1"/>
                </a:solidFill>
                <a:latin typeface="Helvetica"/>
                <a:cs typeface="Helvetica"/>
              </a:rPr>
              <a:t>Digital Strategies Advisory Board May Update</a:t>
            </a:r>
          </a:p>
        </p:txBody>
      </p:sp>
      <p:sp>
        <p:nvSpPr>
          <p:cNvPr id="27" name="Rectangle 26"/>
          <p:cNvSpPr/>
          <p:nvPr/>
        </p:nvSpPr>
        <p:spPr>
          <a:xfrm>
            <a:off x="0" y="6792783"/>
            <a:ext cx="9170736" cy="230898"/>
          </a:xfrm>
          <a:prstGeom prst="rect">
            <a:avLst/>
          </a:prstGeom>
          <a:solidFill>
            <a:srgbClr val="1C82B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p:cNvSpPr/>
          <p:nvPr/>
        </p:nvSpPr>
        <p:spPr>
          <a:xfrm>
            <a:off x="-26736" y="-26736"/>
            <a:ext cx="9170736" cy="230898"/>
          </a:xfrm>
          <a:prstGeom prst="rect">
            <a:avLst/>
          </a:prstGeom>
          <a:solidFill>
            <a:srgbClr val="1C82B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p:cNvSpPr/>
          <p:nvPr/>
        </p:nvSpPr>
        <p:spPr>
          <a:xfrm>
            <a:off x="6814141" y="-26735"/>
            <a:ext cx="1849386" cy="1019801"/>
          </a:xfrm>
          <a:prstGeom prst="rect">
            <a:avLst/>
          </a:prstGeom>
          <a:solidFill>
            <a:srgbClr val="1C3C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Picture 29" descr="ICMA-Master-REV-we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7330" y="321094"/>
            <a:ext cx="1533421" cy="497267"/>
          </a:xfrm>
          <a:prstGeom prst="rect">
            <a:avLst/>
          </a:prstGeom>
        </p:spPr>
      </p:pic>
      <p:pic>
        <p:nvPicPr>
          <p:cNvPr id="34" name="Picture 33" descr="ICMA-Master-REV-we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050" y="5321684"/>
            <a:ext cx="2872393" cy="931477"/>
          </a:xfrm>
          <a:prstGeom prst="rect">
            <a:avLst/>
          </a:prstGeom>
        </p:spPr>
      </p:pic>
      <p:cxnSp>
        <p:nvCxnSpPr>
          <p:cNvPr id="16" name="Straight Connector 15"/>
          <p:cNvCxnSpPr/>
          <p:nvPr/>
        </p:nvCxnSpPr>
        <p:spPr>
          <a:xfrm>
            <a:off x="4550767" y="9905466"/>
            <a:ext cx="8214785" cy="0"/>
          </a:xfrm>
          <a:prstGeom prst="line">
            <a:avLst/>
          </a:prstGeom>
          <a:ln>
            <a:solidFill>
              <a:srgbClr val="1C3C6D"/>
            </a:solidFill>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905280" y="420160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59264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Rectangle 3"/>
          <p:cNvSpPr/>
          <p:nvPr/>
        </p:nvSpPr>
        <p:spPr>
          <a:xfrm>
            <a:off x="0" y="0"/>
            <a:ext cx="9144000" cy="6858000"/>
          </a:xfrm>
          <a:prstGeom prst="rect">
            <a:avLst/>
          </a:prstGeom>
          <a:solidFill>
            <a:srgbClr val="1C3C6D"/>
          </a:solidFill>
          <a:effectLst/>
        </p:spPr>
        <p:style>
          <a:lnRef idx="1">
            <a:schemeClr val="accent1"/>
          </a:lnRef>
          <a:fillRef idx="3">
            <a:schemeClr val="accent1"/>
          </a:fillRef>
          <a:effectRef idx="2">
            <a:schemeClr val="accent1"/>
          </a:effectRef>
          <a:fontRef idx="minor">
            <a:schemeClr val="lt1"/>
          </a:fontRef>
        </p:style>
        <p:txBody>
          <a:bodyPr lIns="130622" tIns="65311" rIns="130622" bIns="65311" spcCol="0" rtlCol="0" anchor="ctr"/>
          <a:lstStyle/>
          <a:p>
            <a:pPr algn="ctr"/>
            <a:endParaRPr lang="en-US" dirty="0"/>
          </a:p>
        </p:txBody>
      </p:sp>
      <p:pic>
        <p:nvPicPr>
          <p:cNvPr id="5" name="Picture 4"/>
          <p:cNvPicPr>
            <a:picLocks noChangeAspect="1"/>
          </p:cNvPicPr>
          <p:nvPr/>
        </p:nvPicPr>
        <p:blipFill>
          <a:blip r:embed="rId2"/>
          <a:stretch>
            <a:fillRect/>
          </a:stretch>
        </p:blipFill>
        <p:spPr>
          <a:xfrm>
            <a:off x="668603" y="1972658"/>
            <a:ext cx="7804049" cy="2251761"/>
          </a:xfrm>
          <a:prstGeom prst="rect">
            <a:avLst/>
          </a:prstGeom>
        </p:spPr>
      </p:pic>
      <p:sp>
        <p:nvSpPr>
          <p:cNvPr id="6" name="Rectangle 5"/>
          <p:cNvSpPr/>
          <p:nvPr/>
        </p:nvSpPr>
        <p:spPr>
          <a:xfrm>
            <a:off x="0" y="6586130"/>
            <a:ext cx="9144000" cy="271869"/>
          </a:xfrm>
          <a:prstGeom prst="rect">
            <a:avLst/>
          </a:prstGeom>
          <a:solidFill>
            <a:srgbClr val="1C82B8"/>
          </a:solidFill>
          <a:ln>
            <a:solidFill>
              <a:srgbClr val="1C82B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squares-white-final.png"/>
          <p:cNvPicPr>
            <a:picLocks noChangeAspect="1"/>
          </p:cNvPicPr>
          <p:nvPr/>
        </p:nvPicPr>
        <p:blipFill rotWithShape="1">
          <a:blip r:embed="rId3">
            <a:alphaModFix amt="45000"/>
            <a:extLst>
              <a:ext uri="{28A0092B-C50C-407E-A947-70E740481C1C}">
                <a14:useLocalDpi xmlns:a14="http://schemas.microsoft.com/office/drawing/2010/main" val="0"/>
              </a:ext>
            </a:extLst>
          </a:blip>
          <a:srcRect l="19761" t="52348" b="15652"/>
          <a:stretch/>
        </p:blipFill>
        <p:spPr>
          <a:xfrm flipH="1">
            <a:off x="4155646" y="4040592"/>
            <a:ext cx="6368959" cy="2539998"/>
          </a:xfrm>
          <a:prstGeom prst="rect">
            <a:avLst/>
          </a:prstGeom>
        </p:spPr>
      </p:pic>
    </p:spTree>
    <p:extLst>
      <p:ext uri="{BB962C8B-B14F-4D97-AF65-F5344CB8AC3E}">
        <p14:creationId xmlns:p14="http://schemas.microsoft.com/office/powerpoint/2010/main" val="3013525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E61A1017.jpg"/>
          <p:cNvPicPr>
            <a:picLocks noChangeAspect="1"/>
          </p:cNvPicPr>
          <p:nvPr/>
        </p:nvPicPr>
        <p:blipFill rotWithShape="1">
          <a:blip r:embed="rId2">
            <a:extLst>
              <a:ext uri="{28A0092B-C50C-407E-A947-70E740481C1C}">
                <a14:useLocalDpi xmlns:a14="http://schemas.microsoft.com/office/drawing/2010/main" val="0"/>
              </a:ext>
            </a:extLst>
          </a:blip>
          <a:srcRect l="64124" t="30101" r="-142" b="29326"/>
          <a:stretch/>
        </p:blipFill>
        <p:spPr>
          <a:xfrm>
            <a:off x="1" y="0"/>
            <a:ext cx="9180286" cy="6894287"/>
          </a:xfrm>
          <a:prstGeom prst="rect">
            <a:avLst/>
          </a:prstGeom>
        </p:spPr>
      </p:pic>
      <p:sp>
        <p:nvSpPr>
          <p:cNvPr id="19" name="Rectangle 18"/>
          <p:cNvSpPr/>
          <p:nvPr/>
        </p:nvSpPr>
        <p:spPr>
          <a:xfrm>
            <a:off x="-7428" y="181811"/>
            <a:ext cx="9144000" cy="6785852"/>
          </a:xfrm>
          <a:prstGeom prst="rect">
            <a:avLst/>
          </a:prstGeom>
          <a:solidFill>
            <a:schemeClr val="bg1">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8" name="Subtitle 2"/>
          <p:cNvSpPr txBox="1">
            <a:spLocks/>
          </p:cNvSpPr>
          <p:nvPr/>
        </p:nvSpPr>
        <p:spPr>
          <a:xfrm>
            <a:off x="-19668" y="1721948"/>
            <a:ext cx="9144001" cy="471423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dirty="0"/>
              <a:t>Quick check in on the purpose of the DSAB – Description </a:t>
            </a:r>
          </a:p>
          <a:p>
            <a:pPr lvl="0"/>
            <a:r>
              <a:rPr lang="en-US" dirty="0"/>
              <a:t>Update on the App RFP and next steps</a:t>
            </a:r>
          </a:p>
          <a:p>
            <a:pPr lvl="0"/>
            <a:r>
              <a:rPr lang="en-US" dirty="0"/>
              <a:t>New digital product and service directory – ICMA Marketplace (demo and ideas for user outreach)</a:t>
            </a:r>
          </a:p>
          <a:p>
            <a:pPr lvl="0"/>
            <a:r>
              <a:rPr lang="en-US" dirty="0"/>
              <a:t>DSAB Engagement - Niles</a:t>
            </a:r>
          </a:p>
          <a:p>
            <a:pPr lvl="0"/>
            <a:r>
              <a:rPr lang="en-US" dirty="0"/>
              <a:t>Social media update - Abbas</a:t>
            </a:r>
          </a:p>
          <a:p>
            <a:pPr lvl="0"/>
            <a:r>
              <a:rPr lang="en-US" dirty="0"/>
              <a:t>Next check-in</a:t>
            </a:r>
          </a:p>
          <a:p>
            <a:pPr marL="457200" lvl="1" indent="0">
              <a:buNone/>
            </a:pPr>
            <a:endParaRPr lang="en-US" dirty="0"/>
          </a:p>
          <a:p>
            <a:pPr lvl="0"/>
            <a:endParaRPr lang="en-US" dirty="0"/>
          </a:p>
          <a:p>
            <a:pPr marL="0" lvl="0" indent="0">
              <a:buNone/>
            </a:pPr>
            <a:endParaRPr lang="en-US" dirty="0"/>
          </a:p>
        </p:txBody>
      </p:sp>
      <p:sp>
        <p:nvSpPr>
          <p:cNvPr id="13" name="Rectangle 12"/>
          <p:cNvSpPr/>
          <p:nvPr/>
        </p:nvSpPr>
        <p:spPr>
          <a:xfrm>
            <a:off x="3155334" y="956605"/>
            <a:ext cx="2794000" cy="611810"/>
          </a:xfrm>
          <a:prstGeom prst="rect">
            <a:avLst/>
          </a:prstGeom>
          <a:solidFill>
            <a:srgbClr val="1C3C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837182" y="896025"/>
            <a:ext cx="7430303" cy="70231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FFFFFF"/>
                </a:solidFill>
                <a:latin typeface="Helvetica"/>
                <a:cs typeface="Helvetica"/>
              </a:rPr>
              <a:t>Agenda</a:t>
            </a:r>
          </a:p>
        </p:txBody>
      </p:sp>
      <p:sp>
        <p:nvSpPr>
          <p:cNvPr id="20" name="Rectangle 19"/>
          <p:cNvSpPr/>
          <p:nvPr/>
        </p:nvSpPr>
        <p:spPr>
          <a:xfrm>
            <a:off x="0" y="0"/>
            <a:ext cx="9144000" cy="230898"/>
          </a:xfrm>
          <a:prstGeom prst="rect">
            <a:avLst/>
          </a:prstGeom>
          <a:solidFill>
            <a:srgbClr val="1C82B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6814141" y="-26735"/>
            <a:ext cx="1849386" cy="1019801"/>
          </a:xfrm>
          <a:prstGeom prst="rect">
            <a:avLst/>
          </a:prstGeom>
          <a:solidFill>
            <a:srgbClr val="1C3C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descr="ICMA-Master-REV-we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7330" y="321094"/>
            <a:ext cx="1533421" cy="497267"/>
          </a:xfrm>
          <a:prstGeom prst="rect">
            <a:avLst/>
          </a:prstGeom>
        </p:spPr>
      </p:pic>
    </p:spTree>
    <p:extLst>
      <p:ext uri="{BB962C8B-B14F-4D97-AF65-F5344CB8AC3E}">
        <p14:creationId xmlns:p14="http://schemas.microsoft.com/office/powerpoint/2010/main" val="4287765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E61A1017.jpg"/>
          <p:cNvPicPr>
            <a:picLocks noChangeAspect="1"/>
          </p:cNvPicPr>
          <p:nvPr/>
        </p:nvPicPr>
        <p:blipFill rotWithShape="1">
          <a:blip r:embed="rId2">
            <a:extLst>
              <a:ext uri="{28A0092B-C50C-407E-A947-70E740481C1C}">
                <a14:useLocalDpi xmlns:a14="http://schemas.microsoft.com/office/drawing/2010/main" val="0"/>
              </a:ext>
            </a:extLst>
          </a:blip>
          <a:srcRect l="64124" t="30101" r="-142" b="29326"/>
          <a:stretch/>
        </p:blipFill>
        <p:spPr>
          <a:xfrm>
            <a:off x="1" y="0"/>
            <a:ext cx="9180286" cy="6894287"/>
          </a:xfrm>
          <a:prstGeom prst="rect">
            <a:avLst/>
          </a:prstGeom>
        </p:spPr>
      </p:pic>
      <p:sp>
        <p:nvSpPr>
          <p:cNvPr id="19" name="Rectangle 18"/>
          <p:cNvSpPr/>
          <p:nvPr/>
        </p:nvSpPr>
        <p:spPr>
          <a:xfrm>
            <a:off x="-7428" y="181811"/>
            <a:ext cx="9144000" cy="6785852"/>
          </a:xfrm>
          <a:prstGeom prst="rect">
            <a:avLst/>
          </a:prstGeom>
          <a:solidFill>
            <a:schemeClr val="bg1">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8" name="Subtitle 2"/>
          <p:cNvSpPr txBox="1">
            <a:spLocks/>
          </p:cNvSpPr>
          <p:nvPr/>
        </p:nvSpPr>
        <p:spPr>
          <a:xfrm>
            <a:off x="-19668" y="1721948"/>
            <a:ext cx="9144001" cy="471423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r>
              <a:rPr lang="en-US" i="1" dirty="0"/>
              <a:t>(From the volunteer web page) Serving on the Digital Strategies Advisory Board (DSAB) entails engaging on ICMA.org and via ICMA social media in several capacities: as an expert user, as an advocate for ICMA.org, answering and posing questions on a regular basis, posting documents, and commenting on articles and blog posts of interest. The purpose of the group is to help make ICMA.org a valuable, accessible resource for ICMA members and to help staff identify digital approaches that would support strategic plan objectives. </a:t>
            </a:r>
            <a:endParaRPr lang="en-US" dirty="0"/>
          </a:p>
          <a:p>
            <a:pPr marL="457200" lvl="1" indent="0">
              <a:buNone/>
            </a:pPr>
            <a:endParaRPr lang="en-US" dirty="0"/>
          </a:p>
          <a:p>
            <a:pPr lvl="0"/>
            <a:endParaRPr lang="en-US" dirty="0"/>
          </a:p>
          <a:p>
            <a:pPr marL="0" lvl="0" indent="0">
              <a:buNone/>
            </a:pPr>
            <a:endParaRPr lang="en-US" dirty="0"/>
          </a:p>
        </p:txBody>
      </p:sp>
      <p:sp>
        <p:nvSpPr>
          <p:cNvPr id="13" name="Rectangle 12"/>
          <p:cNvSpPr/>
          <p:nvPr/>
        </p:nvSpPr>
        <p:spPr>
          <a:xfrm>
            <a:off x="3155334" y="956605"/>
            <a:ext cx="2794000" cy="611810"/>
          </a:xfrm>
          <a:prstGeom prst="rect">
            <a:avLst/>
          </a:prstGeom>
          <a:solidFill>
            <a:srgbClr val="1C3C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837182" y="896025"/>
            <a:ext cx="7430303" cy="70231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solidFill>
                  <a:srgbClr val="FFFFFF"/>
                </a:solidFill>
                <a:latin typeface="Helvetica"/>
                <a:cs typeface="Helvetica"/>
              </a:rPr>
              <a:t>Purpose of DSAB</a:t>
            </a:r>
          </a:p>
        </p:txBody>
      </p:sp>
      <p:sp>
        <p:nvSpPr>
          <p:cNvPr id="20" name="Rectangle 19"/>
          <p:cNvSpPr/>
          <p:nvPr/>
        </p:nvSpPr>
        <p:spPr>
          <a:xfrm>
            <a:off x="0" y="0"/>
            <a:ext cx="9144000" cy="230898"/>
          </a:xfrm>
          <a:prstGeom prst="rect">
            <a:avLst/>
          </a:prstGeom>
          <a:solidFill>
            <a:srgbClr val="1C82B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6814141" y="-26735"/>
            <a:ext cx="1849386" cy="1019801"/>
          </a:xfrm>
          <a:prstGeom prst="rect">
            <a:avLst/>
          </a:prstGeom>
          <a:solidFill>
            <a:srgbClr val="1C3C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descr="ICMA-Master-REV-we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7330" y="321094"/>
            <a:ext cx="1533421" cy="497267"/>
          </a:xfrm>
          <a:prstGeom prst="rect">
            <a:avLst/>
          </a:prstGeom>
        </p:spPr>
      </p:pic>
    </p:spTree>
    <p:extLst>
      <p:ext uri="{BB962C8B-B14F-4D97-AF65-F5344CB8AC3E}">
        <p14:creationId xmlns:p14="http://schemas.microsoft.com/office/powerpoint/2010/main" val="769211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nkstockPhotos-519622860-[Converted].png"/>
          <p:cNvPicPr>
            <a:picLocks noChangeAspect="1"/>
          </p:cNvPicPr>
          <p:nvPr/>
        </p:nvPicPr>
        <p:blipFill rotWithShape="1">
          <a:blip r:embed="rId2">
            <a:alphaModFix amt="59000"/>
            <a:extLst>
              <a:ext uri="{28A0092B-C50C-407E-A947-70E740481C1C}">
                <a14:useLocalDpi xmlns:a14="http://schemas.microsoft.com/office/drawing/2010/main" val="0"/>
              </a:ext>
            </a:extLst>
          </a:blip>
          <a:srcRect l="10066" t="2820" r="14909" b="16221"/>
          <a:stretch/>
        </p:blipFill>
        <p:spPr>
          <a:xfrm>
            <a:off x="0" y="230898"/>
            <a:ext cx="9144000" cy="6627102"/>
          </a:xfrm>
          <a:prstGeom prst="rect">
            <a:avLst/>
          </a:prstGeom>
        </p:spPr>
      </p:pic>
      <p:sp>
        <p:nvSpPr>
          <p:cNvPr id="10" name="Rectangle 9"/>
          <p:cNvSpPr/>
          <p:nvPr/>
        </p:nvSpPr>
        <p:spPr>
          <a:xfrm>
            <a:off x="0" y="230898"/>
            <a:ext cx="9144000" cy="6627102"/>
          </a:xfrm>
          <a:prstGeom prst="rect">
            <a:avLst/>
          </a:prstGeom>
          <a:solidFill>
            <a:schemeClr val="accent1">
              <a:lumMod val="20000"/>
              <a:lumOff val="80000"/>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0" y="0"/>
            <a:ext cx="9144000" cy="230898"/>
          </a:xfrm>
          <a:prstGeom prst="rect">
            <a:avLst/>
          </a:prstGeom>
          <a:solidFill>
            <a:srgbClr val="1C82B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814141" y="-26735"/>
            <a:ext cx="1849386" cy="1019801"/>
          </a:xfrm>
          <a:prstGeom prst="rect">
            <a:avLst/>
          </a:prstGeom>
          <a:solidFill>
            <a:srgbClr val="1C3C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ICMA-Master-REV-we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7330" y="321094"/>
            <a:ext cx="1533421" cy="497267"/>
          </a:xfrm>
          <a:prstGeom prst="rect">
            <a:avLst/>
          </a:prstGeom>
        </p:spPr>
      </p:pic>
      <p:sp>
        <p:nvSpPr>
          <p:cNvPr id="18" name="Rectangle 17"/>
          <p:cNvSpPr/>
          <p:nvPr/>
        </p:nvSpPr>
        <p:spPr>
          <a:xfrm>
            <a:off x="731723" y="1466630"/>
            <a:ext cx="3605816" cy="501811"/>
          </a:xfrm>
          <a:prstGeom prst="rect">
            <a:avLst/>
          </a:prstGeom>
          <a:solidFill>
            <a:srgbClr val="1C3C6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1"/>
          <p:cNvSpPr txBox="1">
            <a:spLocks/>
          </p:cNvSpPr>
          <p:nvPr/>
        </p:nvSpPr>
        <p:spPr>
          <a:xfrm>
            <a:off x="871066" y="1573224"/>
            <a:ext cx="6551378" cy="25976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rgbClr val="FFFFFF"/>
                </a:solidFill>
                <a:latin typeface="Helvetica"/>
                <a:cs typeface="Helvetica"/>
              </a:rPr>
              <a:t>App RFP</a:t>
            </a:r>
          </a:p>
        </p:txBody>
      </p:sp>
      <p:cxnSp>
        <p:nvCxnSpPr>
          <p:cNvPr id="21" name="Straight Connector 20"/>
          <p:cNvCxnSpPr/>
          <p:nvPr/>
        </p:nvCxnSpPr>
        <p:spPr>
          <a:xfrm>
            <a:off x="731722" y="1968441"/>
            <a:ext cx="7891193" cy="0"/>
          </a:xfrm>
          <a:prstGeom prst="line">
            <a:avLst/>
          </a:prstGeom>
          <a:ln>
            <a:solidFill>
              <a:srgbClr val="1C3C6D"/>
            </a:solidFill>
          </a:ln>
          <a:effectLst/>
        </p:spPr>
        <p:style>
          <a:lnRef idx="2">
            <a:schemeClr val="accent1"/>
          </a:lnRef>
          <a:fillRef idx="0">
            <a:schemeClr val="accent1"/>
          </a:fillRef>
          <a:effectRef idx="1">
            <a:schemeClr val="accent1"/>
          </a:effectRef>
          <a:fontRef idx="minor">
            <a:schemeClr val="tx1"/>
          </a:fontRef>
        </p:style>
      </p:cxnSp>
      <p:sp>
        <p:nvSpPr>
          <p:cNvPr id="12" name="Subtitle 2"/>
          <p:cNvSpPr txBox="1">
            <a:spLocks/>
          </p:cNvSpPr>
          <p:nvPr/>
        </p:nvSpPr>
        <p:spPr>
          <a:xfrm>
            <a:off x="885177" y="2413639"/>
            <a:ext cx="7737738" cy="389402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257300" lvl="2" indent="-457200">
              <a:buClr>
                <a:srgbClr val="1C82B8"/>
              </a:buClr>
            </a:pPr>
            <a:endParaRPr lang="en-US" sz="1600" dirty="0">
              <a:latin typeface="Helvetica"/>
              <a:cs typeface="Helvetica"/>
            </a:endParaRPr>
          </a:p>
          <a:p>
            <a:r>
              <a:rPr lang="en-US" dirty="0"/>
              <a:t>The ICMA Member App is intended to improve networking amongst members, reach the mobile workforce, provide 24/7 access to the latest news in Local Government and integrate a full functioning multi-event app</a:t>
            </a:r>
            <a:endParaRPr lang="en-US" dirty="0">
              <a:effectLst/>
            </a:endParaRPr>
          </a:p>
        </p:txBody>
      </p:sp>
      <p:sp>
        <p:nvSpPr>
          <p:cNvPr id="11" name="Subtitle 2">
            <a:extLst>
              <a:ext uri="{FF2B5EF4-FFF2-40B4-BE49-F238E27FC236}">
                <a16:creationId xmlns:a16="http://schemas.microsoft.com/office/drawing/2014/main" id="{7D863ABD-7C44-49BC-BDFC-7C4758B55F79}"/>
              </a:ext>
            </a:extLst>
          </p:cNvPr>
          <p:cNvSpPr txBox="1">
            <a:spLocks/>
          </p:cNvSpPr>
          <p:nvPr/>
        </p:nvSpPr>
        <p:spPr>
          <a:xfrm>
            <a:off x="105317" y="2127674"/>
            <a:ext cx="9144001" cy="471423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None/>
            </a:pPr>
            <a:endParaRPr lang="en-US" dirty="0"/>
          </a:p>
          <a:p>
            <a:pPr marL="0" lvl="0" indent="0">
              <a:buNone/>
            </a:pPr>
            <a:endParaRPr lang="en-US" dirty="0"/>
          </a:p>
        </p:txBody>
      </p:sp>
    </p:spTree>
    <p:extLst>
      <p:ext uri="{BB962C8B-B14F-4D97-AF65-F5344CB8AC3E}">
        <p14:creationId xmlns:p14="http://schemas.microsoft.com/office/powerpoint/2010/main" val="3321773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nkstockPhotos-519622860-[Converted].png"/>
          <p:cNvPicPr>
            <a:picLocks noChangeAspect="1"/>
          </p:cNvPicPr>
          <p:nvPr/>
        </p:nvPicPr>
        <p:blipFill rotWithShape="1">
          <a:blip r:embed="rId2">
            <a:alphaModFix amt="59000"/>
            <a:extLst>
              <a:ext uri="{28A0092B-C50C-407E-A947-70E740481C1C}">
                <a14:useLocalDpi xmlns:a14="http://schemas.microsoft.com/office/drawing/2010/main" val="0"/>
              </a:ext>
            </a:extLst>
          </a:blip>
          <a:srcRect l="10066" t="2820" r="14909" b="16221"/>
          <a:stretch/>
        </p:blipFill>
        <p:spPr>
          <a:xfrm>
            <a:off x="0" y="230898"/>
            <a:ext cx="9144000" cy="6627102"/>
          </a:xfrm>
          <a:prstGeom prst="rect">
            <a:avLst/>
          </a:prstGeom>
        </p:spPr>
      </p:pic>
      <p:sp>
        <p:nvSpPr>
          <p:cNvPr id="10" name="Rectangle 9"/>
          <p:cNvSpPr/>
          <p:nvPr/>
        </p:nvSpPr>
        <p:spPr>
          <a:xfrm>
            <a:off x="0" y="230898"/>
            <a:ext cx="9144000" cy="6627102"/>
          </a:xfrm>
          <a:prstGeom prst="rect">
            <a:avLst/>
          </a:prstGeom>
          <a:solidFill>
            <a:schemeClr val="accent1">
              <a:lumMod val="20000"/>
              <a:lumOff val="80000"/>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0" y="0"/>
            <a:ext cx="9144000" cy="230898"/>
          </a:xfrm>
          <a:prstGeom prst="rect">
            <a:avLst/>
          </a:prstGeom>
          <a:solidFill>
            <a:srgbClr val="1C82B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814141" y="-26735"/>
            <a:ext cx="1849386" cy="1019801"/>
          </a:xfrm>
          <a:prstGeom prst="rect">
            <a:avLst/>
          </a:prstGeom>
          <a:solidFill>
            <a:srgbClr val="1C3C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ICMA-Master-REV-we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7330" y="321094"/>
            <a:ext cx="1533421" cy="497267"/>
          </a:xfrm>
          <a:prstGeom prst="rect">
            <a:avLst/>
          </a:prstGeom>
        </p:spPr>
      </p:pic>
      <p:sp>
        <p:nvSpPr>
          <p:cNvPr id="18" name="Rectangle 17"/>
          <p:cNvSpPr/>
          <p:nvPr/>
        </p:nvSpPr>
        <p:spPr>
          <a:xfrm>
            <a:off x="731723" y="1466630"/>
            <a:ext cx="3605816" cy="501811"/>
          </a:xfrm>
          <a:prstGeom prst="rect">
            <a:avLst/>
          </a:prstGeom>
          <a:solidFill>
            <a:srgbClr val="1C3C6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1"/>
          <p:cNvSpPr txBox="1">
            <a:spLocks/>
          </p:cNvSpPr>
          <p:nvPr/>
        </p:nvSpPr>
        <p:spPr>
          <a:xfrm>
            <a:off x="871066" y="1573224"/>
            <a:ext cx="6551378" cy="25976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rgbClr val="FFFFFF"/>
                </a:solidFill>
                <a:latin typeface="Helvetica"/>
                <a:cs typeface="Helvetica"/>
              </a:rPr>
              <a:t>App RFP</a:t>
            </a:r>
          </a:p>
        </p:txBody>
      </p:sp>
      <p:cxnSp>
        <p:nvCxnSpPr>
          <p:cNvPr id="21" name="Straight Connector 20"/>
          <p:cNvCxnSpPr/>
          <p:nvPr/>
        </p:nvCxnSpPr>
        <p:spPr>
          <a:xfrm>
            <a:off x="731722" y="1968441"/>
            <a:ext cx="7891193" cy="0"/>
          </a:xfrm>
          <a:prstGeom prst="line">
            <a:avLst/>
          </a:prstGeom>
          <a:ln>
            <a:solidFill>
              <a:srgbClr val="1C3C6D"/>
            </a:solidFill>
          </a:ln>
          <a:effectLst/>
        </p:spPr>
        <p:style>
          <a:lnRef idx="2">
            <a:schemeClr val="accent1"/>
          </a:lnRef>
          <a:fillRef idx="0">
            <a:schemeClr val="accent1"/>
          </a:fillRef>
          <a:effectRef idx="1">
            <a:schemeClr val="accent1"/>
          </a:effectRef>
          <a:fontRef idx="minor">
            <a:schemeClr val="tx1"/>
          </a:fontRef>
        </p:style>
      </p:cxnSp>
      <p:sp>
        <p:nvSpPr>
          <p:cNvPr id="12" name="Subtitle 2"/>
          <p:cNvSpPr txBox="1">
            <a:spLocks/>
          </p:cNvSpPr>
          <p:nvPr/>
        </p:nvSpPr>
        <p:spPr>
          <a:xfrm>
            <a:off x="885177" y="2413639"/>
            <a:ext cx="7737738" cy="389402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257300" lvl="2" indent="-457200">
              <a:buClr>
                <a:srgbClr val="1C82B8"/>
              </a:buClr>
            </a:pPr>
            <a:endParaRPr lang="en-US" sz="1600" dirty="0">
              <a:latin typeface="Helvetica"/>
              <a:cs typeface="Helvetica"/>
            </a:endParaRPr>
          </a:p>
          <a:p>
            <a:pPr marL="857250" lvl="1" indent="-457200">
              <a:buClr>
                <a:srgbClr val="1C82B8"/>
              </a:buClr>
            </a:pPr>
            <a:endParaRPr lang="en-US" sz="2000" dirty="0">
              <a:latin typeface="Helvetica"/>
              <a:cs typeface="Helvetica"/>
            </a:endParaRPr>
          </a:p>
        </p:txBody>
      </p:sp>
      <p:sp>
        <p:nvSpPr>
          <p:cNvPr id="11" name="Subtitle 2">
            <a:extLst>
              <a:ext uri="{FF2B5EF4-FFF2-40B4-BE49-F238E27FC236}">
                <a16:creationId xmlns:a16="http://schemas.microsoft.com/office/drawing/2014/main" id="{6EA46623-D6BF-45ED-BBCD-14507F26D473}"/>
              </a:ext>
            </a:extLst>
          </p:cNvPr>
          <p:cNvSpPr txBox="1">
            <a:spLocks/>
          </p:cNvSpPr>
          <p:nvPr/>
        </p:nvSpPr>
        <p:spPr>
          <a:xfrm>
            <a:off x="1037577" y="2566039"/>
            <a:ext cx="7737738" cy="389402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1C82B8"/>
              </a:buClr>
            </a:pPr>
            <a:r>
              <a:rPr lang="en-US" sz="2400" dirty="0">
                <a:latin typeface="Helvetica"/>
                <a:cs typeface="Helvetica"/>
              </a:rPr>
              <a:t>Conducted RFP; received only 3 responses</a:t>
            </a:r>
          </a:p>
          <a:p>
            <a:pPr>
              <a:buClr>
                <a:srgbClr val="1C82B8"/>
              </a:buClr>
            </a:pPr>
            <a:r>
              <a:rPr lang="en-US" sz="2400" dirty="0">
                <a:latin typeface="Helvetica"/>
                <a:cs typeface="Helvetica"/>
              </a:rPr>
              <a:t>Those were optimized for event</a:t>
            </a:r>
          </a:p>
          <a:p>
            <a:pPr>
              <a:buClr>
                <a:srgbClr val="1C82B8"/>
              </a:buClr>
            </a:pPr>
            <a:r>
              <a:rPr lang="en-US" sz="2400" dirty="0">
                <a:latin typeface="Helvetica"/>
                <a:cs typeface="Helvetica"/>
              </a:rPr>
              <a:t>Feedback on RFP</a:t>
            </a:r>
          </a:p>
          <a:p>
            <a:pPr lvl="1">
              <a:buClr>
                <a:srgbClr val="1C82B8"/>
              </a:buClr>
            </a:pPr>
            <a:r>
              <a:rPr lang="en-US" sz="2000" dirty="0">
                <a:latin typeface="Helvetica"/>
                <a:cs typeface="Helvetica"/>
              </a:rPr>
              <a:t>“Kitchen Sink”</a:t>
            </a:r>
          </a:p>
          <a:p>
            <a:pPr lvl="1">
              <a:buClr>
                <a:srgbClr val="1C82B8"/>
              </a:buClr>
            </a:pPr>
            <a:r>
              <a:rPr lang="en-US" sz="2000" dirty="0">
                <a:latin typeface="Helvetica"/>
                <a:cs typeface="Helvetica"/>
              </a:rPr>
              <a:t>Fear of “integration</a:t>
            </a:r>
          </a:p>
          <a:p>
            <a:pPr>
              <a:buClr>
                <a:srgbClr val="1C82B8"/>
              </a:buClr>
            </a:pPr>
            <a:r>
              <a:rPr lang="en-US" sz="2400" dirty="0">
                <a:latin typeface="Helvetica"/>
                <a:cs typeface="Helvetica"/>
              </a:rPr>
              <a:t>Next Steps: Re-think; Focus; Involve new CIO</a:t>
            </a:r>
          </a:p>
          <a:p>
            <a:pPr>
              <a:buClr>
                <a:srgbClr val="1C82B8"/>
              </a:buClr>
            </a:pPr>
            <a:r>
              <a:rPr lang="en-US" sz="2400" dirty="0">
                <a:latin typeface="Helvetica"/>
                <a:cs typeface="Helvetica"/>
              </a:rPr>
              <a:t>For DSAB – what is top priority for member app. Why would you open an ICMA app? </a:t>
            </a:r>
          </a:p>
        </p:txBody>
      </p:sp>
    </p:spTree>
    <p:extLst>
      <p:ext uri="{BB962C8B-B14F-4D97-AF65-F5344CB8AC3E}">
        <p14:creationId xmlns:p14="http://schemas.microsoft.com/office/powerpoint/2010/main" val="1476212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4902E0-629A-476E-A6E2-06FFC2F686B5}"/>
              </a:ext>
            </a:extLst>
          </p:cNvPr>
          <p:cNvSpPr>
            <a:spLocks noGrp="1"/>
          </p:cNvSpPr>
          <p:nvPr>
            <p:ph type="body" sz="quarter" idx="12"/>
          </p:nvPr>
        </p:nvSpPr>
        <p:spPr>
          <a:xfrm>
            <a:off x="613034" y="1723606"/>
            <a:ext cx="8092427" cy="2962694"/>
          </a:xfrm>
        </p:spPr>
        <p:txBody>
          <a:bodyPr/>
          <a:lstStyle/>
          <a:p>
            <a:r>
              <a:rPr lang="en-US" dirty="0"/>
              <a:t>Purpose: Deliver priority member content to a mobile device in an organized way</a:t>
            </a:r>
          </a:p>
          <a:p>
            <a:endParaRPr lang="en-US" dirty="0"/>
          </a:p>
        </p:txBody>
      </p:sp>
      <p:sp>
        <p:nvSpPr>
          <p:cNvPr id="3" name="Text Placeholder 2">
            <a:extLst>
              <a:ext uri="{FF2B5EF4-FFF2-40B4-BE49-F238E27FC236}">
                <a16:creationId xmlns:a16="http://schemas.microsoft.com/office/drawing/2014/main" id="{D2B1EE2E-4517-4975-B6F3-AAF3554B15DF}"/>
              </a:ext>
            </a:extLst>
          </p:cNvPr>
          <p:cNvSpPr>
            <a:spLocks noGrp="1"/>
          </p:cNvSpPr>
          <p:nvPr>
            <p:ph type="body" sz="quarter" idx="11"/>
          </p:nvPr>
        </p:nvSpPr>
        <p:spPr/>
        <p:txBody>
          <a:bodyPr/>
          <a:lstStyle/>
          <a:p>
            <a:r>
              <a:rPr lang="en-US" dirty="0"/>
              <a:t>Mobile App</a:t>
            </a:r>
          </a:p>
        </p:txBody>
      </p:sp>
      <p:graphicFrame>
        <p:nvGraphicFramePr>
          <p:cNvPr id="5" name="Table 4">
            <a:extLst>
              <a:ext uri="{FF2B5EF4-FFF2-40B4-BE49-F238E27FC236}">
                <a16:creationId xmlns:a16="http://schemas.microsoft.com/office/drawing/2014/main" id="{72207C60-F846-4012-AF40-20854E913F5E}"/>
              </a:ext>
            </a:extLst>
          </p:cNvPr>
          <p:cNvGraphicFramePr>
            <a:graphicFrameLocks noGrp="1"/>
          </p:cNvGraphicFramePr>
          <p:nvPr>
            <p:extLst>
              <p:ext uri="{D42A27DB-BD31-4B8C-83A1-F6EECF244321}">
                <p14:modId xmlns:p14="http://schemas.microsoft.com/office/powerpoint/2010/main" val="2868657783"/>
              </p:ext>
            </p:extLst>
          </p:nvPr>
        </p:nvGraphicFramePr>
        <p:xfrm>
          <a:off x="1110343" y="2351314"/>
          <a:ext cx="6578081" cy="4264088"/>
        </p:xfrm>
        <a:graphic>
          <a:graphicData uri="http://schemas.openxmlformats.org/drawingml/2006/table">
            <a:tbl>
              <a:tblPr firstRow="1" firstCol="1" bandRow="1">
                <a:tableStyleId>{5C22544A-7EE6-4342-B048-85BDC9FD1C3A}</a:tableStyleId>
              </a:tblPr>
              <a:tblGrid>
                <a:gridCol w="6578081">
                  <a:extLst>
                    <a:ext uri="{9D8B030D-6E8A-4147-A177-3AD203B41FA5}">
                      <a16:colId xmlns:a16="http://schemas.microsoft.com/office/drawing/2014/main" val="1594630104"/>
                    </a:ext>
                  </a:extLst>
                </a:gridCol>
              </a:tblGrid>
              <a:tr h="235509">
                <a:tc>
                  <a:txBody>
                    <a:bodyPr/>
                    <a:lstStyle/>
                    <a:p>
                      <a:pPr marL="0" marR="0">
                        <a:lnSpc>
                          <a:spcPct val="107000"/>
                        </a:lnSpc>
                        <a:spcBef>
                          <a:spcPts val="0"/>
                        </a:spcBef>
                        <a:spcAft>
                          <a:spcPts val="0"/>
                        </a:spcAft>
                      </a:pPr>
                      <a:r>
                        <a:rPr lang="en-US" sz="1100" dirty="0">
                          <a:effectLst/>
                        </a:rPr>
                        <a:t>Sign in (gets you to your profile and protected content)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4317702"/>
                  </a:ext>
                </a:extLst>
              </a:tr>
              <a:tr h="235509">
                <a:tc>
                  <a:txBody>
                    <a:bodyPr/>
                    <a:lstStyle/>
                    <a:p>
                      <a:pPr marL="0" marR="0">
                        <a:lnSpc>
                          <a:spcPct val="107000"/>
                        </a:lnSpc>
                        <a:spcBef>
                          <a:spcPts val="0"/>
                        </a:spcBef>
                        <a:spcAft>
                          <a:spcPts val="0"/>
                        </a:spcAft>
                      </a:pPr>
                      <a:r>
                        <a:rPr lang="en-US" sz="1100">
                          <a:effectLst/>
                        </a:rPr>
                        <a:t>News and Blogs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6138434"/>
                  </a:ext>
                </a:extLst>
              </a:tr>
              <a:tr h="235509">
                <a:tc>
                  <a:txBody>
                    <a:bodyPr/>
                    <a:lstStyle/>
                    <a:p>
                      <a:pPr marL="0" marR="0">
                        <a:lnSpc>
                          <a:spcPct val="107000"/>
                        </a:lnSpc>
                        <a:spcBef>
                          <a:spcPts val="0"/>
                        </a:spcBef>
                        <a:spcAft>
                          <a:spcPts val="0"/>
                        </a:spcAft>
                      </a:pPr>
                      <a:r>
                        <a:rPr lang="en-US" sz="1100">
                          <a:effectLst/>
                        </a:rPr>
                        <a:t>PM Magazine app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4100313"/>
                  </a:ext>
                </a:extLst>
              </a:tr>
              <a:tr h="235509">
                <a:tc>
                  <a:txBody>
                    <a:bodyPr/>
                    <a:lstStyle/>
                    <a:p>
                      <a:pPr marL="0" marR="0">
                        <a:lnSpc>
                          <a:spcPct val="107000"/>
                        </a:lnSpc>
                        <a:spcBef>
                          <a:spcPts val="0"/>
                        </a:spcBef>
                        <a:spcAft>
                          <a:spcPts val="0"/>
                        </a:spcAft>
                      </a:pPr>
                      <a:r>
                        <a:rPr lang="en-US" sz="1100">
                          <a:effectLst/>
                        </a:rPr>
                        <a:t>Social Media Channels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12156596"/>
                  </a:ext>
                </a:extLst>
              </a:tr>
              <a:tr h="235509">
                <a:tc>
                  <a:txBody>
                    <a:bodyPr/>
                    <a:lstStyle/>
                    <a:p>
                      <a:pPr marL="0" marR="0">
                        <a:lnSpc>
                          <a:spcPct val="107000"/>
                        </a:lnSpc>
                        <a:spcBef>
                          <a:spcPts val="0"/>
                        </a:spcBef>
                        <a:spcAft>
                          <a:spcPts val="0"/>
                        </a:spcAft>
                      </a:pPr>
                      <a:r>
                        <a:rPr lang="en-US" sz="1100">
                          <a:effectLst/>
                        </a:rPr>
                        <a:t>Job Center – customized search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094693"/>
                  </a:ext>
                </a:extLst>
              </a:tr>
              <a:tr h="235509">
                <a:tc>
                  <a:txBody>
                    <a:bodyPr/>
                    <a:lstStyle/>
                    <a:p>
                      <a:pPr marL="0" marR="0">
                        <a:lnSpc>
                          <a:spcPct val="107000"/>
                        </a:lnSpc>
                        <a:spcBef>
                          <a:spcPts val="0"/>
                        </a:spcBef>
                        <a:spcAft>
                          <a:spcPts val="0"/>
                        </a:spcAft>
                      </a:pPr>
                      <a:r>
                        <a:rPr lang="en-US" sz="1100">
                          <a:effectLst/>
                        </a:rPr>
                        <a:t>Ask and Answer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5563521"/>
                  </a:ext>
                </a:extLst>
              </a:tr>
              <a:tr h="235509">
                <a:tc>
                  <a:txBody>
                    <a:bodyPr/>
                    <a:lstStyle/>
                    <a:p>
                      <a:pPr marL="0" marR="0">
                        <a:lnSpc>
                          <a:spcPct val="107000"/>
                        </a:lnSpc>
                        <a:spcBef>
                          <a:spcPts val="0"/>
                        </a:spcBef>
                        <a:spcAft>
                          <a:spcPts val="0"/>
                        </a:spcAft>
                      </a:pPr>
                      <a:r>
                        <a:rPr lang="en-US" sz="1100">
                          <a:effectLst/>
                        </a:rPr>
                        <a:t>Groups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64491442"/>
                  </a:ext>
                </a:extLst>
              </a:tr>
              <a:tr h="235509">
                <a:tc>
                  <a:txBody>
                    <a:bodyPr/>
                    <a:lstStyle/>
                    <a:p>
                      <a:pPr marL="0" marR="0">
                        <a:lnSpc>
                          <a:spcPct val="107000"/>
                        </a:lnSpc>
                        <a:spcBef>
                          <a:spcPts val="0"/>
                        </a:spcBef>
                        <a:spcAft>
                          <a:spcPts val="0"/>
                        </a:spcAft>
                      </a:pPr>
                      <a:r>
                        <a:rPr lang="en-US" sz="1100">
                          <a:effectLst/>
                        </a:rPr>
                        <a:t>Networking – Who’s Who and Linked In Members’ Group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15891951"/>
                  </a:ext>
                </a:extLst>
              </a:tr>
              <a:tr h="235509">
                <a:tc>
                  <a:txBody>
                    <a:bodyPr/>
                    <a:lstStyle/>
                    <a:p>
                      <a:pPr marL="0" marR="0">
                        <a:lnSpc>
                          <a:spcPct val="107000"/>
                        </a:lnSpc>
                        <a:spcBef>
                          <a:spcPts val="0"/>
                        </a:spcBef>
                        <a:spcAft>
                          <a:spcPts val="0"/>
                        </a:spcAft>
                      </a:pPr>
                      <a:r>
                        <a:rPr lang="en-US" sz="1100">
                          <a:effectLst/>
                        </a:rPr>
                        <a:t>Events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131131"/>
                  </a:ext>
                </a:extLst>
              </a:tr>
              <a:tr h="235509">
                <a:tc>
                  <a:txBody>
                    <a:bodyPr/>
                    <a:lstStyle/>
                    <a:p>
                      <a:pPr marL="0" marR="0">
                        <a:lnSpc>
                          <a:spcPct val="107000"/>
                        </a:lnSpc>
                        <a:spcBef>
                          <a:spcPts val="0"/>
                        </a:spcBef>
                        <a:spcAft>
                          <a:spcPts val="0"/>
                        </a:spcAft>
                      </a:pPr>
                      <a:r>
                        <a:rPr lang="en-US" sz="1100">
                          <a:effectLst/>
                        </a:rPr>
                        <a:t>ICMA Annual Conference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61319222"/>
                  </a:ext>
                </a:extLst>
              </a:tr>
              <a:tr h="235509">
                <a:tc>
                  <a:txBody>
                    <a:bodyPr/>
                    <a:lstStyle/>
                    <a:p>
                      <a:pPr marL="0" marR="0">
                        <a:lnSpc>
                          <a:spcPct val="107000"/>
                        </a:lnSpc>
                        <a:spcBef>
                          <a:spcPts val="0"/>
                        </a:spcBef>
                        <a:spcAft>
                          <a:spcPts val="0"/>
                        </a:spcAft>
                      </a:pPr>
                      <a:r>
                        <a:rPr lang="en-US" sz="1100">
                          <a:effectLst/>
                        </a:rPr>
                        <a:t>Credentialing (status, course/learning suggestions)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58029219"/>
                  </a:ext>
                </a:extLst>
              </a:tr>
              <a:tr h="483481">
                <a:tc>
                  <a:txBody>
                    <a:bodyPr/>
                    <a:lstStyle/>
                    <a:p>
                      <a:pPr marL="0" marR="0">
                        <a:lnSpc>
                          <a:spcPct val="107000"/>
                        </a:lnSpc>
                        <a:spcBef>
                          <a:spcPts val="0"/>
                        </a:spcBef>
                        <a:spcAft>
                          <a:spcPts val="0"/>
                        </a:spcAft>
                      </a:pPr>
                      <a:r>
                        <a:rPr lang="en-US" sz="1100">
                          <a:effectLst/>
                        </a:rPr>
                        <a:t>Career stage customization (allows events and some content to be customized)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9665111"/>
                  </a:ext>
                </a:extLst>
              </a:tr>
              <a:tr h="483481">
                <a:tc>
                  <a:txBody>
                    <a:bodyPr/>
                    <a:lstStyle/>
                    <a:p>
                      <a:pPr marL="0" marR="0">
                        <a:lnSpc>
                          <a:spcPct val="107000"/>
                        </a:lnSpc>
                        <a:spcBef>
                          <a:spcPts val="0"/>
                        </a:spcBef>
                        <a:spcAft>
                          <a:spcPts val="0"/>
                        </a:spcAft>
                      </a:pPr>
                      <a:r>
                        <a:rPr lang="en-US" sz="1100" dirty="0">
                          <a:effectLst/>
                        </a:rPr>
                        <a:t>#</a:t>
                      </a:r>
                      <a:r>
                        <a:rPr lang="en-US" sz="1100" dirty="0" err="1">
                          <a:effectLst/>
                        </a:rPr>
                        <a:t>localgov</a:t>
                      </a:r>
                      <a:r>
                        <a:rPr lang="en-US" sz="1100" dirty="0">
                          <a:effectLst/>
                        </a:rPr>
                        <a:t> by topic – priority “nuts and bolts” content following our topic structure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6638081"/>
                  </a:ext>
                </a:extLst>
              </a:tr>
              <a:tr h="235509">
                <a:tc>
                  <a:txBody>
                    <a:bodyPr/>
                    <a:lstStyle/>
                    <a:p>
                      <a:pPr marL="0" marR="0">
                        <a:lnSpc>
                          <a:spcPct val="107000"/>
                        </a:lnSpc>
                        <a:spcBef>
                          <a:spcPts val="0"/>
                        </a:spcBef>
                        <a:spcAft>
                          <a:spcPts val="0"/>
                        </a:spcAft>
                      </a:pPr>
                      <a:r>
                        <a:rPr lang="en-US" sz="1100">
                          <a:effectLst/>
                        </a:rPr>
                        <a:t>ICMA Media – Podcasts and videos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27635826"/>
                  </a:ext>
                </a:extLst>
              </a:tr>
              <a:tr h="235509">
                <a:tc>
                  <a:txBody>
                    <a:bodyPr/>
                    <a:lstStyle/>
                    <a:p>
                      <a:pPr marL="0" marR="0">
                        <a:lnSpc>
                          <a:spcPct val="107000"/>
                        </a:lnSpc>
                        <a:spcBef>
                          <a:spcPts val="0"/>
                        </a:spcBef>
                        <a:spcAft>
                          <a:spcPts val="0"/>
                        </a:spcAft>
                      </a:pPr>
                      <a:r>
                        <a:rPr lang="en-US" sz="1100">
                          <a:effectLst/>
                        </a:rPr>
                        <a:t>Coaching/Mentor Match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5966531"/>
                  </a:ext>
                </a:extLst>
              </a:tr>
              <a:tr h="235509">
                <a:tc>
                  <a:txBody>
                    <a:bodyPr/>
                    <a:lstStyle/>
                    <a:p>
                      <a:pPr marL="0" marR="0">
                        <a:lnSpc>
                          <a:spcPct val="107000"/>
                        </a:lnSpc>
                        <a:spcBef>
                          <a:spcPts val="0"/>
                        </a:spcBef>
                        <a:spcAft>
                          <a:spcPts val="0"/>
                        </a:spcAft>
                      </a:pPr>
                      <a:r>
                        <a:rPr lang="en-US" sz="1100" dirty="0">
                          <a:effectLst/>
                        </a:rPr>
                        <a:t>Advocating for the Profession (resources, hot topics, support, donate)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6908948"/>
                  </a:ext>
                </a:extLst>
              </a:tr>
            </a:tbl>
          </a:graphicData>
        </a:graphic>
      </p:graphicFrame>
    </p:spTree>
    <p:extLst>
      <p:ext uri="{BB962C8B-B14F-4D97-AF65-F5344CB8AC3E}">
        <p14:creationId xmlns:p14="http://schemas.microsoft.com/office/powerpoint/2010/main" val="3818367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1606457" y="3128077"/>
            <a:ext cx="5299393" cy="368241"/>
          </a:xfrm>
        </p:spPr>
        <p:txBody>
          <a:bodyPr/>
          <a:lstStyle/>
          <a:p>
            <a:r>
              <a:rPr lang="en-US" sz="4800" dirty="0"/>
              <a:t>ICMA Marketplace</a:t>
            </a:r>
          </a:p>
        </p:txBody>
      </p:sp>
    </p:spTree>
    <p:extLst>
      <p:ext uri="{BB962C8B-B14F-4D97-AF65-F5344CB8AC3E}">
        <p14:creationId xmlns:p14="http://schemas.microsoft.com/office/powerpoint/2010/main" val="3381192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4C569BE-8F75-4849-BF79-73C1B4659B1E}"/>
              </a:ext>
            </a:extLst>
          </p:cNvPr>
          <p:cNvSpPr>
            <a:spLocks noGrp="1"/>
          </p:cNvSpPr>
          <p:nvPr>
            <p:ph type="body" sz="quarter" idx="11"/>
          </p:nvPr>
        </p:nvSpPr>
        <p:spPr>
          <a:xfrm>
            <a:off x="613034" y="1005766"/>
            <a:ext cx="4677423" cy="368241"/>
          </a:xfrm>
        </p:spPr>
        <p:txBody>
          <a:bodyPr/>
          <a:lstStyle/>
          <a:p>
            <a:r>
              <a:rPr lang="en-US" dirty="0"/>
              <a:t>DSAB Engagement</a:t>
            </a:r>
          </a:p>
        </p:txBody>
      </p:sp>
      <p:sp>
        <p:nvSpPr>
          <p:cNvPr id="2" name="Rectangle 1">
            <a:extLst>
              <a:ext uri="{FF2B5EF4-FFF2-40B4-BE49-F238E27FC236}">
                <a16:creationId xmlns:a16="http://schemas.microsoft.com/office/drawing/2014/main" id="{E5AABED0-E214-4EED-913F-4316B28871A4}"/>
              </a:ext>
            </a:extLst>
          </p:cNvPr>
          <p:cNvSpPr/>
          <p:nvPr/>
        </p:nvSpPr>
        <p:spPr>
          <a:xfrm>
            <a:off x="407963" y="1744793"/>
            <a:ext cx="8482819" cy="4801314"/>
          </a:xfrm>
          <a:prstGeom prst="rect">
            <a:avLst/>
          </a:prstGeom>
        </p:spPr>
        <p:txBody>
          <a:bodyPr wrap="square">
            <a:spAutoFit/>
          </a:bodyPr>
          <a:lstStyle/>
          <a:p>
            <a:pPr marL="457200" indent="-457200">
              <a:buClr>
                <a:srgbClr val="1C82B8"/>
              </a:buClr>
              <a:buFont typeface="Arial" panose="020B0604020202020204" pitchFamily="34" charset="0"/>
              <a:buChar char="•"/>
            </a:pPr>
            <a:r>
              <a:rPr lang="en-US" dirty="0">
                <a:latin typeface="Helvetica"/>
                <a:cs typeface="Helvetica"/>
              </a:rPr>
              <a:t>Ask and Answer: Since January 1</a:t>
            </a:r>
            <a:r>
              <a:rPr lang="en-US" baseline="30000" dirty="0">
                <a:latin typeface="Helvetica"/>
                <a:cs typeface="Helvetica"/>
              </a:rPr>
              <a:t>st</a:t>
            </a:r>
            <a:r>
              <a:rPr lang="en-US" dirty="0">
                <a:latin typeface="Helvetica"/>
                <a:cs typeface="Helvetica"/>
              </a:rPr>
              <a:t> 2018 Has accounted for about 14,000 page views with 29 new questions with 28 new answers over that time. Subscribe to the ask and answer email to get the questions straight to your inbox. </a:t>
            </a:r>
            <a:r>
              <a:rPr lang="en-US" dirty="0">
                <a:latin typeface="Helvetica"/>
                <a:cs typeface="Helvetica"/>
                <a:hlinkClick r:id="rId2"/>
              </a:rPr>
              <a:t>https://icma.org/questions</a:t>
            </a:r>
            <a:r>
              <a:rPr lang="en-US" dirty="0">
                <a:latin typeface="Helvetica"/>
                <a:cs typeface="Helvetica"/>
              </a:rPr>
              <a:t> </a:t>
            </a:r>
          </a:p>
          <a:p>
            <a:pPr marL="457200" indent="-457200">
              <a:buClr>
                <a:srgbClr val="1C82B8"/>
              </a:buClr>
              <a:buFont typeface="Arial" panose="020B0604020202020204" pitchFamily="34" charset="0"/>
              <a:buChar char="•"/>
            </a:pPr>
            <a:endParaRPr lang="en-US" dirty="0">
              <a:latin typeface="Helvetica"/>
              <a:cs typeface="Helvetica"/>
            </a:endParaRPr>
          </a:p>
          <a:p>
            <a:pPr marL="457200" indent="-457200">
              <a:buClr>
                <a:srgbClr val="1C82B8"/>
              </a:buClr>
              <a:buFont typeface="Arial" panose="020B0604020202020204" pitchFamily="34" charset="0"/>
              <a:buChar char="•"/>
            </a:pPr>
            <a:r>
              <a:rPr lang="en-US" dirty="0">
                <a:latin typeface="Helvetica"/>
                <a:cs typeface="Helvetica"/>
              </a:rPr>
              <a:t>ICMA Blog: The ICMA blog has an email feed with around 270 subscribers. Subscribe at </a:t>
            </a:r>
            <a:r>
              <a:rPr lang="en-US" dirty="0">
                <a:latin typeface="Helvetica"/>
                <a:cs typeface="Helvetica"/>
                <a:hlinkClick r:id="rId3"/>
              </a:rPr>
              <a:t>https://icma.org/blog-posts</a:t>
            </a:r>
            <a:r>
              <a:rPr lang="en-US" dirty="0">
                <a:latin typeface="Helvetica"/>
                <a:cs typeface="Helvetica"/>
              </a:rPr>
              <a:t> </a:t>
            </a:r>
          </a:p>
          <a:p>
            <a:pPr marL="457200" indent="-457200">
              <a:buClr>
                <a:srgbClr val="1C82B8"/>
              </a:buClr>
              <a:buFont typeface="Arial" panose="020B0604020202020204" pitchFamily="34" charset="0"/>
              <a:buChar char="•"/>
            </a:pPr>
            <a:endParaRPr lang="en-US" dirty="0">
              <a:latin typeface="Helvetica"/>
              <a:cs typeface="Helvetica"/>
            </a:endParaRPr>
          </a:p>
          <a:p>
            <a:pPr marL="457200" indent="-457200">
              <a:buClr>
                <a:srgbClr val="1C82B8"/>
              </a:buClr>
              <a:buFont typeface="Arial" panose="020B0604020202020204" pitchFamily="34" charset="0"/>
              <a:buChar char="•"/>
            </a:pPr>
            <a:r>
              <a:rPr lang="en-US" dirty="0">
                <a:latin typeface="Helvetica"/>
                <a:cs typeface="Helvetica"/>
              </a:rPr>
              <a:t>Local </a:t>
            </a:r>
            <a:r>
              <a:rPr lang="en-US" dirty="0" err="1">
                <a:latin typeface="Helvetica"/>
                <a:cs typeface="Helvetica"/>
              </a:rPr>
              <a:t>Gov</a:t>
            </a:r>
            <a:r>
              <a:rPr lang="en-US" dirty="0">
                <a:latin typeface="Helvetica"/>
                <a:cs typeface="Helvetica"/>
              </a:rPr>
              <a:t> Life: ICMA’s Podcast has 667 Subscribers. Subscribe on iTunes or wherever you get your podcasts.</a:t>
            </a:r>
          </a:p>
          <a:p>
            <a:pPr marL="457200" indent="-457200">
              <a:buClr>
                <a:srgbClr val="1C82B8"/>
              </a:buClr>
              <a:buFont typeface="Arial" panose="020B0604020202020204" pitchFamily="34" charset="0"/>
              <a:buChar char="•"/>
            </a:pPr>
            <a:endParaRPr lang="en-US" dirty="0">
              <a:latin typeface="Helvetica"/>
              <a:cs typeface="Helvetica"/>
            </a:endParaRPr>
          </a:p>
          <a:p>
            <a:pPr marL="457200" indent="-457200">
              <a:buClr>
                <a:srgbClr val="1C82B8"/>
              </a:buClr>
              <a:buFont typeface="Arial" panose="020B0604020202020204" pitchFamily="34" charset="0"/>
              <a:buChar char="•"/>
            </a:pPr>
            <a:r>
              <a:rPr lang="en-US" dirty="0">
                <a:latin typeface="Helvetica"/>
                <a:cs typeface="Helvetica"/>
              </a:rPr>
              <a:t>Comments:  We have had 32 Comments since January 1</a:t>
            </a:r>
            <a:r>
              <a:rPr lang="en-US" baseline="30000" dirty="0">
                <a:latin typeface="Helvetica"/>
                <a:cs typeface="Helvetica"/>
              </a:rPr>
              <a:t>st</a:t>
            </a:r>
            <a:r>
              <a:rPr lang="en-US" dirty="0">
                <a:latin typeface="Helvetica"/>
                <a:cs typeface="Helvetica"/>
              </a:rPr>
              <a:t> 2018. They tend to be on content where we are congratulating a member. </a:t>
            </a:r>
          </a:p>
          <a:p>
            <a:pPr>
              <a:buClr>
                <a:srgbClr val="1C82B8"/>
              </a:buClr>
            </a:pPr>
            <a:r>
              <a:rPr lang="en-US" dirty="0">
                <a:latin typeface="Helvetica"/>
                <a:cs typeface="Helvetica"/>
              </a:rPr>
              <a:t> </a:t>
            </a:r>
          </a:p>
          <a:p>
            <a:pPr marL="457200" indent="-457200">
              <a:buClr>
                <a:srgbClr val="1C82B8"/>
              </a:buClr>
              <a:buFont typeface="Arial" panose="020B0604020202020204" pitchFamily="34" charset="0"/>
              <a:buChar char="•"/>
            </a:pPr>
            <a:r>
              <a:rPr lang="en-US" dirty="0">
                <a:latin typeface="Helvetica"/>
                <a:cs typeface="Helvetica"/>
              </a:rPr>
              <a:t>Groups: We have 26 Groups in areas such as performance benchmarking and Veterans as well as the DSAB group and the New ICMA Social Media Influencers group.  </a:t>
            </a:r>
          </a:p>
        </p:txBody>
      </p:sp>
    </p:spTree>
    <p:extLst>
      <p:ext uri="{BB962C8B-B14F-4D97-AF65-F5344CB8AC3E}">
        <p14:creationId xmlns:p14="http://schemas.microsoft.com/office/powerpoint/2010/main" val="2028226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66D589-7A70-460D-A4AE-50B19046CBFB}"/>
              </a:ext>
            </a:extLst>
          </p:cNvPr>
          <p:cNvSpPr>
            <a:spLocks noGrp="1"/>
          </p:cNvSpPr>
          <p:nvPr>
            <p:ph type="body" sz="quarter" idx="11"/>
          </p:nvPr>
        </p:nvSpPr>
        <p:spPr>
          <a:xfrm>
            <a:off x="613034" y="1005766"/>
            <a:ext cx="5461195" cy="368241"/>
          </a:xfrm>
        </p:spPr>
        <p:txBody>
          <a:bodyPr/>
          <a:lstStyle/>
          <a:p>
            <a:r>
              <a:rPr lang="en-US" dirty="0"/>
              <a:t>Social Media Update</a:t>
            </a:r>
          </a:p>
        </p:txBody>
      </p:sp>
      <p:sp>
        <p:nvSpPr>
          <p:cNvPr id="5" name="Text Placeholder 4">
            <a:extLst>
              <a:ext uri="{FF2B5EF4-FFF2-40B4-BE49-F238E27FC236}">
                <a16:creationId xmlns:a16="http://schemas.microsoft.com/office/drawing/2014/main" id="{930617BD-ACA2-4D29-B4D5-3CCFD35F44B1}"/>
              </a:ext>
            </a:extLst>
          </p:cNvPr>
          <p:cNvSpPr>
            <a:spLocks noGrp="1"/>
          </p:cNvSpPr>
          <p:nvPr>
            <p:ph type="body" sz="quarter" idx="12"/>
          </p:nvPr>
        </p:nvSpPr>
        <p:spPr>
          <a:xfrm>
            <a:off x="613034" y="1723606"/>
            <a:ext cx="8007183" cy="4730460"/>
          </a:xfrm>
        </p:spPr>
        <p:txBody>
          <a:bodyPr/>
          <a:lstStyle/>
          <a:p>
            <a:pPr marL="342900" indent="-342900">
              <a:buFont typeface="Arial" panose="020B0604020202020204" pitchFamily="34" charset="0"/>
              <a:buChar char="•"/>
            </a:pPr>
            <a:r>
              <a:rPr lang="en-US" sz="2400" dirty="0"/>
              <a:t>Quick Update</a:t>
            </a:r>
          </a:p>
          <a:p>
            <a:pPr marL="914400" lvl="1">
              <a:buFont typeface="Arial" panose="020B0604020202020204" pitchFamily="34" charset="0"/>
              <a:buChar char="•"/>
            </a:pPr>
            <a:r>
              <a:rPr lang="en-US" sz="2000" dirty="0"/>
              <a:t>Impressions, Engagements, Growth (5/1)</a:t>
            </a:r>
          </a:p>
          <a:p>
            <a:pPr marL="914400" lvl="1">
              <a:buFont typeface="Arial" panose="020B0604020202020204" pitchFamily="34" charset="0"/>
              <a:buChar char="•"/>
            </a:pPr>
            <a:r>
              <a:rPr lang="en-US" sz="2000" dirty="0"/>
              <a:t>The Facebook Issue &amp; how to help</a:t>
            </a:r>
          </a:p>
          <a:p>
            <a:pPr marL="342900" indent="-342900">
              <a:buFont typeface="Arial" panose="020B0604020202020204" pitchFamily="34" charset="0"/>
              <a:buChar char="•"/>
            </a:pPr>
            <a:r>
              <a:rPr lang="en-US" sz="2400" dirty="0"/>
              <a:t>Taking your Influence to the Next Level</a:t>
            </a:r>
          </a:p>
          <a:p>
            <a:pPr marL="914400" lvl="1">
              <a:buFont typeface="Arial" panose="020B0604020202020204" pitchFamily="34" charset="0"/>
              <a:buChar char="•"/>
            </a:pPr>
            <a:r>
              <a:rPr lang="en-US" sz="2000" dirty="0">
                <a:hlinkClick r:id="rId2"/>
              </a:rPr>
              <a:t>Influencer Guide</a:t>
            </a:r>
            <a:endParaRPr lang="en-US" sz="2000" dirty="0"/>
          </a:p>
          <a:p>
            <a:pPr marL="914400" lvl="1">
              <a:buFont typeface="Arial" panose="020B0604020202020204" pitchFamily="34" charset="0"/>
              <a:buChar char="•"/>
            </a:pPr>
            <a:r>
              <a:rPr lang="en-US" sz="2000" dirty="0"/>
              <a:t>ICMA Influencer Group</a:t>
            </a:r>
          </a:p>
          <a:p>
            <a:pPr marL="342900" indent="-342900">
              <a:buFont typeface="Arial" panose="020B0604020202020204" pitchFamily="34" charset="0"/>
              <a:buChar char="•"/>
            </a:pPr>
            <a:r>
              <a:rPr lang="en-US" sz="2400" dirty="0"/>
              <a:t>The future of ICMA on Instagram</a:t>
            </a:r>
          </a:p>
          <a:p>
            <a:pPr marL="914400" lvl="1">
              <a:buFont typeface="Arial" panose="020B0604020202020204" pitchFamily="34" charset="0"/>
              <a:buChar char="•"/>
            </a:pPr>
            <a:r>
              <a:rPr lang="en-US" sz="2000" dirty="0"/>
              <a:t>IG Live/Stories</a:t>
            </a:r>
          </a:p>
          <a:p>
            <a:pPr marL="914400" lvl="1">
              <a:buFont typeface="Arial" panose="020B0604020202020204" pitchFamily="34" charset="0"/>
              <a:buChar char="•"/>
            </a:pPr>
            <a:r>
              <a:rPr lang="en-US" sz="2000" dirty="0"/>
              <a:t>Type of Content</a:t>
            </a:r>
          </a:p>
        </p:txBody>
      </p:sp>
    </p:spTree>
    <p:extLst>
      <p:ext uri="{BB962C8B-B14F-4D97-AF65-F5344CB8AC3E}">
        <p14:creationId xmlns:p14="http://schemas.microsoft.com/office/powerpoint/2010/main" val="17119812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CMA PPT_Standard base slides_v4">
  <a:themeElements>
    <a:clrScheme name="Custom 2">
      <a:dk1>
        <a:sysClr val="windowText" lastClr="000000"/>
      </a:dk1>
      <a:lt1>
        <a:sysClr val="window" lastClr="FFFFFF"/>
      </a:lt1>
      <a:dk2>
        <a:srgbClr val="1C3C6D"/>
      </a:dk2>
      <a:lt2>
        <a:srgbClr val="1C82B8"/>
      </a:lt2>
      <a:accent1>
        <a:srgbClr val="78777B"/>
      </a:accent1>
      <a:accent2>
        <a:srgbClr val="637DAC"/>
      </a:accent2>
      <a:accent3>
        <a:srgbClr val="B2C8E8"/>
      </a:accent3>
      <a:accent4>
        <a:srgbClr val="D64927"/>
      </a:accent4>
      <a:accent5>
        <a:srgbClr val="00B263"/>
      </a:accent5>
      <a:accent6>
        <a:srgbClr val="802628"/>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a:bodyPr>
      <a:lstStyle>
        <a:defPPr marL="457200" indent="-457200">
          <a:buClr>
            <a:srgbClr val="1C82B8"/>
          </a:buClr>
          <a:defRPr sz="2400" dirty="0" smtClean="0">
            <a:latin typeface="Helvetica"/>
            <a:cs typeface="Helvetica"/>
          </a:defRPr>
        </a:defPPr>
      </a:lstStyle>
    </a:txDef>
  </a:objectDefaults>
  <a:extraClrSchemeLst/>
  <a:extLst>
    <a:ext uri="{05A4C25C-085E-4340-85A3-A5531E510DB2}">
      <thm15:themeFamily xmlns:thm15="http://schemas.microsoft.com/office/thememl/2012/main" name="Social Media Slides" id="{51637C9F-6C7F-4946-A167-9B7F1E21A663}" vid="{3159E750-1891-450A-9925-60DB311C95CF}"/>
    </a:ext>
  </a:extLst>
</a:theme>
</file>

<file path=ppt/theme/theme3.xml><?xml version="1.0" encoding="utf-8"?>
<a:theme xmlns:a="http://schemas.openxmlformats.org/drawingml/2006/main" name="1_ICMA PPT_Standard base slides_v4">
  <a:themeElements>
    <a:clrScheme name="Custom 2">
      <a:dk1>
        <a:sysClr val="windowText" lastClr="000000"/>
      </a:dk1>
      <a:lt1>
        <a:sysClr val="window" lastClr="FFFFFF"/>
      </a:lt1>
      <a:dk2>
        <a:srgbClr val="1C3C6D"/>
      </a:dk2>
      <a:lt2>
        <a:srgbClr val="1C82B8"/>
      </a:lt2>
      <a:accent1>
        <a:srgbClr val="78777B"/>
      </a:accent1>
      <a:accent2>
        <a:srgbClr val="637DAC"/>
      </a:accent2>
      <a:accent3>
        <a:srgbClr val="B2C8E8"/>
      </a:accent3>
      <a:accent4>
        <a:srgbClr val="D64927"/>
      </a:accent4>
      <a:accent5>
        <a:srgbClr val="00B263"/>
      </a:accent5>
      <a:accent6>
        <a:srgbClr val="802628"/>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a:bodyPr>
      <a:lstStyle>
        <a:defPPr marL="457200" indent="-457200">
          <a:buClr>
            <a:srgbClr val="1C82B8"/>
          </a:buClr>
          <a:defRPr sz="2400" dirty="0" smtClean="0">
            <a:latin typeface="Helvetica"/>
            <a:cs typeface="Helvetica"/>
          </a:defRPr>
        </a:defPPr>
      </a:lstStyle>
    </a:txDef>
  </a:objectDefaults>
  <a:extraClrSchemeLst/>
  <a:extLst>
    <a:ext uri="{05A4C25C-085E-4340-85A3-A5531E510DB2}">
      <thm15:themeFamily xmlns:thm15="http://schemas.microsoft.com/office/thememl/2012/main" name="Social Media Slides" id="{51637C9F-6C7F-4946-A167-9B7F1E21A663}" vid="{3159E750-1891-450A-9925-60DB311C95C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8215</TotalTime>
  <Words>600</Words>
  <Application>Microsoft Office PowerPoint</Application>
  <PresentationFormat>On-screen Show (4:3)</PresentationFormat>
  <Paragraphs>64</Paragraphs>
  <Slides>10</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10</vt:i4>
      </vt:variant>
    </vt:vector>
  </HeadingPairs>
  <TitlesOfParts>
    <vt:vector size="18" baseType="lpstr">
      <vt:lpstr>Arial</vt:lpstr>
      <vt:lpstr>Calibri</vt:lpstr>
      <vt:lpstr>Helvetica</vt:lpstr>
      <vt:lpstr>Times New Roman</vt:lpstr>
      <vt:lpstr>Wingdings</vt:lpstr>
      <vt:lpstr>Office Theme</vt:lpstr>
      <vt:lpstr>ICMA PPT_Standard base slides_v4</vt:lpstr>
      <vt:lpstr>1_ICMA PPT_Standard base slides_v4</vt:lpstr>
      <vt:lpstr> |   Digital Strategies Advisory Board May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ICMA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Erika Abrams</dc:creator>
  <cp:lastModifiedBy>Niles Anderegg</cp:lastModifiedBy>
  <cp:revision>93</cp:revision>
  <dcterms:created xsi:type="dcterms:W3CDTF">2016-08-17T00:23:38Z</dcterms:created>
  <dcterms:modified xsi:type="dcterms:W3CDTF">2018-05-23T13:46:59Z</dcterms:modified>
</cp:coreProperties>
</file>