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5"/>
  </p:notesMasterIdLst>
  <p:sldIdLst>
    <p:sldId id="256" r:id="rId4"/>
    <p:sldId id="266" r:id="rId5"/>
    <p:sldId id="267" r:id="rId6"/>
    <p:sldId id="265" r:id="rId7"/>
    <p:sldId id="257" r:id="rId8"/>
    <p:sldId id="258" r:id="rId9"/>
    <p:sldId id="259" r:id="rId10"/>
    <p:sldId id="260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1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F04E0-5826-4E05-886F-A5B725AF347A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6BFD3-8714-4675-BA2B-BF5B5B638B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85825"/>
            <a:fld id="{69A24037-BF4D-4D74-AE1A-D16A1C54F71C}" type="slidenum">
              <a:rPr lang="en-US">
                <a:solidFill>
                  <a:prstClr val="black"/>
                </a:solidFill>
              </a:rPr>
              <a:pPr defTabSz="885825"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85825"/>
            <a:fld id="{6109E9FE-ED94-4868-92A6-2A008C47A1B5}" type="slidenum">
              <a:rPr lang="en-US">
                <a:solidFill>
                  <a:prstClr val="black"/>
                </a:solidFill>
              </a:rPr>
              <a:pPr defTabSz="885825"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85825"/>
            <a:fld id="{5DDB8342-585A-402D-9960-DF1C93189B0C}" type="slidenum">
              <a:rPr lang="en-US">
                <a:solidFill>
                  <a:prstClr val="black"/>
                </a:solidFill>
              </a:rPr>
              <a:pPr defTabSz="885825"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ln>
            <a:miter lim="800000"/>
            <a:headEnd/>
            <a:tailEnd/>
          </a:ln>
        </p:spPr>
        <p:txBody>
          <a:bodyPr wrap="square" lIns="89868" tIns="44935" rIns="89868" bIns="44935" numCol="1" anchorCtr="0" compatLnSpc="1">
            <a:prstTxWarp prst="textNoShape">
              <a:avLst/>
            </a:prstTxWarp>
          </a:bodyPr>
          <a:lstStyle/>
          <a:p>
            <a:fld id="{DFA1917E-3C32-4442-8AD9-2188AE5CA82C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ln>
            <a:miter lim="800000"/>
            <a:headEnd/>
            <a:tailEnd/>
          </a:ln>
        </p:spPr>
        <p:txBody>
          <a:bodyPr wrap="square" lIns="89868" tIns="44935" rIns="89868" bIns="44935" numCol="1" anchorCtr="0" compatLnSpc="1">
            <a:prstTxWarp prst="textNoShape">
              <a:avLst/>
            </a:prstTxWarp>
          </a:bodyPr>
          <a:lstStyle/>
          <a:p>
            <a:fld id="{5E4FEFD7-3382-4AE7-B6E9-EDEAC6604263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A60E-43D5-478B-BB65-6A9CCB26937E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7CD3-7449-4F55-89C2-83FE303B7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A60E-43D5-478B-BB65-6A9CCB26937E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7CD3-7449-4F55-89C2-83FE303B7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A60E-43D5-478B-BB65-6A9CCB26937E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7CD3-7449-4F55-89C2-83FE303B7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2000"/>
            <a:ext cx="6856810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6953254" y="762000"/>
            <a:ext cx="2193131" cy="5334000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/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EB633-1476-4FB4-BA17-B5F48CB82BF9}" type="datetime1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3/11/2015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3CBBAF27-07A7-4D85-8AD5-3B7633ECE4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EE8CF-95FF-4980-95FF-6D77C3A6A3AD}" type="datetime1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3/11/2015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D801F-5744-4173-8B30-B6BEA6FE50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/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ACE9C-0847-4E47-9406-8434BD159C06}" type="datetime1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3/11/2015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3AA28-AE64-4312-AF0B-D81687E878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941C1-5CDE-4E17-B951-4EF48D3D8467}" type="datetime1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3/11/2015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F8014-AF18-49F7-94AB-37628CD092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93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7BE28-43DA-4BC0-BE50-3F7001C1B485}" type="datetime1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3/11/2015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09F04-908E-4592-8D1C-D346339C18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59F6E-9C90-41CC-9133-344BABEF089B}" type="datetime1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3/11/2015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EF6D3-1837-4DDB-A6FA-E05FED8AE3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E6ED-CEDF-49BD-A919-035325C06FA0}" type="datetime1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3/11/2015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7F022048-5715-4FD3-919F-8279FC67DD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/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D592E-1A76-4E46-A319-A9D2A9E3A962}" type="datetime1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3/11/2015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82871-3C6F-4224-B3A1-9FD959CB65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A60E-43D5-478B-BB65-6A9CCB26937E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7CD3-7449-4F55-89C2-83FE303B7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6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rtlCol="0"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3008"/>
            <a:ext cx="212598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F7025-C78B-4D7D-B5C8-303C162F869A}" type="datetime1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3/11/2015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137" y="6356357"/>
            <a:ext cx="44338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1903E342-2DBF-4B1B-BFBE-7798B1C641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A8A20-10D8-423E-BED7-E6FBB2702DB2}" type="datetime1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3/11/2015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0335D-9CDD-4B63-87DE-361B43F9DB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C94AA-585D-4FC6-8EBD-ED90819765C4}" type="datetime1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3/11/2015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BA097-8E79-4F88-82D3-7E6A5EADE8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 descr="pretzel-solid white w TAC"/>
          <p:cNvPicPr>
            <a:picLocks noChangeAspect="1" noChangeArrowheads="1"/>
          </p:cNvPicPr>
          <p:nvPr userDrawn="1"/>
        </p:nvPicPr>
        <p:blipFill>
          <a:blip r:embed="rId2" cstate="print"/>
          <a:srcRect b="24268"/>
          <a:stretch>
            <a:fillRect/>
          </a:stretch>
        </p:blipFill>
        <p:spPr bwMode="auto">
          <a:xfrm>
            <a:off x="2" y="6429382"/>
            <a:ext cx="7524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FC8ED89-9106-4E4A-B97E-5EA54C89FF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2000"/>
            <a:ext cx="6856810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6953251" y="762000"/>
            <a:ext cx="2193131" cy="5334000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/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EB633-1476-4FB4-BA17-B5F48CB82BF9}" type="datetime1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3/11/2015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3CBBAF27-07A7-4D85-8AD5-3B7633ECE4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EE8CF-95FF-4980-95FF-6D77C3A6A3AD}" type="datetime1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3/11/2015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D801F-5744-4173-8B30-B6BEA6FE50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/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ACE9C-0847-4E47-9406-8434BD159C06}" type="datetime1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3/11/2015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3AA28-AE64-4312-AF0B-D81687E878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941C1-5CDE-4E17-B951-4EF48D3D8467}" type="datetime1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3/11/2015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F8014-AF18-49F7-94AB-37628CD092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7BE28-43DA-4BC0-BE50-3F7001C1B485}" type="datetime1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3/11/2015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09F04-908E-4592-8D1C-D346339C18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59F6E-9C90-41CC-9133-344BABEF089B}" type="datetime1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3/11/2015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EF6D3-1837-4DDB-A6FA-E05FED8AE3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A60E-43D5-478B-BB65-6A9CCB26937E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7CD3-7449-4F55-89C2-83FE303B7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E6ED-CEDF-49BD-A919-035325C06FA0}" type="datetime1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3/11/2015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7F022048-5715-4FD3-919F-8279FC67DD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/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D592E-1A76-4E46-A319-A9D2A9E3A962}" type="datetime1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3/11/2015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82871-3C6F-4224-B3A1-9FD959CB65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rtlCol="0"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3008"/>
            <a:ext cx="212598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F7025-C78B-4D7D-B5C8-303C162F869A}" type="datetime1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3/11/2015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137" y="6356351"/>
            <a:ext cx="44338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1903E342-2DBF-4B1B-BFBE-7798B1C641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A8A20-10D8-423E-BED7-E6FBB2702DB2}" type="datetime1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3/11/2015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0335D-9CDD-4B63-87DE-361B43F9DB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C94AA-585D-4FC6-8EBD-ED90819765C4}" type="datetime1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3/11/2015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BA097-8E79-4F88-82D3-7E6A5EADE8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 descr="pretzel-solid white w TAC"/>
          <p:cNvPicPr>
            <a:picLocks noChangeAspect="1" noChangeArrowheads="1"/>
          </p:cNvPicPr>
          <p:nvPr userDrawn="1"/>
        </p:nvPicPr>
        <p:blipFill>
          <a:blip r:embed="rId2" cstate="print"/>
          <a:srcRect b="24268"/>
          <a:stretch>
            <a:fillRect/>
          </a:stretch>
        </p:blipFill>
        <p:spPr bwMode="auto">
          <a:xfrm>
            <a:off x="0" y="6429376"/>
            <a:ext cx="7524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FC8ED89-9106-4E4A-B97E-5EA54C89FF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A60E-43D5-478B-BB65-6A9CCB26937E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7CD3-7449-4F55-89C2-83FE303B7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A60E-43D5-478B-BB65-6A9CCB26937E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7CD3-7449-4F55-89C2-83FE303B7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A60E-43D5-478B-BB65-6A9CCB26937E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7CD3-7449-4F55-89C2-83FE303B7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A60E-43D5-478B-BB65-6A9CCB26937E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7CD3-7449-4F55-89C2-83FE303B7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A60E-43D5-478B-BB65-6A9CCB26937E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7CD3-7449-4F55-89C2-83FE303B7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A60E-43D5-478B-BB65-6A9CCB26937E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7CD3-7449-4F55-89C2-83FE303B7E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A60E-43D5-478B-BB65-6A9CCB26937E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47CD3-7449-4F55-89C2-83FE303B7E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58832"/>
            <a:ext cx="2582466" cy="5330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310" y="1123957"/>
            <a:ext cx="2210990" cy="460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26" y="758832"/>
            <a:ext cx="288131" cy="5330825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901554" y="863607"/>
            <a:ext cx="54864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454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B1B43DB3-9F70-488D-ABA9-0BEB3436B5F5}" type="datetime1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457200">
                <a:defRPr/>
              </a:pPr>
              <a:t>3/11/2015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553" y="6356357"/>
            <a:ext cx="4433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6000" y="6356357"/>
            <a:ext cx="1147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E648289A-42FC-4A74-8EE2-2876322B3C06}" type="slidenum">
              <a:rPr lang="en-US">
                <a:solidFill>
                  <a:srgbClr val="000000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 spc="-6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9pPr>
    </p:titleStyle>
    <p:bodyStyle>
      <a:lvl1pPr marL="182563" indent="-182563" algn="l" rtl="0" fontAlgn="base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182563" algn="l" rtl="0" fontAlgn="base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182563" algn="l" rtl="0" fontAlgn="base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182563" algn="l" rtl="0" fontAlgn="base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182563" algn="l" rtl="0" fontAlgn="base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58826"/>
            <a:ext cx="2582466" cy="5330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310" y="1123951"/>
            <a:ext cx="2210990" cy="460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23" y="758826"/>
            <a:ext cx="288131" cy="5330825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901554" y="863601"/>
            <a:ext cx="54864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454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B1B43DB3-9F70-488D-ABA9-0BEB3436B5F5}" type="datetime1"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457200">
                <a:defRPr/>
              </a:pPr>
              <a:t>3/11/2015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553" y="6356351"/>
            <a:ext cx="4433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997" y="6356351"/>
            <a:ext cx="1147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E648289A-42FC-4A74-8EE2-2876322B3C06}" type="slidenum">
              <a:rPr lang="en-US">
                <a:solidFill>
                  <a:srgbClr val="000000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 spc="-6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itchFamily="34" charset="0"/>
        </a:defRPr>
      </a:lvl9pPr>
    </p:titleStyle>
    <p:bodyStyle>
      <a:lvl1pPr marL="182563" indent="-182563" algn="l" rtl="0" fontAlgn="base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182563" algn="l" rtl="0" fontAlgn="base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182563" algn="l" rtl="0" fontAlgn="base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182563" algn="l" rtl="0" fontAlgn="base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182563" algn="l" rtl="0" fontAlgn="base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/>
            </a:extLst>
          </a:blip>
          <a:srcRect t="4968" b="4968"/>
          <a:stretch/>
        </p:blipFill>
        <p:spPr>
          <a:xfrm>
            <a:off x="6172200" y="762000"/>
            <a:ext cx="5943600" cy="5349240"/>
          </a:xfrm>
          <a:prstGeom prst="rect">
            <a:avLst/>
          </a:prstGeom>
          <a:effectLst>
            <a:glow rad="228600">
              <a:schemeClr val="accent4">
                <a:satMod val="175000"/>
                <a:alpha val="13000"/>
              </a:schemeClr>
            </a:glow>
            <a:softEdge rad="12700"/>
          </a:effectLst>
        </p:spPr>
      </p:pic>
      <p:sp>
        <p:nvSpPr>
          <p:cNvPr id="5" name="Rectangle 4"/>
          <p:cNvSpPr/>
          <p:nvPr/>
        </p:nvSpPr>
        <p:spPr>
          <a:xfrm>
            <a:off x="381000" y="38862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Corbel" pitchFamily="34" charset="0"/>
              </a:rPr>
              <a:t>Information from the experts:</a:t>
            </a:r>
          </a:p>
          <a:p>
            <a:pPr algn="ctr"/>
            <a:endParaRPr lang="en-US" dirty="0">
              <a:latin typeface="Corbel" pitchFamily="34" charset="0"/>
            </a:endParaRPr>
          </a:p>
          <a:p>
            <a:r>
              <a:rPr lang="en-US" dirty="0" smtClean="0">
                <a:latin typeface="Corbel" pitchFamily="34" charset="0"/>
              </a:rPr>
              <a:t>Michelle </a:t>
            </a:r>
            <a:r>
              <a:rPr lang="en-US" dirty="0" err="1" smtClean="0">
                <a:latin typeface="Corbel" pitchFamily="34" charset="0"/>
              </a:rPr>
              <a:t>Comerford</a:t>
            </a:r>
            <a:r>
              <a:rPr lang="en-US" dirty="0" smtClean="0">
                <a:latin typeface="Corbel" pitchFamily="34" charset="0"/>
              </a:rPr>
              <a:t>, </a:t>
            </a:r>
            <a:r>
              <a:rPr lang="en-US" dirty="0" smtClean="0">
                <a:latin typeface="Corbel" pitchFamily="34" charset="0"/>
              </a:rPr>
              <a:t>Principal</a:t>
            </a:r>
          </a:p>
          <a:p>
            <a:r>
              <a:rPr lang="en-US" dirty="0" err="1" smtClean="0">
                <a:latin typeface="Corbel" pitchFamily="34" charset="0"/>
              </a:rPr>
              <a:t>Comerford</a:t>
            </a:r>
            <a:r>
              <a:rPr lang="en-US" dirty="0" smtClean="0">
                <a:latin typeface="Corbel" pitchFamily="34" charset="0"/>
              </a:rPr>
              <a:t> Consulting Group LLC</a:t>
            </a:r>
            <a:endParaRPr lang="en-US" dirty="0">
              <a:latin typeface="Corbel" pitchFamily="34" charset="0"/>
            </a:endParaRPr>
          </a:p>
          <a:p>
            <a:endParaRPr lang="en-US" dirty="0" smtClean="0">
              <a:latin typeface="Corbel" pitchFamily="34" charset="0"/>
            </a:endParaRPr>
          </a:p>
          <a:p>
            <a:r>
              <a:rPr lang="fr-FR" dirty="0" smtClean="0"/>
              <a:t>J. Michael </a:t>
            </a:r>
            <a:r>
              <a:rPr lang="fr-FR" dirty="0" err="1" smtClean="0"/>
              <a:t>Mullis</a:t>
            </a:r>
            <a:r>
              <a:rPr lang="fr-FR" dirty="0" smtClean="0"/>
              <a:t>, </a:t>
            </a:r>
            <a:r>
              <a:rPr lang="fr-FR" dirty="0" err="1" smtClean="0"/>
              <a:t>President</a:t>
            </a:r>
            <a:r>
              <a:rPr lang="fr-FR" dirty="0"/>
              <a:t> </a:t>
            </a:r>
            <a:r>
              <a:rPr lang="fr-FR" dirty="0" smtClean="0"/>
              <a:t>&amp; CEO</a:t>
            </a:r>
          </a:p>
          <a:p>
            <a:r>
              <a:rPr lang="fr-FR" dirty="0" smtClean="0"/>
              <a:t>J. M. </a:t>
            </a:r>
            <a:r>
              <a:rPr lang="fr-FR" dirty="0" err="1" smtClean="0"/>
              <a:t>Mullis</a:t>
            </a:r>
            <a:r>
              <a:rPr lang="fr-FR" dirty="0" smtClean="0"/>
              <a:t>, Inc.</a:t>
            </a:r>
          </a:p>
          <a:p>
            <a:pPr algn="ctr"/>
            <a:endParaRPr lang="fr-FR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81000" y="685800"/>
            <a:ext cx="64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Food Industry Site Selection Criteria</a:t>
            </a:r>
          </a:p>
          <a:p>
            <a:r>
              <a:rPr lang="en-US" sz="2400" dirty="0" smtClean="0"/>
              <a:t>By Larry D. Burks, MPA, CED</a:t>
            </a:r>
          </a:p>
          <a:p>
            <a:r>
              <a:rPr lang="en-US" sz="2400" dirty="0" smtClean="0"/>
              <a:t>Assistant City Administrator </a:t>
            </a:r>
          </a:p>
          <a:p>
            <a:r>
              <a:rPr lang="en-US" sz="2400" dirty="0" smtClean="0"/>
              <a:t>Bellevue, Nebraska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5" descr="data:image/jpg;base64,/9j/4AAQSkZJRgABAQAAAQABAAD/2wCEAAkGBhQSERUUExMWFRQVFxcWGBYYFxcYFhcVFxcVFBUYFxQYHCYeFxkkGRgXHy8gJCcpLCwsGB4xNTAqNSYrLCkBCQoKDgwOGg8PGikkHB8pKSkpKSwsLCwsLCwsLCwsLCwsLCwpKSwpLCwsLCwsKSksLCwsLCkpKSwsLCwpLCwsKf/AABEIAMIBBAMBIgACEQEDEQH/xAAbAAACAwEBAQAAAAAAAAAAAAADBAECBQAGB//EAE0QAAEDAgQCBgcFAwcKBwEAAAEAAhEDIQQSMUFRYQUTInGBkRQyobHB0fAGB0JS8WJy4RUjJIKSsrMzQ0RTY3OitMLSNFRkg5Okwxf/xAAZAQADAQEBAAAAAAAAAAAAAAAAAQIDBAX/xAApEQACAgIBBAAGAgMAAAAAAAAAAQIREiExAxNBUQQiMmFx8JHxQqGx/9oADAMBAAIRAxEAPwD6IK6u2uhhgUwu2jlD9erNxCWUdYEYhY+3EIoxCyxXVvSFOA8jUbilJxKyfSVYYhLAeRp9epFdZRxaj0tGAZGuKyt1izKD3O9UE9ysHumISxKyNA1AqOISD65BhR6QjEVj2UKpalRWVhVRTCwxaoLFUOXSgCeqC40woVSSgRWsLQNTYfPwEnwUgAWQ4JcTwsO/8XwHgVWpITSEFe8DTU6fx5K1MAfWp4pMTqdT9QrB5ToLHwQuLgLlJirClribnwHDn3/XNS0OxlrZuRHAcOZ5+7zRMgQA9dnSodh4Cgwg51OZFBZYqq4OVpQBTMuViFyYqM0OKuCtM0BwU+hzsrzROLMxzZQnUytc9HHgob0Yd0ZoMGZApFd1XNbY6Lsq/wAmg2T7iFgzDLVehgqjzYHv2W7SwzWWAvxTTLBS+r6KXT9mRT+zrjEvA42TdLoBg1k95+ScNQqG1TusnOTNVGKDMpgCAIHJRXw4ItAQxiVY1VFMrQizoIEy53gLe1Wq9CMAkF3mPknWkqzlWcvYsUeaqUXAxBUNeVu1OELOd0YSbHVaqV8mTjXABtdEbiQmGdCk7q38jjdyMohUgHXhUxFchjizLmAJbmnLmi0xeJ4JlvR7ea6v0e22tyPZ2vh7UrQ9nnMJTxtOm1n9Ehoi7q7j4mLoeJOKzte44YZA4SOuygPFy6+nZ12mTaY9N6A08VFPo4QSOJ9nZ+E+KLQbPm32ex+K9Px4dVpksc0FrjWdTbLiGijTDpbpEakr1dKnj3RAwonYtrW8Q4hYf2Gwjf5W6SsOw4BvAduqwwNtI7raL6G+pAtqbDv+W/gVKei5LZ5pnR2MNam5/o2VjiDlNYWdDXkAyC4CQJ3la5p7Jsm0BAqNI4XVJmbAVLWVcyIMMTurDBlVaFsB1ig1U23ASnqPRrREiSFLkkNRbMoNdaxvonMJgXON9Pqy1A0K4cs3M0UDPq4SDZQtDVcpyZWKKGlyUZVakbXUVK/BLYzig1XzYLi5dACpInktTdAhVeQudpIU08NmuSjQEAhS+qEUYRqFWa1ugStMeyrGkohpoTsRCo7EynTFaD06QCO2EmH813pQG6Ti2O0hsqhclTjQl6nSCagxOSHnEFTTasv01FbiydCqxZOSNMuAQamIA1CpReALmSq1IdzUpFNgquOCWGLzP4wPf+g81f0aT6sI1JoAkb3+A9gC00jPYKrj8onKfLyQ2dIdkNGwjyRaomB9QL++FNgIARoNnz77C1J6V6U27YvxmtW+vFfQTlO+lh37n4eB4r539imz0p0rGvXW5durPkve08LbuUpFS5DddGhQK9aQiDDKTQCvRGxHrXc07hDOpUigrNo3Q3YJUNtcAjCsFnOpHZXbQPFZtGikOOxQVW1uKVOGPFT1R4opBkzQFQLlmlxG65LEeRpk2SLndqEw2laxhccII1QqQ3sWqYrZDOICOzo5u5JRBg2BO0TTEuuTNDFR3IpwofvooPRg/MUNryOmXGLvANuKK97dyEuzo6Nyr+hgbqND2Uqhp0E80E4bgmBhxxhXGVu6q64FQg/DFVFLkma+JGyTq4pWrZDpFnUZUUuhwdXnwQTjlA6SKqpeCbj5Hf5GZ+Zx8VDcHTGxPikx0kVLcQSlUvLHcfA26oBoIUHESgCm43VXUn8EUFhn4i3fbzU9clOrdPd7/wBPepNN0IoLCdbc+XxPw8lxqWQBRcNb/UlVqU3HkFVCs8T93j/6f0s7jX0/9zED/pC+h066+b/d40nGdKEf+YEm/wDrcXxXvmWUxWipvY26qq9YlnOUtYU6JsZ65W65L9UoLCigsbFZW9ISBlRmKMQyH/SFQvSrgQoBKWI7GpXJcErkUKx/0/YXKKa5WBhsQGmTK1KeIlEoUUpWNslSw3upFQBslV60EW8lmWOUxZWKTp4uLIT+kQpxZWSH5VHvWe7pEcVR3SCpQZOSGajkGFakc1yUOo+FSJYvWelKjpT+biqYl06NWiZDQpRw2Y30T7MA1KdY+YFk3h6W7jfgiVijQQ9GtN4UNwQG6I+shOxCjZeg8hCxT3ZHZCA/KcpOgdFibG0oJxKgVvr2ooLFy/Et0FA3/wBpOt+9ZnQfSmKr0m1CaMTVbdjxJbVcwdkHZrdZ33Om8a8kWXnvsY4ehtH+0xA/+zWRQ70auGFSXGqWGSMoYCABEGZN7ifE8oaUMphWzAJknzz7rW5sV0of/Uj/ABMTrzXv3Ye68H92Iiv0gdJrmf8A5sUb35r6AWnVJMqa2V6qFZjVciykQEyTgAqPYDopNNXpgbpALHDlSzCFaIDQiNeNQjJjxRmnCOXHo48Vp1Koi91DKrTqPipyY8UZ46P5qFsZhyXJZseCPnTseSmaPSxbED2rNbSdwPkrCi5ek4xPPUpG07pkmJsr0elCDpMrGZQedAjjCVeXmFm+nE0U5Gv6VUdoB5oRp1P2f7SUpdGVjpH9pEHRtZt5HnPuU1FcNF3J+GE6p5/L5opoVAJOURzSvor51Ht+SIME46uHtQwQy3EuH4grUMUSb3KXGFjdHpOaOalpDTY7TeQDYeYRxUtcjySDKxNgrPbUIsJ8lk4mikN52jn7lBrA6JFmFqH8DkTqnj8DvIopewtharlQNCoahGrT5FVNY8E6FYWBwQa1EknK8ttFgDBveTvceQVK1e2juFhJvuAAVl+lvfWa1rqoblq5pptHaY+iNTT0GZw8e5DBDfRgqOFQuqkltaqxvZZo15aPw8kl9iXRg27xUxAnjGJrXTP2fovLKlyf6TiBJiZFZ4Nh8kp9h2/0Qf77Ff8AM1lKKb0z0HWlUklWawpilRFrqronk+d/dfUmv0lyxMf8dc/FfRW4lfNPurZNbpMyZ9Kj/irn4r6A7C/tHyUxSoubdjLqy4OkoDcNzKbo0WgX1TdErYbIBqVR9dqpWfISpYPqUkgbDHEXVm4nmlRSCu3DA8VVIVsYNfmubWQjhI2PmpbSHNKkO2H68cVKB6O3ipSpBZ56an7PmfkpD6g/CPNMNeFk0vthhXVeqbVa5xBdP4LEggu0BtN9ZELoy+xlj9x09Yb5faPmrte8fhKXq9P0gHnrGHq2l7gHBzgwCS7KJMeCBhvtZh6lI1W1m5Rr+ZpuYLPWzWNokwnYsfuaXpbh+F3l8lY4s7h3kV4Yfeuw1YFJ4pzlkloqZpYPVLrAfzki+jbiU39ovt7ToNPVzVqZM4ytmm1pLYNR0jKCDbfSYS0DTPVnEHcHyKj0r6gr5l//AF55aYw7SYsRUMcDLYvfYOTbft/iHttSpAh25qWbrlI4xaZ42TTiJxkj6D6YFBxIXzvpD7xn02n+Zbn11eWxJHARpcnjpwSb97D/AMWHZF9Hu8LkcYvHgFVxIxmfUfSOBV249w/EfNfMT96hyf8Ah+3I3cWZeMQDrbWOaN0Z9585uvoubBB7IMhptIabuggnX3XTcAUep4PprOk3fmKKOkXfmPmsPD4oVGB7CHNLQ4EaGc3yiNbFGE5og6fEqsIsjuyRr+nc1wxA3WMX+q2e0YOWe0RIk5dY1ErnNdex/Hx/Db3qcYj7jDdKdMsacocM0eqHNBBMwS0gmABP6hU6PMVvWMluJNzP+ew9tAvPdIEjFuF7Um6zs/FjfwWrhHHrf6lf/FoLGrlRu3UUzV6CrHLU7X+k4n/HqJD7GVowljH89iv+arqvQxdFTX/L4j/HqJD7H1v6PAN+uxRjeBiasmD+8PMK1BWiXN0z1nXH8yJTqmblZWYpCn9p8Pnyek0swIEdY3kbGYdqNJVuKMlNvwZP3WVMtXpK/wDpU+BdWX0AY1oXyj7M/aKjhhjatSo0NNQZRPaeWuxBhrd5zC4sJudVoYL70cK95a4uYLZXEFwjKCcwbJBDpFgdljBRx2dPVlJSdI+lsx/codiQfyrw7vvBwYbm66eQp1S7XhlVqX3gYYlsmo0PEtcaT8pElsyAdwR4KsY+zPOXo9y3Et/Z9qq/ENO4Xg8V95WEY0n+deQ6MraT5OtwXQMtuM3Fkhh/vaw7mFz6NVjgYyZZlvEGInkY71NR9jym/B9Izs4rm1QvlWJ+9VtWkW0aFVlUgkmM2Voa4vc0iDLYzSREArc6K+83CVA0VC6m4gZiaT8gdDQYLQbSTExYXhHy+x1L0e8FUcVLa7V4nGfeVgmZYNSrP5KL+yP2i8NHhqnOj/t7gaokVCwwTFRlRhgeEE8ACSdr2R8vsVy9HrOsbw965eWrfeFgmRNU3ANqNZ0Ts6Gdk20MHTiuS0P5j583MBEujhmdG208h5IDejmbMb/Z/inRl4hdI+v1Xi96XsWxZmHygQGiDNmiJEwYnmfMq3b0me8N20TWRcI4jy/gn35ewoSZhoJOVknU5GSZMmTF7+9GpPe31SW3nshrb6TACYyjiFUO5hHekGIvVYXEOddw3LKRNtLls/qVDMNGjQO5lIcODU39aLpS7zHsFSe9oIaXNDhlOXK2RwMajkbJcYFv5Gj+pS/7U8ql/K3gjusKYsMM0fhH9lnyXDDjZvsZy5ckzJ5KMxR3GFMr6RUAgPeBwDoG+w7yu9Kqf6yp/bd81N1MFHdkvIUwDsxM5nE8ZBPdJExy5qDS5u8417kwWnioDSn3Zex0xR1DUgEkjQFxJiSTvJukKtYtqABhDTnMn95uh32W3kKoykWmQY1vcmJBIBO1h5JrrtcmilqmZVPpOCJbaTobySSRYa/VkToPpBuSA5wJfVIhzhZ1V7okFaJ6NbUEwZk6xIJMnXmfakcB0O1oIfvUqQTI1eS0SdTB2tY31TXxGruinGSTo1A95/zjj+8A733QKnSGR0EAn9ljp/4WrNxmDyHsNBnkZjne/BVpdJPBtkHIj6K1j8VL8mWaXKA/ZzHAdaIqetNmut2qsh0aa7jYrYdXB0e4ci0fFo968t9mMe9rqxEQXjc7F+kEcea9LT6Ya49oR3Qff4rR/EKLxaNZuOW2XBJ0efEUx8VZlAgiIniC0eNm/FQekqJPrR3g/JHZWpnQtPgT5pP4mDXD/kEl4YHqCSSW349q/MlrwofR3LJ7n1f+4pkZCJtHO2ltHaK9Og03abDgQp7sPbK7dihrwPVf/aJ/vfWiH1ovepzuHR4Byf8ARCN3eZ+BVDQfMA+eb+Ka6nT9/wCkLtfYTOJZ+c+IePbBCoBPq1Wdxn5haHodQ6ZZ5gj3tVPQamhDPNvxhPLp/v8AYuy/Qsyi6PWYf6wHs6xcjuwp3DPJvwXIuH7/AGLsv0VII2Pn8lNK9pjefNZ+NcWgzbeDqNJ1SFPEva4cCRzFw3Xh6zfNcGNkm+O/Tu+uCl1IRM2Xnuvd2iTrI11i/l803RDyAM3ZMi3vRVCs02ZZgG/ftuiOaNpHl9FZYwLmHMCTyOo03+tucvNJLZnjwUt+QCFwBAM3XGnpE3HD6+ihsquAt7+Koazzr3AjUa27rpOTGmhnLHGO5SDz+uSzyHCe2b3vrz8ZXMxcak/xn6PejYskOVKsHj4KW1we/mgtxIcDp8b/AAnu2UU54j493u8ksgyQXrtQT5a81IxHC/LkkmB4eXRIPjB0k8LNC6pWOfSLXjn9exDFkP064P15IzSN580lRxW5tCYZUm0/XBJOhqSDvaI+rfVkFlRrTBMzxNgfdzXVGHYgjlqpbSjUjyH1siwckCq4tunfxngfruR244TOsQfdb2D61r1QF7fGf1VSCNwQeXj80nUhxnQc48AA+6bTHNIvqUs0ljZne4Omo45Z+gF1XCgnUi06chGqG3BAkn1uWoPC3ff9E4xSB9W+TKwmGptdZuWC46kgm5iTZxiBH6J6jR7UtaeyBrFwdDHG5H9WeQbp4WT6sgXkh28SJ0n23K1WuYIzNnaRMXk3m/G/xWjlfIvqdmC7Atc2YIgzYNmLN3ubkePikW4BosKhP71h3SOS9WaVNzAInQyDqMzgAeeo5R3JDGYRoABiRMxobmZ/qnXkmhuCMih0eXf5wd2o8U5SwTwLEamwBvzsgYzo9tMXHbGwJuIk3m2vsVW9IPyQW5crYzb7+PEco5KntErFcj7ekHsgFpPed9YuFdnS8m9Mgk6+35+1Jtx8tGYSdtDpx5pzC45uUZwTM6WItroe/RQl7RopX5Ct6Rafxm2x74VhigfVeD7DrtAWfUqU3OjQXExF9eGkmZjSFStWFMdkAidzpv4cFVIuM/uapJ3I8yoWVT6RJAhs24brkr+5p3AtfttI11kaza3z5zzSxpw1si7Y4EWIi/CQFSnWJmSb7x9T/BEdVkR9QLDwhSk+Djs52FGw0Om0Tm8rx5K+GHZiZ228B8FRj5NiIEm5GwM6/qrGMszfb3W20+CBBgbCTrx4T+nmFJLdgAJuL9+g4odGqSL7co4/GVDatouI936JAHO4nQyD4mYHEQPMqpZeTO/s85kqKT4PH2geIG8BVqVRMDQW8Da/tSYDHUtywdbW9v1PNU9BbYDv2Mcb+XkgvqzcHe3d9TZUbWPt+EpANvYBA8pP1KIwDuGnv57E+0pB1STG2uxjb5ImHdJIJgHfXunhzKGwHYEW1+rCCqVQCZgXj6KrTMHUkCZy2tpqfA/xslxipAM223/hoktjDtAAkCRv3/QUZIuDI47zpPJLU8XBj6nuPNdUq2t367ybeF/FMQ44+f19eKq6qCO4/MC+5hJMrXF9CQedraa6+1GqVRPCZg+J1n6snQBqrIDSON/Z7N+5Vp4nnA47ePhKh9UZDvF/ZPv+aVGI3I4x3A5f4prY7NAkWPC3n9fWqmkQHa2Njyi6VZjQLaydNd7d03VWVh4jY8LkHyCWxGk7E3kHUcwTsNZvzUDEaTf64/XzSIncg+Gtv4qrKpmL2+MfXih7KTo02ns2trHu5T7dCuqPmNJuf1SgqgnTfxt9exWNT2/XuUjyG886k2tBkxcxfzCEyi1rszReb87631N+7vSFau5pmba304e9GpVpgHz4nf65KtokpiMO0TkEAzoBM3tAOmnDxUYSiC1odw1jSw+Fu9MP4z5ez3ITiB4+X1CeW7Y00gNbDsIbtLgDFpgOHzvzQndBOztFy0ugkX/EGmJtrJ1iBw0cjMBHdrrA1jzCIyuRHIyZuOJtzPvWkepRTxZmNolojQ7y3fxFu5ctIS2Q3QmfNclmiTAw+KBdlNjJsYtF9Tbb2bKX1bbixjjB08b6bWlK4JnbfDsw7cQCMsMMTP73sdaVLq5EicocDJvsGuvxcCT/ABVY/MRQ5TqWEmGXJMTxFgSJvF+9GwlTsGSDvOoBgw0nYxm058wE6Ra0QCQWugRByiLAkHWW6czqh4nEhoENkUiBN73DxncOZA1vbuRjugo0mm5kgCCdZuBqQTO+g0CDVqAzeAJ5W+vcq9IBxphzTDToYtcCRbhfzBXOfmDrCAXGZiYdAAESRETyIUpasCMpdIHGd9D36W8r8FLcS6LtM857UgO0O0OB7kziqLCAWB0D13TlcSQQ4kyRMHSELEVngAv7UlsSZIaSGxA3s/yJg2S5CjsO8kgCc3ncxBExGscoRMMTfcEWJBIzQOBF9BradDZE6LYHvqxlGV46sSYi0API7QiNSNSb6CHUieyAw8SIB1O+pN7csp7s3yx0WbQ0OgHGSRYmYF9QeV9lzgdR2OyLXN5Aiw578xfczKhbHAhovffTjw4IrKTTAAaCAc2YxaY84iwus3L2BUYWBNSWG0AzLgctx2e0JBkTv50LMwlri+XaEHTYcjE25JuoSHtyVA4h1mtaTF29sSdbi2kt7lzhD4DZf1jj2mxmERJIEm4FiD6vnCkUYmMwxzZhMiAO6YPx81XrHx6rgA3M4gWDZEE8ifetmozLVhziZDofAiTBvBvrcax4IWLr5yRs5uW1hlaNAIsI79B3LRdSxUkI4a7Rl3ubyYDvaZA9yJXpjLMQQ0G99Pw+dkXBU4AaxoGom5tANi5xi4n2BFq0C71ib6uiYu0SRaddOSrNWIUdUkcnDUeqbx5mFPUdmDJc1zXW0i9jG1xbw4KmDqPa91NpFg6Q4tAjX8VokN8hdNYTD55kj8JyXcXOudjxi/PbVDdFqqM2kzO9pJIzk7QT2uyY4H5qaWIOUEXMmeNrm/KZ13Wk+k0QWnMBkBeJIJMuESJHZEQdwdUi6mG1HOLbkk5cwjNERmbYgmHbz7VSmmTWwbMTrmME5hsY4a+39EU41pnbQgmSYGkHfUE/vbpTo2g9lUAtLmxmAp5jMnKA3M2CcwNwCDlsZKXq16lQmCA4PcLmGwTmJMREDLw0HBXSbCqNjC4hxywB2puZkgTExqbecIrXHaxBFiLgR4cPaOa8/gcbLg0Zi6zpLt80gC1gBPi1elw9VhGs2E9x0vr6sR3pTjQA3Ug4draAbifr5BG6mADAt/C8cNfNVDg7NGggRsL7bm31wOSDMaA7m0m8XUAUgnQRMcpFojhp7SgVBEk/w+t0dtpIjhxMRvPBQ9pc2RaZBA4d3dJ3F0WAKlVmYH8eHwV+sjwuT3kCEuHkAZjJkAkcBG1r2vP5d9UV5FgNDMk7eKGAUv5H2fNchPkWEeS5AUZVDCimSQIa5o9Ytc4TLdYscw1sYieSeNoAZR+z7TmiRzgj+qOBK2qrJaZ9XMTrqScxtw7hv5Uq4djoL5GW8m8hu4EjcjfZVGe7ZL5MjAOOdjYaHBga8gE3ae05/OY24DRa3ojercwl2UnNDiAC4gCm4ZTIIOaLwBtclKUOjTm64tkN7Mk2c/MAJboRENgRe5m4Nnvc1ziABMwdwM1o9t1c22/lKbrZfo5/8yWODCTGrQS3tNBiqD2bRJ2y2Ikq+DpgF0nshxmI/MZju22Sj6hc8xM8BmtcAkk3IIOk7cE0+q17g1ofndE33gNAAiRsPq+c7v8AJLtjOGrhgMOIDy3N2c0Dg8iJJ1/RRV7btQ0tc0yBY9WJnUkCxtOpi2y+Iwxz+qN73gGbAjbUjxO6vVwD25XOBkAGYiQRIdHifBS6TtPYtjLaoBIAcSfxEgk5hJsOMjc6c0zhsZlLnNEE9qd51nNOs/BYrnNktZJJiCby5xMxzsmKdUtcQ8QW6gzPhyv7Z3USjqhj2Jc1wOUbCTfbcyTqe7Yd4sPT7ET2yQQeRERHG+v6oNDGWIiL8RGoiIt+b2K7K3aEaQ7ThLQDx9aEknVAuSobEkgyJIAiQAIEwZBBtH6p11d7AHGQ5oGoNmyG3B8OI8UkXwerJY0AEl+UjnDtSTLhcazvFjmmRTL3EBw7V9ZzOHD1iGjc6ayYBKN8gl6E61SCJMZTN9hoZnWBOnzV69Wm6AHfhMuF4cTYkRN9gY3MiyEzK5lapnENpgltTtEutYQZAzFrWkjUjSJCuBxjqmH6pocSTJDbzENEgbjs+3kFooeQS1sdw1bOc5qNhuU3N5JDGiIg+XGUX+WXkWGYuOxLZ0Ds5B/Md9yPHNw9MCkHNdBqAZmRBhpJAaZkSNRbQQs82IbPrAHuF5sLiLyqXSTbHwbfWh5e9wuYIPGdc3tbPHe6PhZALidiRcGRF5vG41WVTrZQSYOaw7+yT4R4371Zj8hfrIcW2Jvcxz0Mxy4WVPpsgefIAIMkmMsAQSGmcuwlw0tpB2Aa3SLR1gLYJeCNyGbQ78IM3F5slMRiTmB3OW+uoJPvF0zRYC0uc9zKbuyQ1oAPaa4taZ7UDKbggHvEpwSWzRFa7cnVuJuW5pm4dbKSON7CRPghmg3rCA4MBE5nTkuNoE7hscTcwUejhRkfY1mjO0OuyDlJD+zIlpG8gxvaT4fHljnFoNOSHFgaXNyENDSQ4/tOIG+bVK2tL9/fwBkv6OqUnMFKXMc1hqkMJazOLjM2czQZ8QbWk6uCrgw5pm+VxNpIDtDsycx05d4n1wWkEZcxNTLmGQBoytc5kGSRmsXbjaCewbpblDptB/KIAHZEA8Sf3lTk5LYNpjdDGwctgLRxMEkgc7DyKmsdY0Bt7dhzWYZZXykxnMCAT64AAzbX8JOy0ut7OY/iDXCfEbTO/sUSVE2y94PEAiDpYx5WCKzEF14vYEcIuR7h5axcFSsBJ0zCxtacs89T7Tvov0dXdlIuTuOGpM98EqVbHkaD2SI1vbkLEzqUlh3dsAnW+8mcx08vNHqYqLC0jeLR4ILGCS7hFyZJmG9o8ZDh4qohYSpUvo7zj2BclK+MeyA2nmEcRqCWka8lyag2LIPQu2Tr2VPSXrt8PbquXKI8h4K4H8XePa1srM6SeZZc/ULly0h9YlwUpn+cHcT45Kt/YExRcRMGJDZ5zlJnjMDyUrlUw8GnXcWvAaYDgJAsDGQiRvqfNNYl5a6pBic4MWkHUdy5cuZ8oa4PMs9fwZ/0/M+ZV3uMO7nf9Khct2KIWgde4e8LqrzYzcCx3FzuuXJIQWv6zv8Aef8A6NCZwjz2bm4fPP1NeOp8ypXIfH8jR5rGD1f32e5eko0w3LlAHrGwi8uvZcuW3U8Fr6TP6KE1KYNwa1GQdDLqcyhV7vruN3B7IcbkTVqA31upXJS+v+P+h/iL4s2Z4f32/Mp+p/lan7rj45G3XLlp4I8AMSP5tn1+FqJgB2WeH96p8h5BcuUS4A08KLVm/hzRG0GZEJPodoNWvIn+YrG/EMMHvsPJcuXOv8vwUuTIcZdfifctHDVCYkn8Z8QynB71y5bEx5Y3gh2h3fFThb03TftPF72yuPvXLln5F5Kv/wAm3x/vFDwxh9rev/ceuXJR5YIti3dlv7w99L5nzV8K6W0wdC1ltrsbNly5C+kERXpAm4BtuFy5cto8Af/Z"/>
          <p:cNvSpPr>
            <a:spLocks noChangeAspect="1" noChangeArrowheads="1"/>
          </p:cNvSpPr>
          <p:nvPr/>
        </p:nvSpPr>
        <p:spPr bwMode="auto">
          <a:xfrm>
            <a:off x="1190626" y="-893763"/>
            <a:ext cx="18573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5363" name="AutoShape 9" descr="data:image/jpg;base64,/9j/4AAQSkZJRgABAQAAAQABAAD/2wCEAAkGBhQSEBQQEhMWFRUVFxYVFRQXFRUVFhQUFBUYFhgWFBUXGyYfFxklGRkUHy8gIycpLS0sFR49NTArNSYrLSkBCQoKDgwOGg8PGiwkHyQpLCwpLCkpLCwsLCwsLCksLCwsLCwsLCwsLCwsLCwsLCksLCksLCwsKSwsLCwsLCwsLP/AABEIALQA8AMBIgACEQEDEQH/xAAbAAABBQEBAAAAAAAAAAAAAAADAAECBAUGB//EAEEQAAIBBAECBAMFBQYFAwUAAAECEQADEiExBEEFEyJRMmGBBiNCcZEUUqGx8BUzQ2LB0YKDkqLhBxayJFNjcvH/xAAZAQADAQEBAAAAAAAAAAAAAAAAAQIDBAX/xAAnEQACAgICAAUFAQEAAAAAAAAAAQIRAxIhMSJRYXHBEyNBYoGRBP/aAAwDAQACEQMRAD8AwopVKKUV7x4hGKUVOKkV9K/m/wDDD/ekAKKeKlFNFADRSipRSigCMUoqcUooAhT08UooAjSqWNLGgCNKp40ooAhFNFTilFAEIqJFEilFAweNKKJFKKBA4pRU8aWNAwcU0USKbGgCBFNFTxpY0ADxpFamVpY0DLEUsaIFpEVRBDGpEekfm/8AHD/anxqRGh9T+uv9KTAFFLGiY0saYgeNLGiRSigAeNPjU4pBaQIhjSiiY02NAyGNLGp40saBkIpRU8aWNAA4pY0SKWNAA8aWNTilFAA8aeKmBUws0gAxSiitbpgtAAcaaKOVqGFAA8aRWiFaWNAAsabGi40xWgCxFLGiY0saYAyv9f19aueIdELYtiSWl0fYgOttL2IHMhbkf8PaKFZtZMq/vMqwNn1GOB2+faKl43a8+yW2p/buqZX0P8MIryDMHyzsbEca3z5ZuMlRrjgmnZWinxqp0XXEt5N0Rc7HgXPaO2XfWj29qvxW0ZKStGUo68MgU4+e/wCJH+lNjRmHH5f61HGmgB40+NEwpY0xA4pY0TGljQMHjSxouNLCkALGljRcaWNAAsabGi4UsaAB402NFxpY0ACxpwKnjSxoAlNRIB7U9OKVDGS0Cad+l9jRFaP9qn5vyFLkCk1qKgVq9cUHtVcpTTsAGNMVopWlhTAsYUsKLhT40CCeHuFfzG2ttXusPcWkZz/AH9aBbtMvSKndLvT5AmJf9nvK8tB/HviaI6Dyro/eVbWufvrqIR/0Z/rRZm0/ebnTMfr1CAk/Qk/SueXbfsbR6S9zJ6rw4XRFzH/KVBlT7hiQSPcYj3BndD6TqmVxYv6c/A/AujtuB6vn37wedHyZ5n8gSo/7eY9/ah9R4elxPLKiDxAAgnuvb/fvVuLvaJmpcUwjJx+S/wAqjjUekDjK1cIY2me0HgA3FtNGTRyYuWxsk6EkxJsY1UJbKyZR1dAcafGi40gtWSCwoN7qraGHuIhiYdsdfmdVcxqF4MMSs+l0JHuhbFgfkAxaPdBUT2rwlw1vxFUeIWeTdUqOWSXHaQCoMmNxzsUW31Vlhkt04kjFjZvbzyxHwcwrcSPSd8TbW6VnYIMZBgGRgDlDKRHbnkcjYqt4dcZrNtiTJX5CBkYELoAKFEDWhXN936mu348jq+0se2v58xkuBvhyI/eKFVP5E8nY18/lUsKcWPvGefiS2v1Rrhn6hx+lExrphaXiZzSabtKgWFLCjY0saskBhSxo+NObdKwK+FLCjY08UxUV8KWFWMacLSsZXWnNurPlUms9xU2MqwRTNRiKiUoAr4U2FWfLqJt07AsY0saJjSxpkg7w9NtZ+K7J+a2rTv8A/Pyv1proizfP7tvP6pcVh/GrBsqWTK7bTFHOLTkTedPUI1jjZVZ9y1DXrOnZLi2uqs3Ga1c9CncKhcmDEgBJ/KuWU1TvzOhQdqiNy3DEexI/Qmi9Fam6gP76z8gDJP6CmInfvB/UA/60mWEuHj7u4oPs1xfJU/RrgP0reT8LMYrxIo9GSTkRBZEuH5NfAuOPobZ+hFWsKi6/f/mrH/pYqP8A5tVjCiPHApcuwONPjRAKTCBP9RVWTQMgCmaBuszr+saSNwPUI5MRo69OuCdU/i92EjeSx+oMGPbRj5gj2rB5+G0ujoWHqzTVR31E74iN7PbXft9Kq+H6s28iJwWe3aOO2was+HrpZM7WTzBJHsfc/wD9rJ80mzaJPqe2vJGSnzEDSR+LJgNQZYd6xlkrJt+vybRxp4q/b4NUMJG+RI9uYmeAPmTTqQdggj3BBH61jW/tDbBUhjcI8wMtubjAFVZSsSOz8EbHYAmtXw5WZczbZJCH1elsvVlKRPJGzvitsebZ8GM8Th2GxpsaMUpY1vZgCxp8aJjSxpWMGUpsaLhUglFiAY1NQKKLdP5X5UrKB4URLM04WpR/UVLGgFzozQGtVorNMTPxCix0jOxpsavtYU8GKGeiPbf5UbINWIrSxosU6W5IXuTH1Oqq6JSKoJN26Q7pBtWpQgH7qyrMNg6Jug67g1JekzuozNduPjctoWYMB5iMhDnRglvY7PHel0twFGudne9cn/KbrBf+1Vq1ZvBbq+6tbJHyyAmD21FYapwNtntwcz4f0/VW0U2EudRZwQ4OAHWVHotMjMYEiJ7fhFaPSeK27o8tWKXC6K9l1xuYhwziN6GIJxnsNVneHWNeU1ssbeCpmD67aBlfDcQCp3/l96n1tmy1tFa0jF7txFZc1dfJW36kx3P3ic60SQIFRtJLvg01TfRq3U+8tH3Dj9AG/mV/oU3VtAAje4mYJjuR2/3qqLmHl2LkM6Qtxy91X+8IYXGAMkwhM9gCPnRLl5jbdrSC46bK216t2a4rMuHrtALk+QAJmAdQNU8tc0SsN/kIgl2be/LMAd4I3v8ALWuPrVO/1k3haj90xBMMO2I3Ox/U1o9GUDNZFrqXO2ZF6K+GwdiASLpBx9JUE/ux2rC8R6e5ml50e2qk2w93G3cIKCJTNiSVMkngnsWAqJ5lXBcMTvkn1XR4KXuqQIYTLENMyGHCg9tRIGhUL7rctojPslUJER6Cqi6JnZxZo7ZDfuK/efBlVyBtSCTj5mzEnuAAZEcT33Q6p8AYVgCwdWxEF8cgWKmAdIfn396xyTUVSNYwb7Om6C7KC5iFJ0q6HqxxXIAaJYSfaT3EDnfF0sHpC4tLlipW7LkiL4Uaygdl47d61Oj6l1wss50npOhCpOJMxExM8mG7Amub6vqB+y7gGEA3oobhJZRsEFmMCNBfesskrn/Pk2xJqH9+DrbHhy+fKAKg/aRbULj92b+QAK/ABxEcAA6JFakbiZ7wcSYP0FUfErxtXhgec0IgTl5qmQgHswBA/eXe6yh4mxKtx2nswJJA42QQdeyz+fRjyKFp+Zz5MbnT9DpMAPlHYEgfRZgVLCsXqfEc1TYklATOoZlBmNx394iK2On6gN3GuToGdk/nAifY11RmpdHLKDRLGpBaJhSwqzOiGIqUj2qWFNhQMiY9qYL+VTwpsaAGx+dLEU+P9RTR/W6QE0WiZr3/AJ1k3PEAHOxjjMntBIM/p/GidV1ypjMwZAPzEa/Pn/pNZto0V+Ro+UDsf19KrDr089rAcZqi3CsicWJ7do9J/wCIUK11ysSqnfMcSCYBHv7wP1jdYNzqR/aSsLoWB5UBQRcZmAKZLv4uzBojkCIiUqqi4nVFKjcuBFa4dBFZz/wKW/0o+Hzqr4paysvbP+KUs9uL1xLZ/wC1mP0q5y8LIguUVH6fGxasSM8emUpIyJyts8JORGXmbA7U/UdMwKuDPqkAw3tOJ00a+ZH6FX8bspcaybltgrXyWMKNYXbzYkNKnIJxBM96voqxJXfHrHqJHzcz7bO6lO7Kaqmc8XtpfDhlDL1F1LglTiOo6hgruOY9aANoQ7SdCn8bts96x5ZBi11D/vSzG0rwQIB8opDsQBjE0fxvpXPT33tkB7b3XUwS4GCllUjYyUtI4OpHerBXzetvlSUXy7VouIzVLrt1CqmtOUZPWdLj+8RGbfSNa7ZjdZYX718gzYXg6kSADbuIr4GSuIJ7nkaMiA9A021BVFuMQzhijEOHhYM7B9TEe79zxu3rdmzZdrnmKuSvdWwM1UsWhkVkLY4kqxgTzzznL09uz5Vy157WwAvmPZIcebeF3KyfJClm4EmDlrmsZOmaJcFPrLCm4xuopjp2TayoJDw6zAYjIn32h7RTHqsWlRa1YtuGFmySpHliBKn0jXo2Ofc1pdBe6N7bMF69svTkbaSigyVUJbx4PMarG8Q6mz96ivgfIS3bS4q2C7ahnuByjErCmcCWg4gLWTfPBrHyBG0f2plDEqAnJhiTtQ2gpUMGaZ1obMgz6zo2QC4rAtbYTidmyFRfUF9cu91bQUgTgN9i/iLqOoKviQZQtiQCAFZZXRgeYIOXDcARNVy4YuhKsHacWyMD1kXUHxWwwORKnaHnUTsOjZ6AYh1iGRHLj0sQVUJniTIXIBcoEld/FWN0/SDyRZZplXyJx+M7Po0dwQJOore6K+1yz956wxuNtVUZE+plA4kAyTBIJmJrF6C2Lj2rUcltw0Yi27AQB8gAYEEbNZZJNyr0+TbGkoJ+vwX+su5Bpj1KRzJRs7bE7g/ClzfbECgJcAU/khWCTLnZn/iAkD5D3qt1VzK0zgEYOTenEwWhQ0iMhJdSPczxNBW4QSsb7huSCBoA9pkwfc/KlGbV/wBJnFceyLr9ST650GTkg7yUgEge+OhwDWp4t5lrE+lvMQidMxcSxV2UmLkzodivtNUOku2AuK3C7t5d0Eq1sAWUzKMiMwJAVhlMiZ7CrvinUW3KIy3UxJk+Z5gAJLkTdtviQAYCkencwBWsdqtMyaV9EV8ei35ouAhWKZEgCRwWLEAFtsB8hzwLdr7SFj6YaVUKFhpbY5mZ40ap+DeL2rLXHsPee4uzkFYqFSBF1bchVCquA4Dcin677SdQxdndHyAbVu0YAIBIlCWAEaiYJ5gmtFklHmyXji+KLl/xG+5YKl0AMCpWzc9SFvfGD6AY+tPd6nqCyhUcEoX2Cq4IZZvUBvtoH5xqcb+1XAhkssYB3Zs/UfBiQeePxUfo+szbyzbUj0+lbRbNiuJZQoxmdwSAR7GDUfXbdWW8SS6Ozs2WZVOJBZVbZX8QB5nZ3TiyeRB/Iqf5NWF0nixyyS0PLtwhYxbAeJCAHAglpX4TteTWt1/igs2WaVBRWIymJWDiQCIkkD5ZCu6OVtWziliSdIMbJ478xKzExMTxJH61R6frldrigqCjFVl7ZzXEHMKGmJkGfYe9cl0/2+c3rVwwqvbhtXCAM2UnVzXqUGNTHxLyAeEePX3a55SwxVAoU3WIZjLZYP6wVW7BGO43o1m/+nyNFg8zf6jpnYmEPqBB2rA70yktHJWY192D3NT6/Hy49WSgMNEw8gjKCMNamREiqg6q/dVLP3ZkMrKbyl4VGLOw3hAyYaJlBswaJa6tG6dW0ufoYbAhWxZI7bLGeyrrtTU7E49ELQ0zBSrNkYJHothc2aJiRkqkaPJjmsnrequL1IuHKckhLhXFoeMfvEKqCGaGU+mRvYoi9WGeYYgLiF9BOUesEMcQAwgHS5ZckVjJdDXpm6W9ChRbVLjoZ9BcCLd3H8XfcgGDWDnfRrGJ61hVXqVm5ZX/APIXP/LtXG19QKknVCTsdvxb3MEiNaB/Sq5vD9oBMemyxG9fe3EQEd5i1eHH4uZ1XVJmCQbqLf31gd189/0tLa+kG9R7iGP8OJWc3VFgmCSXMGOY5PyquXm+DIgWXHOpuXk+sxbEaj66qzZC3biWGCkO6o6yRK3FJI42I/QxS24Y1G2ihasnzby528XKLibtq3Dt06EOmTAsjBmUlSeEI1lWZ+xqTcYPaBuXCllWvKjeVbUqj3Jf7tsSfS8E4Ac6rb6HorcXbj2redqx011TLQk27qoF1PxWl5+VT8Q8H6e1+y5WrS5OWuM7OAwWwHYXDB5e5OhsxXM5tnQors5u+btsFh5UHSx1PTsfQDdElLpx2G9R1/1RWMnQIt1y1sQt69L+UpJtBcS+xv1tMHnA/OOx8d8N6MdO62/2fMQItvcZyo9DQzyJhiTozB9q5d7Snzji0sFuMPMAgOpdiALc6nnfI96jmi7SZXu9MPNgqsgPcf7tP79Bdxgleym2QAY2NHdUX664YUsxWT6SqYEQYBWAT21XQ9X0eT3XW20+XdzUOBAt5yT6eQpA+i95FYOC9kaNAffAk6BgjyeNA/nU5BwZbsdNLsgFtQqWYLMlhT96LhFvNhLDBRIJMAH5Vb8L8Nsv5PTXghvXr7//AFFrqVvXFLKcR5CE5fDJZm7sZ2aF4P4R+1eZ5NokILUjO42380gwlvRjOfzFP0XRor+bctGbDpdQC64Ja1dJYiTuMBogbcSRTXIm6Oj6j7NNb6VmyRiLbNEuLhFwFjk3wFtuJjsY1S+z32cS5Z6a8GshiLxBC3crpZ3DG5i4zKqDEQVB9qVzxhHuXPuwDfsWWYlSoNpenuOoLLd9JCui60Y7QKy/C/GFsi3a8pB5V6/tUdnHmIULqzXT6iSFYexEfCKhLx/wu/t16mL4klsILiMWS5cuhfTENau+WfXnJDLiQQNmQQujWZ1ZxIcCWBAAmSJDCPmJ8sfkprrfEeit3rPVdUbSBrVwZoBeVbhCIkjyuoQKCsSMeZ965vrQmC/codqAAep7nXN/gCf/ABUuNMdpoB0vWMQqz6Qt9gCqgz+y3ZKvGbDjUkan51sp1L2/DxcGDZdYG9dtbgVTa6m2CyPKk/dzJECRrRrJS4gOrduCLnBv6HlusAG7HB/jIrc6vo1To+tQoh8jrQMR5hQlAySQXkKQ7aBA2dGqj0ZtnLeEdVcFxiDiWxLBQFUMB2RAApAMk9prU8xvV/mg/UT2jXJ/6fmZoWLyAx5NodhHnGYPMC9DAnsf9TVs9bb36LX1ke+h6xP/AIrOSfmUmaPQfZ+/cghCikEqzlEyxGigcgkdpiNTuKJ4t4I9u6LCuGa5NsIrgEgm4qllBPobEHEyAXUer4j0f2Z8GZRbvE2wHayTiHJwe3CgEkqSFZ/kMhHArQ8SQm7010BWbzEBY27TMFBUwGKSIM+/etFjSSE5HD+D3Wt9B1JY5Hz+jb1AGVdXTYPyUj3+eqfr7j3bV5yyKyDMlrqZvmQs2rcCdgyNkx2gTZ6VAvRdSwW3Iu2AYVQjG1dugEiSJCv/ACofSXv7jEoM7gQgBreL+aqOojT+nCTwfN/Oq5f+Cs5fpenJe3MQDdktpQtpjeb1EjsTxzocxXQdYw6Y3LCrZIFs3mKu1y00YmAjBQpAAXGCBB2Z2DwRc3RRaQ83BhaDOGXyHUAg+6mWHAE9jRWQ6BwYZdQCwUwqtbsICQ47m3d50Rb3PcSE2F+y/ir3eqtKdktcVcbYKg3LJBCoCs6/DOhEfPPXx0npyJgMWc7JM3DkTI3yTMe253V77Llh1VhyUA8wCE8sHVttqyDkGB788RQLvTolw25CoGiAgygDIqBG+SBJ7j50O6DizETqSEdFnEjaqUUkkcifkB6Z1uJqgGAcN6REEqwBAPG2gjYx5/0rdt31zkssAMxUWhwsmMsRAnkiTpvlS6b1MDvEelotWxOIJjJ/hkKRO47VKRVo9HsXwZIOitv5f/c7Hjmq9q6vn3WLAaW39FVLmvlldufpVYeD3dz5OsSfuzJX/Ll9Rvv+VBtdLcudRdtK9oXC9x8GgkpIg7B/CF5I3Psa3+sZfTNIdSnmsZH93bAMjfruMRv5xRPs/ftjrLSoeeoVhrmbZY7P+YsfoI4qvb+zN4k/fWhMTCux1OgAkSJ96veHfZ65Yui+19XClnKBGWfuyNkzHvxxSeW1Q1jdheqBAvWl+K90/Rov5gqg/wC7qBW74jYW51qKyhlSz1NyCAVObrbGj8sf0Fc31vWAXU6klcERVxyJnyj0zhjCkkE2gIUEgkait2z1Vzzrl5rSnK1btKi3WLLiWdiSbAWDKDR/BUOSNIxZL7S+H2x0fUY20BW2SCEUEeUFjcSIAI+przvpupAfymUlblq3MBZ+7FyAJIHYe3w/p6F4v1N29Zu2ls4+Ylxc2urALrAJWAZ/T9K4m59jeoKqxZFdUZYUXDAJd19QUg6JB7a78UKSBx5Hu9Sga9iIBsXZ9JBLt06u6jj0hpUHuOe5rnWYBFPlps/utwC47tr4T/CuoP2evLcui3bZkbzQknKLbWEtAP5lxDGWY0dxxuiJ9gMrYyusp1kAlpwrqWDKD524csfrRJoUYs4xd/hUdzipG+d7+Z/WtPwSz6Oo1/hruDInze4/rVdCn/p4VnHqHkjtaSDyNfeiSIHy33px9mXsLiXuXA6upOBdlK+qYRjzkRuPh+ZpKSBwYPq73SRFpWDi0ECkXBCGyqqj58FVjn333ij0/wCzpBvAl2e3c0tzaC+4dTBj1AT9BEVrdX0rp0r5rlC5C++SXICAhTaNv0wfT/eHsdkkU3Q9E7IoSyGyWPMLXFMjquoJCMtlwDBiZ7jVJSWz9kU4vRe5n3vE0TpL1p8Ue7bUpbxZgzrcKuslSDBQ/Frdc3e6yWHptmCn+D04mVVjsW5H04mti/4A93qEtMd25FwiMtszZFSJUEMDLAd/atY/YW3G7l7sSEtLxbUAbfho+lOUlZKi6OTbqQz5BbSSCQoRWwOHaRPIB37xW/4g6mx14th1K9R6mYo0srmHXG2JED8Un51oWv8A09tBgTc6k7H4bA0CNEQe0/pRD9mm8u+h+LqbhusZtwtwu2AUZSU0pIMESRI5oTQODOHs3XyWH1mnGljNdDGJ/r6xPiTj/EeJ4DNzJ4ruf/YCekk3CwIMedb9TDffpt7ER/5FMPsKixAfc5RctsQZ5EouQjZ7z+VRaHozL+ynjpyW3evctINy63pRbZCmCYYSlyI3se1WvHvtD09/G2jM0XWTIKjI2a4jFs9qZGx+8O9Gb7EEE4XrinUei1KkMhUoc9QUB+e6s9P9j1V1ZSVCksijAYkuWMRor6mUDkDDfoFabKhas57w52HR9ZMhg2O2YlcFtJBYkmBkR3/1pdH0mPlO5DnzhdUsx+N8AqEz6gcCSdSypOiQ3SN9mgvmIhaL8vcLlZBNxCxt46E4xuYmk/2XtkIsXDioQfeoPSMhHwd5P8PalshaM4xLeHxODhJ+NgYFsCZ1DDJjzVjq/DRJAUA+awIUZetrd6QNyAqoNTAY3BBiuwPgFn1E2DuZJ6hhzzoaAk/1zUL32etmZRxJJON1fSxDerdvn1OYgbPeBQpJDcJHFeFWwt6wyn/HUTsZAqIn5erii+I9A69S13BvLN0+vH0wCi89t5iTr0kDg10//tO2mJt5hlKshZ1eGUqoBhFJBAHB7dtCrlnoxjdENNw3A+NxljMKDgQpKiFX0kkHfuaHJUCg75POrHTSx2PTbuGAIH92wgf9Q/SrHSocoLAwyaHYMQCOwAiutb7HqNK7Ag6yIYHYEfCp4/mKpXPsjcABV7bkRqWUiN6LLEfp9andBrLyOgHinfNB/wAx5iYHpCfqPyon9sSsC4hHt5lyBOwWJXR1x8/14G54mQCAqmNnIkbPAAA5qQv3V0yJMwWJIluNLqSDHb2rM32R3i+LzsskRP8AeSBPzg6/jvvU28VUyMlkhhAYyCQQZMen23E/y88e449RgKN/hA+EjSgdvi+LcmkniDnWeOW1JPwKRyMSfad/Pjiiw2R6Rb8YiPWugs/ePrWPHeI/iv0n/bCwJdO4jLKD9OBM/PdeZJ425OOTS340DDE5HnkkT250O2qJd8TcAhnUlQsqFuIY1oyZ42SWn1ajVKw2R6Z/bVrvct/L1GOJPqiIiPlRR4mP37Z1JCvlA5mRqf8AbtqfNbjqi5LdcqUUOzD1FxOSqlu4fTsAFo3Mk0K34q0KoaJlmzxyb2UBZIEBNiNzxNKw2SPS28TAcyyj0hZzA2HZuPrzuOOTSHjVvvctd/huZRjB9vevPB1DMpKvoNC4oXZxzxIgkHcSYHNMPFIkMYIM5zICyYYiO3BAGvc6p2O0ejL4vbJ1ct8jeRj2ljECPzqB8ZQSfNt6B0GYmBx+HZgyOeO+685tdY8BmMxMbUSzfCAy/wB2kA7mYnVEXr7mYDm3E8hmYwomDscnQaDB5+a2FsjvOs6+zcU2mZdkZDJhK6LbAniRx+LvOqNg9OiKHIMDam5cuKpLF3ARsknMsxlR2+vFHrmWIY++Bu3JMcnQ9IgkQZ4PamXx197PJhjLIBsgiCBlJMmeTRYOSPRE8atKAodVgaQB1A54WInQ47xNEHi1qdXB9c4InZkr/X5zHnlzxC4CQSuWjjpCynUScSFGj35P5VK74k4Eq6ksJAEupM+rbc6IHAJABHaix7I9Eu+IoIHmJvk/eR3J/DH1+VDvdfKhlZT6hJLFIxn4pGo9hvWua89/tG6GYrjsggCchMaZSpn1cTInnYonUeIXduLuoElQJVgTHqMcbOvkAOKSbDZHoH9prr1D5wCQI4kb57D86g3itsD+8X2Eq/PttZA52a81v+IMCA1yY16l3ERsnZnW496n+3OGGZjc9jMniJmPrG/zosW6PRv7YtH/ABk4n4WPDQTIIk86GzqoXPGLXZ9dyLbRv5mPluPf2357d8Tub9T8k6yGPABAIGoIJ2edzTp1TYgldxwVEmZMyPrA/wA3PIosN0d6/iK/EH3i3FtzBzVv/wBf3vyid07+KIf8RY43auGDoRyeRr9K85dSpGJEk7IxVZ5kLifYELJ+LdStdS8MUuESfxKICkEMQQhAHC89x21RbDZHfnxdBsuZE78l/n+omQR8qBf8eRSTm3cj7nZM65MLELE8ydaiuLXxO7BAuNIPBJUAQZ+FSR/prihXPEWZVm6cR2ViIGohl33AMz/KnYbI7VftFbbQuEH28oGfzCyeO4jj6UNPEGGRyLCSSRYb3AE6McNqeIIia5A+KPvZcGIWbjLImWAgGTvU/lyaNc8QcbEmCPiDDE+7SdiYHzIosNkda3jKjkkDcHyiJGjojYk8H/LQrvj6iNsf+Tyden4hJHyHb3rj+p6lhoxEfiOm2TzGm50Z+veq3Vs4KgSIkH0uDEDv259qA2Re6RDowqwCR6QxjiVPwxBKyOY+tFs9KuIkopQgkXCQqwCADGWPDdmEfUjGF1tKkYjfIiDHbuTqrNoQAwJjBjOQ5JOwCPV27ng6IMVRFmpc6Fgo9NsbIIhoiG0uR7GNgjg1WsCBCvIhiSCwYsTOABhtGYJP8qYXkXZZmIAEGSMiS2lUEbBPxFon60PPldjuZgHIzBkr7/ITPPcgWEu2gwyGBEBYORGhqN69/ckHfFCs2yToW1KjUl2aNE6xgGTlBM8/Qd0neMk4z92UBcgQDEEDU7ImR+dT6O+zqcwykQ0ZAtrtJ38G9/P3ipFYvuyf7xCQDOIzUmD2aYHcST79ql1iCFPpWRGgdzOgcR5ggCfp70m/Z4KEDEkST6UJjeKpiZBAExuaL91yJBKg45EyJ1wdqR37fOJpAVvLdRrH1TDj1FZgFwCsW9E/vc+5FPZuEqDPuASbS/8AEHK+k6E8bJ37SPlE+kHIghSoaJOwIkLoQSSSR34oRUKwzQk62zYt6TIK4kEjngbLfmKBdEvNBX4ZjRIQAtOjk8a52IPamtOXJJKnceogE+wULGGz8RPcUbzQPUJECMWuDRgSA0xMd+0b+IRXN7gOFgjWRSAW2SqEAz2iABh3FIAl3qsPT5soNyJPqYaTILzlA1TNd+825Nxu2WI7fOSI9hMgDvUrNwhZDNBmDJIxEyx9OyYIEQNL2p36oBdqAq85DZOQGQwHM/pO9CkIhZtwhClvlmAconRkTIgdtd+Nkzxgyit6RkABlJkwNA6jSieIqK2WygZ4jQxgtAGwFPLcxkY1zSu3QSVW7EKsgNAUrsyNnUPHdvahDQYuY+IKRyJyBBI9RnchZ5k7E8zQvUNlDkx2Zk6JmFIIiY389RBFQZ3THawRrQ4Y7yVhyQJIiCOean1d1dBI13wCqDsn0qwUe/eZM7NFoLI9PccFWj2jQBJDdmVtHuddtxRLllMYBKCdYlAYgyFgHUk9tkkd6B1FzGVbFgVMEYueTMqy7E6j5fIQumcSJa36jsKvAB0WK8nQGwNMPamgT/A9sSxfG4Br1AEjLWgs5Enfb972qVlQDESw5HJbQbIgRAnR1HE0/R2Qfwa1iSC3b4QSQeI0dkdzMUPIK/l5LPYb9PI+Jsp4A5J/lR6gS8sIDFvj1AFSAO0qfbge5PaKbzmxHJmfTinqAjg6/XmO9CHUj5GJ+TMYkFXBKxrk/X2qFu2qmYBPPwicgQVyCmD+QEQD8pLFYW/ll6VI0CSbgPxaYtjyYOvbL5UOze2DKgyFLQiDhfUAykE/L594256iMvQTGgTJhW0NmDM59+CAfmLNfxY8kZRs9gBPaRz2jVK+RN0y7b6hzmxZggBb8EsRAYFgvPP8Y4qD3WLkvi1yfWSubxEjNwBlHsQZA571US/bUZFR6cmz7jRHqwImGxHEcflVwda5Eq5LZaOKkAfMhsmAGXOpJ1xTTKUkSXpbgWSAVcECAZIOtCctEaO+dUPywMiwJhfSDn8RIByFwyREmTHej+VmCXgyRBRvxDEggEr6zMhgY39Kot04UY3VZyGJDMBobGp4HyMn/RjLNmwCSpEgKzCYOwmXHHNHsWRDcc/uruYG9b+vvSpVoJB7VuGUKSogaBIEkkT7zr+fuarEx5kEjFguiRIIL+o8ngD8qVKokEgdpQySyg+ktsSAZGo9v9hRx6mUcSGEgkHYWYI2OSfzpUqChXLSvaVmUeoxEaABER3P1JoL9OIK9lKgCTEEca/OdewpUqmQmiz0vSJiPSNhjAJHwzrR4J2RVPr7+EuoAIhDycgGO2k+o7761xzL0qUuBS4XBTseIszliFlSVGjwuIBKzEiTuOat9O2GT/EVOsvVwpO5+IfI6+VPSqWxIgigsVxAwJURMkf5j3/rvRLNsE25AJadxsBYgD5b4M0qVNdg+yVq6FY+hCOSMQoJ+YSJ/Kg3W5MDcNG4BIIMHnueSaVKlYWG6+6FAtKiDe2xl2zAOy0iRwCADB71DwnqPMuPkqjFIXEYgQOcR6SfmQaelVLs0BXL8KIVPUSJwUnjWyPn3q8nWlna2QpAU9tmCo39KVKpbIXZUsW8ma2TIiZ1PfnUHgHYppMhZMYs/wBQSB+Q1xSpUMkjbEkA95BMkE+lTuNESTqIPcGmPTYZMrNPIMgFe0CBSpUPoquB7FyScvVEH1bkkbJ+f86GyAMsKBMTHyBIifyFKlUWS+heViWidA8/Ijv+dTWwJHzMfzjQ1I/1pqVS2ICLALEcaJ1GzAG/cGW0f3jRLnSAW1MkysEGCI/KPpSpVqgR/9k="/>
          <p:cNvSpPr>
            <a:spLocks noChangeAspect="1" noChangeArrowheads="1"/>
          </p:cNvSpPr>
          <p:nvPr/>
        </p:nvSpPr>
        <p:spPr bwMode="auto">
          <a:xfrm>
            <a:off x="1190625" y="-83185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5364" name="AutoShape 11" descr="data:image/jpg;base64,/9j/4AAQSkZJRgABAQAAAQABAAD/2wCEAAkGBhQSEBQQEhMWFRUVFxYVFRQXFRUVFhQUFBUYFhgWFBUXGyYfFxklGRkUHy8gIycpLS0sFR49NTArNSYrLSkBCQoKDgwOGg8PGiwkHyQpLCwpLCkpLCwsLCwsLCksLCwsLCwsLCwsLCwsLCwsLCksLCksLCwsKSwsLCwsLCwsLP/AABEIALQA8AMBIgACEQEDEQH/xAAbAAABBQEBAAAAAAAAAAAAAAADAAECBAUGB//EAEEQAAIBBAECBAMFBQYFAwUAAAECEQADEiExBEEFEyJRMmGBBiNCcZEUUqGx8BUzQ2LB0YKDkqLhBxayJFNjcvH/xAAZAQADAQEBAAAAAAAAAAAAAAAAAQIDBAX/xAAnEQACAgICAAUFAQEAAAAAAAAAAQIRAxIhMSJRYXHBEyNBYoGRBP/aAAwDAQACEQMRAD8AwopVKKUV7x4hGKUVOKkV9K/m/wDDD/ekAKKeKlFNFADRSipRSigCMUoqcUooAhT08UooAjSqWNLGgCNKp40ooAhFNFTilFAEIqJFEilFAweNKKJFKKBA4pRU8aWNAwcU0USKbGgCBFNFTxpY0ADxpFamVpY0DLEUsaIFpEVRBDGpEekfm/8AHD/anxqRGh9T+uv9KTAFFLGiY0saYgeNLGiRSigAeNPjU4pBaQIhjSiiY02NAyGNLGp40saBkIpRU8aWNAA4pY0SKWNAA8aWNTilFAA8aeKmBUws0gAxSiitbpgtAAcaaKOVqGFAA8aRWiFaWNAAsabGi40xWgCxFLGiY0saYAyv9f19aueIdELYtiSWl0fYgOttL2IHMhbkf8PaKFZtZMq/vMqwNn1GOB2+faKl43a8+yW2p/buqZX0P8MIryDMHyzsbEca3z5ZuMlRrjgmnZWinxqp0XXEt5N0Rc7HgXPaO2XfWj29qvxW0ZKStGUo68MgU4+e/wCJH+lNjRmHH5f61HGmgB40+NEwpY0xA4pY0TGljQMHjSxouNLCkALGljRcaWNAAsabGi4UsaAB402NFxpY0ACxpwKnjSxoAlNRIB7U9OKVDGS0Cad+l9jRFaP9qn5vyFLkCk1qKgVq9cUHtVcpTTsAGNMVopWlhTAsYUsKLhT40CCeHuFfzG2ttXusPcWkZz/AH9aBbtMvSKndLvT5AmJf9nvK8tB/HviaI6Dyro/eVbWufvrqIR/0Z/rRZm0/ebnTMfr1CAk/Qk/SueXbfsbR6S9zJ6rw4XRFzH/KVBlT7hiQSPcYj3BndD6TqmVxYv6c/A/AujtuB6vn37wedHyZ5n8gSo/7eY9/ah9R4elxPLKiDxAAgnuvb/fvVuLvaJmpcUwjJx+S/wAqjjUekDjK1cIY2me0HgA3FtNGTRyYuWxsk6EkxJsY1UJbKyZR1dAcafGi40gtWSCwoN7qraGHuIhiYdsdfmdVcxqF4MMSs+l0JHuhbFgfkAxaPdBUT2rwlw1vxFUeIWeTdUqOWSXHaQCoMmNxzsUW31Vlhkt04kjFjZvbzyxHwcwrcSPSd8TbW6VnYIMZBgGRgDlDKRHbnkcjYqt4dcZrNtiTJX5CBkYELoAKFEDWhXN936mu348jq+0se2v58xkuBvhyI/eKFVP5E8nY18/lUsKcWPvGefiS2v1Rrhn6hx+lExrphaXiZzSabtKgWFLCjY0saskBhSxo+NObdKwK+FLCjY08UxUV8KWFWMacLSsZXWnNurPlUms9xU2MqwRTNRiKiUoAr4U2FWfLqJt07AsY0saJjSxpkg7w9NtZ+K7J+a2rTv8A/Pyv1proizfP7tvP6pcVh/GrBsqWTK7bTFHOLTkTedPUI1jjZVZ9y1DXrOnZLi2uqs3Ga1c9CncKhcmDEgBJ/KuWU1TvzOhQdqiNy3DEexI/Qmi9Fam6gP76z8gDJP6CmInfvB/UA/60mWEuHj7u4oPs1xfJU/RrgP0reT8LMYrxIo9GSTkRBZEuH5NfAuOPobZ+hFWsKi6/f/mrH/pYqP8A5tVjCiPHApcuwONPjRAKTCBP9RVWTQMgCmaBuszr+saSNwPUI5MRo69OuCdU/i92EjeSx+oMGPbRj5gj2rB5+G0ujoWHqzTVR31E74iN7PbXft9Kq+H6s28iJwWe3aOO2was+HrpZM7WTzBJHsfc/wD9rJ80mzaJPqe2vJGSnzEDSR+LJgNQZYd6xlkrJt+vybRxp4q/b4NUMJG+RI9uYmeAPmTTqQdggj3BBH61jW/tDbBUhjcI8wMtubjAFVZSsSOz8EbHYAmtXw5WZczbZJCH1elsvVlKRPJGzvitsebZ8GM8Th2GxpsaMUpY1vZgCxp8aJjSxpWMGUpsaLhUglFiAY1NQKKLdP5X5UrKB4URLM04WpR/UVLGgFzozQGtVorNMTPxCix0jOxpsavtYU8GKGeiPbf5UbINWIrSxosU6W5IXuTH1Oqq6JSKoJN26Q7pBtWpQgH7qyrMNg6Jug67g1JekzuozNduPjctoWYMB5iMhDnRglvY7PHel0twFGudne9cn/KbrBf+1Vq1ZvBbq+6tbJHyyAmD21FYapwNtntwcz4f0/VW0U2EudRZwQ4OAHWVHotMjMYEiJ7fhFaPSeK27o8tWKXC6K9l1xuYhwziN6GIJxnsNVneHWNeU1ssbeCpmD67aBlfDcQCp3/l96n1tmy1tFa0jF7txFZc1dfJW36kx3P3ic60SQIFRtJLvg01TfRq3U+8tH3Dj9AG/mV/oU3VtAAje4mYJjuR2/3qqLmHl2LkM6Qtxy91X+8IYXGAMkwhM9gCPnRLl5jbdrSC46bK216t2a4rMuHrtALk+QAJmAdQNU8tc0SsN/kIgl2be/LMAd4I3v8ALWuPrVO/1k3haj90xBMMO2I3Ox/U1o9GUDNZFrqXO2ZF6K+GwdiASLpBx9JUE/ux2rC8R6e5ml50e2qk2w93G3cIKCJTNiSVMkngnsWAqJ5lXBcMTvkn1XR4KXuqQIYTLENMyGHCg9tRIGhUL7rctojPslUJER6Cqi6JnZxZo7ZDfuK/efBlVyBtSCTj5mzEnuAAZEcT33Q6p8AYVgCwdWxEF8cgWKmAdIfn396xyTUVSNYwb7Om6C7KC5iFJ0q6HqxxXIAaJYSfaT3EDnfF0sHpC4tLlipW7LkiL4Uaygdl47d61Oj6l1wss50npOhCpOJMxExM8mG7Amub6vqB+y7gGEA3oobhJZRsEFmMCNBfesskrn/Pk2xJqH9+DrbHhy+fKAKg/aRbULj92b+QAK/ABxEcAA6JFakbiZ7wcSYP0FUfErxtXhgec0IgTl5qmQgHswBA/eXe6yh4mxKtx2nswJJA42QQdeyz+fRjyKFp+Zz5MbnT9DpMAPlHYEgfRZgVLCsXqfEc1TYklATOoZlBmNx394iK2On6gN3GuToGdk/nAifY11RmpdHLKDRLGpBaJhSwqzOiGIqUj2qWFNhQMiY9qYL+VTwpsaAGx+dLEU+P9RTR/W6QE0WiZr3/AJ1k3PEAHOxjjMntBIM/p/GidV1ypjMwZAPzEa/Pn/pNZto0V+Ro+UDsf19KrDr089rAcZqi3CsicWJ7do9J/wCIUK11ysSqnfMcSCYBHv7wP1jdYNzqR/aSsLoWB5UBQRcZmAKZLv4uzBojkCIiUqqi4nVFKjcuBFa4dBFZz/wKW/0o+Hzqr4paysvbP+KUs9uL1xLZ/wC1mP0q5y8LIguUVH6fGxasSM8emUpIyJyts8JORGXmbA7U/UdMwKuDPqkAw3tOJ00a+ZH6FX8bspcaybltgrXyWMKNYXbzYkNKnIJxBM96voqxJXfHrHqJHzcz7bO6lO7Kaqmc8XtpfDhlDL1F1LglTiOo6hgruOY9aANoQ7SdCn8bts96x5ZBi11D/vSzG0rwQIB8opDsQBjE0fxvpXPT33tkB7b3XUwS4GCllUjYyUtI4OpHerBXzetvlSUXy7VouIzVLrt1CqmtOUZPWdLj+8RGbfSNa7ZjdZYX718gzYXg6kSADbuIr4GSuIJ7nkaMiA9A021BVFuMQzhijEOHhYM7B9TEe79zxu3rdmzZdrnmKuSvdWwM1UsWhkVkLY4kqxgTzzznL09uz5Vy157WwAvmPZIcebeF3KyfJClm4EmDlrmsZOmaJcFPrLCm4xuopjp2TayoJDw6zAYjIn32h7RTHqsWlRa1YtuGFmySpHliBKn0jXo2Ofc1pdBe6N7bMF69svTkbaSigyVUJbx4PMarG8Q6mz96ivgfIS3bS4q2C7ahnuByjErCmcCWg4gLWTfPBrHyBG0f2plDEqAnJhiTtQ2gpUMGaZ1obMgz6zo2QC4rAtbYTidmyFRfUF9cu91bQUgTgN9i/iLqOoKviQZQtiQCAFZZXRgeYIOXDcARNVy4YuhKsHacWyMD1kXUHxWwwORKnaHnUTsOjZ6AYh1iGRHLj0sQVUJniTIXIBcoEld/FWN0/SDyRZZplXyJx+M7Po0dwQJOore6K+1yz956wxuNtVUZE+plA4kAyTBIJmJrF6C2Lj2rUcltw0Yi27AQB8gAYEEbNZZJNyr0+TbGkoJ+vwX+su5Bpj1KRzJRs7bE7g/ClzfbECgJcAU/khWCTLnZn/iAkD5D3qt1VzK0zgEYOTenEwWhQ0iMhJdSPczxNBW4QSsb7huSCBoA9pkwfc/KlGbV/wBJnFceyLr9ST650GTkg7yUgEge+OhwDWp4t5lrE+lvMQidMxcSxV2UmLkzodivtNUOku2AuK3C7t5d0Eq1sAWUzKMiMwJAVhlMiZ7CrvinUW3KIy3UxJk+Z5gAJLkTdtviQAYCkencwBWsdqtMyaV9EV8ei35ouAhWKZEgCRwWLEAFtsB8hzwLdr7SFj6YaVUKFhpbY5mZ40ap+DeL2rLXHsPee4uzkFYqFSBF1bchVCquA4Dcin677SdQxdndHyAbVu0YAIBIlCWAEaiYJ5gmtFklHmyXji+KLl/xG+5YKl0AMCpWzc9SFvfGD6AY+tPd6nqCyhUcEoX2Cq4IZZvUBvtoH5xqcb+1XAhkssYB3Zs/UfBiQeePxUfo+szbyzbUj0+lbRbNiuJZQoxmdwSAR7GDUfXbdWW8SS6Ozs2WZVOJBZVbZX8QB5nZ3TiyeRB/Iqf5NWF0nixyyS0PLtwhYxbAeJCAHAglpX4TteTWt1/igs2WaVBRWIymJWDiQCIkkD5ZCu6OVtWziliSdIMbJ478xKzExMTxJH61R6frldrigqCjFVl7ZzXEHMKGmJkGfYe9cl0/2+c3rVwwqvbhtXCAM2UnVzXqUGNTHxLyAeEePX3a55SwxVAoU3WIZjLZYP6wVW7BGO43o1m/+nyNFg8zf6jpnYmEPqBB2rA70yktHJWY192D3NT6/Hy49WSgMNEw8gjKCMNamREiqg6q/dVLP3ZkMrKbyl4VGLOw3hAyYaJlBswaJa6tG6dW0ufoYbAhWxZI7bLGeyrrtTU7E49ELQ0zBSrNkYJHothc2aJiRkqkaPJjmsnrequL1IuHKckhLhXFoeMfvEKqCGaGU+mRvYoi9WGeYYgLiF9BOUesEMcQAwgHS5ZckVjJdDXpm6W9ChRbVLjoZ9BcCLd3H8XfcgGDWDnfRrGJ61hVXqVm5ZX/APIXP/LtXG19QKknVCTsdvxb3MEiNaB/Sq5vD9oBMemyxG9fe3EQEd5i1eHH4uZ1XVJmCQbqLf31gd189/0tLa+kG9R7iGP8OJWc3VFgmCSXMGOY5PyquXm+DIgWXHOpuXk+sxbEaj66qzZC3biWGCkO6o6yRK3FJI42I/QxS24Y1G2ihasnzby528XKLibtq3Dt06EOmTAsjBmUlSeEI1lWZ+xqTcYPaBuXCllWvKjeVbUqj3Jf7tsSfS8E4Ac6rb6HorcXbj2redqx011TLQk27qoF1PxWl5+VT8Q8H6e1+y5WrS5OWuM7OAwWwHYXDB5e5OhsxXM5tnQors5u+btsFh5UHSx1PTsfQDdElLpx2G9R1/1RWMnQIt1y1sQt69L+UpJtBcS+xv1tMHnA/OOx8d8N6MdO62/2fMQItvcZyo9DQzyJhiTozB9q5d7Snzji0sFuMPMAgOpdiALc6nnfI96jmi7SZXu9MPNgqsgPcf7tP79Bdxgleym2QAY2NHdUX664YUsxWT6SqYEQYBWAT21XQ9X0eT3XW20+XdzUOBAt5yT6eQpA+i95FYOC9kaNAffAk6BgjyeNA/nU5BwZbsdNLsgFtQqWYLMlhT96LhFvNhLDBRIJMAH5Vb8L8Nsv5PTXghvXr7//AFFrqVvXFLKcR5CE5fDJZm7sZ2aF4P4R+1eZ5NokILUjO42380gwlvRjOfzFP0XRor+bctGbDpdQC64Ja1dJYiTuMBogbcSRTXIm6Oj6j7NNb6VmyRiLbNEuLhFwFjk3wFtuJjsY1S+z32cS5Z6a8GshiLxBC3crpZ3DG5i4zKqDEQVB9qVzxhHuXPuwDfsWWYlSoNpenuOoLLd9JCui60Y7QKy/C/GFsi3a8pB5V6/tUdnHmIULqzXT6iSFYexEfCKhLx/wu/t16mL4klsILiMWS5cuhfTENau+WfXnJDLiQQNmQQujWZ1ZxIcCWBAAmSJDCPmJ8sfkprrfEeit3rPVdUbSBrVwZoBeVbhCIkjyuoQKCsSMeZ965vrQmC/codqAAep7nXN/gCf/ABUuNMdpoB0vWMQqz6Qt9gCqgz+y3ZKvGbDjUkan51sp1L2/DxcGDZdYG9dtbgVTa6m2CyPKk/dzJECRrRrJS4gOrduCLnBv6HlusAG7HB/jIrc6vo1To+tQoh8jrQMR5hQlAySQXkKQ7aBA2dGqj0ZtnLeEdVcFxiDiWxLBQFUMB2RAApAMk9prU8xvV/mg/UT2jXJ/6fmZoWLyAx5NodhHnGYPMC9DAnsf9TVs9bb36LX1ke+h6xP/AIrOSfmUmaPQfZ+/cghCikEqzlEyxGigcgkdpiNTuKJ4t4I9u6LCuGa5NsIrgEgm4qllBPobEHEyAXUer4j0f2Z8GZRbvE2wHayTiHJwe3CgEkqSFZ/kMhHArQ8SQm7010BWbzEBY27TMFBUwGKSIM+/etFjSSE5HD+D3Wt9B1JY5Hz+jb1AGVdXTYPyUj3+eqfr7j3bV5yyKyDMlrqZvmQs2rcCdgyNkx2gTZ6VAvRdSwW3Iu2AYVQjG1dugEiSJCv/ACofSXv7jEoM7gQgBreL+aqOojT+nCTwfN/Oq5f+Cs5fpenJe3MQDdktpQtpjeb1EjsTxzocxXQdYw6Y3LCrZIFs3mKu1y00YmAjBQpAAXGCBB2Z2DwRc3RRaQ83BhaDOGXyHUAg+6mWHAE9jRWQ6BwYZdQCwUwqtbsICQ47m3d50Rb3PcSE2F+y/ir3eqtKdktcVcbYKg3LJBCoCs6/DOhEfPPXx0npyJgMWc7JM3DkTI3yTMe253V77Llh1VhyUA8wCE8sHVttqyDkGB788RQLvTolw25CoGiAgygDIqBG+SBJ7j50O6DizETqSEdFnEjaqUUkkcifkB6Z1uJqgGAcN6REEqwBAPG2gjYx5/0rdt31zkssAMxUWhwsmMsRAnkiTpvlS6b1MDvEelotWxOIJjJ/hkKRO47VKRVo9HsXwZIOitv5f/c7Hjmq9q6vn3WLAaW39FVLmvlldufpVYeD3dz5OsSfuzJX/Ll9Rvv+VBtdLcudRdtK9oXC9x8GgkpIg7B/CF5I3Psa3+sZfTNIdSnmsZH93bAMjfruMRv5xRPs/ftjrLSoeeoVhrmbZY7P+YsfoI4qvb+zN4k/fWhMTCux1OgAkSJ96veHfZ65Yui+19XClnKBGWfuyNkzHvxxSeW1Q1jdheqBAvWl+K90/Rov5gqg/wC7qBW74jYW51qKyhlSz1NyCAVObrbGj8sf0Fc31vWAXU6klcERVxyJnyj0zhjCkkE2gIUEgkait2z1Vzzrl5rSnK1btKi3WLLiWdiSbAWDKDR/BUOSNIxZL7S+H2x0fUY20BW2SCEUEeUFjcSIAI+przvpupAfymUlblq3MBZ+7FyAJIHYe3w/p6F4v1N29Zu2ls4+Ylxc2urALrAJWAZ/T9K4m59jeoKqxZFdUZYUXDAJd19QUg6JB7a78UKSBx5Hu9Sga9iIBsXZ9JBLt06u6jj0hpUHuOe5rnWYBFPlps/utwC47tr4T/CuoP2evLcui3bZkbzQknKLbWEtAP5lxDGWY0dxxuiJ9gMrYyusp1kAlpwrqWDKD524csfrRJoUYs4xd/hUdzipG+d7+Z/WtPwSz6Oo1/hruDInze4/rVdCn/p4VnHqHkjtaSDyNfeiSIHy33px9mXsLiXuXA6upOBdlK+qYRjzkRuPh+ZpKSBwYPq73SRFpWDi0ECkXBCGyqqj58FVjn333ij0/wCzpBvAl2e3c0tzaC+4dTBj1AT9BEVrdX0rp0r5rlC5C++SXICAhTaNv0wfT/eHsdkkU3Q9E7IoSyGyWPMLXFMjquoJCMtlwDBiZ7jVJSWz9kU4vRe5n3vE0TpL1p8Ue7bUpbxZgzrcKuslSDBQ/Frdc3e6yWHptmCn+D04mVVjsW5H04mti/4A93qEtMd25FwiMtszZFSJUEMDLAd/atY/YW3G7l7sSEtLxbUAbfho+lOUlZKi6OTbqQz5BbSSCQoRWwOHaRPIB37xW/4g6mx14th1K9R6mYo0srmHXG2JED8Un51oWv8A09tBgTc6k7H4bA0CNEQe0/pRD9mm8u+h+LqbhusZtwtwu2AUZSU0pIMESRI5oTQODOHs3XyWH1mnGljNdDGJ/r6xPiTj/EeJ4DNzJ4ruf/YCekk3CwIMedb9TDffpt7ER/5FMPsKixAfc5RctsQZ5EouQjZ7z+VRaHozL+ynjpyW3evctINy63pRbZCmCYYSlyI3se1WvHvtD09/G2jM0XWTIKjI2a4jFs9qZGx+8O9Gb7EEE4XrinUei1KkMhUoc9QUB+e6s9P9j1V1ZSVCksijAYkuWMRor6mUDkDDfoFabKhas57w52HR9ZMhg2O2YlcFtJBYkmBkR3/1pdH0mPlO5DnzhdUsx+N8AqEz6gcCSdSypOiQ3SN9mgvmIhaL8vcLlZBNxCxt46E4xuYmk/2XtkIsXDioQfeoPSMhHwd5P8PalshaM4xLeHxODhJ+NgYFsCZ1DDJjzVjq/DRJAUA+awIUZetrd6QNyAqoNTAY3BBiuwPgFn1E2DuZJ6hhzzoaAk/1zUL32etmZRxJJON1fSxDerdvn1OYgbPeBQpJDcJHFeFWwt6wyn/HUTsZAqIn5erii+I9A69S13BvLN0+vH0wCi89t5iTr0kDg10//tO2mJt5hlKshZ1eGUqoBhFJBAHB7dtCrlnoxjdENNw3A+NxljMKDgQpKiFX0kkHfuaHJUCg75POrHTSx2PTbuGAIH92wgf9Q/SrHSocoLAwyaHYMQCOwAiutb7HqNK7Ag6yIYHYEfCp4/mKpXPsjcABV7bkRqWUiN6LLEfp9andBrLyOgHinfNB/wAx5iYHpCfqPyon9sSsC4hHt5lyBOwWJXR1x8/14G54mQCAqmNnIkbPAAA5qQv3V0yJMwWJIluNLqSDHb2rM32R3i+LzsskRP8AeSBPzg6/jvvU28VUyMlkhhAYyCQQZMen23E/y88e449RgKN/hA+EjSgdvi+LcmkniDnWeOW1JPwKRyMSfad/Pjiiw2R6Rb8YiPWugs/ePrWPHeI/iv0n/bCwJdO4jLKD9OBM/PdeZJ425OOTS340DDE5HnkkT250O2qJd8TcAhnUlQsqFuIY1oyZ42SWn1ajVKw2R6Z/bVrvct/L1GOJPqiIiPlRR4mP37Z1JCvlA5mRqf8AbtqfNbjqi5LdcqUUOzD1FxOSqlu4fTsAFo3Mk0K34q0KoaJlmzxyb2UBZIEBNiNzxNKw2SPS28TAcyyj0hZzA2HZuPrzuOOTSHjVvvctd/huZRjB9vevPB1DMpKvoNC4oXZxzxIgkHcSYHNMPFIkMYIM5zICyYYiO3BAGvc6p2O0ejL4vbJ1ct8jeRj2ljECPzqB8ZQSfNt6B0GYmBx+HZgyOeO+685tdY8BmMxMbUSzfCAy/wB2kA7mYnVEXr7mYDm3E8hmYwomDscnQaDB5+a2FsjvOs6+zcU2mZdkZDJhK6LbAniRx+LvOqNg9OiKHIMDam5cuKpLF3ARsknMsxlR2+vFHrmWIY++Bu3JMcnQ9IgkQZ4PamXx197PJhjLIBsgiCBlJMmeTRYOSPRE8atKAodVgaQB1A54WInQ47xNEHi1qdXB9c4InZkr/X5zHnlzxC4CQSuWjjpCynUScSFGj35P5VK74k4Eq6ksJAEupM+rbc6IHAJABHaix7I9Eu+IoIHmJvk/eR3J/DH1+VDvdfKhlZT6hJLFIxn4pGo9hvWua89/tG6GYrjsggCchMaZSpn1cTInnYonUeIXduLuoElQJVgTHqMcbOvkAOKSbDZHoH9prr1D5wCQI4kb57D86g3itsD+8X2Eq/PttZA52a81v+IMCA1yY16l3ERsnZnW496n+3OGGZjc9jMniJmPrG/zosW6PRv7YtH/ABk4n4WPDQTIIk86GzqoXPGLXZ9dyLbRv5mPluPf2357d8Tub9T8k6yGPABAIGoIJ2edzTp1TYgldxwVEmZMyPrA/wA3PIosN0d6/iK/EH3i3FtzBzVv/wBf3vyid07+KIf8RY43auGDoRyeRr9K85dSpGJEk7IxVZ5kLifYELJ+LdStdS8MUuESfxKICkEMQQhAHC89x21RbDZHfnxdBsuZE78l/n+omQR8qBf8eRSTm3cj7nZM65MLELE8ydaiuLXxO7BAuNIPBJUAQZ+FSR/prihXPEWZVm6cR2ViIGohl33AMz/KnYbI7VftFbbQuEH28oGfzCyeO4jj6UNPEGGRyLCSSRYb3AE6McNqeIIia5A+KPvZcGIWbjLImWAgGTvU/lyaNc8QcbEmCPiDDE+7SdiYHzIosNkda3jKjkkDcHyiJGjojYk8H/LQrvj6iNsf+Tyden4hJHyHb3rj+p6lhoxEfiOm2TzGm50Z+veq3Vs4KgSIkH0uDEDv259qA2Re6RDowqwCR6QxjiVPwxBKyOY+tFs9KuIkopQgkXCQqwCADGWPDdmEfUjGF1tKkYjfIiDHbuTqrNoQAwJjBjOQ5JOwCPV27ng6IMVRFmpc6Fgo9NsbIIhoiG0uR7GNgjg1WsCBCvIhiSCwYsTOABhtGYJP8qYXkXZZmIAEGSMiS2lUEbBPxFon60PPldjuZgHIzBkr7/ITPPcgWEu2gwyGBEBYORGhqN69/ckHfFCs2yToW1KjUl2aNE6xgGTlBM8/Qd0neMk4z92UBcgQDEEDU7ImR+dT6O+zqcwykQ0ZAtrtJ38G9/P3ipFYvuyf7xCQDOIzUmD2aYHcST79ql1iCFPpWRGgdzOgcR5ggCfp70m/Z4KEDEkST6UJjeKpiZBAExuaL91yJBKg45EyJ1wdqR37fOJpAVvLdRrH1TDj1FZgFwCsW9E/vc+5FPZuEqDPuASbS/8AEHK+k6E8bJ37SPlE+kHIghSoaJOwIkLoQSSSR34oRUKwzQk62zYt6TIK4kEjngbLfmKBdEvNBX4ZjRIQAtOjk8a52IPamtOXJJKnceogE+wULGGz8RPcUbzQPUJECMWuDRgSA0xMd+0b+IRXN7gOFgjWRSAW2SqEAz2iABh3FIAl3qsPT5soNyJPqYaTILzlA1TNd+825Nxu2WI7fOSI9hMgDvUrNwhZDNBmDJIxEyx9OyYIEQNL2p36oBdqAq85DZOQGQwHM/pO9CkIhZtwhClvlmAconRkTIgdtd+Nkzxgyit6RkABlJkwNA6jSieIqK2WygZ4jQxgtAGwFPLcxkY1zSu3QSVW7EKsgNAUrsyNnUPHdvahDQYuY+IKRyJyBBI9RnchZ5k7E8zQvUNlDkx2Zk6JmFIIiY389RBFQZ3THawRrQ4Y7yVhyQJIiCOean1d1dBI13wCqDsn0qwUe/eZM7NFoLI9PccFWj2jQBJDdmVtHuddtxRLllMYBKCdYlAYgyFgHUk9tkkd6B1FzGVbFgVMEYueTMqy7E6j5fIQumcSJa36jsKvAB0WK8nQGwNMPamgT/A9sSxfG4Br1AEjLWgs5Enfb972qVlQDESw5HJbQbIgRAnR1HE0/R2Qfwa1iSC3b4QSQeI0dkdzMUPIK/l5LPYb9PI+Jsp4A5J/lR6gS8sIDFvj1AFSAO0qfbge5PaKbzmxHJmfTinqAjg6/XmO9CHUj5GJ+TMYkFXBKxrk/X2qFu2qmYBPPwicgQVyCmD+QEQD8pLFYW/ll6VI0CSbgPxaYtjyYOvbL5UOze2DKgyFLQiDhfUAykE/L594256iMvQTGgTJhW0NmDM59+CAfmLNfxY8kZRs9gBPaRz2jVK+RN0y7b6hzmxZggBb8EsRAYFgvPP8Y4qD3WLkvi1yfWSubxEjNwBlHsQZA571US/bUZFR6cmz7jRHqwImGxHEcflVwda5Eq5LZaOKkAfMhsmAGXOpJ1xTTKUkSXpbgWSAVcECAZIOtCctEaO+dUPywMiwJhfSDn8RIByFwyREmTHej+VmCXgyRBRvxDEggEr6zMhgY39Kot04UY3VZyGJDMBobGp4HyMn/RjLNmwCSpEgKzCYOwmXHHNHsWRDcc/uruYG9b+vvSpVoJB7VuGUKSogaBIEkkT7zr+fuarEx5kEjFguiRIIL+o8ngD8qVKokEgdpQySyg+ktsSAZGo9v9hRx6mUcSGEgkHYWYI2OSfzpUqChXLSvaVmUeoxEaABER3P1JoL9OIK9lKgCTEEca/OdewpUqmQmiz0vSJiPSNhjAJHwzrR4J2RVPr7+EuoAIhDycgGO2k+o7761xzL0qUuBS4XBTseIszliFlSVGjwuIBKzEiTuOat9O2GT/EVOsvVwpO5+IfI6+VPSqWxIgigsVxAwJURMkf5j3/rvRLNsE25AJadxsBYgD5b4M0qVNdg+yVq6FY+hCOSMQoJ+YSJ/Kg3W5MDcNG4BIIMHnueSaVKlYWG6+6FAtKiDe2xl2zAOy0iRwCADB71DwnqPMuPkqjFIXEYgQOcR6SfmQaelVLs0BXL8KIVPUSJwUnjWyPn3q8nWlna2QpAU9tmCo39KVKpbIXZUsW8ma2TIiZ1PfnUHgHYppMhZMYs/wBQSB+Q1xSpUMkjbEkA95BMkE+lTuNESTqIPcGmPTYZMrNPIMgFe0CBSpUPoquB7FyScvVEH1bkkbJ+f86GyAMsKBMTHyBIifyFKlUWS+heViWidA8/Ijv+dTWwJHzMfzjQ1I/1pqVS2ICLALEcaJ1GzAG/cGW0f3jRLnSAW1MkysEGCI/KPpSpVqgR/9k="/>
          <p:cNvSpPr>
            <a:spLocks noChangeAspect="1" noChangeArrowheads="1"/>
          </p:cNvSpPr>
          <p:nvPr/>
        </p:nvSpPr>
        <p:spPr bwMode="auto">
          <a:xfrm>
            <a:off x="1304925" y="-67945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1208486" y="1704975"/>
            <a:ext cx="5866209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defTabSz="457200" eaLnBrk="0" fontAlgn="base" hangingPunct="0">
              <a:lnSpc>
                <a:spcPct val="105000"/>
              </a:lnSpc>
              <a:spcBef>
                <a:spcPts val="1200"/>
              </a:spcBef>
              <a:spcAft>
                <a:spcPts val="1800"/>
              </a:spcAft>
              <a:buClr>
                <a:srgbClr val="000000"/>
              </a:buClr>
              <a:buFont typeface="Wingdings" pitchFamily="2" charset="2"/>
              <a:buChar char="ü"/>
            </a:pPr>
            <a:endParaRPr lang="en-US">
              <a:solidFill>
                <a:srgbClr val="000000"/>
              </a:solidFill>
              <a:cs typeface="Tahoma" pitchFamily="34" charset="0"/>
            </a:endParaRPr>
          </a:p>
          <a:p>
            <a:pPr marL="342900" indent="-342900" defTabSz="457200" eaLnBrk="0" fontAlgn="base" hangingPunct="0">
              <a:lnSpc>
                <a:spcPct val="105000"/>
              </a:lnSpc>
              <a:spcBef>
                <a:spcPts val="1200"/>
              </a:spcBef>
              <a:spcAft>
                <a:spcPts val="1800"/>
              </a:spcAft>
              <a:buClr>
                <a:srgbClr val="000000"/>
              </a:buClr>
              <a:buFont typeface="Wingdings" pitchFamily="2" charset="2"/>
              <a:buChar char="ü"/>
            </a:pPr>
            <a:endParaRPr lang="en-US">
              <a:solidFill>
                <a:srgbClr val="000000"/>
              </a:solidFill>
              <a:cs typeface="Tahoma" pitchFamily="34" charset="0"/>
            </a:endParaRPr>
          </a:p>
        </p:txBody>
      </p:sp>
      <p:pic>
        <p:nvPicPr>
          <p:cNvPr id="15366" name="Picture 4" descr="http://t3.gstatic.com/images?q=tbn:ANd9GcRJhYlYMeYbFpu1zos-z9m0CQF3pMp3fjSICQyjm-SAjnoPj9j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52400"/>
            <a:ext cx="1556147" cy="190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Critical Issues</a:t>
            </a:r>
            <a:endParaRPr lang="en-US" dirty="0"/>
          </a:p>
        </p:txBody>
      </p:sp>
      <p:sp>
        <p:nvSpPr>
          <p:cNvPr id="15368" name="Content Placeholder 6"/>
          <p:cNvSpPr>
            <a:spLocks noGrp="1"/>
          </p:cNvSpPr>
          <p:nvPr>
            <p:ph idx="1"/>
          </p:nvPr>
        </p:nvSpPr>
        <p:spPr>
          <a:xfrm>
            <a:off x="2590800" y="1219200"/>
            <a:ext cx="4866085" cy="4503738"/>
          </a:xfrm>
        </p:spPr>
        <p:txBody>
          <a:bodyPr/>
          <a:lstStyle/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800" b="1" dirty="0" smtClean="0">
                <a:cs typeface="Tahoma" pitchFamily="34" charset="0"/>
              </a:rPr>
              <a:t>Time to Market </a:t>
            </a:r>
            <a:r>
              <a:rPr lang="en-US" sz="1800" dirty="0" smtClean="0">
                <a:cs typeface="Tahoma" pitchFamily="34" charset="0"/>
              </a:rPr>
              <a:t>- reach consumer market faster than ever due to shorter shelf </a:t>
            </a:r>
            <a:r>
              <a:rPr lang="en-US" sz="1800" dirty="0" smtClean="0">
                <a:cs typeface="Tahoma" pitchFamily="34" charset="0"/>
              </a:rPr>
              <a:t>life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800" b="1" dirty="0" smtClean="0">
                <a:cs typeface="Tahoma" pitchFamily="34" charset="0"/>
              </a:rPr>
              <a:t>Customer </a:t>
            </a:r>
            <a:r>
              <a:rPr lang="en-US" sz="1800" b="1" dirty="0" smtClean="0">
                <a:cs typeface="Tahoma" pitchFamily="34" charset="0"/>
              </a:rPr>
              <a:t>Service </a:t>
            </a:r>
            <a:r>
              <a:rPr lang="en-US" sz="1800" dirty="0" smtClean="0">
                <a:cs typeface="Tahoma" pitchFamily="34" charset="0"/>
              </a:rPr>
              <a:t>- new locations to serve faster-growing population centers 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800" b="1" dirty="0" smtClean="0">
                <a:cs typeface="Tahoma" pitchFamily="34" charset="0"/>
              </a:rPr>
              <a:t>Transportation considerations </a:t>
            </a:r>
            <a:r>
              <a:rPr lang="en-US" sz="1800" dirty="0" smtClean="0">
                <a:cs typeface="Tahoma" pitchFamily="34" charset="0"/>
              </a:rPr>
              <a:t>– overcoming obstacles including shortage of drivers and equipment, traffic congestion  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800" b="1" dirty="0" smtClean="0">
                <a:cs typeface="Tahoma" pitchFamily="34" charset="0"/>
              </a:rPr>
              <a:t>Major customers considerations </a:t>
            </a:r>
            <a:r>
              <a:rPr lang="en-US" sz="1800" dirty="0" smtClean="0">
                <a:cs typeface="Tahoma" pitchFamily="34" charset="0"/>
              </a:rPr>
              <a:t>- Wal-Mart, Costco, Target, Kroger and other major retailers 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800" b="1" dirty="0" smtClean="0">
                <a:cs typeface="Tahoma" pitchFamily="34" charset="0"/>
              </a:rPr>
              <a:t>Innovative Production </a:t>
            </a:r>
            <a:r>
              <a:rPr lang="en-US" sz="1800" dirty="0" smtClean="0">
                <a:cs typeface="Tahoma" pitchFamily="34" charset="0"/>
              </a:rPr>
              <a:t>- on-going replacement of aging production plants with newer, more-automated and efficient operations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800" b="1" dirty="0" smtClean="0">
                <a:cs typeface="Tahoma" pitchFamily="34" charset="0"/>
              </a:rPr>
              <a:t>Rising Energy Costs </a:t>
            </a:r>
            <a:r>
              <a:rPr lang="en-US" sz="1800" dirty="0" smtClean="0">
                <a:cs typeface="Tahoma" pitchFamily="34" charset="0"/>
              </a:rPr>
              <a:t>– for production and distribution of product</a:t>
            </a:r>
            <a:endParaRPr lang="en-US" sz="1800" dirty="0" smtClean="0"/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800" b="1" dirty="0" smtClean="0"/>
              <a:t>Utility costs and capacities </a:t>
            </a:r>
            <a:r>
              <a:rPr lang="en-US" sz="1800" dirty="0" smtClean="0"/>
              <a:t>– water, wastewater requirements</a:t>
            </a:r>
            <a:endParaRPr lang="en-US" sz="1800" dirty="0" smtClean="0">
              <a:cs typeface="Tahoma" pitchFamily="34" charset="0"/>
            </a:endParaRPr>
          </a:p>
        </p:txBody>
      </p:sp>
      <p:sp>
        <p:nvSpPr>
          <p:cNvPr id="1536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E4FC54-DD04-4796-AFE5-323FDAD1562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" name="Picture 1" descr="C:\Documents and Settings\j_garner\Local Settings\Temporary Internet Files\Content.IE5\VV86ZGVJ\MPj0442173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3276600"/>
            <a:ext cx="1320404" cy="250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5" descr="data:image/jpg;base64,/9j/4AAQSkZJRgABAQAAAQABAAD/2wCEAAkGBhQSERUUExMWFRQVFxcWGBYYFxcYFhcVFxcVFBUYFxQYHCYeFxkkGRgXHy8gJCcpLCwsGB4xNTAqNSYrLCkBCQoKDgwOGg8PGikkHB8pKSkpKSwsLCwsLCwsLCwsLCwsLCwpKSwpLCwsLCwsKSksLCwsLCkpKSwsLCwpLCwsKf/AABEIAMIBBAMBIgACEQEDEQH/xAAbAAACAwEBAQAAAAAAAAAAAAADBAECBQAGB//EAE0QAAEDAgQCBgcFAwcKBwEAAAEAAhEDIQQSMUFRYQUTInGBkRQyobHB0fAGB0JS8WJy4RUjJIKSsrMzQ0RTY3OitMLSNFRkg5Okwxf/xAAZAQADAQEBAAAAAAAAAAAAAAAAAQIDBAX/xAApEQACAgIBBAAGAgMAAAAAAAAAAQIREiExAxNBUQQiMmFx8JHxQqGx/9oADAMBAAIRAxEAPwD6IK6u2uhhgUwu2jlD9erNxCWUdYEYhY+3EIoxCyxXVvSFOA8jUbilJxKyfSVYYhLAeRp9epFdZRxaj0tGAZGuKyt1izKD3O9UE9ysHumISxKyNA1AqOISD65BhR6QjEVj2UKpalRWVhVRTCwxaoLFUOXSgCeqC40woVSSgRWsLQNTYfPwEnwUgAWQ4JcTwsO/8XwHgVWpITSEFe8DTU6fx5K1MAfWp4pMTqdT9QrB5ToLHwQuLgLlJirClribnwHDn3/XNS0OxlrZuRHAcOZ5+7zRMgQA9dnSodh4Cgwg51OZFBZYqq4OVpQBTMuViFyYqM0OKuCtM0BwU+hzsrzROLMxzZQnUytc9HHgob0Yd0ZoMGZApFd1XNbY6Lsq/wAmg2T7iFgzDLVehgqjzYHv2W7SwzWWAvxTTLBS+r6KXT9mRT+zrjEvA42TdLoBg1k95+ScNQqG1TusnOTNVGKDMpgCAIHJRXw4ItAQxiVY1VFMrQizoIEy53gLe1Wq9CMAkF3mPknWkqzlWcvYsUeaqUXAxBUNeVu1OELOd0YSbHVaqV8mTjXABtdEbiQmGdCk7q38jjdyMohUgHXhUxFchjizLmAJbmnLmi0xeJ4JlvR7ea6v0e22tyPZ2vh7UrQ9nnMJTxtOm1n9Ehoi7q7j4mLoeJOKzte44YZA4SOuygPFy6+nZ12mTaY9N6A08VFPo4QSOJ9nZ+E+KLQbPm32ex+K9Px4dVpksc0FrjWdTbLiGijTDpbpEakr1dKnj3RAwonYtrW8Q4hYf2Gwjf5W6SsOw4BvAduqwwNtI7raL6G+pAtqbDv+W/gVKei5LZ5pnR2MNam5/o2VjiDlNYWdDXkAyC4CQJ3la5p7Jsm0BAqNI4XVJmbAVLWVcyIMMTurDBlVaFsB1ig1U23ASnqPRrREiSFLkkNRbMoNdaxvonMJgXON9Pqy1A0K4cs3M0UDPq4SDZQtDVcpyZWKKGlyUZVakbXUVK/BLYzig1XzYLi5dACpInktTdAhVeQudpIU08NmuSjQEAhS+qEUYRqFWa1ugStMeyrGkohpoTsRCo7EynTFaD06QCO2EmH813pQG6Ti2O0hsqhclTjQl6nSCagxOSHnEFTTasv01FbiydCqxZOSNMuAQamIA1CpReALmSq1IdzUpFNgquOCWGLzP4wPf+g81f0aT6sI1JoAkb3+A9gC00jPYKrj8onKfLyQ2dIdkNGwjyRaomB9QL++FNgIARoNnz77C1J6V6U27YvxmtW+vFfQTlO+lh37n4eB4r539imz0p0rGvXW5durPkve08LbuUpFS5DddGhQK9aQiDDKTQCvRGxHrXc07hDOpUigrNo3Q3YJUNtcAjCsFnOpHZXbQPFZtGikOOxQVW1uKVOGPFT1R4opBkzQFQLlmlxG65LEeRpk2SLndqEw2laxhccII1QqQ3sWqYrZDOICOzo5u5JRBg2BO0TTEuuTNDFR3IpwofvooPRg/MUNryOmXGLvANuKK97dyEuzo6Nyr+hgbqND2Uqhp0E80E4bgmBhxxhXGVu6q64FQg/DFVFLkma+JGyTq4pWrZDpFnUZUUuhwdXnwQTjlA6SKqpeCbj5Hf5GZ+Zx8VDcHTGxPikx0kVLcQSlUvLHcfA26oBoIUHESgCm43VXUn8EUFhn4i3fbzU9clOrdPd7/wBPepNN0IoLCdbc+XxPw8lxqWQBRcNb/UlVqU3HkFVCs8T93j/6f0s7jX0/9zED/pC+h066+b/d40nGdKEf+YEm/wDrcXxXvmWUxWipvY26qq9YlnOUtYU6JsZ65W65L9UoLCigsbFZW9ISBlRmKMQyH/SFQvSrgQoBKWI7GpXJcErkUKx/0/YXKKa5WBhsQGmTK1KeIlEoUUpWNslSw3upFQBslV60EW8lmWOUxZWKTp4uLIT+kQpxZWSH5VHvWe7pEcVR3SCpQZOSGajkGFakc1yUOo+FSJYvWelKjpT+biqYl06NWiZDQpRw2Y30T7MA1KdY+YFk3h6W7jfgiVijQQ9GtN4UNwQG6I+shOxCjZeg8hCxT3ZHZCA/KcpOgdFibG0oJxKgVvr2ooLFy/Et0FA3/wBpOt+9ZnQfSmKr0m1CaMTVbdjxJbVcwdkHZrdZ33Om8a8kWXnvsY4ehtH+0xA/+zWRQ70auGFSXGqWGSMoYCABEGZN7ifE8oaUMphWzAJknzz7rW5sV0of/Uj/ABMTrzXv3Ye68H92Iiv0gdJrmf8A5sUb35r6AWnVJMqa2V6qFZjVciykQEyTgAqPYDopNNXpgbpALHDlSzCFaIDQiNeNQjJjxRmnCOXHo48Vp1Koi91DKrTqPipyY8UZ46P5qFsZhyXJZseCPnTseSmaPSxbED2rNbSdwPkrCi5ek4xPPUpG07pkmJsr0elCDpMrGZQedAjjCVeXmFm+nE0U5Gv6VUdoB5oRp1P2f7SUpdGVjpH9pEHRtZt5HnPuU1FcNF3J+GE6p5/L5opoVAJOURzSvor51Ht+SIME46uHtQwQy3EuH4grUMUSb3KXGFjdHpOaOalpDTY7TeQDYeYRxUtcjySDKxNgrPbUIsJ8lk4mikN52jn7lBrA6JFmFqH8DkTqnj8DvIopewtharlQNCoahGrT5FVNY8E6FYWBwQa1EknK8ttFgDBveTvceQVK1e2juFhJvuAAVl+lvfWa1rqoblq5pptHaY+iNTT0GZw8e5DBDfRgqOFQuqkltaqxvZZo15aPw8kl9iXRg27xUxAnjGJrXTP2fovLKlyf6TiBJiZFZ4Nh8kp9h2/0Qf77Ff8AM1lKKb0z0HWlUklWawpilRFrqronk+d/dfUmv0lyxMf8dc/FfRW4lfNPurZNbpMyZ9Kj/irn4r6A7C/tHyUxSoubdjLqy4OkoDcNzKbo0WgX1TdErYbIBqVR9dqpWfISpYPqUkgbDHEXVm4nmlRSCu3DA8VVIVsYNfmubWQjhI2PmpbSHNKkO2H68cVKB6O3ipSpBZ56an7PmfkpD6g/CPNMNeFk0vthhXVeqbVa5xBdP4LEggu0BtN9ZELoy+xlj9x09Yb5faPmrte8fhKXq9P0gHnrGHq2l7gHBzgwCS7KJMeCBhvtZh6lI1W1m5Rr+ZpuYLPWzWNokwnYsfuaXpbh+F3l8lY4s7h3kV4Yfeuw1YFJ4pzlkloqZpYPVLrAfzki+jbiU39ovt7ToNPVzVqZM4ytmm1pLYNR0jKCDbfSYS0DTPVnEHcHyKj0r6gr5l//AF55aYw7SYsRUMcDLYvfYOTbft/iHttSpAh25qWbrlI4xaZ42TTiJxkj6D6YFBxIXzvpD7xn02n+Zbn11eWxJHARpcnjpwSb97D/AMWHZF9Hu8LkcYvHgFVxIxmfUfSOBV249w/EfNfMT96hyf8Ah+3I3cWZeMQDrbWOaN0Z9585uvoubBB7IMhptIabuggnX3XTcAUep4PprOk3fmKKOkXfmPmsPD4oVGB7CHNLQ4EaGc3yiNbFGE5og6fEqsIsjuyRr+nc1wxA3WMX+q2e0YOWe0RIk5dY1ErnNdex/Hx/Db3qcYj7jDdKdMsacocM0eqHNBBMwS0gmABP6hU6PMVvWMluJNzP+ew9tAvPdIEjFuF7Um6zs/FjfwWrhHHrf6lf/FoLGrlRu3UUzV6CrHLU7X+k4n/HqJD7GVowljH89iv+arqvQxdFTX/L4j/HqJD7H1v6PAN+uxRjeBiasmD+8PMK1BWiXN0z1nXH8yJTqmblZWYpCn9p8Pnyek0swIEdY3kbGYdqNJVuKMlNvwZP3WVMtXpK/wDpU+BdWX0AY1oXyj7M/aKjhhjatSo0NNQZRPaeWuxBhrd5zC4sJudVoYL70cK95a4uYLZXEFwjKCcwbJBDpFgdljBRx2dPVlJSdI+lsx/codiQfyrw7vvBwYbm66eQp1S7XhlVqX3gYYlsmo0PEtcaT8pElsyAdwR4KsY+zPOXo9y3Et/Z9qq/ENO4Xg8V95WEY0n+deQ6MraT5OtwXQMtuM3Fkhh/vaw7mFz6NVjgYyZZlvEGInkY71NR9jym/B9Izs4rm1QvlWJ+9VtWkW0aFVlUgkmM2Voa4vc0iDLYzSREArc6K+83CVA0VC6m4gZiaT8gdDQYLQbSTExYXhHy+x1L0e8FUcVLa7V4nGfeVgmZYNSrP5KL+yP2i8NHhqnOj/t7gaokVCwwTFRlRhgeEE8ACSdr2R8vsVy9HrOsbw965eWrfeFgmRNU3ANqNZ0Ts6Gdk20MHTiuS0P5j583MBEujhmdG208h5IDejmbMb/Z/inRl4hdI+v1Xi96XsWxZmHygQGiDNmiJEwYnmfMq3b0me8N20TWRcI4jy/gn35ewoSZhoJOVknU5GSZMmTF7+9GpPe31SW3nshrb6TACYyjiFUO5hHekGIvVYXEOddw3LKRNtLls/qVDMNGjQO5lIcODU39aLpS7zHsFSe9oIaXNDhlOXK2RwMajkbJcYFv5Gj+pS/7U8ql/K3gjusKYsMM0fhH9lnyXDDjZvsZy5ckzJ5KMxR3GFMr6RUAgPeBwDoG+w7yu9Kqf6yp/bd81N1MFHdkvIUwDsxM5nE8ZBPdJExy5qDS5u8417kwWnioDSn3Zex0xR1DUgEkjQFxJiSTvJukKtYtqABhDTnMn95uh32W3kKoykWmQY1vcmJBIBO1h5JrrtcmilqmZVPpOCJbaTobySSRYa/VkToPpBuSA5wJfVIhzhZ1V7okFaJ6NbUEwZk6xIJMnXmfakcB0O1oIfvUqQTI1eS0SdTB2tY31TXxGruinGSTo1A95/zjj+8A733QKnSGR0EAn9ljp/4WrNxmDyHsNBnkZjne/BVpdJPBtkHIj6K1j8VL8mWaXKA/ZzHAdaIqetNmut2qsh0aa7jYrYdXB0e4ci0fFo968t9mMe9rqxEQXjc7F+kEcea9LT6Ya49oR3Qff4rR/EKLxaNZuOW2XBJ0efEUx8VZlAgiIniC0eNm/FQekqJPrR3g/JHZWpnQtPgT5pP4mDXD/kEl4YHqCSSW349q/MlrwofR3LJ7n1f+4pkZCJtHO2ltHaK9Og03abDgQp7sPbK7dihrwPVf/aJ/vfWiH1ovepzuHR4Byf8ARCN3eZ+BVDQfMA+eb+Ka6nT9/wCkLtfYTOJZ+c+IePbBCoBPq1Wdxn5haHodQ6ZZ5gj3tVPQamhDPNvxhPLp/v8AYuy/Qsyi6PWYf6wHs6xcjuwp3DPJvwXIuH7/AGLsv0VII2Pn8lNK9pjefNZ+NcWgzbeDqNJ1SFPEva4cCRzFw3Xh6zfNcGNkm+O/Tu+uCl1IRM2Xnuvd2iTrI11i/l803RDyAM3ZMi3vRVCs02ZZgG/ftuiOaNpHl9FZYwLmHMCTyOo03+tucvNJLZnjwUt+QCFwBAM3XGnpE3HD6+ihsquAt7+Koazzr3AjUa27rpOTGmhnLHGO5SDz+uSzyHCe2b3vrz8ZXMxcak/xn6PejYskOVKsHj4KW1we/mgtxIcDp8b/AAnu2UU54j493u8ksgyQXrtQT5a81IxHC/LkkmB4eXRIPjB0k8LNC6pWOfSLXjn9exDFkP064P15IzSN580lRxW5tCYZUm0/XBJOhqSDvaI+rfVkFlRrTBMzxNgfdzXVGHYgjlqpbSjUjyH1siwckCq4tunfxngfruR244TOsQfdb2D61r1QF7fGf1VSCNwQeXj80nUhxnQc48AA+6bTHNIvqUs0ljZne4Omo45Z+gF1XCgnUi06chGqG3BAkn1uWoPC3ff9E4xSB9W+TKwmGptdZuWC46kgm5iTZxiBH6J6jR7UtaeyBrFwdDHG5H9WeQbp4WT6sgXkh28SJ0n23K1WuYIzNnaRMXk3m/G/xWjlfIvqdmC7Atc2YIgzYNmLN3ubkePikW4BosKhP71h3SOS9WaVNzAInQyDqMzgAeeo5R3JDGYRoABiRMxobmZ/qnXkmhuCMih0eXf5wd2o8U5SwTwLEamwBvzsgYzo9tMXHbGwJuIk3m2vsVW9IPyQW5crYzb7+PEco5KntErFcj7ekHsgFpPed9YuFdnS8m9Mgk6+35+1Jtx8tGYSdtDpx5pzC45uUZwTM6WItroe/RQl7RopX5Ct6Rafxm2x74VhigfVeD7DrtAWfUqU3OjQXExF9eGkmZjSFStWFMdkAidzpv4cFVIuM/uapJ3I8yoWVT6RJAhs24brkr+5p3AtfttI11kaza3z5zzSxpw1si7Y4EWIi/CQFSnWJmSb7x9T/BEdVkR9QLDwhSk+Djs52FGw0Om0Tm8rx5K+GHZiZ228B8FRj5NiIEm5GwM6/qrGMszfb3W20+CBBgbCTrx4T+nmFJLdgAJuL9+g4odGqSL7co4/GVDatouI936JAHO4nQyD4mYHEQPMqpZeTO/s85kqKT4PH2geIG8BVqVRMDQW8Da/tSYDHUtywdbW9v1PNU9BbYDv2Mcb+XkgvqzcHe3d9TZUbWPt+EpANvYBA8pP1KIwDuGnv57E+0pB1STG2uxjb5ImHdJIJgHfXunhzKGwHYEW1+rCCqVQCZgXj6KrTMHUkCZy2tpqfA/xslxipAM223/hoktjDtAAkCRv3/QUZIuDI47zpPJLU8XBj6nuPNdUq2t367ybeF/FMQ44+f19eKq6qCO4/MC+5hJMrXF9CQedraa6+1GqVRPCZg+J1n6snQBqrIDSON/Z7N+5Vp4nnA47ePhKh9UZDvF/ZPv+aVGI3I4x3A5f4prY7NAkWPC3n9fWqmkQHa2Njyi6VZjQLaydNd7d03VWVh4jY8LkHyCWxGk7E3kHUcwTsNZvzUDEaTf64/XzSIncg+Gtv4qrKpmL2+MfXih7KTo02ns2trHu5T7dCuqPmNJuf1SgqgnTfxt9exWNT2/XuUjyG886k2tBkxcxfzCEyi1rszReb87631N+7vSFau5pmba304e9GpVpgHz4nf65KtokpiMO0TkEAzoBM3tAOmnDxUYSiC1odw1jSw+Fu9MP4z5ez3ITiB4+X1CeW7Y00gNbDsIbtLgDFpgOHzvzQndBOztFy0ugkX/EGmJtrJ1iBw0cjMBHdrrA1jzCIyuRHIyZuOJtzPvWkepRTxZmNolojQ7y3fxFu5ctIS2Q3QmfNclmiTAw+KBdlNjJsYtF9Tbb2bKX1bbixjjB08b6bWlK4JnbfDsw7cQCMsMMTP73sdaVLq5EicocDJvsGuvxcCT/ABVY/MRQ5TqWEmGXJMTxFgSJvF+9GwlTsGSDvOoBgw0nYxm058wE6Ra0QCQWugRByiLAkHWW6czqh4nEhoENkUiBN73DxncOZA1vbuRjugo0mm5kgCCdZuBqQTO+g0CDVqAzeAJ5W+vcq9IBxphzTDToYtcCRbhfzBXOfmDrCAXGZiYdAAESRETyIUpasCMpdIHGd9D36W8r8FLcS6LtM857UgO0O0OB7kziqLCAWB0D13TlcSQQ4kyRMHSELEVngAv7UlsSZIaSGxA3s/yJg2S5CjsO8kgCc3ncxBExGscoRMMTfcEWJBIzQOBF9BradDZE6LYHvqxlGV46sSYi0API7QiNSNSb6CHUieyAw8SIB1O+pN7csp7s3yx0WbQ0OgHGSRYmYF9QeV9lzgdR2OyLXN5Aiw578xfczKhbHAhovffTjw4IrKTTAAaCAc2YxaY84iwus3L2BUYWBNSWG0AzLgctx2e0JBkTv50LMwlri+XaEHTYcjE25JuoSHtyVA4h1mtaTF29sSdbi2kt7lzhD4DZf1jj2mxmERJIEm4FiD6vnCkUYmMwxzZhMiAO6YPx81XrHx6rgA3M4gWDZEE8ifetmozLVhziZDofAiTBvBvrcax4IWLr5yRs5uW1hlaNAIsI79B3LRdSxUkI4a7Rl3ubyYDvaZA9yJXpjLMQQ0G99Pw+dkXBU4AaxoGom5tANi5xi4n2BFq0C71ib6uiYu0SRaddOSrNWIUdUkcnDUeqbx5mFPUdmDJc1zXW0i9jG1xbw4KmDqPa91NpFg6Q4tAjX8VokN8hdNYTD55kj8JyXcXOudjxi/PbVDdFqqM2kzO9pJIzk7QT2uyY4H5qaWIOUEXMmeNrm/KZ13Wk+k0QWnMBkBeJIJMuESJHZEQdwdUi6mG1HOLbkk5cwjNERmbYgmHbz7VSmmTWwbMTrmME5hsY4a+39EU41pnbQgmSYGkHfUE/vbpTo2g9lUAtLmxmAp5jMnKA3M2CcwNwCDlsZKXq16lQmCA4PcLmGwTmJMREDLw0HBXSbCqNjC4hxywB2puZkgTExqbecIrXHaxBFiLgR4cPaOa8/gcbLg0Zi6zpLt80gC1gBPi1elw9VhGs2E9x0vr6sR3pTjQA3Ug4draAbifr5BG6mADAt/C8cNfNVDg7NGggRsL7bm31wOSDMaA7m0m8XUAUgnQRMcpFojhp7SgVBEk/w+t0dtpIjhxMRvPBQ9pc2RaZBA4d3dJ3F0WAKlVmYH8eHwV+sjwuT3kCEuHkAZjJkAkcBG1r2vP5d9UV5FgNDMk7eKGAUv5H2fNchPkWEeS5AUZVDCimSQIa5o9Ytc4TLdYscw1sYieSeNoAZR+z7TmiRzgj+qOBK2qrJaZ9XMTrqScxtw7hv5Uq4djoL5GW8m8hu4EjcjfZVGe7ZL5MjAOOdjYaHBga8gE3ae05/OY24DRa3ojercwl2UnNDiAC4gCm4ZTIIOaLwBtclKUOjTm64tkN7Mk2c/MAJboRENgRe5m4Nnvc1ziABMwdwM1o9t1c22/lKbrZfo5/8yWODCTGrQS3tNBiqD2bRJ2y2Ikq+DpgF0nshxmI/MZju22Sj6hc8xM8BmtcAkk3IIOk7cE0+q17g1ofndE33gNAAiRsPq+c7v8AJLtjOGrhgMOIDy3N2c0Dg8iJJ1/RRV7btQ0tc0yBY9WJnUkCxtOpi2y+Iwxz+qN73gGbAjbUjxO6vVwD25XOBkAGYiQRIdHifBS6TtPYtjLaoBIAcSfxEgk5hJsOMjc6c0zhsZlLnNEE9qd51nNOs/BYrnNktZJJiCby5xMxzsmKdUtcQ8QW6gzPhyv7Z3USjqhj2Jc1wOUbCTfbcyTqe7Yd4sPT7ET2yQQeRERHG+v6oNDGWIiL8RGoiIt+b2K7K3aEaQ7ThLQDx9aEknVAuSobEkgyJIAiQAIEwZBBtH6p11d7AHGQ5oGoNmyG3B8OI8UkXwerJY0AEl+UjnDtSTLhcazvFjmmRTL3EBw7V9ZzOHD1iGjc6ayYBKN8gl6E61SCJMZTN9hoZnWBOnzV69Wm6AHfhMuF4cTYkRN9gY3MiyEzK5lapnENpgltTtEutYQZAzFrWkjUjSJCuBxjqmH6pocSTJDbzENEgbjs+3kFooeQS1sdw1bOc5qNhuU3N5JDGiIg+XGUX+WXkWGYuOxLZ0Ds5B/Md9yPHNw9MCkHNdBqAZmRBhpJAaZkSNRbQQs82IbPrAHuF5sLiLyqXSTbHwbfWh5e9wuYIPGdc3tbPHe6PhZALidiRcGRF5vG41WVTrZQSYOaw7+yT4R4371Zj8hfrIcW2Jvcxz0Mxy4WVPpsgefIAIMkmMsAQSGmcuwlw0tpB2Aa3SLR1gLYJeCNyGbQ78IM3F5slMRiTmB3OW+uoJPvF0zRYC0uc9zKbuyQ1oAPaa4taZ7UDKbggHvEpwSWzRFa7cnVuJuW5pm4dbKSON7CRPghmg3rCA4MBE5nTkuNoE7hscTcwUejhRkfY1mjO0OuyDlJD+zIlpG8gxvaT4fHljnFoNOSHFgaXNyENDSQ4/tOIG+bVK2tL9/fwBkv6OqUnMFKXMc1hqkMJazOLjM2czQZ8QbWk6uCrgw5pm+VxNpIDtDsycx05d4n1wWkEZcxNTLmGQBoytc5kGSRmsXbjaCewbpblDptB/KIAHZEA8Sf3lTk5LYNpjdDGwctgLRxMEkgc7DyKmsdY0Bt7dhzWYZZXykxnMCAT64AAzbX8JOy0ut7OY/iDXCfEbTO/sUSVE2y94PEAiDpYx5WCKzEF14vYEcIuR7h5axcFSsBJ0zCxtacs89T7Tvov0dXdlIuTuOGpM98EqVbHkaD2SI1vbkLEzqUlh3dsAnW+8mcx08vNHqYqLC0jeLR4ILGCS7hFyZJmG9o8ZDh4qohYSpUvo7zj2BclK+MeyA2nmEcRqCWka8lyag2LIPQu2Tr2VPSXrt8PbquXKI8h4K4H8XePa1srM6SeZZc/ULly0h9YlwUpn+cHcT45Kt/YExRcRMGJDZ5zlJnjMDyUrlUw8GnXcWvAaYDgJAsDGQiRvqfNNYl5a6pBic4MWkHUdy5cuZ8oa4PMs9fwZ/0/M+ZV3uMO7nf9Khct2KIWgde4e8LqrzYzcCx3FzuuXJIQWv6zv8Aef8A6NCZwjz2bm4fPP1NeOp8ypXIfH8jR5rGD1f32e5eko0w3LlAHrGwi8uvZcuW3U8Fr6TP6KE1KYNwa1GQdDLqcyhV7vruN3B7IcbkTVqA31upXJS+v+P+h/iL4s2Z4f32/Mp+p/lan7rj45G3XLlp4I8AMSP5tn1+FqJgB2WeH96p8h5BcuUS4A08KLVm/hzRG0GZEJPodoNWvIn+YrG/EMMHvsPJcuXOv8vwUuTIcZdfifctHDVCYkn8Z8QynB71y5bEx5Y3gh2h3fFThb03TftPF72yuPvXLln5F5Kv/wAm3x/vFDwxh9rev/ceuXJR5YIti3dlv7w99L5nzV8K6W0wdC1ltrsbNly5C+kERXpAm4BtuFy5cto8Af/Z"/>
          <p:cNvSpPr>
            <a:spLocks noChangeAspect="1" noChangeArrowheads="1"/>
          </p:cNvSpPr>
          <p:nvPr/>
        </p:nvSpPr>
        <p:spPr bwMode="auto">
          <a:xfrm>
            <a:off x="1190626" y="-893763"/>
            <a:ext cx="18573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6387" name="AutoShape 9" descr="data:image/jpg;base64,/9j/4AAQSkZJRgABAQAAAQABAAD/2wCEAAkGBhQSEBQQEhMWFRUVFxYVFRQXFRUVFhQUFBUYFhgWFBUXGyYfFxklGRkUHy8gIycpLS0sFR49NTArNSYrLSkBCQoKDgwOGg8PGiwkHyQpLCwpLCkpLCwsLCwsLCksLCwsLCwsLCwsLCwsLCwsLCksLCksLCwsKSwsLCwsLCwsLP/AABEIALQA8AMBIgACEQEDEQH/xAAbAAABBQEBAAAAAAAAAAAAAAADAAECBAUGB//EAEEQAAIBBAECBAMFBQYFAwUAAAECEQADEiExBEEFEyJRMmGBBiNCcZEUUqGx8BUzQ2LB0YKDkqLhBxayJFNjcvH/xAAZAQADAQEBAAAAAAAAAAAAAAAAAQIDBAX/xAAnEQACAgICAAUFAQEAAAAAAAAAAQIRAxIhMSJRYXHBEyNBYoGRBP/aAAwDAQACEQMRAD8AwopVKKUV7x4hGKUVOKkV9K/m/wDDD/ekAKKeKlFNFADRSipRSigCMUoqcUooAhT08UooAjSqWNLGgCNKp40ooAhFNFTilFAEIqJFEilFAweNKKJFKKBA4pRU8aWNAwcU0USKbGgCBFNFTxpY0ADxpFamVpY0DLEUsaIFpEVRBDGpEekfm/8AHD/anxqRGh9T+uv9KTAFFLGiY0saYgeNLGiRSigAeNPjU4pBaQIhjSiiY02NAyGNLGp40saBkIpRU8aWNAA4pY0SKWNAA8aWNTilFAA8aeKmBUws0gAxSiitbpgtAAcaaKOVqGFAA8aRWiFaWNAAsabGi40xWgCxFLGiY0saYAyv9f19aueIdELYtiSWl0fYgOttL2IHMhbkf8PaKFZtZMq/vMqwNn1GOB2+faKl43a8+yW2p/buqZX0P8MIryDMHyzsbEca3z5ZuMlRrjgmnZWinxqp0XXEt5N0Rc7HgXPaO2XfWj29qvxW0ZKStGUo68MgU4+e/wCJH+lNjRmHH5f61HGmgB40+NEwpY0xA4pY0TGljQMHjSxouNLCkALGljRcaWNAAsabGi4UsaAB402NFxpY0ACxpwKnjSxoAlNRIB7U9OKVDGS0Cad+l9jRFaP9qn5vyFLkCk1qKgVq9cUHtVcpTTsAGNMVopWlhTAsYUsKLhT40CCeHuFfzG2ttXusPcWkZz/AH9aBbtMvSKndLvT5AmJf9nvK8tB/HviaI6Dyro/eVbWufvrqIR/0Z/rRZm0/ebnTMfr1CAk/Qk/SueXbfsbR6S9zJ6rw4XRFzH/KVBlT7hiQSPcYj3BndD6TqmVxYv6c/A/AujtuB6vn37wedHyZ5n8gSo/7eY9/ah9R4elxPLKiDxAAgnuvb/fvVuLvaJmpcUwjJx+S/wAqjjUekDjK1cIY2me0HgA3FtNGTRyYuWxsk6EkxJsY1UJbKyZR1dAcafGi40gtWSCwoN7qraGHuIhiYdsdfmdVcxqF4MMSs+l0JHuhbFgfkAxaPdBUT2rwlw1vxFUeIWeTdUqOWSXHaQCoMmNxzsUW31Vlhkt04kjFjZvbzyxHwcwrcSPSd8TbW6VnYIMZBgGRgDlDKRHbnkcjYqt4dcZrNtiTJX5CBkYELoAKFEDWhXN936mu348jq+0se2v58xkuBvhyI/eKFVP5E8nY18/lUsKcWPvGefiS2v1Rrhn6hx+lExrphaXiZzSabtKgWFLCjY0saskBhSxo+NObdKwK+FLCjY08UxUV8KWFWMacLSsZXWnNurPlUms9xU2MqwRTNRiKiUoAr4U2FWfLqJt07AsY0saJjSxpkg7w9NtZ+K7J+a2rTv8A/Pyv1proizfP7tvP6pcVh/GrBsqWTK7bTFHOLTkTedPUI1jjZVZ9y1DXrOnZLi2uqs3Ga1c9CncKhcmDEgBJ/KuWU1TvzOhQdqiNy3DEexI/Qmi9Fam6gP76z8gDJP6CmInfvB/UA/60mWEuHj7u4oPs1xfJU/RrgP0reT8LMYrxIo9GSTkRBZEuH5NfAuOPobZ+hFWsKi6/f/mrH/pYqP8A5tVjCiPHApcuwONPjRAKTCBP9RVWTQMgCmaBuszr+saSNwPUI5MRo69OuCdU/i92EjeSx+oMGPbRj5gj2rB5+G0ujoWHqzTVR31E74iN7PbXft9Kq+H6s28iJwWe3aOO2was+HrpZM7WTzBJHsfc/wD9rJ80mzaJPqe2vJGSnzEDSR+LJgNQZYd6xlkrJt+vybRxp4q/b4NUMJG+RI9uYmeAPmTTqQdggj3BBH61jW/tDbBUhjcI8wMtubjAFVZSsSOz8EbHYAmtXw5WZczbZJCH1elsvVlKRPJGzvitsebZ8GM8Th2GxpsaMUpY1vZgCxp8aJjSxpWMGUpsaLhUglFiAY1NQKKLdP5X5UrKB4URLM04WpR/UVLGgFzozQGtVorNMTPxCix0jOxpsavtYU8GKGeiPbf5UbINWIrSxosU6W5IXuTH1Oqq6JSKoJN26Q7pBtWpQgH7qyrMNg6Jug67g1JekzuozNduPjctoWYMB5iMhDnRglvY7PHel0twFGudne9cn/KbrBf+1Vq1ZvBbq+6tbJHyyAmD21FYapwNtntwcz4f0/VW0U2EudRZwQ4OAHWVHotMjMYEiJ7fhFaPSeK27o8tWKXC6K9l1xuYhwziN6GIJxnsNVneHWNeU1ssbeCpmD67aBlfDcQCp3/l96n1tmy1tFa0jF7txFZc1dfJW36kx3P3ic60SQIFRtJLvg01TfRq3U+8tH3Dj9AG/mV/oU3VtAAje4mYJjuR2/3qqLmHl2LkM6Qtxy91X+8IYXGAMkwhM9gCPnRLl5jbdrSC46bK216t2a4rMuHrtALk+QAJmAdQNU8tc0SsN/kIgl2be/LMAd4I3v8ALWuPrVO/1k3haj90xBMMO2I3Ox/U1o9GUDNZFrqXO2ZF6K+GwdiASLpBx9JUE/ux2rC8R6e5ml50e2qk2w93G3cIKCJTNiSVMkngnsWAqJ5lXBcMTvkn1XR4KXuqQIYTLENMyGHCg9tRIGhUL7rctojPslUJER6Cqi6JnZxZo7ZDfuK/efBlVyBtSCTj5mzEnuAAZEcT33Q6p8AYVgCwdWxEF8cgWKmAdIfn396xyTUVSNYwb7Om6C7KC5iFJ0q6HqxxXIAaJYSfaT3EDnfF0sHpC4tLlipW7LkiL4Uaygdl47d61Oj6l1wss50npOhCpOJMxExM8mG7Amub6vqB+y7gGEA3oobhJZRsEFmMCNBfesskrn/Pk2xJqH9+DrbHhy+fKAKg/aRbULj92b+QAK/ABxEcAA6JFakbiZ7wcSYP0FUfErxtXhgec0IgTl5qmQgHswBA/eXe6yh4mxKtx2nswJJA42QQdeyz+fRjyKFp+Zz5MbnT9DpMAPlHYEgfRZgVLCsXqfEc1TYklATOoZlBmNx394iK2On6gN3GuToGdk/nAifY11RmpdHLKDRLGpBaJhSwqzOiGIqUj2qWFNhQMiY9qYL+VTwpsaAGx+dLEU+P9RTR/W6QE0WiZr3/AJ1k3PEAHOxjjMntBIM/p/GidV1ypjMwZAPzEa/Pn/pNZto0V+Ro+UDsf19KrDr089rAcZqi3CsicWJ7do9J/wCIUK11ysSqnfMcSCYBHv7wP1jdYNzqR/aSsLoWB5UBQRcZmAKZLv4uzBojkCIiUqqi4nVFKjcuBFa4dBFZz/wKW/0o+Hzqr4paysvbP+KUs9uL1xLZ/wC1mP0q5y8LIguUVH6fGxasSM8emUpIyJyts8JORGXmbA7U/UdMwKuDPqkAw3tOJ00a+ZH6FX8bspcaybltgrXyWMKNYXbzYkNKnIJxBM96voqxJXfHrHqJHzcz7bO6lO7Kaqmc8XtpfDhlDL1F1LglTiOo6hgruOY9aANoQ7SdCn8bts96x5ZBi11D/vSzG0rwQIB8opDsQBjE0fxvpXPT33tkB7b3XUwS4GCllUjYyUtI4OpHerBXzetvlSUXy7VouIzVLrt1CqmtOUZPWdLj+8RGbfSNa7ZjdZYX718gzYXg6kSADbuIr4GSuIJ7nkaMiA9A021BVFuMQzhijEOHhYM7B9TEe79zxu3rdmzZdrnmKuSvdWwM1UsWhkVkLY4kqxgTzzznL09uz5Vy157WwAvmPZIcebeF3KyfJClm4EmDlrmsZOmaJcFPrLCm4xuopjp2TayoJDw6zAYjIn32h7RTHqsWlRa1YtuGFmySpHliBKn0jXo2Ofc1pdBe6N7bMF69svTkbaSigyVUJbx4PMarG8Q6mz96ivgfIS3bS4q2C7ahnuByjErCmcCWg4gLWTfPBrHyBG0f2plDEqAnJhiTtQ2gpUMGaZ1obMgz6zo2QC4rAtbYTidmyFRfUF9cu91bQUgTgN9i/iLqOoKviQZQtiQCAFZZXRgeYIOXDcARNVy4YuhKsHacWyMD1kXUHxWwwORKnaHnUTsOjZ6AYh1iGRHLj0sQVUJniTIXIBcoEld/FWN0/SDyRZZplXyJx+M7Po0dwQJOore6K+1yz956wxuNtVUZE+plA4kAyTBIJmJrF6C2Lj2rUcltw0Yi27AQB8gAYEEbNZZJNyr0+TbGkoJ+vwX+su5Bpj1KRzJRs7bE7g/ClzfbECgJcAU/khWCTLnZn/iAkD5D3qt1VzK0zgEYOTenEwWhQ0iMhJdSPczxNBW4QSsb7huSCBoA9pkwfc/KlGbV/wBJnFceyLr9ST650GTkg7yUgEge+OhwDWp4t5lrE+lvMQidMxcSxV2UmLkzodivtNUOku2AuK3C7t5d0Eq1sAWUzKMiMwJAVhlMiZ7CrvinUW3KIy3UxJk+Z5gAJLkTdtviQAYCkencwBWsdqtMyaV9EV8ei35ouAhWKZEgCRwWLEAFtsB8hzwLdr7SFj6YaVUKFhpbY5mZ40ap+DeL2rLXHsPee4uzkFYqFSBF1bchVCquA4Dcin677SdQxdndHyAbVu0YAIBIlCWAEaiYJ5gmtFklHmyXji+KLl/xG+5YKl0AMCpWzc9SFvfGD6AY+tPd6nqCyhUcEoX2Cq4IZZvUBvtoH5xqcb+1XAhkssYB3Zs/UfBiQeePxUfo+szbyzbUj0+lbRbNiuJZQoxmdwSAR7GDUfXbdWW8SS6Ozs2WZVOJBZVbZX8QB5nZ3TiyeRB/Iqf5NWF0nixyyS0PLtwhYxbAeJCAHAglpX4TteTWt1/igs2WaVBRWIymJWDiQCIkkD5ZCu6OVtWziliSdIMbJ478xKzExMTxJH61R6frldrigqCjFVl7ZzXEHMKGmJkGfYe9cl0/2+c3rVwwqvbhtXCAM2UnVzXqUGNTHxLyAeEePX3a55SwxVAoU3WIZjLZYP6wVW7BGO43o1m/+nyNFg8zf6jpnYmEPqBB2rA70yktHJWY192D3NT6/Hy49WSgMNEw8gjKCMNamREiqg6q/dVLP3ZkMrKbyl4VGLOw3hAyYaJlBswaJa6tG6dW0ufoYbAhWxZI7bLGeyrrtTU7E49ELQ0zBSrNkYJHothc2aJiRkqkaPJjmsnrequL1IuHKckhLhXFoeMfvEKqCGaGU+mRvYoi9WGeYYgLiF9BOUesEMcQAwgHS5ZckVjJdDXpm6W9ChRbVLjoZ9BcCLd3H8XfcgGDWDnfRrGJ61hVXqVm5ZX/APIXP/LtXG19QKknVCTsdvxb3MEiNaB/Sq5vD9oBMemyxG9fe3EQEd5i1eHH4uZ1XVJmCQbqLf31gd189/0tLa+kG9R7iGP8OJWc3VFgmCSXMGOY5PyquXm+DIgWXHOpuXk+sxbEaj66qzZC3biWGCkO6o6yRK3FJI42I/QxS24Y1G2ihasnzby528XKLibtq3Dt06EOmTAsjBmUlSeEI1lWZ+xqTcYPaBuXCllWvKjeVbUqj3Jf7tsSfS8E4Ac6rb6HorcXbj2redqx011TLQk27qoF1PxWl5+VT8Q8H6e1+y5WrS5OWuM7OAwWwHYXDB5e5OhsxXM5tnQors5u+btsFh5UHSx1PTsfQDdElLpx2G9R1/1RWMnQIt1y1sQt69L+UpJtBcS+xv1tMHnA/OOx8d8N6MdO62/2fMQItvcZyo9DQzyJhiTozB9q5d7Snzji0sFuMPMAgOpdiALc6nnfI96jmi7SZXu9MPNgqsgPcf7tP79Bdxgleym2QAY2NHdUX664YUsxWT6SqYEQYBWAT21XQ9X0eT3XW20+XdzUOBAt5yT6eQpA+i95FYOC9kaNAffAk6BgjyeNA/nU5BwZbsdNLsgFtQqWYLMlhT96LhFvNhLDBRIJMAH5Vb8L8Nsv5PTXghvXr7//AFFrqVvXFLKcR5CE5fDJZm7sZ2aF4P4R+1eZ5NokILUjO42380gwlvRjOfzFP0XRor+bctGbDpdQC64Ja1dJYiTuMBogbcSRTXIm6Oj6j7NNb6VmyRiLbNEuLhFwFjk3wFtuJjsY1S+z32cS5Z6a8GshiLxBC3crpZ3DG5i4zKqDEQVB9qVzxhHuXPuwDfsWWYlSoNpenuOoLLd9JCui60Y7QKy/C/GFsi3a8pB5V6/tUdnHmIULqzXT6iSFYexEfCKhLx/wu/t16mL4klsILiMWS5cuhfTENau+WfXnJDLiQQNmQQujWZ1ZxIcCWBAAmSJDCPmJ8sfkprrfEeit3rPVdUbSBrVwZoBeVbhCIkjyuoQKCsSMeZ965vrQmC/codqAAep7nXN/gCf/ABUuNMdpoB0vWMQqz6Qt9gCqgz+y3ZKvGbDjUkan51sp1L2/DxcGDZdYG9dtbgVTa6m2CyPKk/dzJECRrRrJS4gOrduCLnBv6HlusAG7HB/jIrc6vo1To+tQoh8jrQMR5hQlAySQXkKQ7aBA2dGqj0ZtnLeEdVcFxiDiWxLBQFUMB2RAApAMk9prU8xvV/mg/UT2jXJ/6fmZoWLyAx5NodhHnGYPMC9DAnsf9TVs9bb36LX1ke+h6xP/AIrOSfmUmaPQfZ+/cghCikEqzlEyxGigcgkdpiNTuKJ4t4I9u6LCuGa5NsIrgEgm4qllBPobEHEyAXUer4j0f2Z8GZRbvE2wHayTiHJwe3CgEkqSFZ/kMhHArQ8SQm7010BWbzEBY27TMFBUwGKSIM+/etFjSSE5HD+D3Wt9B1JY5Hz+jb1AGVdXTYPyUj3+eqfr7j3bV5yyKyDMlrqZvmQs2rcCdgyNkx2gTZ6VAvRdSwW3Iu2AYVQjG1dugEiSJCv/ACofSXv7jEoM7gQgBreL+aqOojT+nCTwfN/Oq5f+Cs5fpenJe3MQDdktpQtpjeb1EjsTxzocxXQdYw6Y3LCrZIFs3mKu1y00YmAjBQpAAXGCBB2Z2DwRc3RRaQ83BhaDOGXyHUAg+6mWHAE9jRWQ6BwYZdQCwUwqtbsICQ47m3d50Rb3PcSE2F+y/ir3eqtKdktcVcbYKg3LJBCoCs6/DOhEfPPXx0npyJgMWc7JM3DkTI3yTMe253V77Llh1VhyUA8wCE8sHVttqyDkGB788RQLvTolw25CoGiAgygDIqBG+SBJ7j50O6DizETqSEdFnEjaqUUkkcifkB6Z1uJqgGAcN6REEqwBAPG2gjYx5/0rdt31zkssAMxUWhwsmMsRAnkiTpvlS6b1MDvEelotWxOIJjJ/hkKRO47VKRVo9HsXwZIOitv5f/c7Hjmq9q6vn3WLAaW39FVLmvlldufpVYeD3dz5OsSfuzJX/Ll9Rvv+VBtdLcudRdtK9oXC9x8GgkpIg7B/CF5I3Psa3+sZfTNIdSnmsZH93bAMjfruMRv5xRPs/ftjrLSoeeoVhrmbZY7P+YsfoI4qvb+zN4k/fWhMTCux1OgAkSJ96veHfZ65Yui+19XClnKBGWfuyNkzHvxxSeW1Q1jdheqBAvWl+K90/Rov5gqg/wC7qBW74jYW51qKyhlSz1NyCAVObrbGj8sf0Fc31vWAXU6klcERVxyJnyj0zhjCkkE2gIUEgkait2z1Vzzrl5rSnK1btKi3WLLiWdiSbAWDKDR/BUOSNIxZL7S+H2x0fUY20BW2SCEUEeUFjcSIAI+przvpupAfymUlblq3MBZ+7FyAJIHYe3w/p6F4v1N29Zu2ls4+Ylxc2urALrAJWAZ/T9K4m59jeoKqxZFdUZYUXDAJd19QUg6JB7a78UKSBx5Hu9Sga9iIBsXZ9JBLt06u6jj0hpUHuOe5rnWYBFPlps/utwC47tr4T/CuoP2evLcui3bZkbzQknKLbWEtAP5lxDGWY0dxxuiJ9gMrYyusp1kAlpwrqWDKD524csfrRJoUYs4xd/hUdzipG+d7+Z/WtPwSz6Oo1/hruDInze4/rVdCn/p4VnHqHkjtaSDyNfeiSIHy33px9mXsLiXuXA6upOBdlK+qYRjzkRuPh+ZpKSBwYPq73SRFpWDi0ECkXBCGyqqj58FVjn333ij0/wCzpBvAl2e3c0tzaC+4dTBj1AT9BEVrdX0rp0r5rlC5C++SXICAhTaNv0wfT/eHsdkkU3Q9E7IoSyGyWPMLXFMjquoJCMtlwDBiZ7jVJSWz9kU4vRe5n3vE0TpL1p8Ue7bUpbxZgzrcKuslSDBQ/Frdc3e6yWHptmCn+D04mVVjsW5H04mti/4A93qEtMd25FwiMtszZFSJUEMDLAd/atY/YW3G7l7sSEtLxbUAbfho+lOUlZKi6OTbqQz5BbSSCQoRWwOHaRPIB37xW/4g6mx14th1K9R6mYo0srmHXG2JED8Un51oWv8A09tBgTc6k7H4bA0CNEQe0/pRD9mm8u+h+LqbhusZtwtwu2AUZSU0pIMESRI5oTQODOHs3XyWH1mnGljNdDGJ/r6xPiTj/EeJ4DNzJ4ruf/YCekk3CwIMedb9TDffpt7ER/5FMPsKixAfc5RctsQZ5EouQjZ7z+VRaHozL+ynjpyW3evctINy63pRbZCmCYYSlyI3se1WvHvtD09/G2jM0XWTIKjI2a4jFs9qZGx+8O9Gb7EEE4XrinUei1KkMhUoc9QUB+e6s9P9j1V1ZSVCksijAYkuWMRor6mUDkDDfoFabKhas57w52HR9ZMhg2O2YlcFtJBYkmBkR3/1pdH0mPlO5DnzhdUsx+N8AqEz6gcCSdSypOiQ3SN9mgvmIhaL8vcLlZBNxCxt46E4xuYmk/2XtkIsXDioQfeoPSMhHwd5P8PalshaM4xLeHxODhJ+NgYFsCZ1DDJjzVjq/DRJAUA+awIUZetrd6QNyAqoNTAY3BBiuwPgFn1E2DuZJ6hhzzoaAk/1zUL32etmZRxJJON1fSxDerdvn1OYgbPeBQpJDcJHFeFWwt6wyn/HUTsZAqIn5erii+I9A69S13BvLN0+vH0wCi89t5iTr0kDg10//tO2mJt5hlKshZ1eGUqoBhFJBAHB7dtCrlnoxjdENNw3A+NxljMKDgQpKiFX0kkHfuaHJUCg75POrHTSx2PTbuGAIH92wgf9Q/SrHSocoLAwyaHYMQCOwAiutb7HqNK7Ag6yIYHYEfCp4/mKpXPsjcABV7bkRqWUiN6LLEfp9andBrLyOgHinfNB/wAx5iYHpCfqPyon9sSsC4hHt5lyBOwWJXR1x8/14G54mQCAqmNnIkbPAAA5qQv3V0yJMwWJIluNLqSDHb2rM32R3i+LzsskRP8AeSBPzg6/jvvU28VUyMlkhhAYyCQQZMen23E/y88e449RgKN/hA+EjSgdvi+LcmkniDnWeOW1JPwKRyMSfad/Pjiiw2R6Rb8YiPWugs/ePrWPHeI/iv0n/bCwJdO4jLKD9OBM/PdeZJ425OOTS340DDE5HnkkT250O2qJd8TcAhnUlQsqFuIY1oyZ42SWn1ajVKw2R6Z/bVrvct/L1GOJPqiIiPlRR4mP37Z1JCvlA5mRqf8AbtqfNbjqi5LdcqUUOzD1FxOSqlu4fTsAFo3Mk0K34q0KoaJlmzxyb2UBZIEBNiNzxNKw2SPS28TAcyyj0hZzA2HZuPrzuOOTSHjVvvctd/huZRjB9vevPB1DMpKvoNC4oXZxzxIgkHcSYHNMPFIkMYIM5zICyYYiO3BAGvc6p2O0ejL4vbJ1ct8jeRj2ljECPzqB8ZQSfNt6B0GYmBx+HZgyOeO+685tdY8BmMxMbUSzfCAy/wB2kA7mYnVEXr7mYDm3E8hmYwomDscnQaDB5+a2FsjvOs6+zcU2mZdkZDJhK6LbAniRx+LvOqNg9OiKHIMDam5cuKpLF3ARsknMsxlR2+vFHrmWIY++Bu3JMcnQ9IgkQZ4PamXx197PJhjLIBsgiCBlJMmeTRYOSPRE8atKAodVgaQB1A54WInQ47xNEHi1qdXB9c4InZkr/X5zHnlzxC4CQSuWjjpCynUScSFGj35P5VK74k4Eq6ksJAEupM+rbc6IHAJABHaix7I9Eu+IoIHmJvk/eR3J/DH1+VDvdfKhlZT6hJLFIxn4pGo9hvWua89/tG6GYrjsggCchMaZSpn1cTInnYonUeIXduLuoElQJVgTHqMcbOvkAOKSbDZHoH9prr1D5wCQI4kb57D86g3itsD+8X2Eq/PttZA52a81v+IMCA1yY16l3ERsnZnW496n+3OGGZjc9jMniJmPrG/zosW6PRv7YtH/ABk4n4WPDQTIIk86GzqoXPGLXZ9dyLbRv5mPluPf2357d8Tub9T8k6yGPABAIGoIJ2edzTp1TYgldxwVEmZMyPrA/wA3PIosN0d6/iK/EH3i3FtzBzVv/wBf3vyid07+KIf8RY43auGDoRyeRr9K85dSpGJEk7IxVZ5kLifYELJ+LdStdS8MUuESfxKICkEMQQhAHC89x21RbDZHfnxdBsuZE78l/n+omQR8qBf8eRSTm3cj7nZM65MLELE8ydaiuLXxO7BAuNIPBJUAQZ+FSR/prihXPEWZVm6cR2ViIGohl33AMz/KnYbI7VftFbbQuEH28oGfzCyeO4jj6UNPEGGRyLCSSRYb3AE6McNqeIIia5A+KPvZcGIWbjLImWAgGTvU/lyaNc8QcbEmCPiDDE+7SdiYHzIosNkda3jKjkkDcHyiJGjojYk8H/LQrvj6iNsf+Tyden4hJHyHb3rj+p6lhoxEfiOm2TzGm50Z+veq3Vs4KgSIkH0uDEDv259qA2Re6RDowqwCR6QxjiVPwxBKyOY+tFs9KuIkopQgkXCQqwCADGWPDdmEfUjGF1tKkYjfIiDHbuTqrNoQAwJjBjOQ5JOwCPV27ng6IMVRFmpc6Fgo9NsbIIhoiG0uR7GNgjg1WsCBCvIhiSCwYsTOABhtGYJP8qYXkXZZmIAEGSMiS2lUEbBPxFon60PPldjuZgHIzBkr7/ITPPcgWEu2gwyGBEBYORGhqN69/ckHfFCs2yToW1KjUl2aNE6xgGTlBM8/Qd0neMk4z92UBcgQDEEDU7ImR+dT6O+zqcwykQ0ZAtrtJ38G9/P3ipFYvuyf7xCQDOIzUmD2aYHcST79ql1iCFPpWRGgdzOgcR5ggCfp70m/Z4KEDEkST6UJjeKpiZBAExuaL91yJBKg45EyJ1wdqR37fOJpAVvLdRrH1TDj1FZgFwCsW9E/vc+5FPZuEqDPuASbS/8AEHK+k6E8bJ37SPlE+kHIghSoaJOwIkLoQSSSR34oRUKwzQk62zYt6TIK4kEjngbLfmKBdEvNBX4ZjRIQAtOjk8a52IPamtOXJJKnceogE+wULGGz8RPcUbzQPUJECMWuDRgSA0xMd+0b+IRXN7gOFgjWRSAW2SqEAz2iABh3FIAl3qsPT5soNyJPqYaTILzlA1TNd+825Nxu2WI7fOSI9hMgDvUrNwhZDNBmDJIxEyx9OyYIEQNL2p36oBdqAq85DZOQGQwHM/pO9CkIhZtwhClvlmAconRkTIgdtd+Nkzxgyit6RkABlJkwNA6jSieIqK2WygZ4jQxgtAGwFPLcxkY1zSu3QSVW7EKsgNAUrsyNnUPHdvahDQYuY+IKRyJyBBI9RnchZ5k7E8zQvUNlDkx2Zk6JmFIIiY389RBFQZ3THawRrQ4Y7yVhyQJIiCOean1d1dBI13wCqDsn0qwUe/eZM7NFoLI9PccFWj2jQBJDdmVtHuddtxRLllMYBKCdYlAYgyFgHUk9tkkd6B1FzGVbFgVMEYueTMqy7E6j5fIQumcSJa36jsKvAB0WK8nQGwNMPamgT/A9sSxfG4Br1AEjLWgs5Enfb972qVlQDESw5HJbQbIgRAnR1HE0/R2Qfwa1iSC3b4QSQeI0dkdzMUPIK/l5LPYb9PI+Jsp4A5J/lR6gS8sIDFvj1AFSAO0qfbge5PaKbzmxHJmfTinqAjg6/XmO9CHUj5GJ+TMYkFXBKxrk/X2qFu2qmYBPPwicgQVyCmD+QEQD8pLFYW/ll6VI0CSbgPxaYtjyYOvbL5UOze2DKgyFLQiDhfUAykE/L594256iMvQTGgTJhW0NmDM59+CAfmLNfxY8kZRs9gBPaRz2jVK+RN0y7b6hzmxZggBb8EsRAYFgvPP8Y4qD3WLkvi1yfWSubxEjNwBlHsQZA571US/bUZFR6cmz7jRHqwImGxHEcflVwda5Eq5LZaOKkAfMhsmAGXOpJ1xTTKUkSXpbgWSAVcECAZIOtCctEaO+dUPywMiwJhfSDn8RIByFwyREmTHej+VmCXgyRBRvxDEggEr6zMhgY39Kot04UY3VZyGJDMBobGp4HyMn/RjLNmwCSpEgKzCYOwmXHHNHsWRDcc/uruYG9b+vvSpVoJB7VuGUKSogaBIEkkT7zr+fuarEx5kEjFguiRIIL+o8ngD8qVKokEgdpQySyg+ktsSAZGo9v9hRx6mUcSGEgkHYWYI2OSfzpUqChXLSvaVmUeoxEaABER3P1JoL9OIK9lKgCTEEca/OdewpUqmQmiz0vSJiPSNhjAJHwzrR4J2RVPr7+EuoAIhDycgGO2k+o7761xzL0qUuBS4XBTseIszliFlSVGjwuIBKzEiTuOat9O2GT/EVOsvVwpO5+IfI6+VPSqWxIgigsVxAwJURMkf5j3/rvRLNsE25AJadxsBYgD5b4M0qVNdg+yVq6FY+hCOSMQoJ+YSJ/Kg3W5MDcNG4BIIMHnueSaVKlYWG6+6FAtKiDe2xl2zAOy0iRwCADB71DwnqPMuPkqjFIXEYgQOcR6SfmQaelVLs0BXL8KIVPUSJwUnjWyPn3q8nWlna2QpAU9tmCo39KVKpbIXZUsW8ma2TIiZ1PfnUHgHYppMhZMYs/wBQSB+Q1xSpUMkjbEkA95BMkE+lTuNESTqIPcGmPTYZMrNPIMgFe0CBSpUPoquB7FyScvVEH1bkkbJ+f86GyAMsKBMTHyBIifyFKlUWS+heViWidA8/Ijv+dTWwJHzMfzjQ1I/1pqVS2ICLALEcaJ1GzAG/cGW0f3jRLnSAW1MkysEGCI/KPpSpVqgR/9k="/>
          <p:cNvSpPr>
            <a:spLocks noChangeAspect="1" noChangeArrowheads="1"/>
          </p:cNvSpPr>
          <p:nvPr/>
        </p:nvSpPr>
        <p:spPr bwMode="auto">
          <a:xfrm>
            <a:off x="1190625" y="-83185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6388" name="AutoShape 11" descr="data:image/jpg;base64,/9j/4AAQSkZJRgABAQAAAQABAAD/2wCEAAkGBhQSEBQQEhMWFRUVFxYVFRQXFRUVFhQUFBUYFhgWFBUXGyYfFxklGRkUHy8gIycpLS0sFR49NTArNSYrLSkBCQoKDgwOGg8PGiwkHyQpLCwpLCkpLCwsLCwsLCksLCwsLCwsLCwsLCwsLCwsLCksLCksLCwsKSwsLCwsLCwsLP/AABEIALQA8AMBIgACEQEDEQH/xAAbAAABBQEBAAAAAAAAAAAAAAADAAECBAUGB//EAEEQAAIBBAECBAMFBQYFAwUAAAECEQADEiExBEEFEyJRMmGBBiNCcZEUUqGx8BUzQ2LB0YKDkqLhBxayJFNjcvH/xAAZAQADAQEBAAAAAAAAAAAAAAAAAQIDBAX/xAAnEQACAgICAAUFAQEAAAAAAAAAAQIRAxIhMSJRYXHBEyNBYoGRBP/aAAwDAQACEQMRAD8AwopVKKUV7x4hGKUVOKkV9K/m/wDDD/ekAKKeKlFNFADRSipRSigCMUoqcUooAhT08UooAjSqWNLGgCNKp40ooAhFNFTilFAEIqJFEilFAweNKKJFKKBA4pRU8aWNAwcU0USKbGgCBFNFTxpY0ADxpFamVpY0DLEUsaIFpEVRBDGpEekfm/8AHD/anxqRGh9T+uv9KTAFFLGiY0saYgeNLGiRSigAeNPjU4pBaQIhjSiiY02NAyGNLGp40saBkIpRU8aWNAA4pY0SKWNAA8aWNTilFAA8aeKmBUws0gAxSiitbpgtAAcaaKOVqGFAA8aRWiFaWNAAsabGi40xWgCxFLGiY0saYAyv9f19aueIdELYtiSWl0fYgOttL2IHMhbkf8PaKFZtZMq/vMqwNn1GOB2+faKl43a8+yW2p/buqZX0P8MIryDMHyzsbEca3z5ZuMlRrjgmnZWinxqp0XXEt5N0Rc7HgXPaO2XfWj29qvxW0ZKStGUo68MgU4+e/wCJH+lNjRmHH5f61HGmgB40+NEwpY0xA4pY0TGljQMHjSxouNLCkALGljRcaWNAAsabGi4UsaAB402NFxpY0ACxpwKnjSxoAlNRIB7U9OKVDGS0Cad+l9jRFaP9qn5vyFLkCk1qKgVq9cUHtVcpTTsAGNMVopWlhTAsYUsKLhT40CCeHuFfzG2ttXusPcWkZz/AH9aBbtMvSKndLvT5AmJf9nvK8tB/HviaI6Dyro/eVbWufvrqIR/0Z/rRZm0/ebnTMfr1CAk/Qk/SueXbfsbR6S9zJ6rw4XRFzH/KVBlT7hiQSPcYj3BndD6TqmVxYv6c/A/AujtuB6vn37wedHyZ5n8gSo/7eY9/ah9R4elxPLKiDxAAgnuvb/fvVuLvaJmpcUwjJx+S/wAqjjUekDjK1cIY2me0HgA3FtNGTRyYuWxsk6EkxJsY1UJbKyZR1dAcafGi40gtWSCwoN7qraGHuIhiYdsdfmdVcxqF4MMSs+l0JHuhbFgfkAxaPdBUT2rwlw1vxFUeIWeTdUqOWSXHaQCoMmNxzsUW31Vlhkt04kjFjZvbzyxHwcwrcSPSd8TbW6VnYIMZBgGRgDlDKRHbnkcjYqt4dcZrNtiTJX5CBkYELoAKFEDWhXN936mu348jq+0se2v58xkuBvhyI/eKFVP5E8nY18/lUsKcWPvGefiS2v1Rrhn6hx+lExrphaXiZzSabtKgWFLCjY0saskBhSxo+NObdKwK+FLCjY08UxUV8KWFWMacLSsZXWnNurPlUms9xU2MqwRTNRiKiUoAr4U2FWfLqJt07AsY0saJjSxpkg7w9NtZ+K7J+a2rTv8A/Pyv1proizfP7tvP6pcVh/GrBsqWTK7bTFHOLTkTedPUI1jjZVZ9y1DXrOnZLi2uqs3Ga1c9CncKhcmDEgBJ/KuWU1TvzOhQdqiNy3DEexI/Qmi9Fam6gP76z8gDJP6CmInfvB/UA/60mWEuHj7u4oPs1xfJU/RrgP0reT8LMYrxIo9GSTkRBZEuH5NfAuOPobZ+hFWsKi6/f/mrH/pYqP8A5tVjCiPHApcuwONPjRAKTCBP9RVWTQMgCmaBuszr+saSNwPUI5MRo69OuCdU/i92EjeSx+oMGPbRj5gj2rB5+G0ujoWHqzTVR31E74iN7PbXft9Kq+H6s28iJwWe3aOO2was+HrpZM7WTzBJHsfc/wD9rJ80mzaJPqe2vJGSnzEDSR+LJgNQZYd6xlkrJt+vybRxp4q/b4NUMJG+RI9uYmeAPmTTqQdggj3BBH61jW/tDbBUhjcI8wMtubjAFVZSsSOz8EbHYAmtXw5WZczbZJCH1elsvVlKRPJGzvitsebZ8GM8Th2GxpsaMUpY1vZgCxp8aJjSxpWMGUpsaLhUglFiAY1NQKKLdP5X5UrKB4URLM04WpR/UVLGgFzozQGtVorNMTPxCix0jOxpsavtYU8GKGeiPbf5UbINWIrSxosU6W5IXuTH1Oqq6JSKoJN26Q7pBtWpQgH7qyrMNg6Jug67g1JekzuozNduPjctoWYMB5iMhDnRglvY7PHel0twFGudne9cn/KbrBf+1Vq1ZvBbq+6tbJHyyAmD21FYapwNtntwcz4f0/VW0U2EudRZwQ4OAHWVHotMjMYEiJ7fhFaPSeK27o8tWKXC6K9l1xuYhwziN6GIJxnsNVneHWNeU1ssbeCpmD67aBlfDcQCp3/l96n1tmy1tFa0jF7txFZc1dfJW36kx3P3ic60SQIFRtJLvg01TfRq3U+8tH3Dj9AG/mV/oU3VtAAje4mYJjuR2/3qqLmHl2LkM6Qtxy91X+8IYXGAMkwhM9gCPnRLl5jbdrSC46bK216t2a4rMuHrtALk+QAJmAdQNU8tc0SsN/kIgl2be/LMAd4I3v8ALWuPrVO/1k3haj90xBMMO2I3Ox/U1o9GUDNZFrqXO2ZF6K+GwdiASLpBx9JUE/ux2rC8R6e5ml50e2qk2w93G3cIKCJTNiSVMkngnsWAqJ5lXBcMTvkn1XR4KXuqQIYTLENMyGHCg9tRIGhUL7rctojPslUJER6Cqi6JnZxZo7ZDfuK/efBlVyBtSCTj5mzEnuAAZEcT33Q6p8AYVgCwdWxEF8cgWKmAdIfn396xyTUVSNYwb7Om6C7KC5iFJ0q6HqxxXIAaJYSfaT3EDnfF0sHpC4tLlipW7LkiL4Uaygdl47d61Oj6l1wss50npOhCpOJMxExM8mG7Amub6vqB+y7gGEA3oobhJZRsEFmMCNBfesskrn/Pk2xJqH9+DrbHhy+fKAKg/aRbULj92b+QAK/ABxEcAA6JFakbiZ7wcSYP0FUfErxtXhgec0IgTl5qmQgHswBA/eXe6yh4mxKtx2nswJJA42QQdeyz+fRjyKFp+Zz5MbnT9DpMAPlHYEgfRZgVLCsXqfEc1TYklATOoZlBmNx394iK2On6gN3GuToGdk/nAifY11RmpdHLKDRLGpBaJhSwqzOiGIqUj2qWFNhQMiY9qYL+VTwpsaAGx+dLEU+P9RTR/W6QE0WiZr3/AJ1k3PEAHOxjjMntBIM/p/GidV1ypjMwZAPzEa/Pn/pNZto0V+Ro+UDsf19KrDr089rAcZqi3CsicWJ7do9J/wCIUK11ysSqnfMcSCYBHv7wP1jdYNzqR/aSsLoWB5UBQRcZmAKZLv4uzBojkCIiUqqi4nVFKjcuBFa4dBFZz/wKW/0o+Hzqr4paysvbP+KUs9uL1xLZ/wC1mP0q5y8LIguUVH6fGxasSM8emUpIyJyts8JORGXmbA7U/UdMwKuDPqkAw3tOJ00a+ZH6FX8bspcaybltgrXyWMKNYXbzYkNKnIJxBM96voqxJXfHrHqJHzcz7bO6lO7Kaqmc8XtpfDhlDL1F1LglTiOo6hgruOY9aANoQ7SdCn8bts96x5ZBi11D/vSzG0rwQIB8opDsQBjE0fxvpXPT33tkB7b3XUwS4GCllUjYyUtI4OpHerBXzetvlSUXy7VouIzVLrt1CqmtOUZPWdLj+8RGbfSNa7ZjdZYX718gzYXg6kSADbuIr4GSuIJ7nkaMiA9A021BVFuMQzhijEOHhYM7B9TEe79zxu3rdmzZdrnmKuSvdWwM1UsWhkVkLY4kqxgTzzznL09uz5Vy157WwAvmPZIcebeF3KyfJClm4EmDlrmsZOmaJcFPrLCm4xuopjp2TayoJDw6zAYjIn32h7RTHqsWlRa1YtuGFmySpHliBKn0jXo2Ofc1pdBe6N7bMF69svTkbaSigyVUJbx4PMarG8Q6mz96ivgfIS3bS4q2C7ahnuByjErCmcCWg4gLWTfPBrHyBG0f2plDEqAnJhiTtQ2gpUMGaZ1obMgz6zo2QC4rAtbYTidmyFRfUF9cu91bQUgTgN9i/iLqOoKviQZQtiQCAFZZXRgeYIOXDcARNVy4YuhKsHacWyMD1kXUHxWwwORKnaHnUTsOjZ6AYh1iGRHLj0sQVUJniTIXIBcoEld/FWN0/SDyRZZplXyJx+M7Po0dwQJOore6K+1yz956wxuNtVUZE+plA4kAyTBIJmJrF6C2Lj2rUcltw0Yi27AQB8gAYEEbNZZJNyr0+TbGkoJ+vwX+su5Bpj1KRzJRs7bE7g/ClzfbECgJcAU/khWCTLnZn/iAkD5D3qt1VzK0zgEYOTenEwWhQ0iMhJdSPczxNBW4QSsb7huSCBoA9pkwfc/KlGbV/wBJnFceyLr9ST650GTkg7yUgEge+OhwDWp4t5lrE+lvMQidMxcSxV2UmLkzodivtNUOku2AuK3C7t5d0Eq1sAWUzKMiMwJAVhlMiZ7CrvinUW3KIy3UxJk+Z5gAJLkTdtviQAYCkencwBWsdqtMyaV9EV8ei35ouAhWKZEgCRwWLEAFtsB8hzwLdr7SFj6YaVUKFhpbY5mZ40ap+DeL2rLXHsPee4uzkFYqFSBF1bchVCquA4Dcin677SdQxdndHyAbVu0YAIBIlCWAEaiYJ5gmtFklHmyXji+KLl/xG+5YKl0AMCpWzc9SFvfGD6AY+tPd6nqCyhUcEoX2Cq4IZZvUBvtoH5xqcb+1XAhkssYB3Zs/UfBiQeePxUfo+szbyzbUj0+lbRbNiuJZQoxmdwSAR7GDUfXbdWW8SS6Ozs2WZVOJBZVbZX8QB5nZ3TiyeRB/Iqf5NWF0nixyyS0PLtwhYxbAeJCAHAglpX4TteTWt1/igs2WaVBRWIymJWDiQCIkkD5ZCu6OVtWziliSdIMbJ478xKzExMTxJH61R6frldrigqCjFVl7ZzXEHMKGmJkGfYe9cl0/2+c3rVwwqvbhtXCAM2UnVzXqUGNTHxLyAeEePX3a55SwxVAoU3WIZjLZYP6wVW7BGO43o1m/+nyNFg8zf6jpnYmEPqBB2rA70yktHJWY192D3NT6/Hy49WSgMNEw8gjKCMNamREiqg6q/dVLP3ZkMrKbyl4VGLOw3hAyYaJlBswaJa6tG6dW0ufoYbAhWxZI7bLGeyrrtTU7E49ELQ0zBSrNkYJHothc2aJiRkqkaPJjmsnrequL1IuHKckhLhXFoeMfvEKqCGaGU+mRvYoi9WGeYYgLiF9BOUesEMcQAwgHS5ZckVjJdDXpm6W9ChRbVLjoZ9BcCLd3H8XfcgGDWDnfRrGJ61hVXqVm5ZX/APIXP/LtXG19QKknVCTsdvxb3MEiNaB/Sq5vD9oBMemyxG9fe3EQEd5i1eHH4uZ1XVJmCQbqLf31gd189/0tLa+kG9R7iGP8OJWc3VFgmCSXMGOY5PyquXm+DIgWXHOpuXk+sxbEaj66qzZC3biWGCkO6o6yRK3FJI42I/QxS24Y1G2ihasnzby528XKLibtq3Dt06EOmTAsjBmUlSeEI1lWZ+xqTcYPaBuXCllWvKjeVbUqj3Jf7tsSfS8E4Ac6rb6HorcXbj2redqx011TLQk27qoF1PxWl5+VT8Q8H6e1+y5WrS5OWuM7OAwWwHYXDB5e5OhsxXM5tnQors5u+btsFh5UHSx1PTsfQDdElLpx2G9R1/1RWMnQIt1y1sQt69L+UpJtBcS+xv1tMHnA/OOx8d8N6MdO62/2fMQItvcZyo9DQzyJhiTozB9q5d7Snzji0sFuMPMAgOpdiALc6nnfI96jmi7SZXu9MPNgqsgPcf7tP79Bdxgleym2QAY2NHdUX664YUsxWT6SqYEQYBWAT21XQ9X0eT3XW20+XdzUOBAt5yT6eQpA+i95FYOC9kaNAffAk6BgjyeNA/nU5BwZbsdNLsgFtQqWYLMlhT96LhFvNhLDBRIJMAH5Vb8L8Nsv5PTXghvXr7//AFFrqVvXFLKcR5CE5fDJZm7sZ2aF4P4R+1eZ5NokILUjO42380gwlvRjOfzFP0XRor+bctGbDpdQC64Ja1dJYiTuMBogbcSRTXIm6Oj6j7NNb6VmyRiLbNEuLhFwFjk3wFtuJjsY1S+z32cS5Z6a8GshiLxBC3crpZ3DG5i4zKqDEQVB9qVzxhHuXPuwDfsWWYlSoNpenuOoLLd9JCui60Y7QKy/C/GFsi3a8pB5V6/tUdnHmIULqzXT6iSFYexEfCKhLx/wu/t16mL4klsILiMWS5cuhfTENau+WfXnJDLiQQNmQQujWZ1ZxIcCWBAAmSJDCPmJ8sfkprrfEeit3rPVdUbSBrVwZoBeVbhCIkjyuoQKCsSMeZ965vrQmC/codqAAep7nXN/gCf/ABUuNMdpoB0vWMQqz6Qt9gCqgz+y3ZKvGbDjUkan51sp1L2/DxcGDZdYG9dtbgVTa6m2CyPKk/dzJECRrRrJS4gOrduCLnBv6HlusAG7HB/jIrc6vo1To+tQoh8jrQMR5hQlAySQXkKQ7aBA2dGqj0ZtnLeEdVcFxiDiWxLBQFUMB2RAApAMk9prU8xvV/mg/UT2jXJ/6fmZoWLyAx5NodhHnGYPMC9DAnsf9TVs9bb36LX1ke+h6xP/AIrOSfmUmaPQfZ+/cghCikEqzlEyxGigcgkdpiNTuKJ4t4I9u6LCuGa5NsIrgEgm4qllBPobEHEyAXUer4j0f2Z8GZRbvE2wHayTiHJwe3CgEkqSFZ/kMhHArQ8SQm7010BWbzEBY27TMFBUwGKSIM+/etFjSSE5HD+D3Wt9B1JY5Hz+jb1AGVdXTYPyUj3+eqfr7j3bV5yyKyDMlrqZvmQs2rcCdgyNkx2gTZ6VAvRdSwW3Iu2AYVQjG1dugEiSJCv/ACofSXv7jEoM7gQgBreL+aqOojT+nCTwfN/Oq5f+Cs5fpenJe3MQDdktpQtpjeb1EjsTxzocxXQdYw6Y3LCrZIFs3mKu1y00YmAjBQpAAXGCBB2Z2DwRc3RRaQ83BhaDOGXyHUAg+6mWHAE9jRWQ6BwYZdQCwUwqtbsICQ47m3d50Rb3PcSE2F+y/ir3eqtKdktcVcbYKg3LJBCoCs6/DOhEfPPXx0npyJgMWc7JM3DkTI3yTMe253V77Llh1VhyUA8wCE8sHVttqyDkGB788RQLvTolw25CoGiAgygDIqBG+SBJ7j50O6DizETqSEdFnEjaqUUkkcifkB6Z1uJqgGAcN6REEqwBAPG2gjYx5/0rdt31zkssAMxUWhwsmMsRAnkiTpvlS6b1MDvEelotWxOIJjJ/hkKRO47VKRVo9HsXwZIOitv5f/c7Hjmq9q6vn3WLAaW39FVLmvlldufpVYeD3dz5OsSfuzJX/Ll9Rvv+VBtdLcudRdtK9oXC9x8GgkpIg7B/CF5I3Psa3+sZfTNIdSnmsZH93bAMjfruMRv5xRPs/ftjrLSoeeoVhrmbZY7P+YsfoI4qvb+zN4k/fWhMTCux1OgAkSJ96veHfZ65Yui+19XClnKBGWfuyNkzHvxxSeW1Q1jdheqBAvWl+K90/Rov5gqg/wC7qBW74jYW51qKyhlSz1NyCAVObrbGj8sf0Fc31vWAXU6klcERVxyJnyj0zhjCkkE2gIUEgkait2z1Vzzrl5rSnK1btKi3WLLiWdiSbAWDKDR/BUOSNIxZL7S+H2x0fUY20BW2SCEUEeUFjcSIAI+przvpupAfymUlblq3MBZ+7FyAJIHYe3w/p6F4v1N29Zu2ls4+Ylxc2urALrAJWAZ/T9K4m59jeoKqxZFdUZYUXDAJd19QUg6JB7a78UKSBx5Hu9Sga9iIBsXZ9JBLt06u6jj0hpUHuOe5rnWYBFPlps/utwC47tr4T/CuoP2evLcui3bZkbzQknKLbWEtAP5lxDGWY0dxxuiJ9gMrYyusp1kAlpwrqWDKD524csfrRJoUYs4xd/hUdzipG+d7+Z/WtPwSz6Oo1/hruDInze4/rVdCn/p4VnHqHkjtaSDyNfeiSIHy33px9mXsLiXuXA6upOBdlK+qYRjzkRuPh+ZpKSBwYPq73SRFpWDi0ECkXBCGyqqj58FVjn333ij0/wCzpBvAl2e3c0tzaC+4dTBj1AT9BEVrdX0rp0r5rlC5C++SXICAhTaNv0wfT/eHsdkkU3Q9E7IoSyGyWPMLXFMjquoJCMtlwDBiZ7jVJSWz9kU4vRe5n3vE0TpL1p8Ue7bUpbxZgzrcKuslSDBQ/Frdc3e6yWHptmCn+D04mVVjsW5H04mti/4A93qEtMd25FwiMtszZFSJUEMDLAd/atY/YW3G7l7sSEtLxbUAbfho+lOUlZKi6OTbqQz5BbSSCQoRWwOHaRPIB37xW/4g6mx14th1K9R6mYo0srmHXG2JED8Un51oWv8A09tBgTc6k7H4bA0CNEQe0/pRD9mm8u+h+LqbhusZtwtwu2AUZSU0pIMESRI5oTQODOHs3XyWH1mnGljNdDGJ/r6xPiTj/EeJ4DNzJ4ruf/YCekk3CwIMedb9TDffpt7ER/5FMPsKixAfc5RctsQZ5EouQjZ7z+VRaHozL+ynjpyW3evctINy63pRbZCmCYYSlyI3se1WvHvtD09/G2jM0XWTIKjI2a4jFs9qZGx+8O9Gb7EEE4XrinUei1KkMhUoc9QUB+e6s9P9j1V1ZSVCksijAYkuWMRor6mUDkDDfoFabKhas57w52HR9ZMhg2O2YlcFtJBYkmBkR3/1pdH0mPlO5DnzhdUsx+N8AqEz6gcCSdSypOiQ3SN9mgvmIhaL8vcLlZBNxCxt46E4xuYmk/2XtkIsXDioQfeoPSMhHwd5P8PalshaM4xLeHxODhJ+NgYFsCZ1DDJjzVjq/DRJAUA+awIUZetrd6QNyAqoNTAY3BBiuwPgFn1E2DuZJ6hhzzoaAk/1zUL32etmZRxJJON1fSxDerdvn1OYgbPeBQpJDcJHFeFWwt6wyn/HUTsZAqIn5erii+I9A69S13BvLN0+vH0wCi89t5iTr0kDg10//tO2mJt5hlKshZ1eGUqoBhFJBAHB7dtCrlnoxjdENNw3A+NxljMKDgQpKiFX0kkHfuaHJUCg75POrHTSx2PTbuGAIH92wgf9Q/SrHSocoLAwyaHYMQCOwAiutb7HqNK7Ag6yIYHYEfCp4/mKpXPsjcABV7bkRqWUiN6LLEfp9andBrLyOgHinfNB/wAx5iYHpCfqPyon9sSsC4hHt5lyBOwWJXR1x8/14G54mQCAqmNnIkbPAAA5qQv3V0yJMwWJIluNLqSDHb2rM32R3i+LzsskRP8AeSBPzg6/jvvU28VUyMlkhhAYyCQQZMen23E/y88e449RgKN/hA+EjSgdvi+LcmkniDnWeOW1JPwKRyMSfad/Pjiiw2R6Rb8YiPWugs/ePrWPHeI/iv0n/bCwJdO4jLKD9OBM/PdeZJ425OOTS340DDE5HnkkT250O2qJd8TcAhnUlQsqFuIY1oyZ42SWn1ajVKw2R6Z/bVrvct/L1GOJPqiIiPlRR4mP37Z1JCvlA5mRqf8AbtqfNbjqi5LdcqUUOzD1FxOSqlu4fTsAFo3Mk0K34q0KoaJlmzxyb2UBZIEBNiNzxNKw2SPS28TAcyyj0hZzA2HZuPrzuOOTSHjVvvctd/huZRjB9vevPB1DMpKvoNC4oXZxzxIgkHcSYHNMPFIkMYIM5zICyYYiO3BAGvc6p2O0ejL4vbJ1ct8jeRj2ljECPzqB8ZQSfNt6B0GYmBx+HZgyOeO+685tdY8BmMxMbUSzfCAy/wB2kA7mYnVEXr7mYDm3E8hmYwomDscnQaDB5+a2FsjvOs6+zcU2mZdkZDJhK6LbAniRx+LvOqNg9OiKHIMDam5cuKpLF3ARsknMsxlR2+vFHrmWIY++Bu3JMcnQ9IgkQZ4PamXx197PJhjLIBsgiCBlJMmeTRYOSPRE8atKAodVgaQB1A54WInQ47xNEHi1qdXB9c4InZkr/X5zHnlzxC4CQSuWjjpCynUScSFGj35P5VK74k4Eq6ksJAEupM+rbc6IHAJABHaix7I9Eu+IoIHmJvk/eR3J/DH1+VDvdfKhlZT6hJLFIxn4pGo9hvWua89/tG6GYrjsggCchMaZSpn1cTInnYonUeIXduLuoElQJVgTHqMcbOvkAOKSbDZHoH9prr1D5wCQI4kb57D86g3itsD+8X2Eq/PttZA52a81v+IMCA1yY16l3ERsnZnW496n+3OGGZjc9jMniJmPrG/zosW6PRv7YtH/ABk4n4WPDQTIIk86GzqoXPGLXZ9dyLbRv5mPluPf2357d8Tub9T8k6yGPABAIGoIJ2edzTp1TYgldxwVEmZMyPrA/wA3PIosN0d6/iK/EH3i3FtzBzVv/wBf3vyid07+KIf8RY43auGDoRyeRr9K85dSpGJEk7IxVZ5kLifYELJ+LdStdS8MUuESfxKICkEMQQhAHC89x21RbDZHfnxdBsuZE78l/n+omQR8qBf8eRSTm3cj7nZM65MLELE8ydaiuLXxO7BAuNIPBJUAQZ+FSR/prihXPEWZVm6cR2ViIGohl33AMz/KnYbI7VftFbbQuEH28oGfzCyeO4jj6UNPEGGRyLCSSRYb3AE6McNqeIIia5A+KPvZcGIWbjLImWAgGTvU/lyaNc8QcbEmCPiDDE+7SdiYHzIosNkda3jKjkkDcHyiJGjojYk8H/LQrvj6iNsf+Tyden4hJHyHb3rj+p6lhoxEfiOm2TzGm50Z+veq3Vs4KgSIkH0uDEDv259qA2Re6RDowqwCR6QxjiVPwxBKyOY+tFs9KuIkopQgkXCQqwCADGWPDdmEfUjGF1tKkYjfIiDHbuTqrNoQAwJjBjOQ5JOwCPV27ng6IMVRFmpc6Fgo9NsbIIhoiG0uR7GNgjg1WsCBCvIhiSCwYsTOABhtGYJP8qYXkXZZmIAEGSMiS2lUEbBPxFon60PPldjuZgHIzBkr7/ITPPcgWEu2gwyGBEBYORGhqN69/ckHfFCs2yToW1KjUl2aNE6xgGTlBM8/Qd0neMk4z92UBcgQDEEDU7ImR+dT6O+zqcwykQ0ZAtrtJ38G9/P3ipFYvuyf7xCQDOIzUmD2aYHcST79ql1iCFPpWRGgdzOgcR5ggCfp70m/Z4KEDEkST6UJjeKpiZBAExuaL91yJBKg45EyJ1wdqR37fOJpAVvLdRrH1TDj1FZgFwCsW9E/vc+5FPZuEqDPuASbS/8AEHK+k6E8bJ37SPlE+kHIghSoaJOwIkLoQSSSR34oRUKwzQk62zYt6TIK4kEjngbLfmKBdEvNBX4ZjRIQAtOjk8a52IPamtOXJJKnceogE+wULGGz8RPcUbzQPUJECMWuDRgSA0xMd+0b+IRXN7gOFgjWRSAW2SqEAz2iABh3FIAl3qsPT5soNyJPqYaTILzlA1TNd+825Nxu2WI7fOSI9hMgDvUrNwhZDNBmDJIxEyx9OyYIEQNL2p36oBdqAq85DZOQGQwHM/pO9CkIhZtwhClvlmAconRkTIgdtd+Nkzxgyit6RkABlJkwNA6jSieIqK2WygZ4jQxgtAGwFPLcxkY1zSu3QSVW7EKsgNAUrsyNnUPHdvahDQYuY+IKRyJyBBI9RnchZ5k7E8zQvUNlDkx2Zk6JmFIIiY389RBFQZ3THawRrQ4Y7yVhyQJIiCOean1d1dBI13wCqDsn0qwUe/eZM7NFoLI9PccFWj2jQBJDdmVtHuddtxRLllMYBKCdYlAYgyFgHUk9tkkd6B1FzGVbFgVMEYueTMqy7E6j5fIQumcSJa36jsKvAB0WK8nQGwNMPamgT/A9sSxfG4Br1AEjLWgs5Enfb972qVlQDESw5HJbQbIgRAnR1HE0/R2Qfwa1iSC3b4QSQeI0dkdzMUPIK/l5LPYb9PI+Jsp4A5J/lR6gS8sIDFvj1AFSAO0qfbge5PaKbzmxHJmfTinqAjg6/XmO9CHUj5GJ+TMYkFXBKxrk/X2qFu2qmYBPPwicgQVyCmD+QEQD8pLFYW/ll6VI0CSbgPxaYtjyYOvbL5UOze2DKgyFLQiDhfUAykE/L594256iMvQTGgTJhW0NmDM59+CAfmLNfxY8kZRs9gBPaRz2jVK+RN0y7b6hzmxZggBb8EsRAYFgvPP8Y4qD3WLkvi1yfWSubxEjNwBlHsQZA571US/bUZFR6cmz7jRHqwImGxHEcflVwda5Eq5LZaOKkAfMhsmAGXOpJ1xTTKUkSXpbgWSAVcECAZIOtCctEaO+dUPywMiwJhfSDn8RIByFwyREmTHej+VmCXgyRBRvxDEggEr6zMhgY39Kot04UY3VZyGJDMBobGp4HyMn/RjLNmwCSpEgKzCYOwmXHHNHsWRDcc/uruYG9b+vvSpVoJB7VuGUKSogaBIEkkT7zr+fuarEx5kEjFguiRIIL+o8ngD8qVKokEgdpQySyg+ktsSAZGo9v9hRx6mUcSGEgkHYWYI2OSfzpUqChXLSvaVmUeoxEaABER3P1JoL9OIK9lKgCTEEca/OdewpUqmQmiz0vSJiPSNhjAJHwzrR4J2RVPr7+EuoAIhDycgGO2k+o7761xzL0qUuBS4XBTseIszliFlSVGjwuIBKzEiTuOat9O2GT/EVOsvVwpO5+IfI6+VPSqWxIgigsVxAwJURMkf5j3/rvRLNsE25AJadxsBYgD5b4M0qVNdg+yVq6FY+hCOSMQoJ+YSJ/Kg3W5MDcNG4BIIMHnueSaVKlYWG6+6FAtKiDe2xl2zAOy0iRwCADB71DwnqPMuPkqjFIXEYgQOcR6SfmQaelVLs0BXL8KIVPUSJwUnjWyPn3q8nWlna2QpAU9tmCo39KVKpbIXZUsW8ma2TIiZ1PfnUHgHYppMhZMYs/wBQSB+Q1xSpUMkjbEkA95BMkE+lTuNESTqIPcGmPTYZMrNPIMgFe0CBSpUPoquB7FyScvVEH1bkkbJ+f86GyAMsKBMTHyBIifyFKlUWS+heViWidA8/Ijv+dTWwJHzMfzjQ1I/1pqVS2ICLALEcaJ1GzAG/cGW0f3jRLnSAW1MkysEGCI/KPpSpVqgR/9k="/>
          <p:cNvSpPr>
            <a:spLocks noChangeAspect="1" noChangeArrowheads="1"/>
          </p:cNvSpPr>
          <p:nvPr/>
        </p:nvSpPr>
        <p:spPr bwMode="auto">
          <a:xfrm>
            <a:off x="1304925" y="-67945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2901555" y="4157663"/>
            <a:ext cx="5006578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defTabSz="457200" eaLnBrk="0" fontAlgn="base" hangingPunct="0">
              <a:lnSpc>
                <a:spcPct val="105000"/>
              </a:lnSpc>
              <a:spcBef>
                <a:spcPts val="1200"/>
              </a:spcBef>
              <a:spcAft>
                <a:spcPts val="1800"/>
              </a:spcAft>
              <a:buClr>
                <a:srgbClr val="000000"/>
              </a:buClr>
              <a:buFont typeface="Wingdings" pitchFamily="2" charset="2"/>
              <a:buChar char="ü"/>
            </a:pPr>
            <a:endParaRPr lang="en-US">
              <a:solidFill>
                <a:srgbClr val="000000"/>
              </a:solidFill>
              <a:cs typeface="Tahoma" pitchFamily="34" charset="0"/>
            </a:endParaRPr>
          </a:p>
        </p:txBody>
      </p:sp>
      <p:pic>
        <p:nvPicPr>
          <p:cNvPr id="16390" name="Picture 2" descr="http://pasco.ifas.ufl.edu/fcs/images/Fight_BAC_Food_Safe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571625"/>
            <a:ext cx="2068117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Critical Issues (Cont’d)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601516" y="974725"/>
            <a:ext cx="4256484" cy="5121275"/>
          </a:xfrm>
        </p:spPr>
        <p:txBody>
          <a:bodyPr rtlCol="0">
            <a:normAutofit fontScale="85000" lnSpcReduction="20000"/>
          </a:bodyPr>
          <a:lstStyle/>
          <a:p>
            <a:pPr marL="342900" indent="-342900" eaLnBrk="0" fontAlgn="auto" hangingPunct="0">
              <a:lnSpc>
                <a:spcPct val="110000"/>
              </a:lnSpc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Proximity to suppliers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– and raw materials</a:t>
            </a:r>
          </a:p>
          <a:p>
            <a:pPr marL="342900" indent="-342900" eaLnBrk="0" fontAlgn="auto" hangingPunct="0">
              <a:lnSpc>
                <a:spcPct val="110000"/>
              </a:lnSpc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Availability and cost of commodities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– food prices up 70% globally</a:t>
            </a:r>
          </a:p>
          <a:p>
            <a:pPr marL="342900" indent="-342900" eaLnBrk="0" fontAlgn="auto" hangingPunct="0">
              <a:lnSpc>
                <a:spcPct val="110000"/>
              </a:lnSpc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Food Safety &amp; Regulations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– contamination, terrorist threats, FDA/USDA standards (ex. Peanut Corporation of America in GA)</a:t>
            </a:r>
          </a:p>
          <a:p>
            <a:pPr marL="342900" indent="-342900" eaLnBrk="0" fontAlgn="auto" hangingPunct="0">
              <a:lnSpc>
                <a:spcPct val="110000"/>
              </a:lnSpc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Labor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– available workforce with desired skills and ability to work in food environ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ea typeface="Tahoma" pitchFamily="34" charset="0"/>
              <a:cs typeface="Tahoma" pitchFamily="34" charset="0"/>
            </a:endParaRPr>
          </a:p>
          <a:p>
            <a:pPr marL="342900" indent="-342900" eaLnBrk="0" fontAlgn="auto" hangingPunct="0">
              <a:lnSpc>
                <a:spcPct val="110000"/>
              </a:lnSpc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Sustainability –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support company sustainability goals and cost savings measures</a:t>
            </a:r>
          </a:p>
          <a:p>
            <a:pPr marL="342900" indent="-342900" eaLnBrk="0" fontAlgn="auto" hangingPunct="0">
              <a:lnSpc>
                <a:spcPct val="110000"/>
              </a:lnSpc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Incentives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 – to help close the deal, cut project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ahoma" pitchFamily="34" charset="0"/>
                <a:cs typeface="Tahoma" pitchFamily="34" charset="0"/>
              </a:rPr>
              <a:t>costs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63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0C5690-A8FE-4141-AD54-985B9285A63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" name="Picture 2" descr="C:\Documents and Settings\j_garner\Local Settings\Temporary Internet Files\Content.IE5\3DSIBNS6\MP90039952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405312"/>
            <a:ext cx="1988344" cy="1766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Development Trends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Positioning to compete for the biggest projects.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3AA28-AE64-4312-AF0B-D81687E878E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Selection</a:t>
            </a:r>
            <a:br>
              <a:rPr lang="en-US" dirty="0" smtClean="0"/>
            </a:b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D801F-5744-4173-8B30-B6BEA6FE50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" name="Content Placeholder 4"/>
          <p:cNvGrpSpPr>
            <a:grpSpLocks noGrp="1"/>
          </p:cNvGrpSpPr>
          <p:nvPr>
            <p:ph idx="1"/>
          </p:nvPr>
        </p:nvGrpSpPr>
        <p:grpSpPr>
          <a:xfrm>
            <a:off x="2794377" y="762000"/>
            <a:ext cx="5663823" cy="5527596"/>
            <a:chOff x="4563038" y="3438684"/>
            <a:chExt cx="4483860" cy="3618810"/>
          </a:xfrm>
        </p:grpSpPr>
        <p:pic>
          <p:nvPicPr>
            <p:cNvPr id="6" name="Picture 5" descr="JMMS_ProjectFlowChart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63038" y="3438684"/>
              <a:ext cx="4471014" cy="349206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056173" y="6332110"/>
              <a:ext cx="1990725" cy="725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J. M. Mullis’</a:t>
              </a:r>
            </a:p>
            <a:p>
              <a:r>
                <a:rPr lang="en-US" sz="1600" dirty="0" smtClean="0"/>
                <a:t>Typical Project Flowchart</a:t>
              </a:r>
              <a:endParaRPr lang="en-US" sz="1600" dirty="0"/>
            </a:p>
            <a:p>
              <a:r>
                <a:rPr lang="en-US" sz="1600" dirty="0" smtClean="0"/>
                <a:t>www.jmmullis.com</a:t>
              </a:r>
            </a:p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Positioned to Compete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01554" y="762000"/>
            <a:ext cx="5486400" cy="3048000"/>
          </a:xfrm>
        </p:spPr>
        <p:txBody>
          <a:bodyPr/>
          <a:lstStyle/>
          <a:p>
            <a:r>
              <a:rPr lang="en-US" dirty="0" smtClean="0"/>
              <a:t>Comprehensive Labor and Workforce Analysis</a:t>
            </a:r>
          </a:p>
          <a:p>
            <a:r>
              <a:rPr lang="en-US" dirty="0" smtClean="0"/>
              <a:t>Available Controlled Properties</a:t>
            </a:r>
          </a:p>
          <a:p>
            <a:r>
              <a:rPr lang="en-US" dirty="0" smtClean="0"/>
              <a:t>Flexible Incentive Packages/Deal Closing Funds</a:t>
            </a:r>
          </a:p>
          <a:p>
            <a:r>
              <a:rPr lang="en-US" dirty="0" smtClean="0"/>
              <a:t>Committed Local Leadership </a:t>
            </a:r>
          </a:p>
          <a:p>
            <a:pPr lvl="1">
              <a:buNone/>
            </a:pPr>
            <a:r>
              <a:rPr lang="en-US" dirty="0" smtClean="0"/>
              <a:t>Business &amp; Political</a:t>
            </a:r>
          </a:p>
          <a:p>
            <a:r>
              <a:rPr lang="en-US" dirty="0" smtClean="0"/>
              <a:t>Realization that You Get Only One Shot</a:t>
            </a:r>
          </a:p>
          <a:p>
            <a:r>
              <a:rPr lang="en-US" dirty="0" smtClean="0"/>
              <a:t>Stronger Global Direct Marketing Program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22048-5715-4FD3-919F-8279FC67DD2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6" name="Picture 4" descr="http://neded.org/images/stories/business_development/neadvsm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0484" y="4572000"/>
            <a:ext cx="3056316" cy="990600"/>
          </a:xfrm>
          <a:prstGeom prst="rect">
            <a:avLst/>
          </a:prstGeom>
          <a:noFill/>
        </p:spPr>
      </p:pic>
      <p:pic>
        <p:nvPicPr>
          <p:cNvPr id="3078" name="Picture 6" descr="Image result for Global Marke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7175" y="3733800"/>
            <a:ext cx="2536825" cy="259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00362" y="1298584"/>
            <a:ext cx="5835254" cy="32543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Do You Need to Attract, Retain, &amp; Expand Food Industry in Your Community?</a:t>
            </a:r>
            <a:endParaRPr lang="en-US" dirty="0"/>
          </a:p>
        </p:txBody>
      </p:sp>
      <p:sp>
        <p:nvSpPr>
          <p:cNvPr id="1741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84D829-A7B9-4404-BA0C-6A95D55D866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3"/>
          <p:cNvSpPr>
            <a:spLocks noGrp="1" noChangeArrowheads="1"/>
          </p:cNvSpPr>
          <p:nvPr>
            <p:ph idx="1"/>
          </p:nvPr>
        </p:nvSpPr>
        <p:spPr>
          <a:xfrm>
            <a:off x="2828929" y="520706"/>
            <a:ext cx="4339829" cy="5953125"/>
          </a:xfrm>
        </p:spPr>
        <p:txBody>
          <a:bodyPr rtlCol="0">
            <a:normAutofit fontScale="85000" lnSpcReduction="10000"/>
          </a:bodyPr>
          <a:lstStyle/>
          <a:p>
            <a:pPr marL="342900" indent="-342900" eaLnBrk="0" fontAlgn="auto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Font typeface="Wingdings 2" pitchFamily="18" charset="2"/>
              <a:buAutoNum type="arabicPeriod"/>
              <a:defRPr/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Available Properties </a:t>
            </a:r>
          </a:p>
          <a:p>
            <a:pPr marL="342900" indent="-342900" eaLnBrk="0" fontAlgn="auto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 2" pitchFamily="18" charset="2"/>
              <a:buNone/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-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“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Shovel-Ready” sites and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buildings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including community owned “spec” buildings</a:t>
            </a:r>
          </a:p>
          <a:p>
            <a:pPr marL="342900" lvl="1" indent="-342900" eaLnBrk="0" fontAlgn="auto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 2" pitchFamily="18" charset="2"/>
              <a:buNone/>
              <a:defRPr/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	-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Appropriate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site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setting; quality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industrial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park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with light industrial neighboring uses</a:t>
            </a:r>
          </a:p>
          <a:p>
            <a:pPr marL="342900" indent="-342900" eaLnBrk="0" fontAlgn="auto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Font typeface="Wingdings 2" pitchFamily="18" charset="2"/>
              <a:buAutoNum type="arabicPeriod" startAt="2"/>
              <a:defRPr/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Transportation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nfrastructure and Support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 </a:t>
            </a:r>
          </a:p>
          <a:p>
            <a:pPr marL="342900" indent="-342900" eaLnBrk="0" fontAlgn="auto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 2" pitchFamily="18" charset="2"/>
              <a:buNone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- Good highway accessibility</a:t>
            </a:r>
          </a:p>
          <a:p>
            <a:pPr marL="342900" indent="-342900" eaLnBrk="0" fontAlgn="auto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 2" pitchFamily="18" charset="2"/>
              <a:buNone/>
              <a:defRPr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	- assortment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of rail / non-rail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properties</a:t>
            </a:r>
          </a:p>
          <a:p>
            <a:pPr marL="342900" indent="-342900" eaLnBrk="0" fontAlgn="auto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 2" pitchFamily="18" charset="2"/>
              <a:buNone/>
              <a:defRPr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	- Third party cold storage facilities in area </a:t>
            </a:r>
          </a:p>
          <a:p>
            <a:pPr marL="342900" indent="-342900" eaLnBrk="0" fontAlgn="auto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 2" pitchFamily="18" charset="2"/>
              <a:buNone/>
              <a:defRPr/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3. Business Climate </a:t>
            </a:r>
          </a:p>
          <a:p>
            <a:pPr marL="342900" indent="-342900" eaLnBrk="0" fontAlgn="auto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 2" pitchFamily="18" charset="2"/>
              <a:buNone/>
              <a:defRPr/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	-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Incentives and other assistance programs</a:t>
            </a:r>
          </a:p>
          <a:p>
            <a:pPr marL="342900" indent="-342900" eaLnBrk="0" fontAlgn="auto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 2" pitchFamily="18" charset="2"/>
              <a:buNone/>
              <a:defRPr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	- expedited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permitting process in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place, </a:t>
            </a:r>
          </a:p>
          <a:p>
            <a:pPr marL="342900" indent="-342900" eaLnBrk="0" fontAlgn="auto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 2" pitchFamily="18" charset="2"/>
              <a:buNone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- absence of community impact development fees</a:t>
            </a:r>
          </a:p>
          <a:p>
            <a:pPr marL="342900" indent="-342900" eaLnBrk="0" fontAlgn="auto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 2" pitchFamily="18" charset="2"/>
              <a:buNone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- Presence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of other food processors in area 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8435" name="Picture 4" descr="P0003252nic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3999" y="4410075"/>
            <a:ext cx="1753790" cy="1747838"/>
          </a:xfrm>
          <a:prstGeom prst="rect">
            <a:avLst/>
          </a:prstGeom>
          <a:noFill/>
          <a:ln w="12700">
            <a:solidFill>
              <a:srgbClr val="5C8727"/>
            </a:solidFill>
            <a:miter lim="800000"/>
            <a:headEnd/>
            <a:tailEnd/>
          </a:ln>
        </p:spPr>
      </p:pic>
      <p:pic>
        <p:nvPicPr>
          <p:cNvPr id="18436" name="Picture 5" descr="LoadingDocks3"/>
          <p:cNvPicPr>
            <a:picLocks noChangeAspect="1" noChangeArrowheads="1"/>
          </p:cNvPicPr>
          <p:nvPr/>
        </p:nvPicPr>
        <p:blipFill>
          <a:blip r:embed="rId4" cstate="print"/>
          <a:srcRect b="26923"/>
          <a:stretch>
            <a:fillRect/>
          </a:stretch>
        </p:blipFill>
        <p:spPr bwMode="auto">
          <a:xfrm>
            <a:off x="7023499" y="2547938"/>
            <a:ext cx="1944290" cy="1263650"/>
          </a:xfrm>
          <a:prstGeom prst="rect">
            <a:avLst/>
          </a:prstGeom>
          <a:noFill/>
          <a:ln w="12700">
            <a:solidFill>
              <a:srgbClr val="5C8727"/>
            </a:solidFill>
            <a:miter lim="800000"/>
            <a:headEnd/>
            <a:tailEnd/>
          </a:ln>
        </p:spPr>
      </p:pic>
      <p:pic>
        <p:nvPicPr>
          <p:cNvPr id="18437" name="Picture 6" descr="P0003242nice"/>
          <p:cNvPicPr>
            <a:picLocks noChangeAspect="1" noChangeArrowheads="1"/>
          </p:cNvPicPr>
          <p:nvPr/>
        </p:nvPicPr>
        <p:blipFill>
          <a:blip r:embed="rId5" cstate="print"/>
          <a:srcRect t="13875"/>
          <a:stretch>
            <a:fillRect/>
          </a:stretch>
        </p:blipFill>
        <p:spPr bwMode="auto">
          <a:xfrm>
            <a:off x="7150898" y="608022"/>
            <a:ext cx="1754981" cy="1341437"/>
          </a:xfrm>
          <a:prstGeom prst="rect">
            <a:avLst/>
          </a:prstGeom>
          <a:noFill/>
          <a:ln w="12700">
            <a:solidFill>
              <a:srgbClr val="5C8727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Food Industry Location Factors</a:t>
            </a:r>
            <a:endParaRPr lang="en-US" dirty="0"/>
          </a:p>
        </p:txBody>
      </p:sp>
      <p:sp>
        <p:nvSpPr>
          <p:cNvPr id="1843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C8D0BD-017E-4C95-BCFD-61AAD2BF74B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3"/>
          <p:cNvSpPr>
            <a:spLocks noGrp="1" noChangeArrowheads="1"/>
          </p:cNvSpPr>
          <p:nvPr>
            <p:ph idx="1"/>
          </p:nvPr>
        </p:nvSpPr>
        <p:spPr>
          <a:xfrm>
            <a:off x="2828926" y="876309"/>
            <a:ext cx="6040041" cy="3768725"/>
          </a:xfrm>
        </p:spPr>
        <p:txBody>
          <a:bodyPr rtlCol="0">
            <a:normAutofit/>
          </a:bodyPr>
          <a:lstStyle/>
          <a:p>
            <a:pPr marL="0" indent="0" eaLnBrk="0" fontAlgn="auto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 2" pitchFamily="18" charset="2"/>
              <a:buNone/>
              <a:defRPr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4.  Workforce</a:t>
            </a:r>
          </a:p>
          <a:p>
            <a:pPr marL="182880" indent="-182880" eaLnBrk="0" fontAlgn="auto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Available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Skilled workforce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- including refrigeration and repair technicians, maintenance mechanics, two-year science / biology technicians, quality control </a:t>
            </a:r>
          </a:p>
          <a:p>
            <a:pPr marL="182880" indent="-182880" eaLnBrk="0" fontAlgn="auto" hangingPunct="0">
              <a:lnSpc>
                <a:spcPct val="80000"/>
              </a:lnSpc>
              <a:spcAft>
                <a:spcPts val="1800"/>
              </a:spcAft>
              <a:defRPr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Training programs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- Area community / technical colleges offering curriculum for food industry </a:t>
            </a:r>
          </a:p>
          <a:p>
            <a:pPr marL="182880" indent="-182880" eaLnBrk="0" fontAlgn="auto" hangingPunct="0">
              <a:lnSpc>
                <a:spcPct val="80000"/>
              </a:lnSpc>
              <a:spcAft>
                <a:spcPts val="1800"/>
              </a:spcAft>
              <a:defRPr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Experienced workforce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- Work force with a background / experience in food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processing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 descr="npo0000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0262" y="4648200"/>
            <a:ext cx="1938338" cy="1716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Food Industry Location Factors (cont’d)</a:t>
            </a:r>
            <a:endParaRPr lang="en-US" dirty="0"/>
          </a:p>
        </p:txBody>
      </p:sp>
      <p:sp>
        <p:nvSpPr>
          <p:cNvPr id="1946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8F447A-FF76-4216-904A-E10B7010043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 descr="humancapit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19272" y="4676851"/>
            <a:ext cx="1938528" cy="164774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Food Industry Location Factors (cont’d)</a:t>
            </a:r>
            <a:endParaRPr lang="en-US" dirty="0"/>
          </a:p>
        </p:txBody>
      </p:sp>
      <p:pic>
        <p:nvPicPr>
          <p:cNvPr id="5" name="Picture 1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6637" y="3592513"/>
            <a:ext cx="1225154" cy="1681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6" name="Picture 9" descr="substationa"/>
          <p:cNvPicPr>
            <a:picLocks noChangeAspect="1" noChangeArrowheads="1"/>
          </p:cNvPicPr>
          <p:nvPr/>
        </p:nvPicPr>
        <p:blipFill rotWithShape="1">
          <a:blip r:embed="rId4" cstate="print"/>
          <a:srcRect l="24065" r="17690"/>
          <a:stretch/>
        </p:blipFill>
        <p:spPr bwMode="auto">
          <a:xfrm>
            <a:off x="7323536" y="1014416"/>
            <a:ext cx="1351359" cy="1812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01558" y="1049339"/>
            <a:ext cx="4307681" cy="5119687"/>
          </a:xfrm>
        </p:spPr>
        <p:txBody>
          <a:bodyPr rtlCol="0">
            <a:normAutofit fontScale="92500" lnSpcReduction="10000"/>
          </a:bodyPr>
          <a:lstStyle/>
          <a:p>
            <a:pPr marL="0" indent="0" eaLnBrk="0" fontAlgn="auto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 2" pitchFamily="18" charset="2"/>
              <a:buNone/>
              <a:defRPr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5. Utility Infrastructure: </a:t>
            </a:r>
          </a:p>
          <a:p>
            <a:pPr marL="182880" indent="-182880" eaLnBrk="0" fontAlgn="auto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Electric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power –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available service, nearby substations with excess capacity </a:t>
            </a:r>
          </a:p>
          <a:p>
            <a:pPr marL="182880" indent="-182880" eaLnBrk="0" fontAlgn="auto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Natural gas -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gas lines at property boundaries  </a:t>
            </a:r>
          </a:p>
          <a:p>
            <a:pPr marL="182880" indent="-182880" eaLnBrk="0" fontAlgn="auto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Municipal water –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quality and reliable water available today; plan for future expansion; strong water pressure including looped service</a:t>
            </a:r>
          </a:p>
          <a:p>
            <a:pPr marL="182880" indent="-182880" eaLnBrk="0" fontAlgn="auto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Municipal sanitary sewer –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excess capacity; ability to accept high effluents (BOD, TSS) at little or no cost; plan for future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expansion</a:t>
            </a:r>
          </a:p>
          <a:p>
            <a:pPr marL="182880" indent="-182880" eaLnBrk="0" fontAlgn="auto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Low start-up utility costs (i.e. utility connection and impact fees)</a:t>
            </a:r>
          </a:p>
          <a:p>
            <a:pPr marL="182880" indent="-182880" eaLnBrk="0" fontAlgn="auto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182880" indent="-182880" fontAlgn="auto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4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04DDB0-3A03-4F60-A7E0-0C4B85BC532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2900363" y="1298578"/>
            <a:ext cx="5486400" cy="3254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ＭＳ Ｐゴシック" pitchFamily="34" charset="-128"/>
              </a:rPr>
              <a:t>Critical Issues Affecting Food Industry</a:t>
            </a:r>
          </a:p>
        </p:txBody>
      </p:sp>
      <p:sp>
        <p:nvSpPr>
          <p:cNvPr id="14339" name="Text Placeholder 1"/>
          <p:cNvSpPr>
            <a:spLocks noGrp="1"/>
          </p:cNvSpPr>
          <p:nvPr>
            <p:ph type="body" idx="1"/>
          </p:nvPr>
        </p:nvSpPr>
        <p:spPr>
          <a:xfrm>
            <a:off x="2914650" y="4672013"/>
            <a:ext cx="5486400" cy="914400"/>
          </a:xfrm>
        </p:spPr>
        <p:txBody>
          <a:bodyPr/>
          <a:lstStyle/>
          <a:p>
            <a:endParaRPr lang="en-US" smtClean="0">
              <a:solidFill>
                <a:srgbClr val="595959"/>
              </a:solidFill>
            </a:endParaRP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CEC84F-6CE6-4962-B0F9-AF5AC4972E82}" type="slidenum">
              <a:rPr lang="en-US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1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rame" id="{F226E7A2-7162-461C-9490-D27D9DC04E43}" vid="{629A0216-3BBD-45C0-B63F-2683BEA18F6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470</Words>
  <Application>Microsoft Office PowerPoint</Application>
  <PresentationFormat>On-screen Show (4:3)</PresentationFormat>
  <Paragraphs>82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Frame</vt:lpstr>
      <vt:lpstr>1_Frame</vt:lpstr>
      <vt:lpstr>Slide 1</vt:lpstr>
      <vt:lpstr>Economic Development Trends</vt:lpstr>
      <vt:lpstr>Site Selection Process</vt:lpstr>
      <vt:lpstr>Positioned to Compete</vt:lpstr>
      <vt:lpstr>What Do You Need to Attract, Retain, &amp; Expand Food Industry in Your Community?</vt:lpstr>
      <vt:lpstr>Food Industry Location Factors</vt:lpstr>
      <vt:lpstr>Food Industry Location Factors (cont’d)</vt:lpstr>
      <vt:lpstr>Food Industry Location Factors (cont’d)</vt:lpstr>
      <vt:lpstr>Critical Issues Affecting Food Industry</vt:lpstr>
      <vt:lpstr>Critical Issues</vt:lpstr>
      <vt:lpstr>Critical Issues (Cont’d)</vt:lpstr>
    </vt:vector>
  </TitlesOfParts>
  <Company>Sarpy County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Larry D. Burks, MPA, CED</dc:creator>
  <cp:lastModifiedBy>Larry D. Burks, MPA, CED</cp:lastModifiedBy>
  <cp:revision>23</cp:revision>
  <dcterms:created xsi:type="dcterms:W3CDTF">2015-03-11T18:15:11Z</dcterms:created>
  <dcterms:modified xsi:type="dcterms:W3CDTF">2015-03-11T20:05:42Z</dcterms:modified>
</cp:coreProperties>
</file>