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61" r:id="rId3"/>
    <p:sldId id="259" r:id="rId4"/>
    <p:sldId id="263" r:id="rId5"/>
    <p:sldId id="273" r:id="rId6"/>
    <p:sldId id="274" r:id="rId7"/>
    <p:sldId id="270" r:id="rId8"/>
    <p:sldId id="265" r:id="rId9"/>
    <p:sldId id="266" r:id="rId10"/>
    <p:sldId id="267" r:id="rId11"/>
    <p:sldId id="268" r:id="rId12"/>
    <p:sldId id="269"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1696"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20DD7-B9B4-4D4D-9A76-83A7981687DF}" type="datetimeFigureOut">
              <a:rPr lang="en-US" smtClean="0"/>
              <a:t>12/4/14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FDEAB-9D60-467A-8A89-36DB8BD42690}" type="slidenum">
              <a:rPr lang="en-US" smtClean="0"/>
              <a:t>‹#›</a:t>
            </a:fld>
            <a:endParaRPr lang="en-US"/>
          </a:p>
        </p:txBody>
      </p:sp>
    </p:spTree>
    <p:extLst>
      <p:ext uri="{BB962C8B-B14F-4D97-AF65-F5344CB8AC3E}">
        <p14:creationId xmlns:p14="http://schemas.microsoft.com/office/powerpoint/2010/main" val="311850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F6DC8-7794-49F8-81C4-4D564CF76602}"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364821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F6DC8-7794-49F8-81C4-4D564CF76602}"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205141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F6DC8-7794-49F8-81C4-4D564CF76602}"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144309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57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1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01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48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55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5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4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F6DC8-7794-49F8-81C4-4D564CF76602}"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145379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6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21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3000D-239D-894B-B2BE-9C780CF06AFD}" type="datetimeFigureOut">
              <a:rPr lang="en-US" smtClean="0">
                <a:solidFill>
                  <a:prstClr val="black">
                    <a:tint val="75000"/>
                  </a:prstClr>
                </a:solidFill>
              </a:rPr>
              <a:pPr/>
              <a:t>12/4/14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7DA0A4-CCD0-AE40-96F5-32AD5F56D4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86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F6DC8-7794-49F8-81C4-4D564CF76602}"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108812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F6DC8-7794-49F8-81C4-4D564CF76602}"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331721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F6DC8-7794-49F8-81C4-4D564CF76602}" type="datetimeFigureOut">
              <a:rPr lang="en-US" smtClean="0"/>
              <a:t>12/4/14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3000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F6DC8-7794-49F8-81C4-4D564CF76602}" type="datetimeFigureOut">
              <a:rPr lang="en-US" smtClean="0"/>
              <a:t>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342142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F6DC8-7794-49F8-81C4-4D564CF76602}" type="datetimeFigureOut">
              <a:rPr lang="en-US" smtClean="0"/>
              <a:t>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119310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F6DC8-7794-49F8-81C4-4D564CF76602}"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280076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F6DC8-7794-49F8-81C4-4D564CF76602}"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1603-41C2-441A-ADC8-D206DC629981}" type="slidenum">
              <a:rPr lang="en-US" smtClean="0"/>
              <a:t>‹#›</a:t>
            </a:fld>
            <a:endParaRPr lang="en-US"/>
          </a:p>
        </p:txBody>
      </p:sp>
    </p:spTree>
    <p:extLst>
      <p:ext uri="{BB962C8B-B14F-4D97-AF65-F5344CB8AC3E}">
        <p14:creationId xmlns:p14="http://schemas.microsoft.com/office/powerpoint/2010/main" val="5448804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F6DC8-7794-49F8-81C4-4D564CF76602}" type="datetimeFigureOut">
              <a:rPr lang="en-US" smtClean="0"/>
              <a:t>12/4/14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D1603-41C2-441A-ADC8-D206DC629981}" type="slidenum">
              <a:rPr lang="en-US" smtClean="0"/>
              <a:t>‹#›</a:t>
            </a:fld>
            <a:endParaRPr lang="en-US"/>
          </a:p>
        </p:txBody>
      </p:sp>
    </p:spTree>
    <p:extLst>
      <p:ext uri="{BB962C8B-B14F-4D97-AF65-F5344CB8AC3E}">
        <p14:creationId xmlns:p14="http://schemas.microsoft.com/office/powerpoint/2010/main" val="388061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173000D-239D-894B-B2BE-9C780CF06AFD}" type="datetimeFigureOut">
              <a:rPr lang="en-US" smtClean="0">
                <a:solidFill>
                  <a:prstClr val="black">
                    <a:tint val="75000"/>
                  </a:prstClr>
                </a:solidFill>
              </a:rPr>
              <a:pPr defTabSz="457200"/>
              <a:t>12/4/14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57DA0A4-CCD0-AE40-96F5-32AD5F56D4F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577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280831"/>
            <a:ext cx="6400800" cy="1023276"/>
          </a:xfrm>
        </p:spPr>
        <p:txBody>
          <a:bodyPr>
            <a:normAutofit lnSpcReduction="10000"/>
          </a:bodyPr>
          <a:lstStyle/>
          <a:p>
            <a:r>
              <a:rPr lang="en-US" b="1" dirty="0" smtClean="0">
                <a:solidFill>
                  <a:schemeClr val="tx1"/>
                </a:solidFill>
                <a:effectLst>
                  <a:outerShdw blurRad="38100" dist="38100" dir="2700000" algn="tl">
                    <a:srgbClr val="000000">
                      <a:alpha val="43137"/>
                    </a:srgbClr>
                  </a:outerShdw>
                </a:effectLst>
                <a:cs typeface="Arial"/>
              </a:rPr>
              <a:t>Public / Private Partnership at the Mason Community Center</a:t>
            </a:r>
            <a:endParaRPr lang="en-US" b="1" dirty="0">
              <a:solidFill>
                <a:schemeClr val="tx1"/>
              </a:solidFill>
              <a:effectLst>
                <a:outerShdw blurRad="38100" dist="38100" dir="2700000" algn="tl">
                  <a:srgbClr val="000000">
                    <a:alpha val="43137"/>
                  </a:srgbClr>
                </a:outerShdw>
              </a:effectLst>
              <a:cs typeface="Arial"/>
            </a:endParaRPr>
          </a:p>
        </p:txBody>
      </p:sp>
    </p:spTree>
    <p:extLst>
      <p:ext uri="{BB962C8B-B14F-4D97-AF65-F5344CB8AC3E}">
        <p14:creationId xmlns:p14="http://schemas.microsoft.com/office/powerpoint/2010/main" val="3087294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2010 </a:t>
            </a:r>
            <a:r>
              <a:rPr lang="en-US" dirty="0" err="1" smtClean="0"/>
              <a:t>Assurex</a:t>
            </a:r>
            <a:r>
              <a:rPr lang="en-US" dirty="0" smtClean="0"/>
              <a:t> Partnership</a:t>
            </a:r>
            <a:endParaRPr lang="en-US" dirty="0"/>
          </a:p>
        </p:txBody>
      </p:sp>
      <p:sp>
        <p:nvSpPr>
          <p:cNvPr id="3" name="Content Placeholder 2"/>
          <p:cNvSpPr>
            <a:spLocks noGrp="1"/>
          </p:cNvSpPr>
          <p:nvPr>
            <p:ph sz="half" idx="1"/>
          </p:nvPr>
        </p:nvSpPr>
        <p:spPr/>
        <p:txBody>
          <a:bodyPr>
            <a:normAutofit fontScale="25000" lnSpcReduction="20000"/>
          </a:bodyPr>
          <a:lstStyle/>
          <a:p>
            <a:endParaRPr lang="en-US" dirty="0" smtClean="0"/>
          </a:p>
          <a:p>
            <a:pPr algn="ctr">
              <a:lnSpc>
                <a:spcPts val="4420"/>
              </a:lnSpc>
              <a:spcAft>
                <a:spcPts val="1200"/>
              </a:spcAft>
            </a:pPr>
            <a:r>
              <a:rPr lang="en-US" dirty="0">
                <a:solidFill>
                  <a:prstClr val="white"/>
                </a:solidFill>
                <a:latin typeface="Arial"/>
                <a:cs typeface="Arial"/>
              </a:rPr>
              <a:t>Partnership and Collaboration</a:t>
            </a:r>
          </a:p>
          <a:p>
            <a:pPr algn="ctr">
              <a:lnSpc>
                <a:spcPts val="4420"/>
              </a:lnSpc>
              <a:spcAft>
                <a:spcPts val="1200"/>
              </a:spcAft>
            </a:pPr>
            <a:r>
              <a:rPr lang="en-US" sz="1600" dirty="0">
                <a:solidFill>
                  <a:prstClr val="white"/>
                </a:solidFill>
                <a:latin typeface="Arial"/>
                <a:cs typeface="Arial"/>
              </a:rPr>
              <a:t>Partnership and Collaboration</a:t>
            </a:r>
          </a:p>
          <a:p>
            <a:pPr algn="ctr">
              <a:lnSpc>
                <a:spcPts val="4420"/>
              </a:lnSpc>
              <a:spcAft>
                <a:spcPts val="1200"/>
              </a:spcAft>
              <a:tabLst>
                <a:tab pos="5716588" algn="l"/>
              </a:tabLst>
            </a:pPr>
            <a:endParaRPr lang="en-US" sz="1050" dirty="0">
              <a:solidFill>
                <a:prstClr val="white"/>
              </a:solidFill>
              <a:latin typeface="Arial"/>
              <a:cs typeface="Arial"/>
            </a:endParaRPr>
          </a:p>
          <a:p>
            <a:pPr algn="ctr">
              <a:lnSpc>
                <a:spcPts val="4420"/>
              </a:lnSpc>
              <a:spcAft>
                <a:spcPts val="1200"/>
              </a:spcAft>
              <a:tabLst>
                <a:tab pos="5716588" algn="l"/>
              </a:tabLst>
            </a:pPr>
            <a:endParaRPr lang="en-US" sz="1050" dirty="0">
              <a:solidFill>
                <a:prstClr val="white"/>
              </a:solidFill>
              <a:latin typeface="Arial"/>
              <a:cs typeface="Arial"/>
            </a:endParaRPr>
          </a:p>
          <a:p>
            <a:pPr algn="ctr">
              <a:lnSpc>
                <a:spcPts val="4420"/>
              </a:lnSpc>
              <a:spcAft>
                <a:spcPts val="1200"/>
              </a:spcAft>
              <a:tabLst>
                <a:tab pos="5716588" algn="l"/>
              </a:tabLst>
            </a:pPr>
            <a:r>
              <a:rPr lang="en-US" sz="1050" dirty="0">
                <a:solidFill>
                  <a:prstClr val="white"/>
                </a:solidFill>
                <a:latin typeface="Arial"/>
                <a:cs typeface="Arial"/>
              </a:rPr>
              <a:t>City of Mason, Ohio</a:t>
            </a:r>
          </a:p>
          <a:p>
            <a:pPr algn="ctr">
              <a:lnSpc>
                <a:spcPts val="4420"/>
              </a:lnSpc>
              <a:spcAft>
                <a:spcPts val="1200"/>
              </a:spcAft>
              <a:tabLst>
                <a:tab pos="5716588" algn="l"/>
              </a:tabLst>
            </a:pPr>
            <a:endParaRPr lang="en-US" sz="1600" dirty="0">
              <a:solidFill>
                <a:prstClr val="white"/>
              </a:solidFill>
              <a:latin typeface="Arial"/>
              <a:cs typeface="Arial"/>
            </a:endParaRPr>
          </a:p>
          <a:p>
            <a:pPr algn="ctr">
              <a:lnSpc>
                <a:spcPts val="4420"/>
              </a:lnSpc>
              <a:spcAft>
                <a:spcPts val="1200"/>
              </a:spcAft>
              <a:tabLst>
                <a:tab pos="5716588" algn="l"/>
              </a:tabLst>
            </a:pPr>
            <a:endParaRPr lang="en-US" sz="1600" dirty="0">
              <a:solidFill>
                <a:prstClr val="white"/>
              </a:solidFill>
              <a:latin typeface="Arial"/>
              <a:cs typeface="Arial"/>
            </a:endParaRPr>
          </a:p>
          <a:p>
            <a:pPr algn="ctr">
              <a:lnSpc>
                <a:spcPts val="4420"/>
              </a:lnSpc>
              <a:spcAft>
                <a:spcPts val="1200"/>
              </a:spcAft>
              <a:tabLst>
                <a:tab pos="5716588" algn="l"/>
              </a:tabLst>
            </a:pPr>
            <a:r>
              <a:rPr lang="en-US" sz="1600" dirty="0">
                <a:solidFill>
                  <a:prstClr val="white"/>
                </a:solidFill>
                <a:latin typeface="Arial"/>
                <a:cs typeface="Arial"/>
              </a:rPr>
              <a:t>City of Mason, Ohio</a:t>
            </a:r>
          </a:p>
          <a:p>
            <a:endParaRPr lang="en-US" dirty="0"/>
          </a:p>
        </p:txBody>
      </p:sp>
      <p:sp>
        <p:nvSpPr>
          <p:cNvPr id="4" name="Content Placeholder 3"/>
          <p:cNvSpPr>
            <a:spLocks noGrp="1"/>
          </p:cNvSpPr>
          <p:nvPr>
            <p:ph sz="half" idx="2"/>
          </p:nvPr>
        </p:nvSpPr>
        <p:spPr>
          <a:xfrm>
            <a:off x="381000" y="1295400"/>
            <a:ext cx="7315200" cy="4648199"/>
          </a:xfrm>
        </p:spPr>
        <p:txBody>
          <a:bodyPr>
            <a:noAutofit/>
          </a:bodyPr>
          <a:lstStyle/>
          <a:p>
            <a:pPr marL="285750" indent="-285750"/>
            <a:r>
              <a:rPr lang="en-US" sz="2300" dirty="0" smtClean="0">
                <a:latin typeface="+mj-lt"/>
              </a:rPr>
              <a:t>Adapting </a:t>
            </a:r>
            <a:r>
              <a:rPr lang="en-US" sz="2300" dirty="0">
                <a:latin typeface="+mj-lt"/>
              </a:rPr>
              <a:t>to </a:t>
            </a:r>
            <a:r>
              <a:rPr lang="en-US" sz="2300" dirty="0" smtClean="0">
                <a:latin typeface="+mj-lt"/>
              </a:rPr>
              <a:t>unusual and unexpected business needs.</a:t>
            </a:r>
          </a:p>
          <a:p>
            <a:pPr marL="285750" indent="-285750"/>
            <a:r>
              <a:rPr lang="en-US" sz="2300" dirty="0" err="1" smtClean="0">
                <a:latin typeface="+mj-lt"/>
              </a:rPr>
              <a:t>BioHealth</a:t>
            </a:r>
            <a:r>
              <a:rPr lang="en-US" sz="2300" dirty="0" smtClean="0">
                <a:latin typeface="+mj-lt"/>
              </a:rPr>
              <a:t> and Wellness Strategic Focus.</a:t>
            </a:r>
          </a:p>
          <a:p>
            <a:pPr marL="285750" indent="-285750"/>
            <a:r>
              <a:rPr lang="en-US" sz="2300" dirty="0" smtClean="0">
                <a:latin typeface="+mj-lt"/>
              </a:rPr>
              <a:t>Run </a:t>
            </a:r>
            <a:r>
              <a:rPr lang="en-US" sz="2300" dirty="0">
                <a:latin typeface="+mj-lt"/>
              </a:rPr>
              <a:t>with a business mindset, </a:t>
            </a:r>
            <a:r>
              <a:rPr lang="en-US" sz="2300" dirty="0" smtClean="0">
                <a:latin typeface="+mj-lt"/>
              </a:rPr>
              <a:t>providing </a:t>
            </a:r>
            <a:r>
              <a:rPr lang="en-US" sz="2300" dirty="0">
                <a:latin typeface="+mj-lt"/>
              </a:rPr>
              <a:t>concierge level of </a:t>
            </a:r>
            <a:r>
              <a:rPr lang="en-US" sz="2300" dirty="0" smtClean="0">
                <a:latin typeface="+mj-lt"/>
              </a:rPr>
              <a:t>service.</a:t>
            </a:r>
            <a:r>
              <a:rPr lang="en-US" sz="2300" dirty="0">
                <a:latin typeface="+mj-lt"/>
              </a:rPr>
              <a:t> </a:t>
            </a:r>
            <a:endParaRPr lang="en-US" sz="2300" dirty="0" smtClean="0">
              <a:latin typeface="+mj-lt"/>
            </a:endParaRPr>
          </a:p>
          <a:p>
            <a:pPr marL="285750" indent="-285750"/>
            <a:r>
              <a:rPr lang="en-US" sz="2300" dirty="0" smtClean="0">
                <a:latin typeface="+mj-lt"/>
              </a:rPr>
              <a:t>Collaborative environment, consider </a:t>
            </a:r>
            <a:r>
              <a:rPr lang="en-US" sz="2300" dirty="0">
                <a:latin typeface="+mj-lt"/>
              </a:rPr>
              <a:t>ourselves as important to our business community’s operations as a key </a:t>
            </a:r>
            <a:r>
              <a:rPr lang="en-US" sz="2300" dirty="0"/>
              <a:t>supplier. </a:t>
            </a:r>
            <a:endParaRPr lang="en-US" sz="2300" dirty="0" smtClean="0"/>
          </a:p>
          <a:p>
            <a:pPr marL="285750" indent="-285750"/>
            <a:r>
              <a:rPr lang="en-US" sz="2300" dirty="0" smtClean="0"/>
              <a:t>Execution (from ground breaking </a:t>
            </a:r>
            <a:r>
              <a:rPr lang="en-US" sz="2300" dirty="0"/>
              <a:t>to grand opening </a:t>
            </a:r>
            <a:r>
              <a:rPr lang="en-US" sz="2300" dirty="0" smtClean="0"/>
              <a:t>through </a:t>
            </a:r>
            <a:r>
              <a:rPr lang="en-US" sz="2300" dirty="0"/>
              <a:t>expansion and </a:t>
            </a:r>
            <a:r>
              <a:rPr lang="en-US" sz="2300" dirty="0" smtClean="0"/>
              <a:t>evolution) is a </a:t>
            </a:r>
            <a:r>
              <a:rPr lang="en-US" sz="2300" dirty="0"/>
              <a:t>streamlined </a:t>
            </a:r>
            <a:r>
              <a:rPr lang="en-US" sz="2300" dirty="0" smtClean="0"/>
              <a:t>process </a:t>
            </a:r>
            <a:r>
              <a:rPr lang="en-US" sz="2300" dirty="0"/>
              <a:t>in our system </a:t>
            </a:r>
            <a:r>
              <a:rPr lang="en-US" sz="2300" dirty="0" smtClean="0"/>
              <a:t>which means </a:t>
            </a:r>
            <a:r>
              <a:rPr lang="en-US" sz="2300" dirty="0"/>
              <a:t>a valuable gain in time and money </a:t>
            </a:r>
            <a:r>
              <a:rPr lang="en-US" sz="2300" dirty="0" smtClean="0"/>
              <a:t>for you…this </a:t>
            </a:r>
            <a:r>
              <a:rPr lang="en-US" sz="2300" dirty="0"/>
              <a:t>leads to a stronger return on a long-term investment</a:t>
            </a:r>
            <a:r>
              <a:rPr lang="en-US" sz="2300" dirty="0" smtClean="0"/>
              <a:t>.</a:t>
            </a:r>
            <a:endParaRPr lang="en-US" sz="2300" b="1" dirty="0">
              <a:latin typeface="+mj-lt"/>
              <a:cs typeface="Arial"/>
            </a:endParaRPr>
          </a:p>
        </p:txBody>
      </p:sp>
    </p:spTree>
    <p:extLst>
      <p:ext uri="{BB962C8B-B14F-4D97-AF65-F5344CB8AC3E}">
        <p14:creationId xmlns:p14="http://schemas.microsoft.com/office/powerpoint/2010/main" val="27502663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4" y="0"/>
            <a:ext cx="9144000" cy="6858000"/>
          </a:xfrm>
          <a:prstGeom prst="rect">
            <a:avLst/>
          </a:prstGeom>
        </p:spPr>
      </p:pic>
      <p:pic>
        <p:nvPicPr>
          <p:cNvPr id="1026" name="Picture 2" descr="C:\Users\mblair\AppData\Local\Microsoft\Windows\Temporary Internet Files\Content.Outlook\F48FAQAW\Assurex_Health_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630" y="152400"/>
            <a:ext cx="6324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371600"/>
            <a:ext cx="4495800" cy="4830763"/>
          </a:xfrm>
        </p:spPr>
        <p:txBody>
          <a:bodyPr>
            <a:normAutofit fontScale="32500" lnSpcReduction="20000"/>
          </a:bodyPr>
          <a:lstStyle/>
          <a:p>
            <a:pPr>
              <a:lnSpc>
                <a:spcPct val="120000"/>
              </a:lnSpc>
            </a:pPr>
            <a:r>
              <a:rPr lang="en-US" sz="7300" dirty="0" smtClean="0">
                <a:cs typeface="Times New Roman" panose="02020603050405020304" pitchFamily="18" charset="0"/>
              </a:rPr>
              <a:t>Sector</a:t>
            </a:r>
            <a:r>
              <a:rPr lang="en-US" sz="7300" dirty="0">
                <a:cs typeface="Times New Roman" panose="02020603050405020304" pitchFamily="18" charset="0"/>
              </a:rPr>
              <a:t>: </a:t>
            </a:r>
            <a:r>
              <a:rPr lang="en-US" sz="7300" dirty="0" err="1">
                <a:cs typeface="Times New Roman" panose="02020603050405020304" pitchFamily="18" charset="0"/>
              </a:rPr>
              <a:t>BioHealth</a:t>
            </a:r>
            <a:r>
              <a:rPr lang="en-US" sz="7300" dirty="0">
                <a:cs typeface="Times New Roman" panose="02020603050405020304" pitchFamily="18" charset="0"/>
              </a:rPr>
              <a:t>/IT</a:t>
            </a:r>
          </a:p>
          <a:p>
            <a:pPr>
              <a:lnSpc>
                <a:spcPct val="120000"/>
              </a:lnSpc>
            </a:pPr>
            <a:r>
              <a:rPr lang="en-US" sz="7300" dirty="0">
                <a:cs typeface="Times New Roman" panose="02020603050405020304" pitchFamily="18" charset="0"/>
              </a:rPr>
              <a:t>Employment Now and Future: 120; 180-200 Worldwide in 2014</a:t>
            </a:r>
          </a:p>
          <a:p>
            <a:pPr>
              <a:lnSpc>
                <a:spcPct val="120000"/>
              </a:lnSpc>
            </a:pPr>
            <a:r>
              <a:rPr lang="en-US" sz="7300" dirty="0">
                <a:cs typeface="Times New Roman" panose="02020603050405020304" pitchFamily="18" charset="0"/>
              </a:rPr>
              <a:t>Country of Origin: United States</a:t>
            </a:r>
          </a:p>
          <a:p>
            <a:pPr>
              <a:lnSpc>
                <a:spcPct val="120000"/>
              </a:lnSpc>
            </a:pPr>
            <a:r>
              <a:rPr lang="en-US" sz="7300" dirty="0">
                <a:cs typeface="Times New Roman" panose="02020603050405020304" pitchFamily="18" charset="0"/>
              </a:rPr>
              <a:t>Year Established in Region: 2006; Leading Personalized Medicine Company Focusing on Neuropsychiatric </a:t>
            </a:r>
            <a:r>
              <a:rPr lang="en-US" sz="7300" dirty="0" smtClean="0">
                <a:cs typeface="Times New Roman" panose="02020603050405020304" pitchFamily="18" charset="0"/>
              </a:rPr>
              <a:t>Disorders</a:t>
            </a:r>
          </a:p>
          <a:p>
            <a:pPr>
              <a:lnSpc>
                <a:spcPct val="120000"/>
              </a:lnSpc>
            </a:pPr>
            <a:r>
              <a:rPr lang="en-US" sz="7300" dirty="0" smtClean="0">
                <a:cs typeface="Times New Roman" panose="02020603050405020304" pitchFamily="18" charset="0"/>
              </a:rPr>
              <a:t>Technology inventors: Cincinnati Children’s Hospital and Mayo Clinic</a:t>
            </a:r>
          </a:p>
          <a:p>
            <a:pPr marL="0" indent="0">
              <a:lnSpc>
                <a:spcPct val="120000"/>
              </a:lnSpc>
              <a:buNone/>
            </a:pPr>
            <a:endParaRPr lang="en-US" sz="7200" dirty="0" smtClean="0"/>
          </a:p>
          <a:p>
            <a:pPr>
              <a:lnSpc>
                <a:spcPct val="120000"/>
              </a:lnSpc>
            </a:pPr>
            <a:endParaRPr lang="en-US" sz="7200" dirty="0" smtClean="0"/>
          </a:p>
          <a:p>
            <a:pPr>
              <a:lnSpc>
                <a:spcPct val="120000"/>
              </a:lnSpc>
            </a:pPr>
            <a:endParaRPr lang="en-US" sz="72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981200"/>
            <a:ext cx="3733800" cy="2486073"/>
          </a:xfrm>
          <a:prstGeom prst="rect">
            <a:avLst/>
          </a:prstGeom>
        </p:spPr>
      </p:pic>
    </p:spTree>
    <p:extLst>
      <p:ext uri="{BB962C8B-B14F-4D97-AF65-F5344CB8AC3E}">
        <p14:creationId xmlns:p14="http://schemas.microsoft.com/office/powerpoint/2010/main" val="27502663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4" y="0"/>
            <a:ext cx="9144000" cy="6858000"/>
          </a:xfrm>
          <a:prstGeom prst="rect">
            <a:avLst/>
          </a:prstGeom>
        </p:spPr>
      </p:pic>
      <p:sp>
        <p:nvSpPr>
          <p:cNvPr id="2" name="Title 1"/>
          <p:cNvSpPr>
            <a:spLocks noGrp="1"/>
          </p:cNvSpPr>
          <p:nvPr>
            <p:ph type="title"/>
          </p:nvPr>
        </p:nvSpPr>
        <p:spPr/>
        <p:txBody>
          <a:bodyPr/>
          <a:lstStyle/>
          <a:p>
            <a:r>
              <a:rPr lang="en-US" dirty="0" smtClean="0"/>
              <a:t>MCC &amp; ED Catalysts</a:t>
            </a:r>
            <a:endParaRPr lang="en-US" dirty="0"/>
          </a:p>
        </p:txBody>
      </p:sp>
      <p:sp>
        <p:nvSpPr>
          <p:cNvPr id="3" name="Content Placeholder 2"/>
          <p:cNvSpPr>
            <a:spLocks noGrp="1"/>
          </p:cNvSpPr>
          <p:nvPr>
            <p:ph idx="1"/>
          </p:nvPr>
        </p:nvSpPr>
        <p:spPr>
          <a:xfrm>
            <a:off x="381000" y="1524000"/>
            <a:ext cx="8229600" cy="4830763"/>
          </a:xfrm>
        </p:spPr>
        <p:txBody>
          <a:bodyPr numCol="1">
            <a:normAutofit fontScale="92500" lnSpcReduction="10000"/>
          </a:bodyPr>
          <a:lstStyle/>
          <a:p>
            <a:r>
              <a:rPr lang="en-US" sz="2900" dirty="0" smtClean="0"/>
              <a:t>Unique partnerships with private entities	</a:t>
            </a:r>
          </a:p>
          <a:p>
            <a:r>
              <a:rPr lang="en-US" sz="2900" dirty="0" smtClean="0"/>
              <a:t>Work with outside agencies to identify mutual benefits between public and private organizations</a:t>
            </a:r>
          </a:p>
          <a:p>
            <a:r>
              <a:rPr lang="en-US" sz="2900" dirty="0" smtClean="0"/>
              <a:t>Examples:</a:t>
            </a:r>
          </a:p>
          <a:p>
            <a:pPr lvl="1"/>
            <a:r>
              <a:rPr lang="en-US" sz="2900" dirty="0" smtClean="0"/>
              <a:t>Great Wolf Lodge</a:t>
            </a:r>
          </a:p>
          <a:p>
            <a:pPr lvl="1"/>
            <a:r>
              <a:rPr lang="en-US" sz="2900" dirty="0" smtClean="0"/>
              <a:t>Christ’s Church at Mason</a:t>
            </a:r>
          </a:p>
          <a:p>
            <a:pPr lvl="1"/>
            <a:r>
              <a:rPr lang="en-US" sz="2900" dirty="0" smtClean="0"/>
              <a:t>Mason Public Library</a:t>
            </a:r>
            <a:endParaRPr lang="en-US" sz="2900" dirty="0"/>
          </a:p>
          <a:p>
            <a:pPr lvl="1"/>
            <a:r>
              <a:rPr lang="en-US" sz="2900" dirty="0"/>
              <a:t>Mason Tech Center </a:t>
            </a:r>
          </a:p>
          <a:p>
            <a:pPr lvl="1"/>
            <a:r>
              <a:rPr lang="en-US" sz="2900" dirty="0"/>
              <a:t>Municipal Campus </a:t>
            </a:r>
            <a:r>
              <a:rPr lang="en-US" sz="2900" dirty="0" err="1"/>
              <a:t>BioHealth</a:t>
            </a:r>
            <a:r>
              <a:rPr lang="en-US" sz="2900" dirty="0"/>
              <a:t> and </a:t>
            </a:r>
            <a:r>
              <a:rPr lang="en-US" sz="2900" dirty="0" err="1"/>
              <a:t>BioHealthIT</a:t>
            </a:r>
            <a:r>
              <a:rPr lang="en-US" sz="2900" dirty="0"/>
              <a:t>  Accelerator</a:t>
            </a:r>
          </a:p>
          <a:p>
            <a:pPr lvl="1"/>
            <a:r>
              <a:rPr lang="en-US" sz="2900" dirty="0" err="1" smtClean="0"/>
              <a:t>OakPark</a:t>
            </a:r>
            <a:r>
              <a:rPr lang="en-US" sz="2900" dirty="0" smtClean="0"/>
              <a:t> </a:t>
            </a:r>
            <a:r>
              <a:rPr lang="en-US" sz="2900" dirty="0"/>
              <a:t>Development </a:t>
            </a:r>
            <a:r>
              <a:rPr lang="en-US" sz="2900" dirty="0" smtClean="0"/>
              <a:t>District</a:t>
            </a:r>
          </a:p>
          <a:p>
            <a:endParaRPr lang="en-US" dirty="0" smtClean="0"/>
          </a:p>
          <a:p>
            <a:endParaRPr lang="en-US" dirty="0"/>
          </a:p>
        </p:txBody>
      </p:sp>
    </p:spTree>
    <p:extLst>
      <p:ext uri="{BB962C8B-B14F-4D97-AF65-F5344CB8AC3E}">
        <p14:creationId xmlns:p14="http://schemas.microsoft.com/office/powerpoint/2010/main" val="18812182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 y="-178398"/>
            <a:ext cx="9144000" cy="6858000"/>
          </a:xfrm>
          <a:prstGeom prst="rect">
            <a:avLst/>
          </a:prstGeom>
        </p:spPr>
      </p:pic>
      <p:sp>
        <p:nvSpPr>
          <p:cNvPr id="6" name="Title 5"/>
          <p:cNvSpPr>
            <a:spLocks noGrp="1"/>
          </p:cNvSpPr>
          <p:nvPr>
            <p:ph type="title"/>
          </p:nvPr>
        </p:nvSpPr>
        <p:spPr/>
        <p:txBody>
          <a:bodyPr>
            <a:normAutofit fontScale="90000"/>
          </a:bodyPr>
          <a:lstStyle/>
          <a:p>
            <a:r>
              <a:rPr lang="en-US" b="1" dirty="0" smtClean="0"/>
              <a:t>City of Mason Mission Statement	 </a:t>
            </a:r>
            <a:endParaRPr lang="en-US" b="1" dirty="0"/>
          </a:p>
        </p:txBody>
      </p:sp>
      <p:sp>
        <p:nvSpPr>
          <p:cNvPr id="5" name="Content Placeholder 4"/>
          <p:cNvSpPr>
            <a:spLocks noGrp="1"/>
          </p:cNvSpPr>
          <p:nvPr>
            <p:ph idx="1"/>
          </p:nvPr>
        </p:nvSpPr>
        <p:spPr>
          <a:xfrm>
            <a:off x="467958" y="1676400"/>
            <a:ext cx="8229600" cy="4343401"/>
          </a:xfrm>
        </p:spPr>
        <p:txBody>
          <a:bodyPr>
            <a:normAutofit/>
          </a:bodyPr>
          <a:lstStyle/>
          <a:p>
            <a:pPr marL="0" indent="0">
              <a:buNone/>
            </a:pPr>
            <a:r>
              <a:rPr lang="en-US" sz="2900" dirty="0"/>
              <a:t>We are driven to make a difference. We work responsibly, speak honestly, act </a:t>
            </a:r>
            <a:r>
              <a:rPr lang="en-US" sz="2900" dirty="0" smtClean="0"/>
              <a:t>compassionately</a:t>
            </a:r>
            <a:r>
              <a:rPr lang="en-US" sz="2900" dirty="0"/>
              <a:t>, and stand accountable to those who entrust us with their lives, their families, their livelihood and their dreams. Together - through the guidance of our community and the initiative of our employees - we make the difference that promises Mason an even better tomorrow.</a:t>
            </a:r>
          </a:p>
          <a:p>
            <a:pPr marL="0" indent="0" algn="ctr">
              <a:buNone/>
            </a:pPr>
            <a:endParaRPr lang="en-US" b="1" dirty="0"/>
          </a:p>
        </p:txBody>
      </p:sp>
    </p:spTree>
    <p:extLst>
      <p:ext uri="{BB962C8B-B14F-4D97-AF65-F5344CB8AC3E}">
        <p14:creationId xmlns:p14="http://schemas.microsoft.com/office/powerpoint/2010/main" val="284964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382000" cy="1143000"/>
          </a:xfrm>
        </p:spPr>
        <p:txBody>
          <a:bodyPr>
            <a:normAutofit fontScale="90000"/>
          </a:bodyPr>
          <a:lstStyle/>
          <a:p>
            <a:r>
              <a:rPr lang="en-US" b="1" dirty="0" smtClean="0"/>
              <a:t>Tools For Achieving Mission Statement</a:t>
            </a:r>
            <a:endParaRPr lang="en-US" b="1" dirty="0"/>
          </a:p>
        </p:txBody>
      </p:sp>
      <p:sp>
        <p:nvSpPr>
          <p:cNvPr id="3" name="Content Placeholder 2"/>
          <p:cNvSpPr>
            <a:spLocks noGrp="1"/>
          </p:cNvSpPr>
          <p:nvPr>
            <p:ph idx="1"/>
          </p:nvPr>
        </p:nvSpPr>
        <p:spPr/>
        <p:txBody>
          <a:bodyPr>
            <a:normAutofit fontScale="92500" lnSpcReduction="10000"/>
          </a:bodyPr>
          <a:lstStyle/>
          <a:p>
            <a:r>
              <a:rPr lang="en-US" sz="3100" dirty="0" smtClean="0"/>
              <a:t>The 4 “C’s”</a:t>
            </a:r>
          </a:p>
          <a:p>
            <a:pPr lvl="1"/>
            <a:r>
              <a:rPr lang="en-US" sz="3100" dirty="0" smtClean="0"/>
              <a:t>Cooperation</a:t>
            </a:r>
          </a:p>
          <a:p>
            <a:pPr lvl="1"/>
            <a:r>
              <a:rPr lang="en-US" sz="3100" dirty="0" smtClean="0"/>
              <a:t>Communication</a:t>
            </a:r>
          </a:p>
          <a:p>
            <a:pPr lvl="1"/>
            <a:r>
              <a:rPr lang="en-US" sz="3100" dirty="0" smtClean="0"/>
              <a:t>Coordination</a:t>
            </a:r>
          </a:p>
          <a:p>
            <a:pPr lvl="1"/>
            <a:r>
              <a:rPr lang="en-US" sz="3100" dirty="0" smtClean="0"/>
              <a:t>Cost Savings</a:t>
            </a:r>
          </a:p>
          <a:p>
            <a:pPr marL="457200" lvl="1" indent="0">
              <a:buNone/>
            </a:pPr>
            <a:endParaRPr lang="en-US" sz="3100" dirty="0" smtClean="0"/>
          </a:p>
          <a:p>
            <a:r>
              <a:rPr lang="en-US" sz="3100" dirty="0" smtClean="0"/>
              <a:t>Creating and Maintaining Mutual Beneficial Relationships</a:t>
            </a:r>
          </a:p>
          <a:p>
            <a:pPr lvl="1"/>
            <a:r>
              <a:rPr lang="en-US" sz="3100" dirty="0" smtClean="0"/>
              <a:t>Partnership &amp; Collaboration</a:t>
            </a:r>
          </a:p>
          <a:p>
            <a:endParaRPr lang="en-US" sz="2400" b="1" dirty="0" smtClean="0"/>
          </a:p>
        </p:txBody>
      </p:sp>
    </p:spTree>
    <p:extLst>
      <p:ext uri="{BB962C8B-B14F-4D97-AF65-F5344CB8AC3E}">
        <p14:creationId xmlns:p14="http://schemas.microsoft.com/office/powerpoint/2010/main" val="32054948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382000" cy="1143000"/>
          </a:xfrm>
        </p:spPr>
        <p:txBody>
          <a:bodyPr>
            <a:normAutofit/>
          </a:bodyPr>
          <a:lstStyle/>
          <a:p>
            <a:r>
              <a:rPr lang="en-US" sz="4000" b="1" dirty="0" smtClean="0"/>
              <a:t>P3 = </a:t>
            </a:r>
            <a:r>
              <a:rPr lang="en-US" sz="4000" b="1" dirty="0"/>
              <a:t>Public/Private Partnership</a:t>
            </a:r>
          </a:p>
        </p:txBody>
      </p:sp>
      <p:sp>
        <p:nvSpPr>
          <p:cNvPr id="3" name="Content Placeholder 2"/>
          <p:cNvSpPr>
            <a:spLocks noGrp="1"/>
          </p:cNvSpPr>
          <p:nvPr>
            <p:ph idx="1"/>
          </p:nvPr>
        </p:nvSpPr>
        <p:spPr/>
        <p:txBody>
          <a:bodyPr>
            <a:normAutofit fontScale="92500" lnSpcReduction="20000"/>
          </a:bodyPr>
          <a:lstStyle/>
          <a:p>
            <a:pPr marL="0" indent="0">
              <a:buNone/>
            </a:pPr>
            <a:r>
              <a:rPr lang="en-US" sz="2900" dirty="0" smtClean="0"/>
              <a:t>What </a:t>
            </a:r>
            <a:r>
              <a:rPr lang="en-US" sz="2900" dirty="0"/>
              <a:t>Is </a:t>
            </a:r>
            <a:r>
              <a:rPr lang="en-US" sz="2900" dirty="0" smtClean="0"/>
              <a:t>It?</a:t>
            </a:r>
            <a:endParaRPr lang="en-US" sz="2900" dirty="0"/>
          </a:p>
          <a:p>
            <a:r>
              <a:rPr lang="en-US" sz="2900" dirty="0"/>
              <a:t>According to the National Council for </a:t>
            </a:r>
            <a:r>
              <a:rPr lang="en-US" sz="2900" dirty="0" smtClean="0"/>
              <a:t>Public/Private </a:t>
            </a:r>
            <a:r>
              <a:rPr lang="en-US" sz="2900" dirty="0"/>
              <a:t>Partnerships, a </a:t>
            </a:r>
            <a:r>
              <a:rPr lang="en-US" sz="2900" dirty="0" smtClean="0"/>
              <a:t>P3 is </a:t>
            </a:r>
            <a:r>
              <a:rPr lang="en-US" sz="2900" dirty="0"/>
              <a:t>defined as:</a:t>
            </a:r>
          </a:p>
          <a:p>
            <a:pPr lvl="1"/>
            <a:r>
              <a:rPr lang="en-US" sz="2900" dirty="0"/>
              <a:t>“A contractual agreement between a public agency (federal, state or local) and a private sector entity. Through this agreement, the skills and assets of each sector (public and private) are shared in </a:t>
            </a:r>
            <a:r>
              <a:rPr lang="en-US" sz="2900" dirty="0" smtClean="0"/>
              <a:t>delivering a </a:t>
            </a:r>
            <a:r>
              <a:rPr lang="en-US" sz="2900" dirty="0"/>
              <a:t>service or facility for the use of the general public. In addition to the sharing of resources, each party shares in the risks and rewards potential in the delivery of the service and/or facility.”</a:t>
            </a:r>
            <a:endParaRPr lang="en-US" sz="2900" b="1" dirty="0"/>
          </a:p>
          <a:p>
            <a:endParaRPr lang="en-US" sz="2400" b="1" dirty="0" smtClean="0"/>
          </a:p>
          <a:p>
            <a:endParaRPr lang="en-US" sz="2400" b="1" dirty="0"/>
          </a:p>
          <a:p>
            <a:endParaRPr lang="en-US" sz="2400" b="1" dirty="0" smtClean="0"/>
          </a:p>
          <a:p>
            <a:endParaRPr lang="en-US" sz="2400" b="1" dirty="0" smtClean="0"/>
          </a:p>
        </p:txBody>
      </p:sp>
    </p:spTree>
    <p:extLst>
      <p:ext uri="{BB962C8B-B14F-4D97-AF65-F5344CB8AC3E}">
        <p14:creationId xmlns:p14="http://schemas.microsoft.com/office/powerpoint/2010/main" val="11345992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3" y="6275"/>
            <a:ext cx="9144000" cy="6858000"/>
          </a:xfrm>
          <a:prstGeom prst="rect">
            <a:avLst/>
          </a:prstGeom>
        </p:spPr>
      </p:pic>
      <p:sp>
        <p:nvSpPr>
          <p:cNvPr id="2" name="Title 1"/>
          <p:cNvSpPr>
            <a:spLocks noGrp="1"/>
          </p:cNvSpPr>
          <p:nvPr>
            <p:ph type="title"/>
          </p:nvPr>
        </p:nvSpPr>
        <p:spPr>
          <a:xfrm>
            <a:off x="304800" y="274638"/>
            <a:ext cx="8382000" cy="1143000"/>
          </a:xfrm>
        </p:spPr>
        <p:txBody>
          <a:bodyPr>
            <a:normAutofit fontScale="90000"/>
          </a:bodyPr>
          <a:lstStyle/>
          <a:p>
            <a:r>
              <a:rPr lang="en-US" sz="4000" b="1" dirty="0" smtClean="0"/>
              <a:t>P3 = Demonstration MMC &amp; Economic Development</a:t>
            </a:r>
            <a:endParaRPr lang="en-US" sz="4000" b="1" dirty="0"/>
          </a:p>
        </p:txBody>
      </p:sp>
      <p:sp>
        <p:nvSpPr>
          <p:cNvPr id="3" name="Content Placeholder 2"/>
          <p:cNvSpPr>
            <a:spLocks noGrp="1"/>
          </p:cNvSpPr>
          <p:nvPr>
            <p:ph idx="1"/>
          </p:nvPr>
        </p:nvSpPr>
        <p:spPr/>
        <p:txBody>
          <a:bodyPr>
            <a:normAutofit/>
          </a:bodyPr>
          <a:lstStyle/>
          <a:p>
            <a:pPr marL="0" indent="0">
              <a:buNone/>
            </a:pPr>
            <a:endParaRPr lang="en-US" sz="2900" dirty="0" smtClean="0"/>
          </a:p>
          <a:p>
            <a:pPr marL="0" indent="0">
              <a:buNone/>
            </a:pPr>
            <a:r>
              <a:rPr lang="en-US" sz="2900" dirty="0" smtClean="0"/>
              <a:t>Achieve the Goals of:</a:t>
            </a:r>
          </a:p>
          <a:p>
            <a:pPr lvl="1"/>
            <a:r>
              <a:rPr lang="en-US" sz="2900" dirty="0" smtClean="0"/>
              <a:t>Enhancing Health and Wellness and Amenities for the Residents and Businesses of Mason</a:t>
            </a:r>
          </a:p>
          <a:p>
            <a:pPr lvl="1"/>
            <a:r>
              <a:rPr lang="en-US" sz="2900" dirty="0" smtClean="0"/>
              <a:t>Growing the City as a Healthy Community</a:t>
            </a:r>
          </a:p>
          <a:p>
            <a:pPr lvl="1"/>
            <a:r>
              <a:rPr lang="en-US" sz="2900" dirty="0" smtClean="0"/>
              <a:t>Integrate Wellness into Economic Development Initiatives and Recruitment</a:t>
            </a:r>
          </a:p>
          <a:p>
            <a:endParaRPr lang="en-US" sz="2400" b="1" dirty="0" smtClean="0"/>
          </a:p>
          <a:p>
            <a:endParaRPr lang="en-US" sz="2400" b="1" dirty="0"/>
          </a:p>
          <a:p>
            <a:endParaRPr lang="en-US" sz="2400" b="1" dirty="0" smtClean="0"/>
          </a:p>
          <a:p>
            <a:endParaRPr lang="en-US" sz="2400" b="1" dirty="0" smtClean="0"/>
          </a:p>
        </p:txBody>
      </p:sp>
    </p:spTree>
    <p:extLst>
      <p:ext uri="{BB962C8B-B14F-4D97-AF65-F5344CB8AC3E}">
        <p14:creationId xmlns:p14="http://schemas.microsoft.com/office/powerpoint/2010/main" val="5559052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Mason Community Center - Past</a:t>
            </a:r>
            <a:endParaRPr lang="en-US" dirty="0"/>
          </a:p>
        </p:txBody>
      </p:sp>
      <p:sp>
        <p:nvSpPr>
          <p:cNvPr id="3" name="Content Placeholder 2"/>
          <p:cNvSpPr>
            <a:spLocks noGrp="1"/>
          </p:cNvSpPr>
          <p:nvPr>
            <p:ph sz="half" idx="1"/>
          </p:nvPr>
        </p:nvSpPr>
        <p:spPr/>
        <p:txBody>
          <a:bodyPr>
            <a:normAutofit/>
          </a:bodyPr>
          <a:lstStyle/>
          <a:p>
            <a:r>
              <a:rPr lang="en-US" sz="2900" dirty="0" smtClean="0"/>
              <a:t>Built in 2003</a:t>
            </a:r>
          </a:p>
          <a:p>
            <a:r>
              <a:rPr lang="en-US" sz="2900" dirty="0" smtClean="0"/>
              <a:t>Partnership with Mason City Schools</a:t>
            </a:r>
          </a:p>
          <a:p>
            <a:r>
              <a:rPr lang="en-US" sz="2900" dirty="0" smtClean="0"/>
              <a:t>Under pressure to increase rates</a:t>
            </a:r>
          </a:p>
          <a:p>
            <a:r>
              <a:rPr lang="en-US" sz="2900" dirty="0" smtClean="0"/>
              <a:t>In 2008, operating at $1,000,000 in the red</a:t>
            </a:r>
          </a:p>
        </p:txBody>
      </p:sp>
      <p:pic>
        <p:nvPicPr>
          <p:cNvPr id="1026" name="Picture 2" descr="U:\PIO\Photos 2000 and later\Photos 2003\Community Center\Opening day\DSCF1955 fitness ar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976" y="1583167"/>
            <a:ext cx="3733800" cy="369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687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Mason Community Center - Present</a:t>
            </a:r>
            <a:endParaRPr lang="en-US" dirty="0"/>
          </a:p>
        </p:txBody>
      </p:sp>
      <p:sp>
        <p:nvSpPr>
          <p:cNvPr id="3" name="Content Placeholder 2"/>
          <p:cNvSpPr>
            <a:spLocks noGrp="1"/>
          </p:cNvSpPr>
          <p:nvPr>
            <p:ph sz="half" idx="1"/>
          </p:nvPr>
        </p:nvSpPr>
        <p:spPr/>
        <p:txBody>
          <a:bodyPr>
            <a:normAutofit fontScale="92500" lnSpcReduction="20000"/>
          </a:bodyPr>
          <a:lstStyle/>
          <a:p>
            <a:r>
              <a:rPr lang="en-US" sz="3100" dirty="0" smtClean="0"/>
              <a:t>2008 Expansion</a:t>
            </a:r>
          </a:p>
          <a:p>
            <a:r>
              <a:rPr lang="en-US" sz="3100" dirty="0" smtClean="0"/>
              <a:t>Partnership with </a:t>
            </a:r>
            <a:r>
              <a:rPr lang="en-US" sz="3100" dirty="0" err="1" smtClean="0"/>
              <a:t>TriHealth</a:t>
            </a:r>
            <a:r>
              <a:rPr lang="en-US" sz="3100" dirty="0" smtClean="0"/>
              <a:t> and </a:t>
            </a:r>
            <a:r>
              <a:rPr lang="en-US" sz="3100" dirty="0" err="1" smtClean="0"/>
              <a:t>Assurex</a:t>
            </a:r>
            <a:endParaRPr lang="en-US" sz="3100" dirty="0" smtClean="0"/>
          </a:p>
          <a:p>
            <a:r>
              <a:rPr lang="en-US" sz="3100" dirty="0" smtClean="0"/>
              <a:t>Public/Private </a:t>
            </a:r>
            <a:r>
              <a:rPr lang="en-US" sz="3100" dirty="0"/>
              <a:t>Partnership </a:t>
            </a:r>
            <a:r>
              <a:rPr lang="en-US" sz="3100" dirty="0" smtClean="0"/>
              <a:t>as backbone</a:t>
            </a:r>
          </a:p>
          <a:p>
            <a:r>
              <a:rPr lang="en-US" sz="3100" dirty="0" smtClean="0"/>
              <a:t>Hub of healthy lifestyle and community wellness</a:t>
            </a:r>
          </a:p>
          <a:p>
            <a:r>
              <a:rPr lang="en-US" sz="3100" dirty="0" smtClean="0"/>
              <a:t>By 2013, operating at $100,000 in the black</a:t>
            </a:r>
          </a:p>
          <a:p>
            <a:endParaRPr lang="en-US" dirty="0"/>
          </a:p>
        </p:txBody>
      </p:sp>
      <p:pic>
        <p:nvPicPr>
          <p:cNvPr id="2050" name="Picture 2" descr="U:\PIO\Photos 2000 and later\Photos 2011\MCC\MCC 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505200" cy="369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976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63378"/>
          </a:xfrm>
          <a:prstGeom prst="rect">
            <a:avLst/>
          </a:prstGeom>
        </p:spPr>
      </p:pic>
      <p:sp>
        <p:nvSpPr>
          <p:cNvPr id="2" name="Title 1"/>
          <p:cNvSpPr>
            <a:spLocks noGrp="1"/>
          </p:cNvSpPr>
          <p:nvPr>
            <p:ph type="title"/>
          </p:nvPr>
        </p:nvSpPr>
        <p:spPr/>
        <p:txBody>
          <a:bodyPr>
            <a:noAutofit/>
          </a:bodyPr>
          <a:lstStyle/>
          <a:p>
            <a:r>
              <a:rPr lang="en-US" sz="4000" dirty="0" smtClean="0"/>
              <a:t>EcoDev Incorporates Wellness </a:t>
            </a:r>
            <a:br>
              <a:rPr lang="en-US" sz="4000" dirty="0" smtClean="0"/>
            </a:br>
            <a:r>
              <a:rPr lang="en-US" sz="4000" dirty="0" smtClean="0"/>
              <a:t>MCC Delivers</a:t>
            </a:r>
            <a:endParaRPr lang="en-US" sz="4000" dirty="0"/>
          </a:p>
        </p:txBody>
      </p:sp>
      <p:sp>
        <p:nvSpPr>
          <p:cNvPr id="3" name="Content Placeholder 2"/>
          <p:cNvSpPr>
            <a:spLocks noGrp="1"/>
          </p:cNvSpPr>
          <p:nvPr>
            <p:ph idx="1"/>
          </p:nvPr>
        </p:nvSpPr>
        <p:spPr>
          <a:xfrm>
            <a:off x="381000" y="1295400"/>
            <a:ext cx="8229600" cy="4830763"/>
          </a:xfrm>
        </p:spPr>
        <p:txBody>
          <a:bodyPr/>
          <a:lstStyle/>
          <a:p>
            <a:endParaRPr lang="en-US" dirty="0" smtClean="0"/>
          </a:p>
          <a:p>
            <a:r>
              <a:rPr lang="en-US" sz="2900" dirty="0" smtClean="0"/>
              <a:t>Unique incentive to potential business prospects</a:t>
            </a:r>
          </a:p>
          <a:p>
            <a:r>
              <a:rPr lang="en-US" sz="2900" dirty="0" smtClean="0"/>
              <a:t>Emphasizes City’s commitment to a healthy lifestyle</a:t>
            </a:r>
          </a:p>
          <a:p>
            <a:r>
              <a:rPr lang="en-US" sz="2900" dirty="0" smtClean="0"/>
              <a:t>Workforce and wellness working together</a:t>
            </a:r>
          </a:p>
          <a:p>
            <a:r>
              <a:rPr lang="en-US" sz="2900" dirty="0" smtClean="0"/>
              <a:t>Differentiator</a:t>
            </a:r>
          </a:p>
          <a:p>
            <a:endParaRPr lang="en-US" dirty="0" smtClean="0"/>
          </a:p>
          <a:p>
            <a:endParaRPr lang="en-US" dirty="0"/>
          </a:p>
        </p:txBody>
      </p:sp>
    </p:spTree>
    <p:extLst>
      <p:ext uri="{BB962C8B-B14F-4D97-AF65-F5344CB8AC3E}">
        <p14:creationId xmlns:p14="http://schemas.microsoft.com/office/powerpoint/2010/main" val="32812551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2007 </a:t>
            </a:r>
            <a:r>
              <a:rPr lang="en-US" dirty="0" err="1" smtClean="0"/>
              <a:t>TriHealth</a:t>
            </a:r>
            <a:r>
              <a:rPr lang="en-US" dirty="0" smtClean="0"/>
              <a:t> Partnership</a:t>
            </a:r>
            <a:endParaRPr lang="en-US" dirty="0"/>
          </a:p>
        </p:txBody>
      </p:sp>
      <p:sp>
        <p:nvSpPr>
          <p:cNvPr id="3" name="Content Placeholder 2"/>
          <p:cNvSpPr>
            <a:spLocks noGrp="1"/>
          </p:cNvSpPr>
          <p:nvPr>
            <p:ph sz="half" idx="1"/>
          </p:nvPr>
        </p:nvSpPr>
        <p:spPr>
          <a:xfrm>
            <a:off x="457199" y="1600200"/>
            <a:ext cx="4086741" cy="4343400"/>
          </a:xfrm>
        </p:spPr>
        <p:txBody>
          <a:bodyPr>
            <a:normAutofit fontScale="62500" lnSpcReduction="20000"/>
          </a:bodyPr>
          <a:lstStyle/>
          <a:p>
            <a:r>
              <a:rPr lang="en-US" sz="4100" dirty="0" smtClean="0"/>
              <a:t>Group Health Associates and Bethesda Physical Therapy located inside MCC</a:t>
            </a:r>
          </a:p>
          <a:p>
            <a:r>
              <a:rPr lang="en-US" sz="4100" dirty="0" smtClean="0"/>
              <a:t>Creates </a:t>
            </a:r>
            <a:r>
              <a:rPr lang="en-US" sz="4100" dirty="0"/>
              <a:t>additional opportunities to spur local job </a:t>
            </a:r>
            <a:r>
              <a:rPr lang="en-US" sz="4100" dirty="0" smtClean="0"/>
              <a:t>creation</a:t>
            </a:r>
          </a:p>
          <a:p>
            <a:r>
              <a:rPr lang="en-US" sz="4100" dirty="0" smtClean="0"/>
              <a:t>Enhance membership/ revenue growth</a:t>
            </a:r>
            <a:endParaRPr lang="en-US" sz="4100" dirty="0"/>
          </a:p>
          <a:p>
            <a:r>
              <a:rPr lang="en-US" sz="4100" dirty="0" smtClean="0"/>
              <a:t>Share </a:t>
            </a:r>
            <a:r>
              <a:rPr lang="en-US" sz="4100" dirty="0"/>
              <a:t>operating </a:t>
            </a:r>
            <a:r>
              <a:rPr lang="en-US" sz="4100" dirty="0" smtClean="0"/>
              <a:t>expenses</a:t>
            </a:r>
          </a:p>
          <a:p>
            <a:r>
              <a:rPr lang="en-US" sz="4100" dirty="0" smtClean="0"/>
              <a:t>Expands wellness opportunities</a:t>
            </a:r>
          </a:p>
          <a:p>
            <a:endParaRPr lang="en-US" dirty="0"/>
          </a:p>
        </p:txBody>
      </p:sp>
      <p:pic>
        <p:nvPicPr>
          <p:cNvPr id="2050" name="Picture 2" descr="C:\Users\mblair\AppData\Local\Microsoft\Windows\Temporary Internet Files\Content.Outlook\F48FAQAW\TriHealth_Group_Health_Mason - Picture.jpg"/>
          <p:cNvPicPr>
            <a:picLocks noChangeAspect="1" noChangeArrowheads="1"/>
          </p:cNvPicPr>
          <p:nvPr/>
        </p:nvPicPr>
        <p:blipFill rotWithShape="1">
          <a:blip r:embed="rId3">
            <a:extLst>
              <a:ext uri="{28A0092B-C50C-407E-A947-70E740481C1C}">
                <a14:useLocalDpi xmlns:a14="http://schemas.microsoft.com/office/drawing/2010/main" val="0"/>
              </a:ext>
            </a:extLst>
          </a:blip>
          <a:srcRect r="10290"/>
          <a:stretch/>
        </p:blipFill>
        <p:spPr bwMode="auto">
          <a:xfrm>
            <a:off x="4543941" y="2251038"/>
            <a:ext cx="4126723" cy="283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2663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472</Words>
  <Application>Microsoft Macintosh PowerPoint</Application>
  <PresentationFormat>On-screen Show (4:3)</PresentationFormat>
  <Paragraphs>80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City of Mason Mission Statement  </vt:lpstr>
      <vt:lpstr>Tools For Achieving Mission Statement</vt:lpstr>
      <vt:lpstr>P3 = Public/Private Partnership</vt:lpstr>
      <vt:lpstr>P3 = Demonstration MMC &amp; Economic Development</vt:lpstr>
      <vt:lpstr>Mason Community Center - Past</vt:lpstr>
      <vt:lpstr>Mason Community Center - Present</vt:lpstr>
      <vt:lpstr>EcoDev Incorporates Wellness  MCC Delivers</vt:lpstr>
      <vt:lpstr>2007 TriHealth Partnership</vt:lpstr>
      <vt:lpstr>2010 Assurex Partnership</vt:lpstr>
      <vt:lpstr>PowerPoint Presentation</vt:lpstr>
      <vt:lpstr>MCC &amp; ED Catalysts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jjohnson</dc:creator>
  <cp:lastModifiedBy>Tyler Goodman</cp:lastModifiedBy>
  <cp:revision>38</cp:revision>
  <dcterms:created xsi:type="dcterms:W3CDTF">2013-08-27T15:45:59Z</dcterms:created>
  <dcterms:modified xsi:type="dcterms:W3CDTF">2014-12-04T20:34:30Z</dcterms:modified>
</cp:coreProperties>
</file>