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59"/>
  </p:notesMasterIdLst>
  <p:handoutMasterIdLst>
    <p:handoutMasterId r:id="rId60"/>
  </p:handoutMasterIdLst>
  <p:sldIdLst>
    <p:sldId id="689" r:id="rId2"/>
    <p:sldId id="301" r:id="rId3"/>
    <p:sldId id="649" r:id="rId4"/>
    <p:sldId id="650" r:id="rId5"/>
    <p:sldId id="510" r:id="rId6"/>
    <p:sldId id="740" r:id="rId7"/>
    <p:sldId id="529" r:id="rId8"/>
    <p:sldId id="513" r:id="rId9"/>
    <p:sldId id="530" r:id="rId10"/>
    <p:sldId id="741" r:id="rId11"/>
    <p:sldId id="742" r:id="rId12"/>
    <p:sldId id="738" r:id="rId13"/>
    <p:sldId id="756" r:id="rId14"/>
    <p:sldId id="517" r:id="rId15"/>
    <p:sldId id="757" r:id="rId16"/>
    <p:sldId id="519" r:id="rId17"/>
    <p:sldId id="758" r:id="rId18"/>
    <p:sldId id="521" r:id="rId19"/>
    <p:sldId id="759" r:id="rId20"/>
    <p:sldId id="523" r:id="rId21"/>
    <p:sldId id="760" r:id="rId22"/>
    <p:sldId id="525" r:id="rId23"/>
    <p:sldId id="761" r:id="rId24"/>
    <p:sldId id="527" r:id="rId25"/>
    <p:sldId id="366" r:id="rId26"/>
    <p:sldId id="748" r:id="rId27"/>
    <p:sldId id="753" r:id="rId28"/>
    <p:sldId id="572" r:id="rId29"/>
    <p:sldId id="795" r:id="rId30"/>
    <p:sldId id="796" r:id="rId31"/>
    <p:sldId id="766" r:id="rId32"/>
    <p:sldId id="767" r:id="rId33"/>
    <p:sldId id="763" r:id="rId34"/>
    <p:sldId id="764" r:id="rId35"/>
    <p:sldId id="765" r:id="rId36"/>
    <p:sldId id="754" r:id="rId37"/>
    <p:sldId id="797" r:id="rId38"/>
    <p:sldId id="794" r:id="rId39"/>
    <p:sldId id="770" r:id="rId40"/>
    <p:sldId id="771" r:id="rId41"/>
    <p:sldId id="772" r:id="rId42"/>
    <p:sldId id="768" r:id="rId43"/>
    <p:sldId id="769" r:id="rId44"/>
    <p:sldId id="351" r:id="rId45"/>
    <p:sldId id="731" r:id="rId46"/>
    <p:sldId id="644" r:id="rId47"/>
    <p:sldId id="782" r:id="rId48"/>
    <p:sldId id="783" r:id="rId49"/>
    <p:sldId id="784" r:id="rId50"/>
    <p:sldId id="785" r:id="rId51"/>
    <p:sldId id="786" r:id="rId52"/>
    <p:sldId id="787" r:id="rId53"/>
    <p:sldId id="788" r:id="rId54"/>
    <p:sldId id="793" r:id="rId55"/>
    <p:sldId id="792" r:id="rId56"/>
    <p:sldId id="789" r:id="rId57"/>
    <p:sldId id="790" r:id="rId5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000"/>
    <a:srgbClr val="FF9900"/>
    <a:srgbClr val="CCECFF"/>
    <a:srgbClr val="009900"/>
    <a:srgbClr val="FFD44B"/>
    <a:srgbClr val="A6A6A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6" autoAdjust="0"/>
    <p:restoredTop sz="83860" autoAdjust="0"/>
  </p:normalViewPr>
  <p:slideViewPr>
    <p:cSldViewPr>
      <p:cViewPr>
        <p:scale>
          <a:sx n="78" d="100"/>
          <a:sy n="78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64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5138"/>
          </a:xfrm>
          <a:prstGeom prst="rect">
            <a:avLst/>
          </a:prstGeom>
        </p:spPr>
        <p:txBody>
          <a:bodyPr vert="horz" lIns="92122" tIns="46062" rIns="92122" bIns="460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2122" tIns="46062" rIns="92122" bIns="46062" rtlCol="0"/>
          <a:lstStyle>
            <a:lvl1pPr algn="r">
              <a:defRPr sz="1200"/>
            </a:lvl1pPr>
          </a:lstStyle>
          <a:p>
            <a:pPr>
              <a:defRPr/>
            </a:pPr>
            <a:fld id="{07431A21-328D-40BF-BA7B-C2924CDF09ED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649" cy="465138"/>
          </a:xfrm>
          <a:prstGeom prst="rect">
            <a:avLst/>
          </a:prstGeom>
        </p:spPr>
        <p:txBody>
          <a:bodyPr vert="horz" lIns="92122" tIns="46062" rIns="92122" bIns="460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2122" tIns="46062" rIns="92122" bIns="46062" rtlCol="0" anchor="b"/>
          <a:lstStyle>
            <a:lvl1pPr algn="r">
              <a:defRPr sz="1200"/>
            </a:lvl1pPr>
          </a:lstStyle>
          <a:p>
            <a:pPr>
              <a:defRPr/>
            </a:pPr>
            <a:fld id="{203FFFC3-932A-48F6-BEE9-CE6A88BDE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1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5138"/>
          </a:xfrm>
          <a:prstGeom prst="rect">
            <a:avLst/>
          </a:prstGeom>
        </p:spPr>
        <p:txBody>
          <a:bodyPr vert="horz" lIns="92122" tIns="46062" rIns="92122" bIns="460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2122" tIns="46062" rIns="92122" bIns="460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59AD7B-40D5-4425-8B28-0EC4E5869F78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2" tIns="46062" rIns="92122" bIns="460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50" y="4416428"/>
            <a:ext cx="5606703" cy="4183063"/>
          </a:xfrm>
          <a:prstGeom prst="rect">
            <a:avLst/>
          </a:prstGeom>
        </p:spPr>
        <p:txBody>
          <a:bodyPr vert="horz" lIns="92122" tIns="46062" rIns="92122" bIns="460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649" cy="465138"/>
          </a:xfrm>
          <a:prstGeom prst="rect">
            <a:avLst/>
          </a:prstGeom>
        </p:spPr>
        <p:txBody>
          <a:bodyPr vert="horz" lIns="92122" tIns="46062" rIns="92122" bIns="460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2122" tIns="46062" rIns="92122" bIns="460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E21797-634E-4915-9B67-8A390E9FA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94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3E08E-902B-4447-9DDB-A5B0ADF28A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693738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1" y="4400550"/>
            <a:ext cx="5140960" cy="4165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Bookman Old Style" pitchFamily="18" charset="0"/>
              </a:rPr>
              <a:t>In light of such challenges and questions, Strategic Planning remains vitally important: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Bookman Old Style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Bookman Old Style" pitchFamily="18" charset="0"/>
              </a:rPr>
              <a:t>If we don’t do it, who will?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1" y="4416428"/>
            <a:ext cx="5140960" cy="4181475"/>
          </a:xfrm>
          <a:noFill/>
        </p:spPr>
        <p:txBody>
          <a:bodyPr wrap="square" lIns="92426" tIns="46211" rIns="92426" bIns="46211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971753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6" tIns="46211" rIns="92426" bIns="46211" anchor="b"/>
          <a:lstStyle/>
          <a:p>
            <a:pPr algn="r" defTabSz="922338"/>
            <a:fld id="{35A28C17-3118-4171-9164-BB392BEE3FD7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22338"/>
              <a:t>25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Identified a total of 484 Municipal Core Services provided to the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Refined and more concise</a:t>
            </a:r>
            <a:r>
              <a:rPr lang="en-US" baseline="0" dirty="0" smtClean="0"/>
              <a:t> list in FY14!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5039" y="4416429"/>
            <a:ext cx="5140325" cy="4181475"/>
          </a:xfrm>
          <a:noFill/>
        </p:spPr>
        <p:txBody>
          <a:bodyPr wrap="square" lIns="93163" tIns="46580" rIns="93163" bIns="46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Essence of what we are striving to accomplish through this process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7587" name="Slide Number Placeholder 3"/>
          <p:cNvSpPr txBox="1">
            <a:spLocks noGrp="1"/>
          </p:cNvSpPr>
          <p:nvPr/>
        </p:nvSpPr>
        <p:spPr bwMode="auto">
          <a:xfrm>
            <a:off x="3971926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3" tIns="46580" rIns="93163" bIns="46580" anchor="b"/>
          <a:lstStyle/>
          <a:p>
            <a:pPr algn="r" defTabSz="930275"/>
            <a:fld id="{E82326E0-A5CB-4026-A8A2-344C69D3B7E4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30275"/>
              <a:t>28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1" y="4416428"/>
            <a:ext cx="5140960" cy="4181475"/>
          </a:xfrm>
          <a:noFill/>
        </p:spPr>
        <p:txBody>
          <a:bodyPr wrap="square" lIns="92426" tIns="46211" rIns="92426" bIns="46211" numCol="1" anchor="t" anchorCtr="0" compatLnSpc="1">
            <a:prstTxWarp prst="textNoShape">
              <a:avLst/>
            </a:prstTxWarp>
          </a:bodyPr>
          <a:lstStyle/>
          <a:p>
            <a:pPr marL="225425" indent="-225425" eaLnBrk="1" hangingPunct="1"/>
            <a:r>
              <a:rPr lang="en-US" dirty="0" smtClean="0"/>
              <a:t>As part of this process, the City Commission valued each of the five Goals to provide weight to the scoring process</a:t>
            </a:r>
          </a:p>
          <a:p>
            <a:pPr marL="225425" indent="-225425" eaLnBrk="1" hangingPunct="1"/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5425" indent="-225425" eaLnBrk="1" hangingPunct="1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[Weighting Factor=Goal Valuation/Lowest Goal Valuation]</a:t>
            </a:r>
            <a:endParaRPr lang="en-US" dirty="0" smtClean="0"/>
          </a:p>
        </p:txBody>
      </p:sp>
      <p:sp>
        <p:nvSpPr>
          <p:cNvPr id="148483" name="Slide Number Placeholder 3"/>
          <p:cNvSpPr txBox="1">
            <a:spLocks noGrp="1"/>
          </p:cNvSpPr>
          <p:nvPr/>
        </p:nvSpPr>
        <p:spPr bwMode="auto">
          <a:xfrm>
            <a:off x="3971753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6" tIns="46211" rIns="92426" bIns="46211" anchor="b"/>
          <a:lstStyle/>
          <a:p>
            <a:pPr algn="r" defTabSz="922338"/>
            <a:fld id="{8D317AAF-1567-4693-9FD3-465559FD0119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22338"/>
              <a:t>29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1" y="4416428"/>
            <a:ext cx="5140960" cy="4181475"/>
          </a:xfrm>
          <a:noFill/>
        </p:spPr>
        <p:txBody>
          <a:bodyPr wrap="square" lIns="92426" tIns="46211" rIns="92426" bIns="46211" numCol="1" anchor="t" anchorCtr="0" compatLnSpc="1">
            <a:prstTxWarp prst="textNoShape">
              <a:avLst/>
            </a:prstTxWarp>
          </a:bodyPr>
          <a:lstStyle/>
          <a:p>
            <a:pPr marL="225425" indent="-225425" eaLnBrk="1" hangingPunct="1"/>
            <a:r>
              <a:rPr lang="en-US" dirty="0" smtClean="0"/>
              <a:t>As part of this process, the City Commission valued each of the five Goals to provide weight to the scoring process</a:t>
            </a:r>
          </a:p>
          <a:p>
            <a:pPr marL="225425" indent="-225425" eaLnBrk="1" hangingPunct="1"/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5425" indent="-225425" eaLnBrk="1" hangingPunct="1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[Weighting Factor=Goal Valuation/Lowest Goal Valuation]</a:t>
            </a:r>
            <a:endParaRPr lang="en-US" dirty="0" smtClean="0"/>
          </a:p>
        </p:txBody>
      </p:sp>
      <p:sp>
        <p:nvSpPr>
          <p:cNvPr id="148483" name="Slide Number Placeholder 3"/>
          <p:cNvSpPr txBox="1">
            <a:spLocks noGrp="1"/>
          </p:cNvSpPr>
          <p:nvPr/>
        </p:nvSpPr>
        <p:spPr bwMode="auto">
          <a:xfrm>
            <a:off x="3971753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6" tIns="46211" rIns="92426" bIns="46211" anchor="b"/>
          <a:lstStyle/>
          <a:p>
            <a:pPr algn="r" defTabSz="922338"/>
            <a:fld id="{8D317AAF-1567-4693-9FD3-465559FD0119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22338"/>
              <a:t>30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Excel spreadsheet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216D2-5F7C-4E0B-84BA-1A9EC78E24E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baseline="0" dirty="0" smtClean="0">
                <a:solidFill>
                  <a:srgbClr val="FF0000"/>
                </a:solidFill>
              </a:rPr>
              <a:t>Goal grading benchmarks are 0=No Influence, 1=Some Influence, 2=Influence, 3=Strong Influence, 4=Essential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60AE5-2B5C-4176-8A4D-66375CA26D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Focus of Retreat was new Budget prioritization process involving our facilitators Chris Fabian &amp; Jon Johnson from Jefferson County Colorado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This is an area that we will revisit</a:t>
            </a:r>
            <a:r>
              <a:rPr lang="en-US" baseline="0" dirty="0" smtClean="0"/>
              <a:t> next year as a lessons learned.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60AE5-2B5C-4176-8A4D-66375CA26D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355F7-3C0F-4804-9BBB-40A201065B2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35732D-BC1A-4DAD-82E6-5BE0C46506D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 using New Hyperion System, allows</a:t>
            </a:r>
            <a:r>
              <a:rPr lang="en-US" baseline="0" dirty="0" smtClean="0"/>
              <a:t> for better consistency and reporting.  </a:t>
            </a:r>
            <a:r>
              <a:rPr lang="en-US" b="1" baseline="0" dirty="0" smtClean="0">
                <a:solidFill>
                  <a:srgbClr val="FF0000"/>
                </a:solidFill>
              </a:rPr>
              <a:t>Goal grading benchmarks are 0=No Influence, 1=Some Influence, 2=Influence, 3=Strong Influence, 4=Essential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216D2-5F7C-4E0B-84BA-1A9EC78E24E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23849" lvl="1" indent="-256032" eaLnBrk="1" fontAlgn="auto" hangingPunct="1">
              <a:spcAft>
                <a:spcPts val="0"/>
              </a:spcAft>
              <a:buClr>
                <a:srgbClr val="88C95B"/>
              </a:buClr>
              <a:buFont typeface="Wingdings" pitchFamily="2" charset="2"/>
              <a:buNone/>
              <a:defRPr/>
            </a:pPr>
            <a:r>
              <a:rPr lang="en-US" sz="2800" b="1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GRC Committee Members:</a:t>
            </a:r>
          </a:p>
          <a:p>
            <a:pPr marL="1106424" lvl="2" indent="-256032" eaLnBrk="1" fontAlgn="auto" hangingPunct="1">
              <a:spcAft>
                <a:spcPts val="0"/>
              </a:spcAft>
              <a:buClr>
                <a:srgbClr val="88C95B"/>
              </a:buClr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Doug Thomas - City Manager</a:t>
            </a:r>
          </a:p>
          <a:p>
            <a:pPr marL="1106424" lvl="2" indent="-256032" eaLnBrk="1" fontAlgn="auto" hangingPunct="1">
              <a:spcAft>
                <a:spcPts val="0"/>
              </a:spcAft>
              <a:buClr>
                <a:srgbClr val="88C95B"/>
              </a:buClr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Tony Delgado - Deputy City Manager</a:t>
            </a:r>
          </a:p>
          <a:p>
            <a:pPr marL="1106424" lvl="2" indent="-256032" eaLnBrk="1" fontAlgn="auto" hangingPunct="1">
              <a:spcAft>
                <a:spcPts val="0"/>
              </a:spcAft>
              <a:buClr>
                <a:srgbClr val="88C95B"/>
              </a:buClr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Brad Johnson - Assistant City Manager</a:t>
            </a:r>
          </a:p>
          <a:p>
            <a:pPr marL="1106424" lvl="2" indent="-256032" eaLnBrk="1" fontAlgn="auto" hangingPunct="1">
              <a:spcAft>
                <a:spcPts val="0"/>
              </a:spcAft>
              <a:buClr>
                <a:srgbClr val="88C95B"/>
              </a:buClr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Mike Brossart - Finance Director</a:t>
            </a:r>
          </a:p>
          <a:p>
            <a:pPr marL="1106424" lvl="2" indent="-256032" eaLnBrk="1" fontAlgn="auto" hangingPunct="1">
              <a:spcAft>
                <a:spcPts val="0"/>
              </a:spcAft>
              <a:buClr>
                <a:srgbClr val="88C95B"/>
              </a:buClr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Kindle Bowden – OMB Manager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459F9-1783-4ED6-A813-587CB51840C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believe the points added from mandated services unduly impacted core services in Quartile #1 due to virtually all such services being mandated.  (Examples – Fire code permits, plans review, zoning, etc.)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 sure that is the intended outcome of the prioritization exercise, as most of our constituents relate to “typical” municipal core services starting in Quadrant #2 (examples – DART, response to emergency calls for service, Parks maintenance, etc.)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to note that for the first year, we did not run core services for enterprise and “other” operations through the GRC process.  Will include in FY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This is where the rubber truly meets the road…..how much money are we going to spend in the respective core services and/or</a:t>
            </a:r>
            <a:r>
              <a:rPr lang="en-US" baseline="0" dirty="0" smtClean="0"/>
              <a:t> will we ultimately eliminate some of the lower ranked core services?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1" y="4416428"/>
            <a:ext cx="5140960" cy="4181475"/>
          </a:xfrm>
          <a:noFill/>
        </p:spPr>
        <p:txBody>
          <a:bodyPr wrap="square" lIns="92426" tIns="46211" rIns="92426" bIns="46211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Doug….I took the word</a:t>
            </a:r>
            <a:r>
              <a:rPr lang="en-US" baseline="0" dirty="0" smtClean="0"/>
              <a:t> “Core” out because really it’s Core &amp; Support</a:t>
            </a:r>
            <a:endParaRPr lang="en-US" dirty="0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971753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6" tIns="46211" rIns="92426" bIns="46211" anchor="b"/>
          <a:lstStyle/>
          <a:p>
            <a:pPr algn="r" defTabSz="922338"/>
            <a:fld id="{35A28C17-3118-4171-9164-BB392BEE3FD7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22338"/>
              <a:t>7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Approximately 70% of city-wide employees would normally be eligible for a merit increase in 2010, with roughly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20% of those being only one step from the top of their pay scale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Freezing merits for ALL General Fund employees saves $933k for 2010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wide, the impact of freezing merits (included ALL of LE) would be $2.2 million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General Fund salary is $52,025 (assuming NO merit increases)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City-Wide Salary is $53,138 (assuming NO merit increases)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Costs broken down by core municipal services including dedicated FTE, total expenditures,</a:t>
            </a:r>
            <a:r>
              <a:rPr lang="en-US" baseline="0" dirty="0" smtClean="0"/>
              <a:t> total dedicated revenues and net cost/profit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F7E47-857C-43CD-AFCF-FB74878E652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Validation of right Goals and the decision to add a City-Wide Governance Goal as part of the mix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1" y="4416428"/>
            <a:ext cx="5140960" cy="4181475"/>
          </a:xfrm>
          <a:noFill/>
        </p:spPr>
        <p:txBody>
          <a:bodyPr wrap="square" lIns="92426" tIns="46211" rIns="92426" bIns="46211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971753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6" tIns="46211" rIns="92426" bIns="46211" anchor="b"/>
          <a:lstStyle/>
          <a:p>
            <a:pPr algn="r" defTabSz="922338"/>
            <a:fld id="{35A28C17-3118-4171-9164-BB392BEE3FD7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22338"/>
              <a:t>9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5038" y="4416427"/>
            <a:ext cx="5140325" cy="4181475"/>
          </a:xfrm>
          <a:noFill/>
        </p:spPr>
        <p:txBody>
          <a:bodyPr wrap="square" lIns="93163" tIns="46580" rIns="93163" bIns="4658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Green Board exercises.  Attempt to better clarify what exactly we were trying to accomplish in each of the goals areas through an interactive and shared sense of outcomes</a:t>
            </a: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3" tIns="46580" rIns="93163" bIns="46580" anchor="b"/>
          <a:lstStyle/>
          <a:p>
            <a:pPr algn="r" defTabSz="930275"/>
            <a:fld id="{24B0A734-D600-41B7-BAC3-D5318A261F4B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30275"/>
              <a:t>10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Quality of Life Goal</a:t>
            </a:r>
          </a:p>
          <a:p>
            <a:r>
              <a:rPr lang="en-US" smtClean="0"/>
              <a:t>Example of what staff did with the various input statements following sorting of information within categories for each Goal/Outcome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next Step is to value the Core Services to the extent they advance the desired outcomes of a given Goal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69C2-ECE1-4B22-9133-BBFBB560832B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6136-7FB7-4669-A93F-53FC0823C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FB57-F530-48EF-A2D4-238B09C3C173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3A4C-663F-4B4B-A3B5-594493495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5A05-ECD9-43BC-945D-8C4195FDBBE7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B3C0-2897-4AAF-85C8-96C9662F5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8F41-D33E-4B26-B105-BFD6DA32D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58F1-5F91-477F-BA91-F682459CFD07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0219-0BA6-40E3-8F53-CC488FAD9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80A6-76E8-4DCE-AC14-0036A0B8947E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2CE8-1C8F-430B-89CF-EA9D8342E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6E23-2B14-4212-8E60-620E985E4532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9D23-6CD2-49CD-808B-2A8F5106F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817F-541B-42EA-AFCE-AA37774F9D0F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CD95-7761-4C88-862F-8B253D045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D0C8-DBAF-4046-AB95-C88433C82D9A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8E9B-861B-4213-8625-8C971A4AD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9DA6-C936-4806-8666-DB81AB8978B1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480A-5DAC-42A2-80A0-81903672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5D4C-F37A-4DC5-AE94-24FE9A738345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C2E5-DDEE-4523-BD68-B538B7680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EFBA-D1FF-4FCA-B579-9947E9CA80EA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9C0A-FB34-4EA3-B7C4-68B5B2DD7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76F0E12-730C-4E5D-919D-8A4C8C3FB9F6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C48D762-F45A-4026-AC5B-DDA65C814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6" r:id="rId3"/>
    <p:sldLayoutId id="2147483783" r:id="rId4"/>
    <p:sldLayoutId id="2147483787" r:id="rId5"/>
    <p:sldLayoutId id="2147483782" r:id="rId6"/>
    <p:sldLayoutId id="2147483781" r:id="rId7"/>
    <p:sldLayoutId id="2147483788" r:id="rId8"/>
    <p:sldLayoutId id="2147483789" r:id="rId9"/>
    <p:sldLayoutId id="2147483780" r:id="rId10"/>
    <p:sldLayoutId id="2147483779" r:id="rId11"/>
    <p:sldLayoutId id="2147483790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\\Col-data\cityhall-1\CM\Doug\FY%25202010%2520Budget\FBC%2520PRESENTATION\rollingstones.wav" TargetMode="External"/><Relationship Id="rId1" Type="http://schemas.microsoft.com/office/2007/relationships/media" Target="file:///\\Col-data\cityhall-1\CM\Doug\FY%25202010%2520Budget\FBC%2520PRESENTATION\rollingstones.wav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0" y="393680"/>
            <a:ext cx="9144000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C000"/>
                </a:solidFill>
                <a:latin typeface="Bookman Old Style" pitchFamily="18" charset="0"/>
              </a:rPr>
              <a:t>Prioritization, Services &amp; Performance Measurements</a:t>
            </a:r>
            <a:endParaRPr lang="en-US" sz="2000" b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1000" b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i="1" dirty="0" smtClean="0">
                <a:solidFill>
                  <a:srgbClr val="FFC000"/>
                </a:solidFill>
                <a:latin typeface="Bookman Old Style" pitchFamily="18" charset="0"/>
              </a:rPr>
              <a:t>Lakeland’s Budgeting by Priorities Process</a:t>
            </a:r>
            <a:endParaRPr lang="en-US" sz="3200" i="1" dirty="0">
              <a:solidFill>
                <a:srgbClr val="FFC00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C000"/>
                </a:solidFill>
                <a:latin typeface="Bookman Old Style" pitchFamily="18" charset="0"/>
              </a:rPr>
              <a:t>July 10, 2013</a:t>
            </a:r>
            <a:endParaRPr lang="en-US" sz="3200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495800"/>
            <a:ext cx="35052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B3CC5D7E-E07A-43E2-B928-59BB80D43B2B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10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7827" name="Picture 2" descr="\\col-data\cityhall-1\Performance Excellence\The Journey\2010\CC Retreat\Pictures\DSC008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200400"/>
            <a:ext cx="4456113" cy="3341688"/>
          </a:xfrm>
        </p:spPr>
      </p:pic>
      <p:pic>
        <p:nvPicPr>
          <p:cNvPr id="4" name="Picture 2" descr="\\col-data\cityhall-1\Performance Excellence\The Journey\2010\CC Retreat\Pictures\DSC008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2057400"/>
            <a:ext cx="4291013" cy="3048000"/>
          </a:xfrm>
        </p:spPr>
      </p:pic>
      <p:sp>
        <p:nvSpPr>
          <p:cNvPr id="7" name="TextBox 6"/>
          <p:cNvSpPr txBox="1"/>
          <p:nvPr/>
        </p:nvSpPr>
        <p:spPr>
          <a:xfrm>
            <a:off x="76200" y="381000"/>
            <a:ext cx="8915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600" b="1" dirty="0" smtClean="0">
                <a:solidFill>
                  <a:srgbClr val="FFC000"/>
                </a:solidFill>
                <a:latin typeface="+mj-lt"/>
              </a:rPr>
              <a:t>The 2009 Green </a:t>
            </a:r>
            <a:r>
              <a:rPr lang="en-US" sz="4600" b="1" dirty="0">
                <a:solidFill>
                  <a:srgbClr val="FFC000"/>
                </a:solidFill>
                <a:latin typeface="+mj-lt"/>
              </a:rPr>
              <a:t>Board Outcome </a:t>
            </a:r>
            <a:r>
              <a:rPr lang="en-US" sz="4600" b="1" dirty="0" smtClean="0">
                <a:solidFill>
                  <a:srgbClr val="FFC000"/>
                </a:solidFill>
                <a:latin typeface="+mj-lt"/>
              </a:rPr>
              <a:t>Process Experience</a:t>
            </a:r>
            <a:endParaRPr lang="en-US" sz="4600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cs typeface="Times New Roman" pitchFamily="18" charset="0"/>
            </a:endParaRPr>
          </a:p>
        </p:txBody>
      </p:sp>
      <p:sp>
        <p:nvSpPr>
          <p:cNvPr id="40962" name="Rectangle 11"/>
          <p:cNvSpPr>
            <a:spLocks noChangeArrowheads="1"/>
          </p:cNvSpPr>
          <p:nvPr/>
        </p:nvSpPr>
        <p:spPr bwMode="auto">
          <a:xfrm>
            <a:off x="152400" y="3276600"/>
            <a:ext cx="9220200" cy="3200400"/>
          </a:xfrm>
          <a:prstGeom prst="rect">
            <a:avLst/>
          </a:prstGeom>
          <a:solidFill>
            <a:srgbClr val="3366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cs typeface="Times New Roman" pitchFamily="18" charset="0"/>
            </a:endParaRPr>
          </a:p>
        </p:txBody>
      </p:sp>
      <p:graphicFrame>
        <p:nvGraphicFramePr>
          <p:cNvPr id="94246" name="Group 38"/>
          <p:cNvGraphicFramePr>
            <a:graphicFrameLocks noGrp="1"/>
          </p:cNvGraphicFramePr>
          <p:nvPr>
            <p:ph idx="4294967295"/>
          </p:nvPr>
        </p:nvGraphicFramePr>
        <p:xfrm>
          <a:off x="0" y="3505200"/>
          <a:ext cx="9144000" cy="2978150"/>
        </p:xfrm>
        <a:graphic>
          <a:graphicData uri="http://schemas.openxmlformats.org/drawingml/2006/table">
            <a:tbl>
              <a:tblPr/>
              <a:tblGrid>
                <a:gridCol w="1700213"/>
                <a:gridCol w="1371600"/>
                <a:gridCol w="1676400"/>
                <a:gridCol w="1582737"/>
                <a:gridCol w="1582738"/>
                <a:gridCol w="1230312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Adequate electric service maintenance/delivery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Dependable low cost electric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Easy access to municipal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Effective sewer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 level of citizen/customer satisfaction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Highly trained and prepared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Improved coordination of government services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Maintain high standards for municipal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Recruit best employees for City of Lakeland (to provide the best services)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Responsive government officials and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Safe drinking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 flight municipal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Volunteers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Well trained knowledgeable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993" name="Text Box 91"/>
          <p:cNvSpPr txBox="1">
            <a:spLocks noChangeArrowheads="1"/>
          </p:cNvSpPr>
          <p:nvPr/>
        </p:nvSpPr>
        <p:spPr bwMode="auto">
          <a:xfrm>
            <a:off x="533400" y="2369403"/>
            <a:ext cx="8077200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Responsive, Efficient and Superior Standard of Municipal Services</a:t>
            </a:r>
          </a:p>
        </p:txBody>
      </p:sp>
      <p:sp>
        <p:nvSpPr>
          <p:cNvPr id="17508" name="Text Box 100"/>
          <p:cNvSpPr txBox="1">
            <a:spLocks noChangeArrowheads="1"/>
          </p:cNvSpPr>
          <p:nvPr/>
        </p:nvSpPr>
        <p:spPr bwMode="auto">
          <a:xfrm>
            <a:off x="0" y="179963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F3CD60"/>
                </a:solidFill>
                <a:latin typeface="+mj-lt"/>
                <a:cs typeface="Times New Roman" pitchFamily="18" charset="0"/>
              </a:rPr>
              <a:t>2009 Outcome Green-Board </a:t>
            </a:r>
            <a:r>
              <a:rPr lang="en-US" sz="4400" b="1" dirty="0">
                <a:solidFill>
                  <a:srgbClr val="F3CD60"/>
                </a:solidFill>
                <a:latin typeface="+mj-lt"/>
                <a:cs typeface="Times New Roman" pitchFamily="18" charset="0"/>
              </a:rPr>
              <a:t>Example</a:t>
            </a:r>
            <a:endParaRPr lang="en-US" sz="4400" b="1" dirty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9DAAB"/>
                </a:solidFill>
                <a:latin typeface="+mj-lt"/>
                <a:cs typeface="Times New Roman" pitchFamily="18" charset="0"/>
              </a:rPr>
              <a:t>Does the Core Service help </a:t>
            </a:r>
            <a:r>
              <a:rPr lang="en-US" sz="2400" b="1" dirty="0" smtClean="0">
                <a:solidFill>
                  <a:srgbClr val="F9DAAB"/>
                </a:solidFill>
                <a:latin typeface="+mj-lt"/>
                <a:cs typeface="Times New Roman" pitchFamily="18" charset="0"/>
              </a:rPr>
              <a:t>Achieve </a:t>
            </a:r>
            <a:r>
              <a:rPr lang="en-US" sz="2400" b="1" dirty="0">
                <a:solidFill>
                  <a:srgbClr val="F9DAAB"/>
                </a:solidFill>
                <a:latin typeface="+mj-lt"/>
                <a:cs typeface="Times New Roman" pitchFamily="18" charset="0"/>
              </a:rPr>
              <a:t>this Outcome? 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9DAAB"/>
                </a:solidFill>
                <a:latin typeface="+mj-lt"/>
                <a:cs typeface="Times New Roman" pitchFamily="18" charset="0"/>
              </a:rPr>
              <a:t>How?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55118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296400" cy="129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FY2009 Grade Core Services </a:t>
            </a:r>
            <a:r>
              <a:rPr lang="en-US" sz="2800" b="1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Based on Evidence of their Influence on </a:t>
            </a:r>
            <a:r>
              <a:rPr lang="en-US" sz="2800" b="1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Strategic Goals/Outcome Achievement</a:t>
            </a:r>
            <a:endParaRPr lang="en-US" sz="2800" dirty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0144EDDD-3A47-4C47-A77B-20F93F75AD78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12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Text Box 91"/>
          <p:cNvSpPr txBox="1">
            <a:spLocks noChangeArrowheads="1"/>
          </p:cNvSpPr>
          <p:nvPr/>
        </p:nvSpPr>
        <p:spPr bwMode="auto">
          <a:xfrm>
            <a:off x="4038600" y="3657600"/>
            <a:ext cx="4953000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9DAAB"/>
                </a:solidFill>
                <a:latin typeface="Bookman Old Style" pitchFamily="18" charset="0"/>
                <a:cs typeface="Times New Roman" pitchFamily="18" charset="0"/>
              </a:rPr>
              <a:t>Responsive, Efficient and Superior Standard of Municipal Services</a:t>
            </a:r>
          </a:p>
        </p:txBody>
      </p:sp>
      <p:graphicFrame>
        <p:nvGraphicFramePr>
          <p:cNvPr id="8" name="Group 38"/>
          <p:cNvGraphicFramePr>
            <a:graphicFrameLocks noGrp="1"/>
          </p:cNvGraphicFramePr>
          <p:nvPr>
            <p:ph idx="1"/>
          </p:nvPr>
        </p:nvGraphicFramePr>
        <p:xfrm>
          <a:off x="4038600" y="4325938"/>
          <a:ext cx="4952999" cy="2531611"/>
        </p:xfrm>
        <a:graphic>
          <a:graphicData uri="http://schemas.openxmlformats.org/drawingml/2006/table">
            <a:tbl>
              <a:tblPr/>
              <a:tblGrid>
                <a:gridCol w="920949"/>
                <a:gridCol w="742950"/>
                <a:gridCol w="908050"/>
                <a:gridCol w="857315"/>
                <a:gridCol w="857316"/>
                <a:gridCol w="666419"/>
              </a:tblGrid>
              <a:tr h="760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Adequate electric service maintenance/delivery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Dependable low cost electric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Easy access to municipal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Effective sewer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 level of citizen/customer satisfaction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Highly trained and prepared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1111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Improved coordination of government services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Maintain high standards for municipal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Recruit best employees for City of Lakeland (to provide the best services)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Responsive government officials and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Safe drinking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 flight municipal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643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Volunteers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Well trained knowledgeable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3010" name="Oval 7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3011" name="Oval 8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3012" name="Oval 9"/>
          <p:cNvSpPr>
            <a:spLocks noChangeArrowheads="1"/>
          </p:cNvSpPr>
          <p:nvPr/>
        </p:nvSpPr>
        <p:spPr bwMode="auto">
          <a:xfrm>
            <a:off x="3581400" y="4038600"/>
            <a:ext cx="19050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cs typeface="Times New Roman" pitchFamily="18" charset="0"/>
              </a:rPr>
              <a:t>Quality of Life</a:t>
            </a:r>
          </a:p>
        </p:txBody>
      </p:sp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1676400" y="3424238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Arts and Cultural Enrichment</a:t>
            </a:r>
          </a:p>
        </p:txBody>
      </p:sp>
      <p:sp>
        <p:nvSpPr>
          <p:cNvPr id="43014" name="Text Box 11"/>
          <p:cNvSpPr txBox="1">
            <a:spLocks noChangeArrowheads="1"/>
          </p:cNvSpPr>
          <p:nvPr/>
        </p:nvSpPr>
        <p:spPr bwMode="auto">
          <a:xfrm>
            <a:off x="914400" y="4262438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Continuous and Inclusive Public Engagement</a:t>
            </a: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5943600" y="45243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Enhanced Mobility Options</a:t>
            </a:r>
          </a:p>
        </p:txBody>
      </p:sp>
      <p:sp>
        <p:nvSpPr>
          <p:cNvPr id="43016" name="Text Box 13"/>
          <p:cNvSpPr txBox="1">
            <a:spLocks noChangeArrowheads="1"/>
          </p:cNvSpPr>
          <p:nvPr/>
        </p:nvSpPr>
        <p:spPr bwMode="auto">
          <a:xfrm>
            <a:off x="5105400" y="5265738"/>
            <a:ext cx="190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Economic, Cultural and Service Oriented Public/Private Partnerships</a:t>
            </a:r>
          </a:p>
        </p:txBody>
      </p:sp>
      <p:sp>
        <p:nvSpPr>
          <p:cNvPr id="43017" name="Text Box 14"/>
          <p:cNvSpPr txBox="1">
            <a:spLocks noChangeArrowheads="1"/>
          </p:cNvSpPr>
          <p:nvPr/>
        </p:nvSpPr>
        <p:spPr bwMode="auto">
          <a:xfrm>
            <a:off x="1295400" y="5176838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Reliable and Efficient Public Safety Programs</a:t>
            </a:r>
          </a:p>
        </p:txBody>
      </p:sp>
      <p:sp>
        <p:nvSpPr>
          <p:cNvPr id="43018" name="Text Box 15"/>
          <p:cNvSpPr txBox="1">
            <a:spLocks noChangeArrowheads="1"/>
          </p:cNvSpPr>
          <p:nvPr/>
        </p:nvSpPr>
        <p:spPr bwMode="auto">
          <a:xfrm>
            <a:off x="5791200" y="35814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Diverse Recreational Opportunities and Quality Public Spaces</a:t>
            </a:r>
          </a:p>
        </p:txBody>
      </p:sp>
      <p:sp>
        <p:nvSpPr>
          <p:cNvPr id="43019" name="Text Box 16"/>
          <p:cNvSpPr txBox="1">
            <a:spLocks noChangeArrowheads="1"/>
          </p:cNvSpPr>
          <p:nvPr/>
        </p:nvSpPr>
        <p:spPr bwMode="auto">
          <a:xfrm>
            <a:off x="4495800" y="29718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Vibrant Communities and Healthy Lifestyles</a:t>
            </a:r>
          </a:p>
        </p:txBody>
      </p:sp>
      <p:sp>
        <p:nvSpPr>
          <p:cNvPr id="43020" name="Text Box 17"/>
          <p:cNvSpPr txBox="1">
            <a:spLocks noChangeArrowheads="1"/>
          </p:cNvSpPr>
          <p:nvPr/>
        </p:nvSpPr>
        <p:spPr bwMode="auto">
          <a:xfrm>
            <a:off x="3276600" y="55260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Responsive, Efficient and Superior Standard of Municipal Services</a:t>
            </a:r>
          </a:p>
        </p:txBody>
      </p:sp>
      <p:sp>
        <p:nvSpPr>
          <p:cNvPr id="43021" name="Text Box 18"/>
          <p:cNvSpPr txBox="1">
            <a:spLocks noChangeArrowheads="1"/>
          </p:cNvSpPr>
          <p:nvPr/>
        </p:nvSpPr>
        <p:spPr bwMode="auto">
          <a:xfrm>
            <a:off x="2971800" y="28194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Educational Training Achievements and Life Long Learning</a:t>
            </a:r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20"/>
          <p:cNvSpPr>
            <a:spLocks noChangeShapeType="1"/>
          </p:cNvSpPr>
          <p:nvPr/>
        </p:nvSpPr>
        <p:spPr bwMode="auto">
          <a:xfrm flipH="1" flipV="1">
            <a:off x="2438400" y="2895600"/>
            <a:ext cx="1143000" cy="1143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 flipH="1" flipV="1">
            <a:off x="1066800" y="3810000"/>
            <a:ext cx="2362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Line 22"/>
          <p:cNvSpPr>
            <a:spLocks noChangeShapeType="1"/>
          </p:cNvSpPr>
          <p:nvPr/>
        </p:nvSpPr>
        <p:spPr bwMode="auto">
          <a:xfrm flipH="1">
            <a:off x="990600" y="4495800"/>
            <a:ext cx="25146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Line 23"/>
          <p:cNvSpPr>
            <a:spLocks noChangeShapeType="1"/>
          </p:cNvSpPr>
          <p:nvPr/>
        </p:nvSpPr>
        <p:spPr bwMode="auto">
          <a:xfrm flipH="1">
            <a:off x="2743200" y="4648200"/>
            <a:ext cx="1066800" cy="1752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Line 24"/>
          <p:cNvSpPr>
            <a:spLocks noChangeShapeType="1"/>
          </p:cNvSpPr>
          <p:nvPr/>
        </p:nvSpPr>
        <p:spPr bwMode="auto">
          <a:xfrm>
            <a:off x="4876800" y="4724400"/>
            <a:ext cx="609600" cy="1828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25"/>
          <p:cNvSpPr>
            <a:spLocks noChangeShapeType="1"/>
          </p:cNvSpPr>
          <p:nvPr/>
        </p:nvSpPr>
        <p:spPr bwMode="auto">
          <a:xfrm>
            <a:off x="5410200" y="4572000"/>
            <a:ext cx="24384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6"/>
          <p:cNvSpPr>
            <a:spLocks noChangeShapeType="1"/>
          </p:cNvSpPr>
          <p:nvPr/>
        </p:nvSpPr>
        <p:spPr bwMode="auto">
          <a:xfrm>
            <a:off x="5638800" y="43434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Line 27"/>
          <p:cNvSpPr>
            <a:spLocks noChangeShapeType="1"/>
          </p:cNvSpPr>
          <p:nvPr/>
        </p:nvSpPr>
        <p:spPr bwMode="auto">
          <a:xfrm flipV="1">
            <a:off x="5410200" y="2895600"/>
            <a:ext cx="1371600" cy="1143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5800" y="152400"/>
            <a:ext cx="7620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FY2009 Quality of Life</a:t>
            </a: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900" b="1" dirty="0" smtClean="0">
                <a:solidFill>
                  <a:srgbClr val="FFC000"/>
                </a:solidFill>
              </a:rPr>
              <a:t/>
            </a:r>
            <a:br>
              <a:rPr lang="en-US" sz="900" b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“Provide quality public spaces; deliver superior municipal services, and support arts, education, recreation and wellness.”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3010" name="Oval 7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3011" name="Oval 8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3012" name="Oval 9"/>
          <p:cNvSpPr>
            <a:spLocks noChangeArrowheads="1"/>
          </p:cNvSpPr>
          <p:nvPr/>
        </p:nvSpPr>
        <p:spPr bwMode="auto">
          <a:xfrm>
            <a:off x="3581400" y="4038600"/>
            <a:ext cx="19050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cs typeface="Times New Roman" pitchFamily="18" charset="0"/>
              </a:rPr>
              <a:t>Quality of Life</a:t>
            </a:r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 flipH="1" flipV="1">
            <a:off x="4648200" y="2514600"/>
            <a:ext cx="762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20"/>
          <p:cNvSpPr>
            <a:spLocks noChangeShapeType="1"/>
          </p:cNvSpPr>
          <p:nvPr/>
        </p:nvSpPr>
        <p:spPr bwMode="auto">
          <a:xfrm flipH="1" flipV="1">
            <a:off x="3429000" y="2667000"/>
            <a:ext cx="2286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 flipH="1" flipV="1">
            <a:off x="990600" y="4038600"/>
            <a:ext cx="24384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Line 22"/>
          <p:cNvSpPr>
            <a:spLocks noChangeShapeType="1"/>
          </p:cNvSpPr>
          <p:nvPr/>
        </p:nvSpPr>
        <p:spPr bwMode="auto">
          <a:xfrm flipH="1">
            <a:off x="1524000" y="4495800"/>
            <a:ext cx="198120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Line 23"/>
          <p:cNvSpPr>
            <a:spLocks noChangeShapeType="1"/>
          </p:cNvSpPr>
          <p:nvPr/>
        </p:nvSpPr>
        <p:spPr bwMode="auto">
          <a:xfrm flipH="1">
            <a:off x="3200400" y="4572000"/>
            <a:ext cx="457200" cy="190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Line 24"/>
          <p:cNvSpPr>
            <a:spLocks noChangeShapeType="1"/>
          </p:cNvSpPr>
          <p:nvPr/>
        </p:nvSpPr>
        <p:spPr bwMode="auto">
          <a:xfrm>
            <a:off x="5029200" y="4724400"/>
            <a:ext cx="457200" cy="1828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25"/>
          <p:cNvSpPr>
            <a:spLocks noChangeShapeType="1"/>
          </p:cNvSpPr>
          <p:nvPr/>
        </p:nvSpPr>
        <p:spPr bwMode="auto">
          <a:xfrm>
            <a:off x="5486400" y="4572000"/>
            <a:ext cx="25146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6"/>
          <p:cNvSpPr>
            <a:spLocks noChangeShapeType="1"/>
          </p:cNvSpPr>
          <p:nvPr/>
        </p:nvSpPr>
        <p:spPr bwMode="auto">
          <a:xfrm>
            <a:off x="5638800" y="4419600"/>
            <a:ext cx="27432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Line 27"/>
          <p:cNvSpPr>
            <a:spLocks noChangeShapeType="1"/>
          </p:cNvSpPr>
          <p:nvPr/>
        </p:nvSpPr>
        <p:spPr bwMode="auto">
          <a:xfrm flipV="1">
            <a:off x="5410200" y="2819400"/>
            <a:ext cx="12192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5800" y="152400"/>
            <a:ext cx="7620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FY2014 Quality of Life</a:t>
            </a: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900" b="1" dirty="0" smtClean="0">
                <a:solidFill>
                  <a:srgbClr val="FFC000"/>
                </a:solidFill>
              </a:rPr>
              <a:t/>
            </a:r>
            <a:br>
              <a:rPr lang="en-US" sz="900" b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“Provide quality public spaces; deliver superior municipal services, and support arts, education, recreation and wellness.”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Improve communication and Citizen participation in setting community priorities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53200" y="45059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Provide outstanding municipal services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3276600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Provide reliable and efficient emergency response and effective safety, fire and crime prevention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00200" y="316069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Cultivate public/private partnerships to facilitate a cultural and service-oriented community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05200" y="4813518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Enhance mobility options to include extended hours of public transportation, bike paths, bike </a:t>
            </a:r>
          </a:p>
          <a:p>
            <a:r>
              <a:rPr lang="en-US" sz="1400" dirty="0" smtClean="0"/>
              <a:t>lanes and pedestrian connections to activity centers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422749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Influence the environment to promote active, healthy and enriched lifestyles within </a:t>
            </a:r>
          </a:p>
          <a:p>
            <a:r>
              <a:rPr lang="en-US" sz="1400" dirty="0" smtClean="0"/>
              <a:t>the community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0" y="51816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Promote arts and culture throughout the City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81400" y="2577405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Promote career training and programs aimed at life-long learning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4953000"/>
            <a:ext cx="198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Provide diverse recreational events, accessible parks, libraries and entertainment venues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533400" y="2746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5058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5059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3581400" y="4038600"/>
            <a:ext cx="19050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cs typeface="Times New Roman" pitchFamily="18" charset="0"/>
              </a:rPr>
              <a:t>Growth Management</a:t>
            </a:r>
          </a:p>
        </p:txBody>
      </p:sp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5410200" y="52578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Reliable, Adequate Infrastructure</a:t>
            </a: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990600" y="45720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Safe, Attractive Neighborhoods Across the Economic Spectrum</a:t>
            </a:r>
          </a:p>
        </p:txBody>
      </p:sp>
      <p:sp>
        <p:nvSpPr>
          <p:cNvPr id="45063" name="Text Box 12"/>
          <p:cNvSpPr txBox="1">
            <a:spLocks noChangeArrowheads="1"/>
          </p:cNvSpPr>
          <p:nvPr/>
        </p:nvSpPr>
        <p:spPr bwMode="auto">
          <a:xfrm>
            <a:off x="6019800" y="42672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Regionally Adequate Transportation Systems</a:t>
            </a:r>
          </a:p>
        </p:txBody>
      </p:sp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1752600" y="32766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Comprehensive Integrated Approach to Land Use Decisions</a:t>
            </a:r>
          </a:p>
        </p:txBody>
      </p:sp>
      <p:sp>
        <p:nvSpPr>
          <p:cNvPr id="45065" name="Text Box 14"/>
          <p:cNvSpPr txBox="1">
            <a:spLocks noChangeArrowheads="1"/>
          </p:cNvSpPr>
          <p:nvPr/>
        </p:nvSpPr>
        <p:spPr bwMode="auto">
          <a:xfrm>
            <a:off x="2895600" y="5526088"/>
            <a:ext cx="243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Quality Developments Consistent with Community, Industry and Green Standards</a:t>
            </a:r>
          </a:p>
        </p:txBody>
      </p:sp>
      <p:sp>
        <p:nvSpPr>
          <p:cNvPr id="45066" name="Text Box 15"/>
          <p:cNvSpPr txBox="1">
            <a:spLocks noChangeArrowheads="1"/>
          </p:cNvSpPr>
          <p:nvPr/>
        </p:nvSpPr>
        <p:spPr bwMode="auto">
          <a:xfrm>
            <a:off x="4876800" y="3200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Fiscal Responsibility and Shared Resources</a:t>
            </a:r>
          </a:p>
        </p:txBody>
      </p:sp>
      <p:sp>
        <p:nvSpPr>
          <p:cNvPr id="45067" name="Line 16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Line 17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Line 21"/>
          <p:cNvSpPr>
            <a:spLocks noChangeShapeType="1"/>
          </p:cNvSpPr>
          <p:nvPr/>
        </p:nvSpPr>
        <p:spPr bwMode="auto">
          <a:xfrm>
            <a:off x="5105400" y="4648200"/>
            <a:ext cx="609600" cy="1828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22"/>
          <p:cNvSpPr>
            <a:spLocks noChangeShapeType="1"/>
          </p:cNvSpPr>
          <p:nvPr/>
        </p:nvSpPr>
        <p:spPr bwMode="auto">
          <a:xfrm>
            <a:off x="5562600" y="4495800"/>
            <a:ext cx="24384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23"/>
          <p:cNvSpPr>
            <a:spLocks noChangeShapeType="1"/>
          </p:cNvSpPr>
          <p:nvPr/>
        </p:nvSpPr>
        <p:spPr bwMode="auto">
          <a:xfrm flipV="1">
            <a:off x="1905000" y="4648200"/>
            <a:ext cx="19812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Line 24"/>
          <p:cNvSpPr>
            <a:spLocks noChangeShapeType="1"/>
          </p:cNvSpPr>
          <p:nvPr/>
        </p:nvSpPr>
        <p:spPr bwMode="auto">
          <a:xfrm flipV="1">
            <a:off x="5638800" y="3429000"/>
            <a:ext cx="21336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228600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FY2009 Growth Management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800" b="1" dirty="0" smtClean="0">
                <a:solidFill>
                  <a:srgbClr val="FFC000"/>
                </a:solidFill>
              </a:rPr>
              <a:t/>
            </a:r>
            <a:br>
              <a:rPr lang="en-US" sz="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Ensure planning and infrastructure results in quality development and safe, attractive neighborhoods.”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533400" y="2746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5058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5059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3581400" y="4038600"/>
            <a:ext cx="19050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cs typeface="Times New Roman" pitchFamily="18" charset="0"/>
              </a:rPr>
              <a:t>Growth Management</a:t>
            </a:r>
          </a:p>
        </p:txBody>
      </p:sp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5410200" y="52578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Efficient and effective use of all resources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990600" y="47199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Provide reliable adequate infrastructure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5063" name="Text Box 12"/>
          <p:cNvSpPr txBox="1">
            <a:spLocks noChangeArrowheads="1"/>
          </p:cNvSpPr>
          <p:nvPr/>
        </p:nvSpPr>
        <p:spPr bwMode="auto">
          <a:xfrm>
            <a:off x="4648200" y="28956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Provide long-range planning to direct investment in infrastructure necessary for growth and redevelopment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1752600" y="32766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Establish dynamic standards  to respond to the changing environment including “green initiatives”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5065" name="Text Box 14"/>
          <p:cNvSpPr txBox="1">
            <a:spLocks noChangeArrowheads="1"/>
          </p:cNvSpPr>
          <p:nvPr/>
        </p:nvSpPr>
        <p:spPr bwMode="auto">
          <a:xfrm>
            <a:off x="2895600" y="5526088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Implement an effective multi-modal transportation plan that considers regional objectives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5066" name="Text Box 15"/>
          <p:cNvSpPr txBox="1">
            <a:spLocks noChangeArrowheads="1"/>
          </p:cNvSpPr>
          <p:nvPr/>
        </p:nvSpPr>
        <p:spPr bwMode="auto">
          <a:xfrm>
            <a:off x="6324600" y="4038600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Maintain diverse, safe, attractive neighborhoods throughout the City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5067" name="Line 16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Line 17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Line 21"/>
          <p:cNvSpPr>
            <a:spLocks noChangeShapeType="1"/>
          </p:cNvSpPr>
          <p:nvPr/>
        </p:nvSpPr>
        <p:spPr bwMode="auto">
          <a:xfrm>
            <a:off x="5105400" y="4648200"/>
            <a:ext cx="609600" cy="1828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22"/>
          <p:cNvSpPr>
            <a:spLocks noChangeShapeType="1"/>
          </p:cNvSpPr>
          <p:nvPr/>
        </p:nvSpPr>
        <p:spPr bwMode="auto">
          <a:xfrm>
            <a:off x="5562600" y="4495800"/>
            <a:ext cx="24384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23"/>
          <p:cNvSpPr>
            <a:spLocks noChangeShapeType="1"/>
          </p:cNvSpPr>
          <p:nvPr/>
        </p:nvSpPr>
        <p:spPr bwMode="auto">
          <a:xfrm flipV="1">
            <a:off x="1905000" y="4648200"/>
            <a:ext cx="19812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Line 24"/>
          <p:cNvSpPr>
            <a:spLocks noChangeShapeType="1"/>
          </p:cNvSpPr>
          <p:nvPr/>
        </p:nvSpPr>
        <p:spPr bwMode="auto">
          <a:xfrm flipV="1">
            <a:off x="5638800" y="3429000"/>
            <a:ext cx="21336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228600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FY2014 Growth Management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800" b="1" dirty="0" smtClean="0">
                <a:solidFill>
                  <a:srgbClr val="FFC000"/>
                </a:solidFill>
              </a:rPr>
              <a:t/>
            </a:r>
            <a:br>
              <a:rPr lang="en-US" sz="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Ensure planning and infrastructure results in quality development and safe, attractive neighborhoods.”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228600" y="274638"/>
            <a:ext cx="86868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666699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47107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6666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7108" name="Oval 6"/>
          <p:cNvSpPr>
            <a:spLocks noChangeArrowheads="1"/>
          </p:cNvSpPr>
          <p:nvPr/>
        </p:nvSpPr>
        <p:spPr bwMode="auto">
          <a:xfrm>
            <a:off x="3505200" y="3962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cs typeface="Times New Roman" pitchFamily="18" charset="0"/>
              </a:rPr>
              <a:t>Economic Opportunity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657600" y="54864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Sustainable Business Environment and Tourism</a:t>
            </a:r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5867400" y="4267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Enriched Community Workforce/Creative Class Jobs</a:t>
            </a: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1752600" y="32766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Partnering for Economic Connections, Collaboration and Creation</a:t>
            </a:r>
          </a:p>
        </p:txBody>
      </p:sp>
      <p:sp>
        <p:nvSpPr>
          <p:cNvPr id="47112" name="Text Box 11"/>
          <p:cNvSpPr txBox="1">
            <a:spLocks noChangeArrowheads="1"/>
          </p:cNvSpPr>
          <p:nvPr/>
        </p:nvSpPr>
        <p:spPr bwMode="auto">
          <a:xfrm>
            <a:off x="1295400" y="47244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Downtown Focus and Vibrancy</a:t>
            </a:r>
          </a:p>
        </p:txBody>
      </p:sp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4724400" y="31242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Generationally Diverse and Attractive Environment</a:t>
            </a:r>
          </a:p>
        </p:txBody>
      </p:sp>
      <p:sp>
        <p:nvSpPr>
          <p:cNvPr id="47114" name="Line 13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4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15"/>
          <p:cNvSpPr>
            <a:spLocks noChangeShapeType="1"/>
          </p:cNvSpPr>
          <p:nvPr/>
        </p:nvSpPr>
        <p:spPr bwMode="auto">
          <a:xfrm>
            <a:off x="5486400" y="4572000"/>
            <a:ext cx="1676400" cy="1447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Line 17"/>
          <p:cNvSpPr>
            <a:spLocks noChangeShapeType="1"/>
          </p:cNvSpPr>
          <p:nvPr/>
        </p:nvSpPr>
        <p:spPr bwMode="auto">
          <a:xfrm flipV="1">
            <a:off x="2133600" y="4724400"/>
            <a:ext cx="19812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Line 18"/>
          <p:cNvSpPr>
            <a:spLocks noChangeShapeType="1"/>
          </p:cNvSpPr>
          <p:nvPr/>
        </p:nvSpPr>
        <p:spPr bwMode="auto">
          <a:xfrm flipV="1">
            <a:off x="5562600" y="3276600"/>
            <a:ext cx="1981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76200"/>
            <a:ext cx="899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FY2009 Economic Opportunity</a:t>
            </a:r>
          </a:p>
          <a:p>
            <a:pPr algn="ctr"/>
            <a:endParaRPr lang="en-US" sz="24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“</a:t>
            </a:r>
            <a:r>
              <a:rPr lang="en-US" sz="2400" b="1" i="1" dirty="0" smtClean="0">
                <a:solidFill>
                  <a:srgbClr val="FFC000"/>
                </a:solidFill>
              </a:rPr>
              <a:t>Create and encourage inclusive lasting environments that grow, attract and retain a creative, talented, educated and technically qualified workforce.”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228600" y="274638"/>
            <a:ext cx="86868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666699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47107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6666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7108" name="Oval 6"/>
          <p:cNvSpPr>
            <a:spLocks noChangeArrowheads="1"/>
          </p:cNvSpPr>
          <p:nvPr/>
        </p:nvSpPr>
        <p:spPr bwMode="auto">
          <a:xfrm>
            <a:off x="3505200" y="3962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cs typeface="Times New Roman" pitchFamily="18" charset="0"/>
              </a:rPr>
              <a:t>Economic Opportunity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581400" y="53340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Participate with economic partners creating business opportunities and aligning regional interests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5867400" y="4038600"/>
            <a:ext cx="236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Promote downtown as a regional center with a vibrant mix of high quality residential, retail, professional, civic and entertainment options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1752600" y="32766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Foster an inclusive and diverse environment that is welcoming to all ages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7112" name="Text Box 11"/>
          <p:cNvSpPr txBox="1">
            <a:spLocks noChangeArrowheads="1"/>
          </p:cNvSpPr>
          <p:nvPr/>
        </p:nvSpPr>
        <p:spPr bwMode="auto">
          <a:xfrm>
            <a:off x="1066800" y="4535269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Collaborate with business and tourism partners for sustaining viable economic environment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4648200" y="2819400"/>
            <a:ext cx="182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Attract diverse job opportunities and cultivate high skill/high wage/high technology initiatives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7114" name="Line 13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4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15"/>
          <p:cNvSpPr>
            <a:spLocks noChangeShapeType="1"/>
          </p:cNvSpPr>
          <p:nvPr/>
        </p:nvSpPr>
        <p:spPr bwMode="auto">
          <a:xfrm>
            <a:off x="5486400" y="4572000"/>
            <a:ext cx="1676400" cy="1447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Line 17"/>
          <p:cNvSpPr>
            <a:spLocks noChangeShapeType="1"/>
          </p:cNvSpPr>
          <p:nvPr/>
        </p:nvSpPr>
        <p:spPr bwMode="auto">
          <a:xfrm flipV="1">
            <a:off x="2133600" y="4724400"/>
            <a:ext cx="19812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Line 18"/>
          <p:cNvSpPr>
            <a:spLocks noChangeShapeType="1"/>
          </p:cNvSpPr>
          <p:nvPr/>
        </p:nvSpPr>
        <p:spPr bwMode="auto">
          <a:xfrm flipV="1">
            <a:off x="5562600" y="3276600"/>
            <a:ext cx="1981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76200"/>
            <a:ext cx="899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FY2014 Economic Opportunity</a:t>
            </a:r>
          </a:p>
          <a:p>
            <a:pPr algn="ctr"/>
            <a:endParaRPr lang="en-US" sz="24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“</a:t>
            </a:r>
            <a:r>
              <a:rPr lang="en-US" sz="2400" b="1" i="1" dirty="0" smtClean="0">
                <a:solidFill>
                  <a:srgbClr val="FFC000"/>
                </a:solidFill>
              </a:rPr>
              <a:t>Create and encourage inclusive lasting environments that grow, attract and retain a creative, talented, educated and technically qualified workforce.”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50000">
                <a:schemeClr val="bg1"/>
              </a:gs>
              <a:gs pos="100000">
                <a:srgbClr val="339966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49155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3399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9156" name="Oval 6"/>
          <p:cNvSpPr>
            <a:spLocks noChangeArrowheads="1"/>
          </p:cNvSpPr>
          <p:nvPr/>
        </p:nvSpPr>
        <p:spPr bwMode="auto">
          <a:xfrm>
            <a:off x="3505200" y="3962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cs typeface="Times New Roman" pitchFamily="18" charset="0"/>
              </a:rPr>
              <a:t>Fiscal Management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981200" y="5068888"/>
            <a:ext cx="182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Strategic and Budgetary Planning with Prioritization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5486400" y="49530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Measurable Performance of Innovation Efficiency and Effectiveness</a:t>
            </a: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New or Diversified Revenue Streams to Fund Priorities</a:t>
            </a: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5410200" y="3260725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Strategic, Accountable and Transparent Cost Management</a:t>
            </a:r>
          </a:p>
        </p:txBody>
      </p:sp>
      <p:sp>
        <p:nvSpPr>
          <p:cNvPr id="49161" name="Line 12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Line 13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4"/>
          <p:cNvSpPr>
            <a:spLocks noChangeShapeType="1"/>
          </p:cNvSpPr>
          <p:nvPr/>
        </p:nvSpPr>
        <p:spPr bwMode="auto">
          <a:xfrm>
            <a:off x="4572000" y="4724400"/>
            <a:ext cx="0" cy="190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6"/>
          <p:cNvSpPr>
            <a:spLocks noChangeShapeType="1"/>
          </p:cNvSpPr>
          <p:nvPr/>
        </p:nvSpPr>
        <p:spPr bwMode="auto">
          <a:xfrm flipV="1">
            <a:off x="5638800" y="43434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81000"/>
            <a:ext cx="91440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FY2009 Fiscal Management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1050" b="1" dirty="0" smtClean="0">
                <a:solidFill>
                  <a:srgbClr val="FFC000"/>
                </a:solidFill>
              </a:rPr>
              <a:t/>
            </a:r>
            <a:br>
              <a:rPr lang="en-US" sz="105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Develop and effectively manage financial resources.”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Superior%20storm%20front%2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68288"/>
            <a:ext cx="8229600" cy="1398587"/>
          </a:xfrm>
        </p:spPr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Environment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990600" y="1874838"/>
            <a:ext cx="7848600" cy="4525962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Higher Citizen Expectations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				   </a:t>
            </a: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Property Tax Challenges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	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Franklin Gothic Book" pitchFamily="34" charset="0"/>
              </a:rPr>
              <a:t>  Economic Declines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latin typeface="Franklin Gothic Book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Franklin Gothic Book" pitchFamily="34" charset="0"/>
              </a:rPr>
              <a:t>				         Unfunded Mandates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latin typeface="Franklin Gothic Book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Franklin Gothic Book" pitchFamily="34" charset="0"/>
              </a:rPr>
              <a:t>Fiscal Uncertainty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" name="MSj00750260000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05800" y="62484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50000">
                <a:schemeClr val="bg1"/>
              </a:gs>
              <a:gs pos="100000">
                <a:srgbClr val="339966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49155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3399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9156" name="Oval 6"/>
          <p:cNvSpPr>
            <a:spLocks noChangeArrowheads="1"/>
          </p:cNvSpPr>
          <p:nvPr/>
        </p:nvSpPr>
        <p:spPr bwMode="auto">
          <a:xfrm>
            <a:off x="3505200" y="3962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cs typeface="Times New Roman" pitchFamily="18" charset="0"/>
              </a:rPr>
              <a:t>Fiscal Management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981200" y="4800600"/>
            <a:ext cx="182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Maintain financial stability and align financial resources to core service priorities and regulatory requirements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5029200" y="4648200"/>
            <a:ext cx="228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Explore alternative sources of revenues, evaluate fiscal capacity including areas that should be paying user fees, form strategic alliances, expand profitable services and continually look for other creative opportunities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1981200" y="30480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Develop greater transparency into the costs, utilization and operations of City services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5181600" y="2819400"/>
            <a:ext cx="160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Continually monitor and evaluate cost effectiveness as well as efficient and accountable business practices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9161" name="Line 12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Line 13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4"/>
          <p:cNvSpPr>
            <a:spLocks noChangeShapeType="1"/>
          </p:cNvSpPr>
          <p:nvPr/>
        </p:nvSpPr>
        <p:spPr bwMode="auto">
          <a:xfrm>
            <a:off x="4572000" y="4724400"/>
            <a:ext cx="0" cy="190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6"/>
          <p:cNvSpPr>
            <a:spLocks noChangeShapeType="1"/>
          </p:cNvSpPr>
          <p:nvPr/>
        </p:nvSpPr>
        <p:spPr bwMode="auto">
          <a:xfrm flipV="1">
            <a:off x="5638800" y="43434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81000"/>
            <a:ext cx="91440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FY2014 Fiscal Management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1050" b="1" dirty="0" smtClean="0">
                <a:solidFill>
                  <a:srgbClr val="FFC000"/>
                </a:solidFill>
              </a:rPr>
              <a:t/>
            </a:r>
            <a:br>
              <a:rPr lang="en-US" sz="105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Develop and effectively manage financial resources.”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457200" y="5334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1202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1203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1204" name="Oval 6"/>
          <p:cNvSpPr>
            <a:spLocks noChangeArrowheads="1"/>
          </p:cNvSpPr>
          <p:nvPr/>
        </p:nvSpPr>
        <p:spPr bwMode="auto">
          <a:xfrm>
            <a:off x="3505200" y="3962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cs typeface="Times New Roman" pitchFamily="18" charset="0"/>
              </a:rPr>
              <a:t>Communication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981200" y="49530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cs typeface="Times New Roman" pitchFamily="18" charset="0"/>
              </a:rPr>
              <a:t>Media Partnerships for Real Time Communication Feedback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5715000" y="49530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Customer Experience Deemed Professional Responsive and Productive</a:t>
            </a: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cs typeface="Times New Roman" pitchFamily="18" charset="0"/>
              </a:rPr>
              <a:t>Effective and Timely Communication With Customers</a:t>
            </a:r>
          </a:p>
        </p:txBody>
      </p:sp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5562600" y="32766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Transparent and Understandable Message Content</a:t>
            </a:r>
          </a:p>
        </p:txBody>
      </p:sp>
      <p:sp>
        <p:nvSpPr>
          <p:cNvPr id="51209" name="Line 12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Line 13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15"/>
          <p:cNvSpPr>
            <a:spLocks noChangeShapeType="1"/>
          </p:cNvSpPr>
          <p:nvPr/>
        </p:nvSpPr>
        <p:spPr bwMode="auto">
          <a:xfrm flipV="1">
            <a:off x="4572000" y="4724400"/>
            <a:ext cx="0" cy="190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6"/>
          <p:cNvSpPr>
            <a:spLocks noChangeShapeType="1"/>
          </p:cNvSpPr>
          <p:nvPr/>
        </p:nvSpPr>
        <p:spPr bwMode="auto">
          <a:xfrm flipV="1">
            <a:off x="5638800" y="43434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457200"/>
            <a:ext cx="8534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FY2009 Communication</a:t>
            </a: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“Develop an informed and engaged community.”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457200" y="5334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1202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1203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1204" name="Oval 6"/>
          <p:cNvSpPr>
            <a:spLocks noChangeArrowheads="1"/>
          </p:cNvSpPr>
          <p:nvPr/>
        </p:nvSpPr>
        <p:spPr bwMode="auto">
          <a:xfrm>
            <a:off x="3505200" y="3962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cs typeface="Times New Roman" pitchFamily="18" charset="0"/>
              </a:rPr>
              <a:t>Communication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371600" y="3733800"/>
            <a:ext cx="182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Develop social media connections to increase real-time communication outreach to the public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3733800" y="5105400"/>
            <a:ext cx="175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Provide understandable information content through transparent processes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5867400" y="36576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Respond to all customer inquires in a responsive, efficient, professional and courteous manner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1209" name="Line 12"/>
          <p:cNvSpPr>
            <a:spLocks noChangeShapeType="1"/>
          </p:cNvSpPr>
          <p:nvPr/>
        </p:nvSpPr>
        <p:spPr bwMode="auto">
          <a:xfrm flipV="1">
            <a:off x="47244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15"/>
          <p:cNvSpPr>
            <a:spLocks noChangeShapeType="1"/>
          </p:cNvSpPr>
          <p:nvPr/>
        </p:nvSpPr>
        <p:spPr bwMode="auto">
          <a:xfrm flipV="1">
            <a:off x="2209800" y="4724400"/>
            <a:ext cx="18288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6"/>
          <p:cNvSpPr>
            <a:spLocks noChangeShapeType="1"/>
          </p:cNvSpPr>
          <p:nvPr/>
        </p:nvSpPr>
        <p:spPr bwMode="auto">
          <a:xfrm>
            <a:off x="5334000" y="4648200"/>
            <a:ext cx="205740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457200"/>
            <a:ext cx="8534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FY2014 Communication</a:t>
            </a: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“Develop an informed and engaged community.”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4"/>
          <p:cNvSpPr>
            <a:spLocks noChangeArrowheads="1"/>
          </p:cNvSpPr>
          <p:nvPr/>
        </p:nvSpPr>
        <p:spPr bwMode="auto">
          <a:xfrm>
            <a:off x="762000" y="1752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3250" name="Oval 5"/>
          <p:cNvSpPr>
            <a:spLocks noChangeArrowheads="1"/>
          </p:cNvSpPr>
          <p:nvPr/>
        </p:nvSpPr>
        <p:spPr bwMode="auto">
          <a:xfrm>
            <a:off x="3429000" y="3124200"/>
            <a:ext cx="2209800" cy="838200"/>
          </a:xfrm>
          <a:prstGeom prst="ellipse">
            <a:avLst/>
          </a:prstGeom>
          <a:solidFill>
            <a:srgbClr val="3366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3251" name="Oval 6"/>
          <p:cNvSpPr>
            <a:spLocks noChangeArrowheads="1"/>
          </p:cNvSpPr>
          <p:nvPr/>
        </p:nvSpPr>
        <p:spPr bwMode="auto">
          <a:xfrm>
            <a:off x="3505200" y="3200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cs typeface="Times New Roman" pitchFamily="18" charset="0"/>
              </a:rPr>
              <a:t>Governance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6096000" y="3794125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Enriched, Informed and Engaged Workforce</a:t>
            </a: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5943600" y="26670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Transparent, Accountable and Efficient Business Processes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2438400" y="22860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cs typeface="Times New Roman" pitchFamily="18" charset="0"/>
              </a:rPr>
              <a:t> Customer and Market Focus (Benchmarking)</a:t>
            </a: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990600" y="3200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Safeguarding of Assets and  Prudent Management of Fiscal Resources</a:t>
            </a:r>
          </a:p>
        </p:txBody>
      </p:sp>
      <p:sp>
        <p:nvSpPr>
          <p:cNvPr id="53256" name="Text Box 11"/>
          <p:cNvSpPr txBox="1">
            <a:spLocks noChangeArrowheads="1"/>
          </p:cNvSpPr>
          <p:nvPr/>
        </p:nvSpPr>
        <p:spPr bwMode="auto">
          <a:xfrm>
            <a:off x="4495800" y="20574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Results Oriented and Value Based Leadership</a:t>
            </a:r>
          </a:p>
        </p:txBody>
      </p:sp>
      <p:sp>
        <p:nvSpPr>
          <p:cNvPr id="53257" name="Line 12"/>
          <p:cNvSpPr>
            <a:spLocks noChangeShapeType="1"/>
          </p:cNvSpPr>
          <p:nvPr/>
        </p:nvSpPr>
        <p:spPr bwMode="auto">
          <a:xfrm flipH="1" flipV="1">
            <a:off x="4343400" y="1752600"/>
            <a:ext cx="2286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Line 13"/>
          <p:cNvSpPr>
            <a:spLocks noChangeShapeType="1"/>
          </p:cNvSpPr>
          <p:nvPr/>
        </p:nvSpPr>
        <p:spPr bwMode="auto">
          <a:xfrm flipH="1" flipV="1">
            <a:off x="5638800" y="3581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4"/>
          <p:cNvSpPr>
            <a:spLocks noChangeShapeType="1"/>
          </p:cNvSpPr>
          <p:nvPr/>
        </p:nvSpPr>
        <p:spPr bwMode="auto">
          <a:xfrm>
            <a:off x="5410200" y="3810000"/>
            <a:ext cx="220980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5"/>
          <p:cNvSpPr>
            <a:spLocks noChangeShapeType="1"/>
          </p:cNvSpPr>
          <p:nvPr/>
        </p:nvSpPr>
        <p:spPr bwMode="auto">
          <a:xfrm flipV="1">
            <a:off x="5181600" y="2133600"/>
            <a:ext cx="1524000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6"/>
          <p:cNvSpPr>
            <a:spLocks noChangeShapeType="1"/>
          </p:cNvSpPr>
          <p:nvPr/>
        </p:nvSpPr>
        <p:spPr bwMode="auto">
          <a:xfrm flipV="1">
            <a:off x="914400" y="3581400"/>
            <a:ext cx="25146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Text Box 20"/>
          <p:cNvSpPr txBox="1">
            <a:spLocks noChangeArrowheads="1"/>
          </p:cNvSpPr>
          <p:nvPr/>
        </p:nvSpPr>
        <p:spPr bwMode="auto">
          <a:xfrm>
            <a:off x="1447800" y="31242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cs typeface="Times New Roman" pitchFamily="18" charset="0"/>
            </a:endParaRPr>
          </a:p>
        </p:txBody>
      </p:sp>
      <p:sp>
        <p:nvSpPr>
          <p:cNvPr id="53264" name="Text Box 21"/>
          <p:cNvSpPr txBox="1">
            <a:spLocks noChangeArrowheads="1"/>
          </p:cNvSpPr>
          <p:nvPr/>
        </p:nvSpPr>
        <p:spPr bwMode="auto">
          <a:xfrm>
            <a:off x="1524000" y="4343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Strategic and Long Term Planning</a:t>
            </a:r>
          </a:p>
        </p:txBody>
      </p:sp>
      <p:sp>
        <p:nvSpPr>
          <p:cNvPr id="53265" name="Text Box 22"/>
          <p:cNvSpPr txBox="1">
            <a:spLocks noChangeArrowheads="1"/>
          </p:cNvSpPr>
          <p:nvPr/>
        </p:nvSpPr>
        <p:spPr bwMode="auto">
          <a:xfrm>
            <a:off x="4876800" y="47244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Knowledge and Analysis Based Decision-making</a:t>
            </a:r>
          </a:p>
        </p:txBody>
      </p:sp>
      <p:sp>
        <p:nvSpPr>
          <p:cNvPr id="53266" name="Line 23"/>
          <p:cNvSpPr>
            <a:spLocks noChangeShapeType="1"/>
          </p:cNvSpPr>
          <p:nvPr/>
        </p:nvSpPr>
        <p:spPr bwMode="auto">
          <a:xfrm flipH="1" flipV="1">
            <a:off x="1524000" y="25908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Line 24"/>
          <p:cNvSpPr>
            <a:spLocks noChangeShapeType="1"/>
          </p:cNvSpPr>
          <p:nvPr/>
        </p:nvSpPr>
        <p:spPr bwMode="auto">
          <a:xfrm>
            <a:off x="4572000" y="3962400"/>
            <a:ext cx="457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3124200" y="4795838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Regulatory and Policy Compliance</a:t>
            </a:r>
          </a:p>
        </p:txBody>
      </p:sp>
      <p:sp>
        <p:nvSpPr>
          <p:cNvPr id="53269" name="Line 26"/>
          <p:cNvSpPr>
            <a:spLocks noChangeShapeType="1"/>
          </p:cNvSpPr>
          <p:nvPr/>
        </p:nvSpPr>
        <p:spPr bwMode="auto">
          <a:xfrm flipH="1">
            <a:off x="2590800" y="3886200"/>
            <a:ext cx="1219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FY2009 City-Wide Governance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1050" b="1" dirty="0" smtClean="0">
                <a:solidFill>
                  <a:srgbClr val="FFC000"/>
                </a:solidFill>
              </a:rPr>
              <a:t/>
            </a:r>
            <a:br>
              <a:rPr lang="en-US" sz="105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Provide for responsive and responsible governmental service.”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4"/>
          <p:cNvSpPr>
            <a:spLocks noChangeArrowheads="1"/>
          </p:cNvSpPr>
          <p:nvPr/>
        </p:nvSpPr>
        <p:spPr bwMode="auto">
          <a:xfrm>
            <a:off x="762000" y="1752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3250" name="Oval 5"/>
          <p:cNvSpPr>
            <a:spLocks noChangeArrowheads="1"/>
          </p:cNvSpPr>
          <p:nvPr/>
        </p:nvSpPr>
        <p:spPr bwMode="auto">
          <a:xfrm>
            <a:off x="3429000" y="3124200"/>
            <a:ext cx="2209800" cy="838200"/>
          </a:xfrm>
          <a:prstGeom prst="ellipse">
            <a:avLst/>
          </a:prstGeom>
          <a:solidFill>
            <a:srgbClr val="3366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3251" name="Oval 6"/>
          <p:cNvSpPr>
            <a:spLocks noChangeArrowheads="1"/>
          </p:cNvSpPr>
          <p:nvPr/>
        </p:nvSpPr>
        <p:spPr bwMode="auto">
          <a:xfrm>
            <a:off x="3505200" y="3200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cs typeface="Times New Roman" pitchFamily="18" charset="0"/>
              </a:rPr>
              <a:t>Governance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6019800" y="3784937"/>
            <a:ext cx="213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Provide priority based services needed by Citizens and fund those desirable services that customers are willing to pay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990600" y="3048000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Provide a work environment that enriches, informs and engages the workforce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1600200" y="41910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cs typeface="Times New Roman" pitchFamily="18" charset="0"/>
              </a:rPr>
              <a:t> </a:t>
            </a:r>
            <a:r>
              <a:rPr lang="en-US" sz="1200" dirty="0" smtClean="0">
                <a:cs typeface="Times New Roman" pitchFamily="18" charset="0"/>
              </a:rPr>
              <a:t>Comply with Federal, State and local laws and City policies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4343400" y="20574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Live our Core Values 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cs typeface="Times New Roman" pitchFamily="18" charset="0"/>
              </a:rPr>
              <a:t>top to bottom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56" name="Text Box 11"/>
          <p:cNvSpPr txBox="1">
            <a:spLocks noChangeArrowheads="1"/>
          </p:cNvSpPr>
          <p:nvPr/>
        </p:nvSpPr>
        <p:spPr bwMode="auto">
          <a:xfrm>
            <a:off x="2438400" y="2032337"/>
            <a:ext cx="205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Practice strategic, long-term planning through alignment of goals, outcome expectations and key success indicators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57" name="Line 12"/>
          <p:cNvSpPr>
            <a:spLocks noChangeShapeType="1"/>
          </p:cNvSpPr>
          <p:nvPr/>
        </p:nvSpPr>
        <p:spPr bwMode="auto">
          <a:xfrm flipH="1" flipV="1">
            <a:off x="4343400" y="1752600"/>
            <a:ext cx="2286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Line 13"/>
          <p:cNvSpPr>
            <a:spLocks noChangeShapeType="1"/>
          </p:cNvSpPr>
          <p:nvPr/>
        </p:nvSpPr>
        <p:spPr bwMode="auto">
          <a:xfrm flipH="1" flipV="1">
            <a:off x="5638800" y="3581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4"/>
          <p:cNvSpPr>
            <a:spLocks noChangeShapeType="1"/>
          </p:cNvSpPr>
          <p:nvPr/>
        </p:nvSpPr>
        <p:spPr bwMode="auto">
          <a:xfrm>
            <a:off x="5410200" y="3810000"/>
            <a:ext cx="1371600" cy="1600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5"/>
          <p:cNvSpPr>
            <a:spLocks noChangeShapeType="1"/>
          </p:cNvSpPr>
          <p:nvPr/>
        </p:nvSpPr>
        <p:spPr bwMode="auto">
          <a:xfrm flipV="1">
            <a:off x="5181600" y="2133600"/>
            <a:ext cx="1524000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6"/>
          <p:cNvSpPr>
            <a:spLocks noChangeShapeType="1"/>
          </p:cNvSpPr>
          <p:nvPr/>
        </p:nvSpPr>
        <p:spPr bwMode="auto">
          <a:xfrm flipV="1">
            <a:off x="914400" y="3581400"/>
            <a:ext cx="25146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Text Box 20"/>
          <p:cNvSpPr txBox="1">
            <a:spLocks noChangeArrowheads="1"/>
          </p:cNvSpPr>
          <p:nvPr/>
        </p:nvSpPr>
        <p:spPr bwMode="auto">
          <a:xfrm>
            <a:off x="1447800" y="31242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cs typeface="Times New Roman" pitchFamily="18" charset="0"/>
            </a:endParaRPr>
          </a:p>
        </p:txBody>
      </p:sp>
      <p:sp>
        <p:nvSpPr>
          <p:cNvPr id="53264" name="Text Box 21"/>
          <p:cNvSpPr txBox="1">
            <a:spLocks noChangeArrowheads="1"/>
          </p:cNvSpPr>
          <p:nvPr/>
        </p:nvSpPr>
        <p:spPr bwMode="auto">
          <a:xfrm>
            <a:off x="5867400" y="2514600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Utilize sound and best practice methodologies to ensure effective, efficient, transparent, and fiscally accountable governance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65" name="Text Box 22"/>
          <p:cNvSpPr txBox="1">
            <a:spLocks noChangeArrowheads="1"/>
          </p:cNvSpPr>
          <p:nvPr/>
        </p:nvSpPr>
        <p:spPr bwMode="auto">
          <a:xfrm>
            <a:off x="3505200" y="4069140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Practice knowledge and analysis based decision making through business process improvement tools and resources; critical thinking; and pushing decision making down to the lowest feasible level to eliminate red tape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66" name="Line 23"/>
          <p:cNvSpPr>
            <a:spLocks noChangeShapeType="1"/>
          </p:cNvSpPr>
          <p:nvPr/>
        </p:nvSpPr>
        <p:spPr bwMode="auto">
          <a:xfrm flipH="1" flipV="1">
            <a:off x="1524000" y="25908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9" name="Line 26"/>
          <p:cNvSpPr>
            <a:spLocks noChangeShapeType="1"/>
          </p:cNvSpPr>
          <p:nvPr/>
        </p:nvSpPr>
        <p:spPr bwMode="auto">
          <a:xfrm flipH="1">
            <a:off x="2590800" y="3886200"/>
            <a:ext cx="1219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FY2014 City-Wide Governance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1050" b="1" dirty="0" smtClean="0">
                <a:solidFill>
                  <a:srgbClr val="FFC000"/>
                </a:solidFill>
              </a:rPr>
              <a:t/>
            </a:r>
            <a:br>
              <a:rPr lang="en-US" sz="105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Provide for responsive and responsible governmental service.”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F79EB095-90CC-4C9F-8409-E4ACEA5E3F47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25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idx="1"/>
          </p:nvPr>
        </p:nvSpPr>
        <p:spPr>
          <a:xfrm>
            <a:off x="207963" y="304800"/>
            <a:ext cx="8936037" cy="6248400"/>
          </a:xfrm>
          <a:effectLst>
            <a:outerShdw dist="28398" dir="3806097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b="1" dirty="0" smtClean="0">
                <a:latin typeface="Bookman Old Style" pitchFamily="18" charset="0"/>
              </a:rPr>
              <a:t>Strategic Goals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300" b="1" dirty="0" smtClean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722376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9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</a:t>
            </a:r>
            <a:r>
              <a:rPr lang="en-US" sz="17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            </a:t>
            </a:r>
            <a:r>
              <a:rPr lang="en-US" sz="3500" b="1" dirty="0" smtClean="0">
                <a:latin typeface="Bookman Old Style" pitchFamily="18" charset="0"/>
              </a:rPr>
              <a:t>Outcomes</a:t>
            </a:r>
            <a:r>
              <a:rPr lang="en-US" sz="39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endParaRPr lang="en-US" sz="1700" b="1" dirty="0" smtClean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</a:t>
            </a: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         </a:t>
            </a:r>
            <a:r>
              <a:rPr lang="en-US" sz="3200" b="1" dirty="0" smtClean="0">
                <a:solidFill>
                  <a:srgbClr val="FF9900"/>
                </a:solidFill>
                <a:latin typeface="Bookman Old Style" pitchFamily="18" charset="0"/>
              </a:rPr>
              <a:t>Prioritized Services</a:t>
            </a:r>
            <a:endParaRPr lang="en-US" sz="1800" b="1" dirty="0" smtClean="0">
              <a:solidFill>
                <a:srgbClr val="FF9900"/>
              </a:solidFill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	</a:t>
            </a: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2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                         </a:t>
            </a:r>
            <a:r>
              <a:rPr lang="en-US" sz="3200" b="1" dirty="0" smtClean="0">
                <a:latin typeface="Bookman Old Style" pitchFamily="18" charset="0"/>
              </a:rPr>
              <a:t>Resource Allocation</a:t>
            </a:r>
            <a:endParaRPr lang="en-US" sz="2400" b="1" dirty="0" smtClean="0">
              <a:latin typeface="Bookman Old Style" pitchFamily="18" charset="0"/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1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600" dirty="0" smtClean="0"/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 rot="5400000">
            <a:off x="844550" y="1517650"/>
            <a:ext cx="1295400" cy="10033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 rot="5400000">
            <a:off x="1980407" y="2896393"/>
            <a:ext cx="1371600" cy="10652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3" name="AutoShape 5"/>
          <p:cNvSpPr>
            <a:spLocks noChangeArrowheads="1"/>
          </p:cNvSpPr>
          <p:nvPr/>
        </p:nvSpPr>
        <p:spPr bwMode="auto">
          <a:xfrm rot="5400000">
            <a:off x="3390900" y="4381500"/>
            <a:ext cx="1219200" cy="11430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2" grpId="0" animBg="1"/>
      <p:bldP spid="2068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FY2009 Municipal Core Services Breakdown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027237"/>
            <a:ext cx="8686800" cy="4525963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General Fund – Operational		210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General Fund – Governance		115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Internal Service Funds 		  56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Misc. (CRA’s, CDBG, etc.)		  25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u="sng" dirty="0" smtClean="0"/>
              <a:t>Enterprise Funds </a:t>
            </a:r>
            <a:r>
              <a:rPr lang="en-US" dirty="0" smtClean="0"/>
              <a:t>				 </a:t>
            </a:r>
            <a:r>
              <a:rPr lang="en-US" u="sng" dirty="0" smtClean="0"/>
              <a:t> 78</a:t>
            </a:r>
          </a:p>
          <a:p>
            <a:pPr>
              <a:buClr>
                <a:srgbClr val="92D050"/>
              </a:buClr>
              <a:buNone/>
            </a:pPr>
            <a:r>
              <a:rPr lang="en-US" b="1" dirty="0" smtClean="0"/>
              <a:t>		TOTAL					484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FY2014 Municipal Core Services Breakdown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027237"/>
            <a:ext cx="8686800" cy="4525963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General Fund – Operational		  92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General Fund – Governance		  37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Internal Service Funds 		  15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Misc. (CRA’s, CDBG, etc.)		  10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u="sng" dirty="0" smtClean="0"/>
              <a:t>Enterprise Funds </a:t>
            </a:r>
            <a:r>
              <a:rPr lang="en-US" dirty="0" smtClean="0"/>
              <a:t>				 </a:t>
            </a:r>
            <a:r>
              <a:rPr lang="en-US" u="sng" dirty="0" smtClean="0"/>
              <a:t> 30</a:t>
            </a:r>
          </a:p>
          <a:p>
            <a:pPr>
              <a:buClr>
                <a:srgbClr val="92D050"/>
              </a:buClr>
              <a:buNone/>
            </a:pPr>
            <a:r>
              <a:rPr lang="en-US" b="1" dirty="0" smtClean="0"/>
              <a:t>		TOTAL					184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152400"/>
            <a:ext cx="86868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  Key Objectives </a:t>
            </a:r>
            <a:r>
              <a:rPr lang="en-US" sz="4000" b="1" dirty="0" smtClean="0">
                <a:solidFill>
                  <a:srgbClr val="FFC000"/>
                </a:solidFill>
              </a:rPr>
              <a:t>o</a:t>
            </a:r>
            <a:r>
              <a:rPr lang="en-US" sz="40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f Prioritization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349375"/>
            <a:ext cx="8915400" cy="4975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Comparatively evaluate municipal core services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their influence on achieving Goals &amp; Outcomes in the Strategic Operating Plan</a:t>
            </a:r>
            <a:r>
              <a:rPr lang="en-US" sz="2800" dirty="0" smtClean="0"/>
              <a:t>  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Better understand our core services in the context of the cause-and-effect relationship they have on the Strategic Operating Plan 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Provide a higher degree of understanding among decision makers regarding the scope, costs and impact of municipal core services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Publicly articulate how we value our services, invest in our priorities and ultimately divest ourselves of lower priority services</a:t>
            </a: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8703E38B-E316-4400-BA17-7BFF7CCE17B0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28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629400" cy="1143000"/>
          </a:xfrm>
        </p:spPr>
        <p:txBody>
          <a:bodyPr lIns="91440" rIns="9144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rgbClr val="FFC000"/>
                </a:solidFill>
              </a:rPr>
              <a:t>FY2009 City Commission Valuation of Strategic Goals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142999"/>
          <a:ext cx="8839200" cy="5134605"/>
        </p:xfrm>
        <a:graphic>
          <a:graphicData uri="http://schemas.openxmlformats.org/drawingml/2006/table">
            <a:tbl>
              <a:tblPr/>
              <a:tblGrid>
                <a:gridCol w="1676401"/>
                <a:gridCol w="5109272"/>
                <a:gridCol w="2053527"/>
              </a:tblGrid>
              <a:tr h="727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Strategic Goal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Goal Statement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VALUE POINTS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75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Quality of Life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Provide quality public spaces; deliver superior municipal services, and support arts, education, recreation and wellness 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25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960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Economic Opportunity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Create and encourage inclusive, lasting environments that grow, attract and retain a creative, talented, educated and technically qualified workforce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Growth Management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Ensure planning and infrastructure results in quality development and safe, attractive neighborhoods.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Fiscal Management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Develop and effectively manage financial resources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17.5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2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Communication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Develop an informed and engaged community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16.5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9665" name="Rectangle 8"/>
          <p:cNvSpPr>
            <a:spLocks noChangeArrowheads="1"/>
          </p:cNvSpPr>
          <p:nvPr/>
        </p:nvSpPr>
        <p:spPr bwMode="auto">
          <a:xfrm>
            <a:off x="7010400" y="6324600"/>
            <a:ext cx="162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sto MT" pitchFamily="18" charset="0"/>
                <a:cs typeface="Times New Roman" pitchFamily="18" charset="0"/>
              </a:rPr>
              <a:t>TOTAL = 100</a:t>
            </a:r>
            <a:endParaRPr lang="en-US" sz="200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/>
              </a:rPr>
              <a:t>Changing </a:t>
            </a:r>
            <a:r>
              <a:rPr lang="en-US" b="1" dirty="0">
                <a:solidFill>
                  <a:srgbClr val="FFC000"/>
                </a:solidFill>
                <a:effectLst/>
              </a:rPr>
              <a:t>Environment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4525962"/>
          </a:xfrm>
        </p:spPr>
        <p:txBody>
          <a:bodyPr/>
          <a:lstStyle/>
          <a:p>
            <a:pPr eaLnBrk="1" hangingPunct="1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One of the challenges Lakeland (and our peer cities) face now more than ever is the need to better connect the value &amp; associated costs of municipal services to our constituencies</a:t>
            </a:r>
          </a:p>
          <a:p>
            <a:pPr eaLnBrk="1" hangingPunct="1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Clearly, through their actions, our constituents have asked:</a:t>
            </a:r>
          </a:p>
          <a:p>
            <a:pPr lvl="1" eaLnBrk="1" hangingPunct="1"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 smtClean="0"/>
              <a:t>What should be kept?</a:t>
            </a:r>
          </a:p>
          <a:p>
            <a:pPr lvl="1" eaLnBrk="1" hangingPunct="1"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 smtClean="0"/>
              <a:t>What should be changed?</a:t>
            </a:r>
          </a:p>
          <a:p>
            <a:pPr lvl="1" eaLnBrk="1" hangingPunct="1"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 smtClean="0"/>
              <a:t>What should be eliminated?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629400" cy="1143000"/>
          </a:xfrm>
        </p:spPr>
        <p:txBody>
          <a:bodyPr lIns="91440" rIns="9144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rgbClr val="FFC000"/>
                </a:solidFill>
              </a:rPr>
              <a:t>FY2014 City Commission Valuation of Strategic Goals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142999"/>
          <a:ext cx="8839200" cy="4984026"/>
        </p:xfrm>
        <a:graphic>
          <a:graphicData uri="http://schemas.openxmlformats.org/drawingml/2006/table">
            <a:tbl>
              <a:tblPr/>
              <a:tblGrid>
                <a:gridCol w="1676401"/>
                <a:gridCol w="5109272"/>
                <a:gridCol w="2053527"/>
              </a:tblGrid>
              <a:tr h="727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Strategic Goal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Goal Statement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VALUE POINTS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75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Quality of Life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Provide quality public spaces; deliver superior municipal services, and support arts, education, recreation and wellness 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27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55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Communication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Develop an informed and engaged community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21.57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960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Economic Opportunity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Create and encourage inclusive, lasting environments that grow, attract and retain a creative, talented, educated and technically qualified workforce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19.14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Fiscal Management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Develop and effectively manage financial resources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18.57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Growth Management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Ensure planning and infrastructure results in quality development and safe, attractive neighborhoods.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13.72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9665" name="Rectangle 8"/>
          <p:cNvSpPr>
            <a:spLocks noChangeArrowheads="1"/>
          </p:cNvSpPr>
          <p:nvPr/>
        </p:nvSpPr>
        <p:spPr bwMode="auto">
          <a:xfrm>
            <a:off x="7010400" y="6324600"/>
            <a:ext cx="162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sto MT" pitchFamily="18" charset="0"/>
                <a:cs typeface="Times New Roman" pitchFamily="18" charset="0"/>
              </a:rPr>
              <a:t>TOTAL = 100</a:t>
            </a:r>
            <a:endParaRPr lang="en-US" sz="200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FFC000"/>
                </a:solidFill>
              </a:rPr>
              <a:t>FY2009 Core Services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Evaluation Criteria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304800" y="1447800"/>
          <a:ext cx="8628063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9" name="Worksheet" r:id="rId4" imgW="5619795" imgH="3743374" progId="Excel.Sheet.8">
                  <p:embed/>
                </p:oleObj>
              </mc:Choice>
              <mc:Fallback>
                <p:oleObj name="Worksheet" r:id="rId4" imgW="5619795" imgH="3743374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28063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>
          <a:xfrm>
            <a:off x="609600" y="655638"/>
            <a:ext cx="8001000" cy="1096962"/>
          </a:xfrm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</a:rPr>
              <a:t>Goal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08238"/>
            <a:ext cx="8915400" cy="4525962"/>
          </a:xfrm>
        </p:spPr>
        <p:txBody>
          <a:bodyPr/>
          <a:lstStyle/>
          <a:p>
            <a:pPr lvl="1" eaLnBrk="1" hangingPunct="1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Grading Benchmarks: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No Influence=0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Some Influence=1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Influence=2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Strong Influence=3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Essential=4 points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>
          <a:xfrm>
            <a:off x="609600" y="655638"/>
            <a:ext cx="8001000" cy="1096962"/>
          </a:xfrm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</a:rPr>
              <a:t>Mandated to Provide Core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08238"/>
            <a:ext cx="8915400" cy="4525962"/>
          </a:xfrm>
        </p:spPr>
        <p:txBody>
          <a:bodyPr/>
          <a:lstStyle/>
          <a:p>
            <a:pPr lvl="1" eaLnBrk="1" hangingPunct="1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Grading Benchmarks: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No Mandate=0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COL Adm. Policy=2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County/City Ordinance=3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Local Initiative w/State Regulation=4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State or Federal Mandate=5 points</a:t>
            </a:r>
          </a:p>
          <a:p>
            <a:pPr lvl="1" eaLnBrk="1" hangingPunct="1">
              <a:buClr>
                <a:srgbClr val="92D050"/>
              </a:buClr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315200" cy="1219200"/>
          </a:xfrm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</a:rPr>
              <a:t>Core Service Sustained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by Direct User Fee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133600"/>
            <a:ext cx="9448800" cy="4525962"/>
          </a:xfrm>
        </p:spPr>
        <p:txBody>
          <a:bodyPr/>
          <a:lstStyle/>
          <a:p>
            <a:pPr lvl="1" eaLnBrk="1" hangingPunct="1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3200" dirty="0" smtClean="0"/>
              <a:t>Grading Benchmarks: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200" dirty="0" smtClean="0"/>
              <a:t>0% Funding=0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200" dirty="0" smtClean="0"/>
              <a:t>Percentage Covered by a Direct User Fee:</a:t>
            </a:r>
          </a:p>
          <a:p>
            <a:pPr lvl="3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  1% -   20%=1 point</a:t>
            </a:r>
          </a:p>
          <a:p>
            <a:pPr lvl="3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21% -   40%=2 points</a:t>
            </a:r>
          </a:p>
          <a:p>
            <a:pPr lvl="3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41% -   60%=3 points</a:t>
            </a:r>
          </a:p>
          <a:p>
            <a:pPr lvl="3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61% -   80%=4 points</a:t>
            </a:r>
          </a:p>
          <a:p>
            <a:pPr lvl="3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81% - 100%=5 points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143000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Demand for Service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Demand for Service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76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lvl="1" indent="-273050">
              <a:spcBef>
                <a:spcPct val="20000"/>
              </a:spcBef>
              <a:buClr>
                <a:srgbClr val="92D050"/>
              </a:buClr>
              <a:buSzPct val="90000"/>
              <a:buFont typeface="Wingdings" pitchFamily="2" charset="2"/>
              <a:buChar char="q"/>
            </a:pPr>
            <a:r>
              <a:rPr lang="en-US" sz="3200" dirty="0" smtClean="0">
                <a:latin typeface="+mn-lt"/>
              </a:rPr>
              <a:t>Grading Benchmarks:</a:t>
            </a:r>
          </a:p>
          <a:p>
            <a:pPr lvl="2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Significant Decrease = -2 points</a:t>
            </a:r>
          </a:p>
          <a:p>
            <a:pPr lvl="2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Decreasing = -1 point</a:t>
            </a:r>
          </a:p>
          <a:p>
            <a:pPr lvl="2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No Change = 0 points</a:t>
            </a:r>
          </a:p>
          <a:p>
            <a:pPr lvl="2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Increasing = 1 point</a:t>
            </a:r>
          </a:p>
          <a:p>
            <a:pPr lvl="2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Significant Increase = 2 points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FFC000"/>
                </a:solidFill>
              </a:rPr>
              <a:t>FY2014 Core Services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Evaluation Criteria Forms</a:t>
            </a:r>
          </a:p>
        </p:txBody>
      </p:sp>
      <p:pic>
        <p:nvPicPr>
          <p:cNvPr id="3184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187" y="3728746"/>
            <a:ext cx="6627813" cy="312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8077200" cy="401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C000"/>
                </a:solidFill>
              </a:rPr>
              <a:t>GRC 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300" dirty="0" smtClean="0"/>
              <a:t>Assigned individual Committee Members to review specific Governance Outcomes and Operational Goals/Other Category Criteria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300" dirty="0" smtClean="0"/>
              <a:t>Criteria Specialist (GRC Member) shared High through Low benchmark examples and explained rationale for grades assigned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300" dirty="0" smtClean="0"/>
              <a:t>Criteria Specialist facilitated the review and discussion of Core Services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300" dirty="0" smtClean="0"/>
              <a:t>Changes to Core Service Grading were discussed, with consensus reached before assigning final Grades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300" dirty="0" smtClean="0"/>
              <a:t>GRC reconsideration of Grade assignments to be based on Departmental requests where total GRC Grade was reduced by 8 or more points from original Departmental Grades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300" dirty="0" smtClean="0"/>
              <a:t>Mayor &amp; City Commission review and input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endParaRPr lang="en-US" sz="23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8610600" cy="868362"/>
          </a:xfrm>
        </p:spPr>
        <p:txBody>
          <a:bodyPr lIns="45720" rIns="45720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FY2013 Prioritization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057342"/>
          <a:ext cx="7239000" cy="2905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75"/>
                <a:gridCol w="1447800"/>
                <a:gridCol w="2352675"/>
                <a:gridCol w="1809750"/>
              </a:tblGrid>
              <a:tr h="49282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Core Services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82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Quadrant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0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Departments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Enterprise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49967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967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967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 &amp; 4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63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29000" y="4191000"/>
          <a:ext cx="54864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463040"/>
                <a:gridCol w="2377440"/>
              </a:tblGrid>
              <a:tr h="55999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Support Services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31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Quadrant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9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Departments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6777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 &amp; 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 anchor="ctr"/>
                </a:tc>
              </a:tr>
              <a:tr h="56777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 &amp; 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610600" cy="1630362"/>
          </a:xfrm>
        </p:spPr>
        <p:txBody>
          <a:bodyPr lIns="45720" rIns="45720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FY2013 Prioritization Graph Operational -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Quadrant </a:t>
            </a: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133600"/>
            <a:ext cx="8001000" cy="4419600"/>
          </a:xfrm>
        </p:spPr>
        <p:txBody>
          <a:bodyPr>
            <a:normAutofit/>
          </a:bodyPr>
          <a:lstStyle/>
          <a:p>
            <a:pPr marL="419100" indent="-382588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3400" dirty="0" smtClean="0"/>
              <a:t>28 </a:t>
            </a:r>
            <a:r>
              <a:rPr lang="en-US" sz="3400" dirty="0"/>
              <a:t>Core </a:t>
            </a:r>
            <a:r>
              <a:rPr lang="en-US" sz="3400" dirty="0" smtClean="0"/>
              <a:t>Services were included in Quadrant 1</a:t>
            </a:r>
            <a:endParaRPr lang="en-US" sz="3400" dirty="0"/>
          </a:p>
          <a:p>
            <a:pPr marL="419100" indent="-382588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3400" dirty="0"/>
              <a:t>Of </a:t>
            </a:r>
            <a:r>
              <a:rPr lang="en-US" sz="3400" dirty="0" smtClean="0"/>
              <a:t>the 28 </a:t>
            </a:r>
            <a:r>
              <a:rPr lang="en-US" sz="3400" dirty="0"/>
              <a:t>Core Services, </a:t>
            </a:r>
            <a:r>
              <a:rPr lang="en-US" sz="3400" dirty="0" smtClean="0"/>
              <a:t>9 Departments were represented  </a:t>
            </a:r>
          </a:p>
          <a:p>
            <a:pPr marL="419100" indent="-382588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3400" dirty="0" smtClean="0"/>
              <a:t>Of the 28 Core Services, 13 were related to Enterprise Funds</a:t>
            </a:r>
          </a:p>
          <a:p>
            <a:pPr marL="419100" indent="-382588">
              <a:buClr>
                <a:srgbClr val="92D050"/>
              </a:buClr>
              <a:buFont typeface="Wingdings" pitchFamily="2" charset="2"/>
              <a:buChar char="q"/>
            </a:pPr>
            <a:endParaRPr lang="en-US" sz="3400" dirty="0"/>
          </a:p>
          <a:p>
            <a:pPr marL="419100" indent="-382588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/>
              </a:rPr>
              <a:t>Changing </a:t>
            </a:r>
            <a:r>
              <a:rPr lang="en-US" b="1" dirty="0">
                <a:solidFill>
                  <a:srgbClr val="FFC000"/>
                </a:solidFill>
                <a:effectLst/>
              </a:rPr>
              <a:t>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-304800" y="1447800"/>
            <a:ext cx="9296400" cy="5105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Our Constituents expect that we will operate at improved efficiencies:</a:t>
            </a:r>
          </a:p>
          <a:p>
            <a:pPr lvl="2" eaLnBrk="1" hangingPunct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dirty="0" smtClean="0"/>
              <a:t>How do we compare? (e.g. benchmarks &amp; comparative data)</a:t>
            </a:r>
          </a:p>
          <a:p>
            <a:pPr lvl="2" eaLnBrk="1" hangingPunct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dirty="0" smtClean="0"/>
              <a:t>What are the impacts associated with service cuts? </a:t>
            </a:r>
          </a:p>
          <a:p>
            <a:pPr lvl="1" eaLnBrk="1" hangingPunct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The City Commission requires the same:</a:t>
            </a:r>
          </a:p>
          <a:p>
            <a:pPr lvl="2" eaLnBrk="1" hangingPunct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dirty="0" smtClean="0"/>
              <a:t>What services can/should we provide at quality levels and at costs that are acceptable to the community?</a:t>
            </a:r>
          </a:p>
          <a:p>
            <a:pPr lvl="1" eaLnBrk="1" hangingPunct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The City Commission, Administration and the Community will need a roadmap of how we will get there based upon prioritization of programs and services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382000" cy="1143000"/>
          </a:xfrm>
        </p:spPr>
        <p:txBody>
          <a:bodyPr lIns="45720" rIns="45720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FY 2013 Prioritization </a:t>
            </a:r>
            <a:r>
              <a:rPr lang="en-US" sz="4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Graph: </a:t>
            </a:r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Operational -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Quadrant </a:t>
            </a:r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2133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 Core Services were included in Quadrant 2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32 Core Services, 10 Departments were represented  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32 Core Services, 7 were related to Enterprise Funds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382000" cy="1143000"/>
          </a:xfrm>
        </p:spPr>
        <p:txBody>
          <a:bodyPr lIns="45720" rIns="45720"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FY2013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Prioritization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Graph: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Operational -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Quadrants 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4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2133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63 Core Services were included in Quadrants 3 &amp; 4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63 Core Services, 11 Departments were represented  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63 Core Services, 12 were related to Enterprise Funds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382000" cy="1143000"/>
          </a:xfrm>
        </p:spPr>
        <p:txBody>
          <a:bodyPr lIns="45720" rIns="45720"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FY13 Prioritization </a:t>
            </a:r>
            <a:r>
              <a:rPr lang="en-US" sz="4400" b="1" dirty="0">
                <a:solidFill>
                  <a:srgbClr val="FFC000"/>
                </a:solidFill>
              </a:rPr>
              <a:t>Graph: </a:t>
            </a:r>
            <a:r>
              <a:rPr lang="en-US" sz="4400" b="1" dirty="0" smtClean="0">
                <a:solidFill>
                  <a:srgbClr val="FFC000"/>
                </a:solidFill>
              </a:rPr>
              <a:t>Governance -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Quadrants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2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2133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 Support Services were included in Quadrants 1 &amp; 2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35 Support Services, 11 Departments were represented  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382000" cy="1143000"/>
          </a:xfrm>
        </p:spPr>
        <p:txBody>
          <a:bodyPr lIns="45720" rIns="45720"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FY 2013 Prioritization Graph:</a:t>
            </a:r>
            <a:br>
              <a:rPr lang="en-US" sz="4400" b="1" dirty="0" smtClean="0">
                <a:solidFill>
                  <a:srgbClr val="FFC000"/>
                </a:solidFill>
              </a:rPr>
            </a:br>
            <a:r>
              <a:rPr lang="en-US" sz="4400" b="1" dirty="0" smtClean="0">
                <a:solidFill>
                  <a:srgbClr val="FFC000"/>
                </a:solidFill>
              </a:rPr>
              <a:t>Governance  -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Quadrants 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4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2133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 Support Services were included in Quadrants 3 &amp; 4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26 Support Services, 8 Departments were represented 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498E3554-D3AA-4028-9734-E6BB23FB151A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44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304800"/>
            <a:ext cx="8797925" cy="6248400"/>
          </a:xfrm>
          <a:effectLst>
            <a:outerShdw dist="28398" dir="3806097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b="1" dirty="0" smtClean="0">
                <a:latin typeface="Bookman Old Style" pitchFamily="18" charset="0"/>
              </a:rPr>
              <a:t>Strategic Goals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3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722376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9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</a:t>
            </a:r>
            <a:r>
              <a:rPr lang="en-US" sz="17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            </a:t>
            </a:r>
            <a:r>
              <a:rPr lang="en-US" sz="3500" b="1" dirty="0" smtClean="0">
                <a:latin typeface="Bookman Old Style" pitchFamily="18" charset="0"/>
              </a:rPr>
              <a:t>Outcomes</a:t>
            </a:r>
            <a:r>
              <a:rPr lang="en-US" sz="3900" b="1" dirty="0" smtClean="0">
                <a:latin typeface="Bookman Old Style" pitchFamily="18" charset="0"/>
              </a:rPr>
              <a:t> </a:t>
            </a:r>
            <a:endParaRPr lang="en-US" sz="1700" b="1" dirty="0" smtClean="0"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</a:t>
            </a:r>
            <a:endParaRPr lang="en-US" sz="3200" b="1" dirty="0" smtClean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	         </a:t>
            </a:r>
            <a:r>
              <a:rPr lang="en-US" sz="3200" b="1" dirty="0" smtClean="0">
                <a:latin typeface="Bookman Old Style" pitchFamily="18" charset="0"/>
              </a:rPr>
              <a:t>Prioritized Services</a:t>
            </a:r>
            <a:endParaRPr lang="en-US" sz="18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	</a:t>
            </a: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2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</a:t>
            </a:r>
            <a:r>
              <a:rPr lang="en-US" sz="2800" b="1" dirty="0" smtClean="0">
                <a:latin typeface="Bookman Old Style" pitchFamily="18" charset="0"/>
              </a:rPr>
              <a:t>                     </a:t>
            </a:r>
            <a:r>
              <a:rPr lang="en-US" sz="3200" b="1" dirty="0" smtClean="0">
                <a:solidFill>
                  <a:srgbClr val="FF9900"/>
                </a:solidFill>
                <a:latin typeface="Bookman Old Style" pitchFamily="18" charset="0"/>
              </a:rPr>
              <a:t>Resource Allocation</a:t>
            </a:r>
            <a:endParaRPr lang="en-US" sz="2400" b="1" dirty="0" smtClean="0">
              <a:solidFill>
                <a:srgbClr val="FF9900"/>
              </a:solidFill>
              <a:latin typeface="Bookman Old Style" pitchFamily="18" charset="0"/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1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600" dirty="0" smtClean="0"/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 rot="5400000">
            <a:off x="984250" y="1593850"/>
            <a:ext cx="1295400" cy="10033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 rot="5400000">
            <a:off x="2058194" y="2896394"/>
            <a:ext cx="1371600" cy="1065212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3" name="AutoShape 5"/>
          <p:cNvSpPr>
            <a:spLocks noChangeArrowheads="1"/>
          </p:cNvSpPr>
          <p:nvPr/>
        </p:nvSpPr>
        <p:spPr bwMode="auto">
          <a:xfrm rot="5400000">
            <a:off x="3390900" y="4381500"/>
            <a:ext cx="1219200" cy="11430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2" grpId="0" animBg="1"/>
      <p:bldP spid="20685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74320"/>
            <a:ext cx="7470648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Budget Theme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133600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 you can’t always get what you want,</a:t>
            </a:r>
          </a:p>
          <a:p>
            <a:pPr algn="ctr"/>
            <a:r>
              <a:rPr lang="en-US" sz="2800" dirty="0" smtClean="0"/>
              <a:t>You can’t always get what you want,</a:t>
            </a:r>
          </a:p>
          <a:p>
            <a:pPr algn="ctr"/>
            <a:r>
              <a:rPr lang="en-US" sz="2800" dirty="0" smtClean="0"/>
              <a:t>You can’t always get what you want…</a:t>
            </a:r>
          </a:p>
          <a:p>
            <a:pPr algn="ctr"/>
            <a:r>
              <a:rPr lang="en-US" sz="2800" dirty="0" smtClean="0"/>
              <a:t>But if you try sometimes you might find,</a:t>
            </a:r>
          </a:p>
          <a:p>
            <a:pPr algn="ctr"/>
            <a:r>
              <a:rPr lang="en-US" sz="2800" dirty="0" smtClean="0"/>
              <a:t>You get what you need…..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8006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“You Can’t Always Get What You Want”</a:t>
            </a:r>
          </a:p>
          <a:p>
            <a:pPr algn="ctr"/>
            <a:r>
              <a:rPr lang="en-US" sz="2000" dirty="0" smtClean="0"/>
              <a:t>Mick </a:t>
            </a:r>
            <a:r>
              <a:rPr lang="en-US" sz="2000" dirty="0" err="1" smtClean="0"/>
              <a:t>Jagger</a:t>
            </a:r>
            <a:r>
              <a:rPr lang="en-US" sz="2000" dirty="0" smtClean="0"/>
              <a:t> &amp; Keith Richards</a:t>
            </a:r>
          </a:p>
          <a:p>
            <a:pPr algn="ctr"/>
            <a:r>
              <a:rPr lang="en-US" sz="2000" dirty="0" smtClean="0"/>
              <a:t>The Rolling Stones</a:t>
            </a:r>
            <a:endParaRPr lang="en-US" sz="2000" dirty="0"/>
          </a:p>
        </p:txBody>
      </p:sp>
      <p:pic>
        <p:nvPicPr>
          <p:cNvPr id="7" name="rollingstones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05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FY2009 Budget Policies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5257800"/>
          </a:xfrm>
        </p:spPr>
        <p:txBody>
          <a:bodyPr>
            <a:normAutofit/>
          </a:bodyPr>
          <a:lstStyle/>
          <a:p>
            <a:pPr marL="420624" lvl="1" indent="-384048" eaLnBrk="1" fontAlgn="auto" hangingPunct="1">
              <a:spcAft>
                <a:spcPts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dirty="0" smtClean="0"/>
              <a:t>Departmental budget targets averaged 2% cuts from FY 2009, less compensation built-ins, one-time projects and carryovers</a:t>
            </a:r>
          </a:p>
          <a:p>
            <a:pPr marL="420624" lvl="1" indent="-384048" eaLnBrk="1" fontAlgn="auto" hangingPunct="1">
              <a:spcAft>
                <a:spcPts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dirty="0" smtClean="0"/>
              <a:t>Prioritization Quadrant budget targets based upon following cuts:</a:t>
            </a:r>
          </a:p>
          <a:p>
            <a:pPr marL="703199" lvl="2" indent="-384048" eaLnBrk="1" fontAlgn="auto" hangingPunct="1"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1.75%  - Quadrant 1 Services</a:t>
            </a:r>
          </a:p>
          <a:p>
            <a:pPr marL="703199" lvl="2" indent="-384048" eaLnBrk="1" fontAlgn="auto" hangingPunct="1"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2.00%  - Quadrant 2 Services</a:t>
            </a:r>
          </a:p>
          <a:p>
            <a:pPr marL="703199" lvl="2" indent="-384048" eaLnBrk="1" fontAlgn="auto" hangingPunct="1"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2.25% -  Quadrant 3 Services</a:t>
            </a:r>
          </a:p>
          <a:p>
            <a:pPr marL="703199" lvl="2" indent="-384048" eaLnBrk="1" fontAlgn="auto" hangingPunct="1"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2.50% -  Quadrant 4 Services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92D050"/>
              </a:buClr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27430"/>
            <a:ext cx="8229600" cy="583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15240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1371600"/>
            <a:ext cx="12192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12954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Strategic Planning Inputs/Outputs</a:t>
            </a:r>
          </a:p>
        </p:txBody>
      </p:sp>
    </p:spTree>
    <p:extLst>
      <p:ext uri="{BB962C8B-B14F-4D97-AF65-F5344CB8AC3E}">
        <p14:creationId xmlns:p14="http://schemas.microsoft.com/office/powerpoint/2010/main" val="799692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Process Improvements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219200"/>
            <a:ext cx="7391400" cy="503214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FY 2014 </a:t>
            </a:r>
            <a:r>
              <a:rPr lang="en-US" sz="2400" dirty="0">
                <a:solidFill>
                  <a:prstClr val="white"/>
                </a:solidFill>
              </a:rPr>
              <a:t>– Added the Values Campaign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prstClr val="white"/>
                </a:solidFill>
              </a:rPr>
              <a:t> Benefits Included:  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white"/>
                </a:solidFill>
              </a:rPr>
              <a:t> Involving Citizenry in the Strategic Planning and Budgeting of the City.  Their Values were gathered and integrated into the Actionable Items Development process during the Strategic Planning Retreat with Commissioners.  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Great </a:t>
            </a:r>
            <a:r>
              <a:rPr lang="en-US" sz="2400" dirty="0">
                <a:solidFill>
                  <a:prstClr val="white"/>
                </a:solidFill>
              </a:rPr>
              <a:t>participation, 2,019 survey participants.</a:t>
            </a:r>
          </a:p>
          <a:p>
            <a:pPr lvl="2">
              <a:buFont typeface="Arial" pitchFamily="34" charset="0"/>
              <a:buChar char="–"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Reportable </a:t>
            </a:r>
            <a:r>
              <a:rPr lang="en-US" sz="2400" dirty="0">
                <a:solidFill>
                  <a:prstClr val="white"/>
                </a:solidFill>
              </a:rPr>
              <a:t>Data gathered and stored for reference by internal or external requestors.    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14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600200"/>
            <a:ext cx="12192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Meeting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15240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Strategic Planning Inputs/Outputs</a:t>
            </a:r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48888"/>
            <a:ext cx="8631997" cy="9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2743200"/>
            <a:ext cx="1371600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5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895600"/>
            <a:ext cx="415813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85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Where did our Journey begin?</a:t>
            </a:r>
            <a:br>
              <a:rPr lang="en-US" sz="36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</a:br>
            <a:r>
              <a:rPr lang="en-US" sz="36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2009 City Commission Retreat</a:t>
            </a:r>
          </a:p>
        </p:txBody>
      </p:sp>
      <p:pic>
        <p:nvPicPr>
          <p:cNvPr id="91139" name="Picture 2" descr="\\col-data\cityhall-1\Performance Excellence\The Journey\2010\CC Retreat\Pictures\DSC008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51363" y="3236913"/>
            <a:ext cx="4287837" cy="3240087"/>
          </a:xfrm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53582A3E-BA32-44FB-9967-37DCEE5B3510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5</a:t>
            </a:fld>
            <a:endParaRPr lang="en-US" sz="1200" dirty="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Picture 3" descr="\\col-data\cityhall-1\Performance Excellence\The Journey\2010\CC Retreat\Pictures\DSC008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374775"/>
            <a:ext cx="4038600" cy="29686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5240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2192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15240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Strategic Planning Inputs/Outputs</a:t>
            </a:r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6" y="1905000"/>
            <a:ext cx="9075834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899" y="2752725"/>
            <a:ext cx="34671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2099" y="2752725"/>
            <a:ext cx="374930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25" y="5238750"/>
            <a:ext cx="2619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076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5240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1535668"/>
            <a:ext cx="12192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14478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Business Planning Inputs/Outputs</a:t>
            </a:r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81041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0"/>
            <a:ext cx="804706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493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3716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Inputs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13716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Budget Process Inputs/Outputs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1535668"/>
            <a:ext cx="16764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1383268"/>
            <a:ext cx="17526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Meetings</a:t>
            </a:r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0470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59857"/>
            <a:ext cx="2300288" cy="25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6111" y="4267200"/>
            <a:ext cx="211028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6800" y="4210916"/>
            <a:ext cx="2493800" cy="264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2559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012"/>
            <a:ext cx="5348608" cy="664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536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Budget Format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506828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Budget Format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09528"/>
            <a:ext cx="8229600" cy="270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2954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FY15 Planned Process Improvements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676400"/>
            <a:ext cx="7391400" cy="397031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>
                <a:solidFill>
                  <a:prstClr val="white"/>
                </a:solidFill>
              </a:rPr>
              <a:t>  Perform the Values Campaign for the 2</a:t>
            </a:r>
            <a:r>
              <a:rPr lang="en-US" sz="2400" baseline="30000" dirty="0">
                <a:solidFill>
                  <a:prstClr val="white"/>
                </a:solidFill>
              </a:rPr>
              <a:t>nd</a:t>
            </a:r>
            <a:r>
              <a:rPr lang="en-US" sz="2400" dirty="0">
                <a:solidFill>
                  <a:prstClr val="white"/>
                </a:solidFill>
              </a:rPr>
              <a:t> year.  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>
                <a:solidFill>
                  <a:prstClr val="white"/>
                </a:solidFill>
              </a:rPr>
              <a:t>  Provide 2 yr trending for the Values Campaign data.  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>
                <a:solidFill>
                  <a:prstClr val="white"/>
                </a:solidFill>
              </a:rPr>
              <a:t>  Further explore and expand the need for Program based City Manager meetings with Departments.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>
                <a:solidFill>
                  <a:prstClr val="white"/>
                </a:solidFill>
              </a:rPr>
              <a:t>  Attempt to automate the Table of Organization Visio generation and reconciliation process.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>
                <a:solidFill>
                  <a:prstClr val="white"/>
                </a:solidFill>
              </a:rPr>
              <a:t>More to come……</a:t>
            </a:r>
          </a:p>
        </p:txBody>
      </p:sp>
    </p:spTree>
    <p:extLst>
      <p:ext uri="{BB962C8B-B14F-4D97-AF65-F5344CB8AC3E}">
        <p14:creationId xmlns:p14="http://schemas.microsoft.com/office/powerpoint/2010/main" val="3130585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2286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7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C000"/>
                </a:solidFill>
                <a:latin typeface="Lucida Sans Unicode"/>
              </a:rPr>
              <a:t>“Lakeland – A Vibrant, Culturally Inclusive World-Class Community”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95800"/>
            <a:ext cx="35052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8028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-152400" y="152400"/>
            <a:ext cx="9448800" cy="14478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8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   </a:t>
            </a:r>
            <a:r>
              <a:rPr lang="en-US" sz="44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Identify, Define &amp; Value </a:t>
            </a:r>
            <a:br>
              <a:rPr lang="en-US" sz="44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</a:br>
            <a:r>
              <a:rPr lang="en-US" sz="4400" b="1" dirty="0" smtClean="0">
                <a:solidFill>
                  <a:srgbClr val="FFC000"/>
                </a:solidFill>
              </a:rPr>
              <a:t>T</a:t>
            </a:r>
            <a:r>
              <a:rPr lang="en-US" sz="44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he Goals of Government</a:t>
            </a:r>
          </a:p>
        </p:txBody>
      </p:sp>
      <p:graphicFrame>
        <p:nvGraphicFramePr>
          <p:cNvPr id="32805" name="Group 37"/>
          <p:cNvGraphicFramePr>
            <a:graphicFrameLocks noGrp="1"/>
          </p:cNvGraphicFramePr>
          <p:nvPr>
            <p:ph sz="half" idx="4294967295"/>
          </p:nvPr>
        </p:nvGraphicFramePr>
        <p:xfrm>
          <a:off x="838200" y="2057400"/>
          <a:ext cx="3810000" cy="441960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393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Have We Clearly Identified the Goals of Our Government?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Are Our Goals Clear, Defined, and Measurable?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Does Our Elected Leadership Influence the Importance (or “Value”) of Each Goal, Relative to the Other Goals?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Do We Distinguish Between Core Services Serving External vs. Internal Stakeholders?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04" name="Group 36"/>
          <p:cNvGraphicFramePr>
            <a:graphicFrameLocks noGrp="1"/>
          </p:cNvGraphicFramePr>
          <p:nvPr>
            <p:ph sz="half" idx="4294967295"/>
          </p:nvPr>
        </p:nvGraphicFramePr>
        <p:xfrm>
          <a:off x="4648200" y="2057400"/>
          <a:ext cx="3886200" cy="44196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3331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Establish Goals of the Organization (draw distinction between results of Public-serving Core Services and Internal “Governance” Core Services)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Allow Elected Leadership to Establish Relative Value of Goals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8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05" name="Text Box 19"/>
          <p:cNvSpPr txBox="1">
            <a:spLocks noChangeArrowheads="1"/>
          </p:cNvSpPr>
          <p:nvPr/>
        </p:nvSpPr>
        <p:spPr bwMode="auto">
          <a:xfrm>
            <a:off x="838200" y="1719262"/>
            <a:ext cx="3810000" cy="338138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Bookman Old Style" pitchFamily="18" charset="0"/>
                <a:cs typeface="Times New Roman" pitchFamily="18" charset="0"/>
              </a:rPr>
              <a:t>DIAGNOSTICS</a:t>
            </a:r>
          </a:p>
        </p:txBody>
      </p:sp>
      <p:sp>
        <p:nvSpPr>
          <p:cNvPr id="89106" name="Text Box 20"/>
          <p:cNvSpPr txBox="1">
            <a:spLocks noChangeArrowheads="1"/>
          </p:cNvSpPr>
          <p:nvPr/>
        </p:nvSpPr>
        <p:spPr bwMode="auto">
          <a:xfrm>
            <a:off x="4648200" y="1719262"/>
            <a:ext cx="3886200" cy="338138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Bookman Old Style" pitchFamily="18" charset="0"/>
                <a:cs typeface="Times New Roman" pitchFamily="18" charset="0"/>
              </a:rPr>
              <a:t>TREATMENTS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5" grpId="0" animBg="1"/>
      <p:bldP spid="89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F79EB095-90CC-4C9F-8409-E4ACEA5E3F47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7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idx="1"/>
          </p:nvPr>
        </p:nvSpPr>
        <p:spPr>
          <a:xfrm>
            <a:off x="207963" y="304800"/>
            <a:ext cx="8936037" cy="6248400"/>
          </a:xfrm>
          <a:effectLst>
            <a:outerShdw dist="28398" dir="3806097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b="1" dirty="0" smtClean="0">
                <a:solidFill>
                  <a:srgbClr val="FFC000"/>
                </a:solidFill>
                <a:latin typeface="Bookman Old Style" pitchFamily="18" charset="0"/>
              </a:rPr>
              <a:t>Strategic Goals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300" b="1" dirty="0" smtClean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722376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9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</a:t>
            </a:r>
            <a:r>
              <a:rPr lang="en-US" sz="17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            </a:t>
            </a:r>
            <a:r>
              <a:rPr lang="en-US" sz="3500" b="1" dirty="0" smtClean="0">
                <a:latin typeface="Bookman Old Style" pitchFamily="18" charset="0"/>
              </a:rPr>
              <a:t>Outcomes</a:t>
            </a:r>
            <a:r>
              <a:rPr lang="en-US" sz="39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endParaRPr lang="en-US" sz="1700" b="1" dirty="0" smtClean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</a:t>
            </a: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         Prioritized Services</a:t>
            </a:r>
            <a:endParaRPr lang="en-US" sz="18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	</a:t>
            </a: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2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                         </a:t>
            </a:r>
            <a:r>
              <a:rPr lang="en-US" sz="3200" b="1" dirty="0" smtClean="0">
                <a:latin typeface="Bookman Old Style" pitchFamily="18" charset="0"/>
              </a:rPr>
              <a:t>Resource Allocation</a:t>
            </a:r>
            <a:endParaRPr lang="en-US" sz="2400" b="1" dirty="0" smtClean="0">
              <a:latin typeface="Bookman Old Style" pitchFamily="18" charset="0"/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1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600" dirty="0" smtClean="0"/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 rot="5400000">
            <a:off x="844550" y="1517650"/>
            <a:ext cx="1295400" cy="10033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 rot="5400000">
            <a:off x="1980407" y="2896393"/>
            <a:ext cx="1371600" cy="10652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3" name="AutoShape 5"/>
          <p:cNvSpPr>
            <a:spLocks noChangeArrowheads="1"/>
          </p:cNvSpPr>
          <p:nvPr/>
        </p:nvSpPr>
        <p:spPr bwMode="auto">
          <a:xfrm rot="5400000">
            <a:off x="3390900" y="4381500"/>
            <a:ext cx="1219200" cy="11430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2" grpId="0" animBg="1"/>
      <p:bldP spid="2068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28600"/>
            <a:ext cx="9144000" cy="8683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6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Strategic Operating Plan Goals</a:t>
            </a:r>
          </a:p>
        </p:txBody>
      </p:sp>
      <p:graphicFrame>
        <p:nvGraphicFramePr>
          <p:cNvPr id="217119" name="Group 31"/>
          <p:cNvGraphicFramePr>
            <a:graphicFrameLocks noGrp="1"/>
          </p:cNvGraphicFramePr>
          <p:nvPr/>
        </p:nvGraphicFramePr>
        <p:xfrm>
          <a:off x="2819400" y="1143000"/>
          <a:ext cx="3581400" cy="5607050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F2F47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Strategic Goals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6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Quality of Life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0CD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Economic Opportunity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6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Growth Management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0CD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Fiscal Management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6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Communication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0CD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Governance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F79EB095-90CC-4C9F-8409-E4ACEA5E3F47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9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idx="1"/>
          </p:nvPr>
        </p:nvSpPr>
        <p:spPr>
          <a:xfrm>
            <a:off x="207963" y="304800"/>
            <a:ext cx="8936037" cy="6248400"/>
          </a:xfrm>
          <a:effectLst>
            <a:outerShdw dist="28398" dir="3806097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b="1" dirty="0" smtClean="0">
                <a:latin typeface="Bookman Old Style" pitchFamily="18" charset="0"/>
              </a:rPr>
              <a:t>Strategic Goals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300" b="1" dirty="0" smtClean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722376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9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</a:t>
            </a:r>
            <a:r>
              <a:rPr lang="en-US" sz="17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            </a:t>
            </a:r>
            <a:r>
              <a:rPr lang="en-US" sz="3500" b="1" dirty="0" smtClean="0">
                <a:solidFill>
                  <a:srgbClr val="FFC000"/>
                </a:solidFill>
                <a:latin typeface="Bookman Old Style" pitchFamily="18" charset="0"/>
              </a:rPr>
              <a:t>Outcomes</a:t>
            </a:r>
            <a:r>
              <a:rPr lang="en-US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endParaRPr lang="en-US" sz="1700" b="1" dirty="0" smtClean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</a:t>
            </a: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         Prioritized Services</a:t>
            </a:r>
            <a:endParaRPr lang="en-US" sz="18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	</a:t>
            </a: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2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                         </a:t>
            </a:r>
            <a:r>
              <a:rPr lang="en-US" sz="3200" b="1" dirty="0" smtClean="0">
                <a:latin typeface="Bookman Old Style" pitchFamily="18" charset="0"/>
              </a:rPr>
              <a:t>Resource Allocation</a:t>
            </a:r>
            <a:endParaRPr lang="en-US" sz="2400" b="1" dirty="0" smtClean="0">
              <a:latin typeface="Bookman Old Style" pitchFamily="18" charset="0"/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1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600" dirty="0" smtClean="0"/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 rot="5400000">
            <a:off x="844550" y="1517650"/>
            <a:ext cx="1295400" cy="10033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 rot="5400000">
            <a:off x="1980407" y="2896393"/>
            <a:ext cx="1371600" cy="10652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3" name="AutoShape 5"/>
          <p:cNvSpPr>
            <a:spLocks noChangeArrowheads="1"/>
          </p:cNvSpPr>
          <p:nvPr/>
        </p:nvSpPr>
        <p:spPr bwMode="auto">
          <a:xfrm rot="5400000">
            <a:off x="3390900" y="4381500"/>
            <a:ext cx="1219200" cy="11430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2" grpId="0" animBg="1"/>
      <p:bldP spid="206853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9460</TotalTime>
  <Words>2937</Words>
  <Application>Microsoft Office PowerPoint</Application>
  <PresentationFormat>On-screen Show (4:3)</PresentationFormat>
  <Paragraphs>570</Paragraphs>
  <Slides>57</Slides>
  <Notes>50</Notes>
  <HiddenSlides>5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Technic</vt:lpstr>
      <vt:lpstr>Worksheet</vt:lpstr>
      <vt:lpstr>PowerPoint Presentation</vt:lpstr>
      <vt:lpstr>Changing Environment</vt:lpstr>
      <vt:lpstr>Changing Environment</vt:lpstr>
      <vt:lpstr>Changing Environment</vt:lpstr>
      <vt:lpstr>Where did our Journey begin? 2009 City Commission Retreat</vt:lpstr>
      <vt:lpstr>   Identify, Define &amp; Value  The Goals of Government</vt:lpstr>
      <vt:lpstr>PowerPoint Presentation</vt:lpstr>
      <vt:lpstr>Strategic Operating Plan Goals</vt:lpstr>
      <vt:lpstr>PowerPoint Presentation</vt:lpstr>
      <vt:lpstr>PowerPoint Presentation</vt:lpstr>
      <vt:lpstr>PowerPoint Presentation</vt:lpstr>
      <vt:lpstr>FY2009 Grade Core Services Based on Evidence of their Influence on Strategic Goals/Outcome Achievement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FY2009 Municipal Core Services Breakdown</vt:lpstr>
      <vt:lpstr>FY2014 Municipal Core Services Breakdown</vt:lpstr>
      <vt:lpstr>  Key Objectives of Prioritization</vt:lpstr>
      <vt:lpstr>FY2009 City Commission Valuation of Strategic Goals</vt:lpstr>
      <vt:lpstr>FY2014 City Commission Valuation of Strategic Goals</vt:lpstr>
      <vt:lpstr>FY2009 Core Services  Evaluation Criteria</vt:lpstr>
      <vt:lpstr>Goal Evaluation</vt:lpstr>
      <vt:lpstr>Mandated to Provide Core Service</vt:lpstr>
      <vt:lpstr>Core Service Sustained  by Direct User Fee</vt:lpstr>
      <vt:lpstr>Demand for Service (Changes in Demand for Service)</vt:lpstr>
      <vt:lpstr>FY2014 Core Services  Evaluation Criteria Forms</vt:lpstr>
      <vt:lpstr>GRC Review Process</vt:lpstr>
      <vt:lpstr>FY2013 Prioritization</vt:lpstr>
      <vt:lpstr>FY2013 Prioritization Graph Operational - Quadrant 1</vt:lpstr>
      <vt:lpstr>FY 2013 Prioritization Graph: Operational - Quadrant 2</vt:lpstr>
      <vt:lpstr>FY2013 Prioritization Graph: Operational - Quadrants 3 &amp; 4</vt:lpstr>
      <vt:lpstr>FY13 Prioritization Graph: Governance - Quadrants 1 &amp; 2</vt:lpstr>
      <vt:lpstr>FY 2013 Prioritization Graph: Governance  - Quadrants 3 &amp; 4</vt:lpstr>
      <vt:lpstr>PowerPoint Presentation</vt:lpstr>
      <vt:lpstr>Budget Theme</vt:lpstr>
      <vt:lpstr>FY2009 Budget Policies</vt:lpstr>
      <vt:lpstr>Strategic Planning Inputs/Outputs</vt:lpstr>
      <vt:lpstr>Process Improvements</vt:lpstr>
      <vt:lpstr>Strategic Planning Inputs/Outputs</vt:lpstr>
      <vt:lpstr>Strategic Planning Inputs/Outputs</vt:lpstr>
      <vt:lpstr>Business Planning Inputs/Outputs</vt:lpstr>
      <vt:lpstr>Budget Process Inputs/Outputs</vt:lpstr>
      <vt:lpstr>PowerPoint Presentation</vt:lpstr>
      <vt:lpstr>Performance Budget Format</vt:lpstr>
      <vt:lpstr>Performance Budget Format</vt:lpstr>
      <vt:lpstr>FY15 Planned Process Improvements</vt:lpstr>
      <vt:lpstr>PowerPoint Presentation</vt:lpstr>
    </vt:vector>
  </TitlesOfParts>
  <Company>City of Lakeland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ehack</dc:creator>
  <cp:lastModifiedBy>Robin Saywitz</cp:lastModifiedBy>
  <cp:revision>804</cp:revision>
  <dcterms:created xsi:type="dcterms:W3CDTF">2009-04-02T13:44:16Z</dcterms:created>
  <dcterms:modified xsi:type="dcterms:W3CDTF">2013-09-19T14:13:53Z</dcterms:modified>
</cp:coreProperties>
</file>