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7" r:id="rId2"/>
    <p:sldId id="260" r:id="rId3"/>
    <p:sldId id="261" r:id="rId4"/>
    <p:sldId id="262" r:id="rId5"/>
    <p:sldId id="263" r:id="rId6"/>
    <p:sldId id="259" r:id="rId7"/>
    <p:sldId id="271" r:id="rId8"/>
    <p:sldId id="264" r:id="rId9"/>
    <p:sldId id="270" r:id="rId10"/>
    <p:sldId id="265" r:id="rId11"/>
    <p:sldId id="273" r:id="rId12"/>
    <p:sldId id="274" r:id="rId13"/>
    <p:sldId id="258" r:id="rId14"/>
    <p:sldId id="272" r:id="rId15"/>
    <p:sldId id="266" r:id="rId16"/>
    <p:sldId id="267" r:id="rId17"/>
    <p:sldId id="26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70" y="-8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4C473F2A-D451-47E6-9034-31731F9B4F3C}" type="datetimeFigureOut">
              <a:rPr lang="en-US" smtClean="0"/>
              <a:pPr/>
              <a:t>7/19/2013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A3D6D49E-FF31-4948-A307-2E7FC76F1C4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09F2C17A-09A4-4DF4-AA1D-CED1C0FCA9C8}" type="datetime1">
              <a:rPr lang="en-US" smtClean="0">
                <a:solidFill>
                  <a:srgbClr val="DBF5F9">
                    <a:shade val="90000"/>
                  </a:srgbClr>
                </a:solidFill>
              </a:rPr>
              <a:pPr>
                <a:defRPr/>
              </a:pPr>
              <a:t>7/19/2013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BD0E3D6F-9203-44ED-94C3-16E2E8F37F1B}" type="slidenum">
              <a:rPr lang="en-US" smtClean="0">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1BC730E-70E8-4333-ABC2-FA9DD14F5A20}" type="datetime1">
              <a:rPr lang="en-US" smtClean="0">
                <a:solidFill>
                  <a:srgbClr val="04617B">
                    <a:shade val="90000"/>
                  </a:srgbClr>
                </a:solidFill>
              </a:rPr>
              <a:pPr>
                <a:defRPr/>
              </a:pPr>
              <a:t>7/19/2013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3B051C22-CB95-455F-A614-3D02584057C5}"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890B571-6FB0-4EC4-85B2-CE5101101565}" type="datetime1">
              <a:rPr lang="en-US" smtClean="0">
                <a:solidFill>
                  <a:srgbClr val="04617B">
                    <a:shade val="90000"/>
                  </a:srgbClr>
                </a:solidFill>
              </a:rPr>
              <a:pPr>
                <a:defRPr/>
              </a:pPr>
              <a:t>7/19/2013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42F765E2-189F-48E8-B861-3FBB9E7A2427}"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AF87DFD-16D7-439B-A305-B1E4FD06B6FC}" type="datetime1">
              <a:rPr lang="en-US" smtClean="0">
                <a:solidFill>
                  <a:srgbClr val="04617B">
                    <a:shade val="90000"/>
                  </a:srgbClr>
                </a:solidFill>
              </a:rPr>
              <a:pPr>
                <a:defRPr/>
              </a:pPr>
              <a:t>7/19/2013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D53CA7C1-8D79-4052-AFFB-E7D91B50F1B1}" type="datetime1">
              <a:rPr lang="en-US" smtClean="0">
                <a:solidFill>
                  <a:srgbClr val="DBF5F9">
                    <a:shade val="90000"/>
                  </a:srgbClr>
                </a:solidFill>
              </a:rPr>
              <a:pPr>
                <a:defRPr/>
              </a:pPr>
              <a:t>7/19/2013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6CD8D743-1A65-4491-9C12-D82F07D87A0C}" type="slidenum">
              <a:rPr lang="en-US" smtClean="0">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B63AB82-EB80-4274-B211-24685B9AD060}" type="datetime1">
              <a:rPr lang="en-US" smtClean="0">
                <a:solidFill>
                  <a:srgbClr val="04617B">
                    <a:shade val="90000"/>
                  </a:srgbClr>
                </a:solidFill>
              </a:rPr>
              <a:pPr>
                <a:defRPr/>
              </a:pPr>
              <a:t>7/19/2013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D11EFF8C-290B-471C-8BF6-51F9187208AB}"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EE469CDC-5142-415F-964E-BC92D7D2BF18}" type="datetime1">
              <a:rPr lang="en-US" smtClean="0">
                <a:solidFill>
                  <a:srgbClr val="04617B">
                    <a:shade val="90000"/>
                  </a:srgbClr>
                </a:solidFill>
              </a:rPr>
              <a:pPr>
                <a:defRPr/>
              </a:pPr>
              <a:t>7/19/2013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91236190-154A-4941-B2B5-457F081C3D5B}"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4BA9768B-ACF1-45D3-8177-6CA9E63D0F99}" type="datetime1">
              <a:rPr lang="en-US" smtClean="0">
                <a:solidFill>
                  <a:srgbClr val="04617B">
                    <a:shade val="90000"/>
                  </a:srgbClr>
                </a:solidFill>
              </a:rPr>
              <a:pPr>
                <a:defRPr/>
              </a:pPr>
              <a:t>7/19/2013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238A0D6-1D13-43D9-BABD-01489A0158E0}"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65D9D13-DCCE-4DA5-97FD-965CA0D952B0}" type="datetime1">
              <a:rPr lang="en-US" smtClean="0">
                <a:solidFill>
                  <a:srgbClr val="04617B">
                    <a:shade val="90000"/>
                  </a:srgbClr>
                </a:solidFill>
              </a:rPr>
              <a:pPr>
                <a:defRPr/>
              </a:pPr>
              <a:t>7/19/2013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91F05406-E5CA-48AF-8952-3F2B56C64E19}"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0D460F32-3FB6-4F52-A93E-412DD73AB5A7}" type="datetime1">
              <a:rPr lang="en-US" smtClean="0">
                <a:solidFill>
                  <a:srgbClr val="04617B">
                    <a:shade val="90000"/>
                  </a:srgbClr>
                </a:solidFill>
              </a:rPr>
              <a:pPr>
                <a:defRPr/>
              </a:pPr>
              <a:t>7/19/2013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F0C23131-50CF-4A1F-88B1-AACCB8D0B408}" type="slidenum">
              <a:rPr lang="en-US" smtClean="0">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C73CB18-B642-4A34-B7B7-BEC0E3B1666B}" type="datetime1">
              <a:rPr lang="en-US" smtClean="0">
                <a:solidFill>
                  <a:srgbClr val="04617B">
                    <a:shade val="90000"/>
                  </a:srgbClr>
                </a:solidFill>
              </a:rPr>
              <a:pPr>
                <a:defRPr/>
              </a:pPr>
              <a:t>7/19/2013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2D4D4B2B-7164-44FD-8AFD-CCE95B62E52E}"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493B562F-5CFC-4E15-958C-DCD76216EA68}" type="datetime1">
              <a:rPr lang="en-US" smtClean="0">
                <a:solidFill>
                  <a:srgbClr val="04617B">
                    <a:shade val="90000"/>
                  </a:srgbClr>
                </a:solidFill>
                <a:latin typeface="Arial" charset="0"/>
              </a:rPr>
              <a:pPr fontAlgn="base">
                <a:spcBef>
                  <a:spcPct val="0"/>
                </a:spcBef>
                <a:spcAft>
                  <a:spcPct val="0"/>
                </a:spcAft>
                <a:defRPr/>
              </a:pPr>
              <a:t>7/19/2013</a:t>
            </a:fld>
            <a:endParaRPr lang="en-US">
              <a:solidFill>
                <a:srgbClr val="04617B">
                  <a:shade val="90000"/>
                </a:srgbClr>
              </a:solidFill>
              <a:latin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04617B">
                  <a:shade val="90000"/>
                </a:srgbClr>
              </a:solidFill>
              <a:latin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CA58250A-50A9-4227-8061-1B9D6DAAE1B0}" type="slidenum">
              <a:rPr lang="en-US" smtClean="0">
                <a:solidFill>
                  <a:srgbClr val="04617B">
                    <a:shade val="90000"/>
                  </a:srgbClr>
                </a:solidFill>
                <a:latin typeface="Arial" charset="0"/>
              </a:rPr>
              <a:pPr fontAlgn="base">
                <a:spcBef>
                  <a:spcPct val="0"/>
                </a:spcBef>
                <a:spcAft>
                  <a:spcPct val="0"/>
                </a:spcAft>
                <a:defRPr/>
              </a:pPr>
              <a:t>‹#›</a:t>
            </a:fld>
            <a:endParaRPr lang="en-US">
              <a:solidFill>
                <a:srgbClr val="04617B">
                  <a:shade val="90000"/>
                </a:srgbClr>
              </a:solidFill>
              <a:latin typeface="Arial"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3.png"/><Relationship Id="rId4" Type="http://schemas.openxmlformats.org/officeDocument/2006/relationships/hyperlink" Target="http://www.troymi.gov/" TargetMode="External"/><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roymi.gov/"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019800"/>
            <a:ext cx="7391400" cy="838200"/>
          </a:xfrm>
        </p:spPr>
        <p:txBody>
          <a:bodyPr>
            <a:normAutofit fontScale="92500" lnSpcReduction="10000"/>
          </a:bodyPr>
          <a:lstStyle/>
          <a:p>
            <a:pPr eaLnBrk="1" fontAlgn="auto" hangingPunct="1">
              <a:spcAft>
                <a:spcPts val="0"/>
              </a:spcAft>
              <a:buClr>
                <a:schemeClr val="accent3"/>
              </a:buClr>
              <a:buFont typeface="Georgia"/>
              <a:buNone/>
              <a:defRPr/>
            </a:pPr>
            <a:endParaRPr lang="en-US" sz="2600" dirty="0" smtClean="0"/>
          </a:p>
          <a:p>
            <a:pPr eaLnBrk="1" fontAlgn="auto" hangingPunct="1">
              <a:spcAft>
                <a:spcPts val="0"/>
              </a:spcAft>
              <a:buClr>
                <a:schemeClr val="accent3"/>
              </a:buClr>
              <a:buFont typeface="Georgia"/>
              <a:buNone/>
              <a:defRPr/>
            </a:pPr>
            <a:r>
              <a:rPr lang="en-US" sz="2600" dirty="0" smtClean="0"/>
              <a:t> </a:t>
            </a:r>
          </a:p>
        </p:txBody>
      </p:sp>
      <p:sp>
        <p:nvSpPr>
          <p:cNvPr id="4" name="Slide Number Placeholder 3"/>
          <p:cNvSpPr>
            <a:spLocks noGrp="1"/>
          </p:cNvSpPr>
          <p:nvPr>
            <p:ph type="sldNum" sz="quarter" idx="12"/>
          </p:nvPr>
        </p:nvSpPr>
        <p:spPr>
          <a:xfrm>
            <a:off x="8001000" y="6324600"/>
            <a:ext cx="762000" cy="365125"/>
          </a:xfrm>
        </p:spPr>
        <p:txBody>
          <a:bodyPr/>
          <a:lstStyle/>
          <a:p>
            <a:pPr>
              <a:defRPr/>
            </a:pPr>
            <a:fld id="{4D10ADDE-1815-4581-A98A-6682C1091837}" type="slidenum">
              <a:rPr lang="en-US" smtClean="0">
                <a:solidFill>
                  <a:srgbClr val="DBF5F9">
                    <a:shade val="90000"/>
                  </a:srgbClr>
                </a:solidFill>
              </a:rPr>
              <a:pPr>
                <a:defRPr/>
              </a:pPr>
              <a:t>1</a:t>
            </a:fld>
            <a:endParaRPr lang="en-US" dirty="0">
              <a:solidFill>
                <a:srgbClr val="DBF5F9">
                  <a:shade val="90000"/>
                </a:srgbClr>
              </a:solidFill>
            </a:endParaRPr>
          </a:p>
        </p:txBody>
      </p:sp>
      <p:grpSp>
        <p:nvGrpSpPr>
          <p:cNvPr id="7" name="Group 6"/>
          <p:cNvGrpSpPr/>
          <p:nvPr/>
        </p:nvGrpSpPr>
        <p:grpSpPr>
          <a:xfrm>
            <a:off x="838200" y="152402"/>
            <a:ext cx="7843791" cy="6511354"/>
            <a:chOff x="1956550" y="1066803"/>
            <a:chExt cx="5133373" cy="4165807"/>
          </a:xfrm>
        </p:grpSpPr>
        <p:pic>
          <p:nvPicPr>
            <p:cNvPr id="8" name="Picture 7" descr="West_onBigBeaver003.JPG"/>
            <p:cNvPicPr>
              <a:picLocks noChangeAspect="1"/>
            </p:cNvPicPr>
            <p:nvPr/>
          </p:nvPicPr>
          <p:blipFill>
            <a:blip r:embed="rId2" cstate="print"/>
            <a:stretch>
              <a:fillRect/>
            </a:stretch>
          </p:blipFill>
          <p:spPr>
            <a:xfrm>
              <a:off x="2895600" y="1905000"/>
              <a:ext cx="3048000" cy="27675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0" name="Group 6"/>
            <p:cNvGrpSpPr/>
            <p:nvPr/>
          </p:nvGrpSpPr>
          <p:grpSpPr>
            <a:xfrm>
              <a:off x="5048436" y="2041820"/>
              <a:ext cx="2041487" cy="1684832"/>
              <a:chOff x="2219227" y="-16272"/>
              <a:chExt cx="2087254" cy="1759661"/>
            </a:xfrm>
          </p:grpSpPr>
          <p:sp>
            <p:nvSpPr>
              <p:cNvPr id="24" name="Oval 7"/>
              <p:cNvSpPr/>
              <p:nvPr/>
            </p:nvSpPr>
            <p:spPr>
              <a:xfrm>
                <a:off x="2219227" y="-16272"/>
                <a:ext cx="1896721" cy="1759661"/>
              </a:xfrm>
              <a:prstGeom prst="ellipse">
                <a:avLst/>
              </a:prstGeom>
              <a:solidFill>
                <a:srgbClr val="7030A0">
                  <a:alpha val="25000"/>
                </a:srgbClr>
              </a:solidFill>
              <a:scene3d>
                <a:camera prst="orthographicFront"/>
                <a:lightRig rig="threePt" dir="t"/>
              </a:scene3d>
              <a:sp3d>
                <a:bevelT/>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4"/>
              <p:cNvSpPr/>
              <p:nvPr/>
            </p:nvSpPr>
            <p:spPr>
              <a:xfrm>
                <a:off x="2780085" y="289223"/>
                <a:ext cx="1526396" cy="108871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98614" tIns="17780" rIns="98614" bIns="17780" numCol="1" spcCol="1270" anchor="ctr" anchorCtr="0">
                <a:normAutofit/>
              </a:bodyPr>
              <a:lstStyle/>
              <a:p>
                <a:pPr lvl="0" algn="ctr" defTabSz="622300">
                  <a:lnSpc>
                    <a:spcPct val="90000"/>
                  </a:lnSpc>
                  <a:spcBef>
                    <a:spcPct val="0"/>
                  </a:spcBef>
                  <a:spcAft>
                    <a:spcPct val="35000"/>
                  </a:spcAft>
                </a:pPr>
                <a:r>
                  <a:rPr lang="en-US" sz="2000" b="1" kern="1200" dirty="0" smtClean="0"/>
                  <a:t>Planning &amp; Zoning </a:t>
                </a:r>
                <a:endParaRPr lang="en-US" sz="2000" b="1" kern="1200" dirty="0"/>
              </a:p>
            </p:txBody>
          </p:sp>
        </p:grpSp>
        <p:grpSp>
          <p:nvGrpSpPr>
            <p:cNvPr id="11" name="Group 22"/>
            <p:cNvGrpSpPr/>
            <p:nvPr/>
          </p:nvGrpSpPr>
          <p:grpSpPr>
            <a:xfrm>
              <a:off x="3502493" y="1066803"/>
              <a:ext cx="1855132" cy="1928586"/>
              <a:chOff x="1893788" y="4485100"/>
              <a:chExt cx="2055073" cy="2199311"/>
            </a:xfrm>
          </p:grpSpPr>
          <p:sp>
            <p:nvSpPr>
              <p:cNvPr id="22" name="Oval 21"/>
              <p:cNvSpPr/>
              <p:nvPr/>
            </p:nvSpPr>
            <p:spPr>
              <a:xfrm>
                <a:off x="1893788" y="4763071"/>
                <a:ext cx="2055073" cy="1921340"/>
              </a:xfrm>
              <a:prstGeom prst="ellipse">
                <a:avLst/>
              </a:prstGeom>
              <a:solidFill>
                <a:schemeClr val="accent5">
                  <a:alpha val="25000"/>
                </a:schemeClr>
              </a:solidFill>
              <a:scene3d>
                <a:camera prst="orthographicFront"/>
                <a:lightRig rig="threePt" dir="t"/>
              </a:scene3d>
              <a:sp3d>
                <a:bevelT/>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Oval 4"/>
              <p:cNvSpPr/>
              <p:nvPr/>
            </p:nvSpPr>
            <p:spPr>
              <a:xfrm>
                <a:off x="2114764" y="4485100"/>
                <a:ext cx="1688253" cy="144779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28919" tIns="22860" rIns="128919" bIns="22860" numCol="1" spcCol="1270" anchor="ctr" anchorCtr="0">
                <a:normAutofit/>
              </a:bodyPr>
              <a:lstStyle/>
              <a:p>
                <a:pPr lvl="0" algn="ctr" defTabSz="800100">
                  <a:lnSpc>
                    <a:spcPct val="90000"/>
                  </a:lnSpc>
                  <a:spcBef>
                    <a:spcPct val="0"/>
                  </a:spcBef>
                  <a:spcAft>
                    <a:spcPct val="35000"/>
                  </a:spcAft>
                </a:pPr>
                <a:r>
                  <a:rPr lang="en-US" sz="2000" b="1" kern="1200" dirty="0" smtClean="0"/>
                  <a:t>Economic Development</a:t>
                </a:r>
                <a:endParaRPr lang="en-US" sz="2000" b="1" kern="1200" dirty="0"/>
              </a:p>
            </p:txBody>
          </p:sp>
        </p:grpSp>
        <p:grpSp>
          <p:nvGrpSpPr>
            <p:cNvPr id="12" name="Group 14"/>
            <p:cNvGrpSpPr/>
            <p:nvPr/>
          </p:nvGrpSpPr>
          <p:grpSpPr>
            <a:xfrm>
              <a:off x="1956550" y="2090571"/>
              <a:ext cx="1855131" cy="1684831"/>
              <a:chOff x="412770" y="991396"/>
              <a:chExt cx="3741883" cy="3703501"/>
            </a:xfrm>
          </p:grpSpPr>
          <p:sp>
            <p:nvSpPr>
              <p:cNvPr id="20" name="Oval 19"/>
              <p:cNvSpPr/>
              <p:nvPr/>
            </p:nvSpPr>
            <p:spPr>
              <a:xfrm>
                <a:off x="412770" y="991396"/>
                <a:ext cx="3741883" cy="3703501"/>
              </a:xfrm>
              <a:prstGeom prst="ellipse">
                <a:avLst/>
              </a:prstGeom>
              <a:solidFill>
                <a:schemeClr val="accent3">
                  <a:alpha val="25000"/>
                </a:schemeClr>
              </a:solidFill>
              <a:scene3d>
                <a:camera prst="orthographicFront"/>
                <a:lightRig rig="threePt" dir="t"/>
              </a:scene3d>
              <a:sp3d>
                <a:bevelT/>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4"/>
              <p:cNvSpPr/>
              <p:nvPr/>
            </p:nvSpPr>
            <p:spPr>
              <a:xfrm>
                <a:off x="513358" y="1420036"/>
                <a:ext cx="2390994" cy="23909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86088" tIns="38100" rIns="186088" bIns="38100" numCol="1" spcCol="1270" anchor="ctr" anchorCtr="0">
                <a:normAutofit/>
              </a:bodyPr>
              <a:lstStyle/>
              <a:p>
                <a:pPr lvl="0" algn="ctr" defTabSz="1333500">
                  <a:lnSpc>
                    <a:spcPct val="90000"/>
                  </a:lnSpc>
                  <a:spcBef>
                    <a:spcPct val="0"/>
                  </a:spcBef>
                  <a:spcAft>
                    <a:spcPct val="35000"/>
                  </a:spcAft>
                </a:pPr>
                <a:r>
                  <a:rPr lang="en-US" sz="2000" b="1" kern="1200" dirty="0" smtClean="0"/>
                  <a:t>Building Inspections </a:t>
                </a:r>
                <a:endParaRPr lang="en-US" sz="2000" b="1" kern="1200" dirty="0"/>
              </a:p>
            </p:txBody>
          </p:sp>
        </p:grpSp>
        <p:grpSp>
          <p:nvGrpSpPr>
            <p:cNvPr id="13" name="Group 20"/>
            <p:cNvGrpSpPr/>
            <p:nvPr/>
          </p:nvGrpSpPr>
          <p:grpSpPr>
            <a:xfrm>
              <a:off x="4400137" y="3504347"/>
              <a:ext cx="1992059" cy="1706277"/>
              <a:chOff x="1789729" y="3294080"/>
              <a:chExt cx="2580624" cy="2205675"/>
            </a:xfrm>
          </p:grpSpPr>
          <p:sp>
            <p:nvSpPr>
              <p:cNvPr id="18" name="Oval 17"/>
              <p:cNvSpPr/>
              <p:nvPr/>
            </p:nvSpPr>
            <p:spPr>
              <a:xfrm>
                <a:off x="1789729" y="3294080"/>
                <a:ext cx="2399418" cy="2176637"/>
              </a:xfrm>
              <a:prstGeom prst="ellipse">
                <a:avLst/>
              </a:prstGeom>
              <a:solidFill>
                <a:srgbClr val="C00000">
                  <a:alpha val="25000"/>
                </a:srgbClr>
              </a:solidFill>
              <a:scene3d>
                <a:camera prst="orthographicFront"/>
                <a:lightRig rig="threePt" dir="t"/>
              </a:scene3d>
              <a:sp3d>
                <a:bevelT/>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4"/>
              <p:cNvSpPr/>
              <p:nvPr/>
            </p:nvSpPr>
            <p:spPr>
              <a:xfrm>
                <a:off x="2285520" y="4147932"/>
                <a:ext cx="2084833" cy="135182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72580" tIns="57150" rIns="272580" bIns="57150" numCol="1" spcCol="1270" anchor="ctr" anchorCtr="0">
                <a:normAutofit/>
              </a:bodyPr>
              <a:lstStyle/>
              <a:p>
                <a:pPr lvl="0" algn="ctr" defTabSz="2000250">
                  <a:lnSpc>
                    <a:spcPct val="90000"/>
                  </a:lnSpc>
                  <a:spcBef>
                    <a:spcPct val="0"/>
                  </a:spcBef>
                  <a:spcAft>
                    <a:spcPct val="35000"/>
                  </a:spcAft>
                </a:pPr>
                <a:r>
                  <a:rPr lang="en-US" sz="2000" b="1" kern="1200" dirty="0" smtClean="0"/>
                  <a:t>Community Affairs</a:t>
                </a:r>
                <a:endParaRPr lang="en-US" sz="2000" b="1" kern="1200" dirty="0"/>
              </a:p>
            </p:txBody>
          </p:sp>
        </p:grpSp>
        <p:grpSp>
          <p:nvGrpSpPr>
            <p:cNvPr id="15" name="Group 24"/>
            <p:cNvGrpSpPr/>
            <p:nvPr/>
          </p:nvGrpSpPr>
          <p:grpSpPr>
            <a:xfrm>
              <a:off x="2654717" y="3504348"/>
              <a:ext cx="1855131" cy="1728262"/>
              <a:chOff x="2391319" y="3392586"/>
              <a:chExt cx="2403241" cy="2234094"/>
            </a:xfrm>
          </p:grpSpPr>
          <p:sp>
            <p:nvSpPr>
              <p:cNvPr id="16" name="Oval 15"/>
              <p:cNvSpPr/>
              <p:nvPr/>
            </p:nvSpPr>
            <p:spPr>
              <a:xfrm>
                <a:off x="2391319" y="3392586"/>
                <a:ext cx="2403241" cy="2177954"/>
              </a:xfrm>
              <a:prstGeom prst="ellipse">
                <a:avLst/>
              </a:prstGeom>
              <a:solidFill>
                <a:schemeClr val="bg1">
                  <a:alpha val="25000"/>
                </a:schemeClr>
              </a:solidFill>
              <a:scene3d>
                <a:camera prst="orthographicFront"/>
                <a:lightRig rig="threePt" dir="t"/>
              </a:scene3d>
              <a:sp3d>
                <a:bevelT/>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4"/>
              <p:cNvSpPr/>
              <p:nvPr/>
            </p:nvSpPr>
            <p:spPr>
              <a:xfrm>
                <a:off x="2391319" y="4274857"/>
                <a:ext cx="2270415" cy="135182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72580" tIns="57150" rIns="272580" bIns="57150" numCol="1" spcCol="1270" anchor="ctr" anchorCtr="0">
                <a:normAutofit/>
              </a:bodyPr>
              <a:lstStyle/>
              <a:p>
                <a:pPr lvl="0" algn="ctr" defTabSz="2000250">
                  <a:spcBef>
                    <a:spcPct val="0"/>
                  </a:spcBef>
                </a:pPr>
                <a:r>
                  <a:rPr lang="en-US" sz="2000" b="1" kern="1200" dirty="0" smtClean="0"/>
                  <a:t>Public</a:t>
                </a:r>
              </a:p>
              <a:p>
                <a:pPr lvl="0" algn="ctr" defTabSz="2000250">
                  <a:spcBef>
                    <a:spcPct val="0"/>
                  </a:spcBef>
                </a:pPr>
                <a:r>
                  <a:rPr lang="en-US" sz="2000" b="1" dirty="0" smtClean="0"/>
                  <a:t>Infrastructure</a:t>
                </a:r>
                <a:endParaRPr lang="en-US" sz="2000" b="1" kern="1200" dirty="0"/>
              </a:p>
            </p:txBody>
          </p:sp>
        </p:grpSp>
        <p:sp>
          <p:nvSpPr>
            <p:cNvPr id="14" name="TextBox 13"/>
            <p:cNvSpPr txBox="1"/>
            <p:nvPr/>
          </p:nvSpPr>
          <p:spPr>
            <a:xfrm>
              <a:off x="3242046" y="2455592"/>
              <a:ext cx="2311209" cy="1569660"/>
            </a:xfrm>
            <a:prstGeom prst="rect">
              <a:avLst/>
            </a:prstGeom>
            <a:noFill/>
            <a:ln>
              <a:noFill/>
            </a:ln>
            <a:scene3d>
              <a:camera prst="orthographicFront"/>
              <a:lightRig rig="threePt" dir="t"/>
            </a:scene3d>
            <a:sp3d>
              <a:bevelT w="120650"/>
              <a:bevelB w="139700"/>
            </a:sp3d>
          </p:spPr>
          <p:txBody>
            <a:bodyPr wrap="square" rtlCol="0">
              <a:noAutofit/>
            </a:bodyPr>
            <a:lstStyle/>
            <a:p>
              <a:pPr algn="ctr"/>
              <a:r>
                <a:rPr lang="en-US" sz="3600" dirty="0" smtClean="0">
                  <a:ln w="12700" cap="sq" cmpd="dbl">
                    <a:solidFill>
                      <a:schemeClr val="tx1"/>
                    </a:solidFill>
                    <a:prstDash val="solid"/>
                  </a:ln>
                  <a:effectLst>
                    <a:glow rad="228600">
                      <a:schemeClr val="accent1">
                        <a:satMod val="175000"/>
                        <a:alpha val="40000"/>
                      </a:schemeClr>
                    </a:glow>
                    <a:outerShdw blurRad="63500" dir="3600000" algn="tl" rotWithShape="0">
                      <a:srgbClr val="000000">
                        <a:alpha val="70000"/>
                      </a:srgbClr>
                    </a:outerShdw>
                  </a:effectLst>
                </a:rPr>
                <a:t>Creating </a:t>
              </a:r>
            </a:p>
            <a:p>
              <a:pPr algn="ctr"/>
              <a:r>
                <a:rPr lang="en-US" sz="3600" dirty="0" smtClean="0">
                  <a:ln w="12700" cap="sq" cmpd="dbl">
                    <a:solidFill>
                      <a:schemeClr val="tx1"/>
                    </a:solidFill>
                    <a:prstDash val="solid"/>
                  </a:ln>
                  <a:effectLst>
                    <a:glow rad="228600">
                      <a:schemeClr val="accent1">
                        <a:satMod val="175000"/>
                        <a:alpha val="40000"/>
                      </a:schemeClr>
                    </a:glow>
                    <a:outerShdw blurRad="63500" dir="3600000" algn="tl" rotWithShape="0">
                      <a:srgbClr val="000000">
                        <a:alpha val="70000"/>
                      </a:srgbClr>
                    </a:outerShdw>
                  </a:effectLst>
                </a:rPr>
                <a:t>an Environment for Investment in Troy</a:t>
              </a:r>
              <a:endParaRPr lang="en-US" sz="3600" dirty="0">
                <a:ln w="12700" cap="sq" cmpd="dbl">
                  <a:solidFill>
                    <a:schemeClr val="tx1"/>
                  </a:solidFill>
                  <a:prstDash val="solid"/>
                </a:ln>
                <a:effectLst>
                  <a:glow rad="228600">
                    <a:schemeClr val="accent1">
                      <a:satMod val="175000"/>
                      <a:alpha val="40000"/>
                    </a:schemeClr>
                  </a:glow>
                  <a:outerShdw blurRad="63500" dir="3600000" algn="tl" rotWithShape="0">
                    <a:srgbClr val="000000">
                      <a:alpha val="7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&amp; ZONING</a:t>
            </a:r>
            <a:endParaRPr lang="en-US" dirty="0"/>
          </a:p>
        </p:txBody>
      </p:sp>
      <p:sp>
        <p:nvSpPr>
          <p:cNvPr id="3" name="Content Placeholder 2"/>
          <p:cNvSpPr>
            <a:spLocks noGrp="1"/>
          </p:cNvSpPr>
          <p:nvPr>
            <p:ph idx="1"/>
          </p:nvPr>
        </p:nvSpPr>
        <p:spPr>
          <a:xfrm>
            <a:off x="457200" y="2286000"/>
            <a:ext cx="8229600" cy="4389120"/>
          </a:xfrm>
        </p:spPr>
        <p:txBody>
          <a:bodyPr>
            <a:normAutofit fontScale="92500"/>
          </a:bodyPr>
          <a:lstStyle/>
          <a:p>
            <a:r>
              <a:rPr lang="en-US" dirty="0" smtClean="0"/>
              <a:t>2008 Master Plan Sets Innovative Vision, Expands Range of Land Uses, and Protects Neighborhoods</a:t>
            </a:r>
          </a:p>
          <a:p>
            <a:r>
              <a:rPr lang="en-US" dirty="0" smtClean="0"/>
              <a:t>2011 Zoning Ordinance is User-Friendly, Flexible, and Responsive to Market Conditions</a:t>
            </a:r>
          </a:p>
          <a:p>
            <a:r>
              <a:rPr lang="en-US" dirty="0" smtClean="0"/>
              <a:t>2011 Big Beaver Design Guidelines Promotes Placemaking</a:t>
            </a:r>
          </a:p>
          <a:p>
            <a:pPr marL="274320" lvl="2" indent="-274320">
              <a:buClr>
                <a:schemeClr val="accent3"/>
              </a:buClr>
              <a:buSzPct val="95000"/>
            </a:pPr>
            <a:r>
              <a:rPr lang="en-US" sz="2600" dirty="0" smtClean="0"/>
              <a:t>Sustainable Development Project tool encourages sustainable measures in exchange for regulatory flexibility</a:t>
            </a:r>
          </a:p>
          <a:p>
            <a:pPr marL="274320" lvl="2" indent="-274320">
              <a:buClr>
                <a:schemeClr val="accent3"/>
              </a:buClr>
              <a:buSzPct val="95000"/>
            </a:pPr>
            <a:r>
              <a:rPr lang="en-US" sz="2600" dirty="0" smtClean="0"/>
              <a:t>On-Line Resources:  Master Plan, Zoning Ordinance, GIS Mapping, Big Beaver Design Guidelines</a:t>
            </a:r>
          </a:p>
          <a:p>
            <a:pPr marL="274320" lvl="2" indent="-274320">
              <a:buClr>
                <a:schemeClr val="accent3"/>
              </a:buClr>
              <a:buSzPct val="95000"/>
            </a:pPr>
            <a:r>
              <a:rPr lang="en-US" sz="2600" dirty="0" smtClean="0"/>
              <a:t>Contact:  Brent Savidant at 248.524.3366</a:t>
            </a:r>
          </a:p>
          <a:p>
            <a:pPr marL="274320" lvl="2" indent="-274320">
              <a:buClr>
                <a:schemeClr val="accent3"/>
              </a:buClr>
              <a:buSzPct val="95000"/>
            </a:pPr>
            <a:endParaRPr lang="en-US" dirty="0"/>
          </a:p>
        </p:txBody>
      </p:sp>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10</a:t>
            </a:fld>
            <a:endParaRPr lang="en-US" dirty="0">
              <a:solidFill>
                <a:srgbClr val="04617B">
                  <a:shade val="90000"/>
                </a:srgbClr>
              </a:solidFill>
            </a:endParaRPr>
          </a:p>
        </p:txBody>
      </p:sp>
      <p:pic>
        <p:nvPicPr>
          <p:cNvPr id="7" name="Picture 6" descr="Creating an Env logo.png"/>
          <p:cNvPicPr>
            <a:picLocks noChangeAspect="1"/>
          </p:cNvPicPr>
          <p:nvPr/>
        </p:nvPicPr>
        <p:blipFill>
          <a:blip r:embed="rId2" cstate="print"/>
          <a:stretch>
            <a:fillRect/>
          </a:stretch>
        </p:blipFill>
        <p:spPr>
          <a:xfrm>
            <a:off x="6862508" y="0"/>
            <a:ext cx="2281491"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29600" cy="1371600"/>
          </a:xfrm>
        </p:spPr>
        <p:txBody>
          <a:bodyPr>
            <a:noAutofit/>
          </a:bodyPr>
          <a:lstStyle/>
          <a:p>
            <a:r>
              <a:rPr lang="en-US" dirty="0" smtClean="0"/>
              <a:t>PLANNING &amp; ZONING</a:t>
            </a:r>
            <a:br>
              <a:rPr lang="en-US" dirty="0" smtClean="0"/>
            </a:br>
            <a:r>
              <a:rPr lang="en-US" dirty="0" smtClean="0"/>
              <a:t>BEST PRACTICES</a:t>
            </a:r>
            <a:endParaRPr lang="en-US" dirty="0"/>
          </a:p>
        </p:txBody>
      </p:sp>
      <p:pic>
        <p:nvPicPr>
          <p:cNvPr id="5" name="Content Placeholder 4" descr="Granite CityPatio002.JPG"/>
          <p:cNvPicPr>
            <a:picLocks noGrp="1" noChangeAspect="1"/>
          </p:cNvPicPr>
          <p:nvPr>
            <p:ph idx="1"/>
          </p:nvPr>
        </p:nvPicPr>
        <p:blipFill>
          <a:blip r:embed="rId2" cstate="print"/>
          <a:stretch>
            <a:fillRect/>
          </a:stretch>
        </p:blipFill>
        <p:spPr>
          <a:xfrm>
            <a:off x="838200" y="2057400"/>
            <a:ext cx="5285607" cy="3510590"/>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11</a:t>
            </a:fld>
            <a:endParaRPr lang="en-US">
              <a:solidFill>
                <a:srgbClr val="04617B">
                  <a:shade val="90000"/>
                </a:srgbClr>
              </a:solidFill>
            </a:endParaRPr>
          </a:p>
        </p:txBody>
      </p:sp>
      <p:sp>
        <p:nvSpPr>
          <p:cNvPr id="6" name="TextBox 5"/>
          <p:cNvSpPr txBox="1"/>
          <p:nvPr/>
        </p:nvSpPr>
        <p:spPr>
          <a:xfrm>
            <a:off x="838200" y="5638800"/>
            <a:ext cx="8059322" cy="646331"/>
          </a:xfrm>
          <a:prstGeom prst="rect">
            <a:avLst/>
          </a:prstGeom>
          <a:noFill/>
        </p:spPr>
        <p:txBody>
          <a:bodyPr wrap="square" rtlCol="0">
            <a:spAutoFit/>
          </a:bodyPr>
          <a:lstStyle/>
          <a:p>
            <a:r>
              <a:rPr lang="en-US" dirty="0" smtClean="0"/>
              <a:t>Troy’s Big Beaver Zoning District requires  active people-oriented uses adjacent to </a:t>
            </a:r>
            <a:r>
              <a:rPr lang="en-US" smtClean="0"/>
              <a:t>the street. </a:t>
            </a:r>
            <a:endParaRPr lang="en-US" dirty="0"/>
          </a:p>
        </p:txBody>
      </p:sp>
      <p:sp>
        <p:nvSpPr>
          <p:cNvPr id="7" name="TextBox 6"/>
          <p:cNvSpPr txBox="1"/>
          <p:nvPr/>
        </p:nvSpPr>
        <p:spPr>
          <a:xfrm>
            <a:off x="6248400" y="3657600"/>
            <a:ext cx="1986762" cy="646331"/>
          </a:xfrm>
          <a:prstGeom prst="rect">
            <a:avLst/>
          </a:prstGeom>
          <a:noFill/>
        </p:spPr>
        <p:txBody>
          <a:bodyPr wrap="none" rtlCol="0">
            <a:spAutoFit/>
          </a:bodyPr>
          <a:lstStyle/>
          <a:p>
            <a:r>
              <a:rPr lang="en-US" u="sng" dirty="0" smtClean="0"/>
              <a:t>Granite City</a:t>
            </a:r>
          </a:p>
          <a:p>
            <a:r>
              <a:rPr lang="en-US" u="sng" dirty="0" smtClean="0"/>
              <a:t>699 W. Big Beaver</a:t>
            </a:r>
            <a:endParaRPr lang="en-US" u="sng" dirty="0"/>
          </a:p>
        </p:txBody>
      </p:sp>
      <p:pic>
        <p:nvPicPr>
          <p:cNvPr id="8" name="Picture 7" descr="Creating an Env logo.png"/>
          <p:cNvPicPr>
            <a:picLocks noChangeAspect="1"/>
          </p:cNvPicPr>
          <p:nvPr/>
        </p:nvPicPr>
        <p:blipFill>
          <a:blip r:embed="rId3" cstate="print"/>
          <a:stretch>
            <a:fillRect/>
          </a:stretch>
        </p:blipFill>
        <p:spPr>
          <a:xfrm>
            <a:off x="6862509" y="533400"/>
            <a:ext cx="2281491"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par>
                          <p:cTn id="15" fill="hold">
                            <p:stCondLst>
                              <p:cond delay="1500"/>
                            </p:stCondLst>
                            <p:childTnLst>
                              <p:par>
                                <p:cTn id="16" presetID="5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Scale>
                                      <p:cBhvr>
                                        <p:cTn id="1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
                                        </p:tgtEl>
                                        <p:attrNameLst>
                                          <p:attrName>ppt_x</p:attrName>
                                          <p:attrName>ppt_y</p:attrName>
                                        </p:attrNameLst>
                                      </p:cBhvr>
                                    </p:animMotion>
                                    <p:animEffect transition="in" filter="fade">
                                      <p:cBhvr>
                                        <p:cTn id="20" dur="1000"/>
                                        <p:tgtEl>
                                          <p:spTgt spid="7"/>
                                        </p:tgtEl>
                                      </p:cBhvr>
                                    </p:animEffect>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PLANNING &amp; ZONING</a:t>
            </a:r>
            <a:endParaRPr lang="en-US" dirty="0"/>
          </a:p>
        </p:txBody>
      </p:sp>
      <p:pic>
        <p:nvPicPr>
          <p:cNvPr id="13" name="Content Placeholder 12" descr="BigBeaver&amp;AlpinePlazaMay2013_003.JPG"/>
          <p:cNvPicPr>
            <a:picLocks noGrp="1" noChangeAspect="1"/>
          </p:cNvPicPr>
          <p:nvPr>
            <p:ph idx="1"/>
          </p:nvPr>
        </p:nvPicPr>
        <p:blipFill>
          <a:blip r:embed="rId2" cstate="print"/>
          <a:stretch>
            <a:fillRect/>
          </a:stretch>
        </p:blipFill>
        <p:spPr>
          <a:xfrm>
            <a:off x="228600" y="1524000"/>
            <a:ext cx="3108960" cy="2068358"/>
          </a:xfrm>
        </p:spPr>
      </p:pic>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12</a:t>
            </a:fld>
            <a:endParaRPr lang="en-US">
              <a:solidFill>
                <a:srgbClr val="04617B">
                  <a:shade val="90000"/>
                </a:srgbClr>
              </a:solidFill>
            </a:endParaRPr>
          </a:p>
        </p:txBody>
      </p:sp>
      <p:pic>
        <p:nvPicPr>
          <p:cNvPr id="14" name="Picture 13" descr="Creating an Env logo.png"/>
          <p:cNvPicPr>
            <a:picLocks noChangeAspect="1"/>
          </p:cNvPicPr>
          <p:nvPr/>
        </p:nvPicPr>
        <p:blipFill>
          <a:blip r:embed="rId3" cstate="print"/>
          <a:stretch>
            <a:fillRect/>
          </a:stretch>
        </p:blipFill>
        <p:spPr>
          <a:xfrm>
            <a:off x="6862509" y="685800"/>
            <a:ext cx="2281491" cy="2057400"/>
          </a:xfrm>
          <a:prstGeom prst="rect">
            <a:avLst/>
          </a:prstGeom>
        </p:spPr>
      </p:pic>
      <p:pic>
        <p:nvPicPr>
          <p:cNvPr id="16" name="Picture 15" descr="PeiWei002.JPG"/>
          <p:cNvPicPr>
            <a:picLocks noChangeAspect="1"/>
          </p:cNvPicPr>
          <p:nvPr/>
        </p:nvPicPr>
        <p:blipFill>
          <a:blip r:embed="rId4" cstate="print"/>
          <a:stretch>
            <a:fillRect/>
          </a:stretch>
        </p:blipFill>
        <p:spPr>
          <a:xfrm>
            <a:off x="381000" y="3429000"/>
            <a:ext cx="2743200" cy="2572205"/>
          </a:xfrm>
          <a:prstGeom prst="rect">
            <a:avLst/>
          </a:prstGeom>
        </p:spPr>
      </p:pic>
      <p:pic>
        <p:nvPicPr>
          <p:cNvPr id="17" name="Picture 16" descr="Starbucks_BigBeaver003.JPG"/>
          <p:cNvPicPr>
            <a:picLocks noChangeAspect="1"/>
          </p:cNvPicPr>
          <p:nvPr/>
        </p:nvPicPr>
        <p:blipFill>
          <a:blip r:embed="rId5" cstate="print"/>
          <a:stretch>
            <a:fillRect/>
          </a:stretch>
        </p:blipFill>
        <p:spPr>
          <a:xfrm>
            <a:off x="3124200" y="3886200"/>
            <a:ext cx="3383280" cy="2247103"/>
          </a:xfrm>
          <a:prstGeom prst="rect">
            <a:avLst/>
          </a:prstGeom>
        </p:spPr>
      </p:pic>
      <p:pic>
        <p:nvPicPr>
          <p:cNvPr id="18" name="Picture 17" descr="OceanPrime002.JPG"/>
          <p:cNvPicPr>
            <a:picLocks noChangeAspect="1"/>
          </p:cNvPicPr>
          <p:nvPr/>
        </p:nvPicPr>
        <p:blipFill>
          <a:blip r:embed="rId6" cstate="print"/>
          <a:stretch>
            <a:fillRect/>
          </a:stretch>
        </p:blipFill>
        <p:spPr>
          <a:xfrm>
            <a:off x="6248400" y="2971800"/>
            <a:ext cx="2743200" cy="1821975"/>
          </a:xfrm>
          <a:prstGeom prst="rect">
            <a:avLst/>
          </a:prstGeom>
        </p:spPr>
      </p:pic>
      <p:pic>
        <p:nvPicPr>
          <p:cNvPr id="19" name="Picture 18" descr="BigBeaver&amp;KilmerPlazaMay2013_001.JPG"/>
          <p:cNvPicPr>
            <a:picLocks noChangeAspect="1"/>
          </p:cNvPicPr>
          <p:nvPr/>
        </p:nvPicPr>
        <p:blipFill>
          <a:blip r:embed="rId7" cstate="print"/>
          <a:stretch>
            <a:fillRect/>
          </a:stretch>
        </p:blipFill>
        <p:spPr>
          <a:xfrm>
            <a:off x="3124200" y="1752600"/>
            <a:ext cx="3200400" cy="21291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SERVICES</a:t>
            </a:r>
            <a:endParaRPr lang="en-US" dirty="0"/>
          </a:p>
        </p:txBody>
      </p:sp>
      <p:sp>
        <p:nvSpPr>
          <p:cNvPr id="3" name="Content Placeholder 2"/>
          <p:cNvSpPr>
            <a:spLocks noGrp="1"/>
          </p:cNvSpPr>
          <p:nvPr>
            <p:ph idx="1"/>
          </p:nvPr>
        </p:nvSpPr>
        <p:spPr/>
        <p:txBody>
          <a:bodyPr/>
          <a:lstStyle/>
          <a:p>
            <a:r>
              <a:rPr lang="en-US" dirty="0" smtClean="0"/>
              <a:t>SAFEbuilt Building Department Services</a:t>
            </a:r>
          </a:p>
          <a:p>
            <a:r>
              <a:rPr lang="en-US" dirty="0" smtClean="0"/>
              <a:t>Troy is Largest Michigan City with All Building Plan Review &amp; Inspection Contracted Out</a:t>
            </a:r>
          </a:p>
          <a:p>
            <a:r>
              <a:rPr lang="en-US" dirty="0" smtClean="0"/>
              <a:t>Fast, Fair &amp; Predictable Permit &amp; Inspection Services</a:t>
            </a:r>
          </a:p>
          <a:p>
            <a:r>
              <a:rPr lang="en-US" dirty="0" smtClean="0"/>
              <a:t>Commercial Plan Review in Ten Days or Less</a:t>
            </a:r>
          </a:p>
          <a:p>
            <a:r>
              <a:rPr lang="en-US" dirty="0" smtClean="0"/>
              <a:t>Residential Plan Review in Five Days or Less</a:t>
            </a:r>
          </a:p>
          <a:p>
            <a:r>
              <a:rPr lang="en-US" dirty="0" smtClean="0"/>
              <a:t>98% Customer Satisfaction Rating</a:t>
            </a:r>
          </a:p>
          <a:p>
            <a:r>
              <a:rPr lang="en-US" dirty="0" smtClean="0"/>
              <a:t>Coordination with Engineering &amp; Fire Departments</a:t>
            </a:r>
          </a:p>
          <a:p>
            <a:r>
              <a:rPr lang="en-US" dirty="0" smtClean="0"/>
              <a:t>Contact:  Steve Burns at 248.524.3344 </a:t>
            </a:r>
            <a:endParaRPr lang="en-US" dirty="0"/>
          </a:p>
        </p:txBody>
      </p:sp>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13</a:t>
            </a:fld>
            <a:endParaRPr lang="en-US" dirty="0">
              <a:solidFill>
                <a:srgbClr val="04617B">
                  <a:shade val="90000"/>
                </a:srgbClr>
              </a:solidFill>
            </a:endParaRPr>
          </a:p>
        </p:txBody>
      </p:sp>
      <p:pic>
        <p:nvPicPr>
          <p:cNvPr id="6" name="Picture 5" descr="Creating an Env logo.png"/>
          <p:cNvPicPr>
            <a:picLocks noChangeAspect="1"/>
          </p:cNvPicPr>
          <p:nvPr/>
        </p:nvPicPr>
        <p:blipFill>
          <a:blip r:embed="rId2" cstate="print"/>
          <a:stretch>
            <a:fillRect/>
          </a:stretch>
        </p:blipFill>
        <p:spPr>
          <a:xfrm>
            <a:off x="6862508" y="0"/>
            <a:ext cx="2281491"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1295400"/>
          </a:xfrm>
        </p:spPr>
        <p:txBody>
          <a:bodyPr>
            <a:noAutofit/>
          </a:bodyPr>
          <a:lstStyle/>
          <a:p>
            <a:r>
              <a:rPr lang="en-US" dirty="0" smtClean="0"/>
              <a:t>BUILDING SERVICES</a:t>
            </a:r>
            <a:br>
              <a:rPr lang="en-US" dirty="0" smtClean="0"/>
            </a:br>
            <a:r>
              <a:rPr lang="en-US" dirty="0" smtClean="0"/>
              <a:t>BEST PRACTICES</a:t>
            </a:r>
            <a:endParaRPr lang="en-US" dirty="0"/>
          </a:p>
        </p:txBody>
      </p:sp>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14</a:t>
            </a:fld>
            <a:endParaRPr lang="en-US">
              <a:solidFill>
                <a:srgbClr val="04617B">
                  <a:shade val="90000"/>
                </a:srgbClr>
              </a:solidFill>
            </a:endParaRPr>
          </a:p>
        </p:txBody>
      </p:sp>
      <p:pic>
        <p:nvPicPr>
          <p:cNvPr id="5" name="Content Placeholder 4" descr="OBriens Construction.JPG"/>
          <p:cNvPicPr>
            <a:picLocks noGrp="1" noChangeAspect="1"/>
          </p:cNvPicPr>
          <p:nvPr>
            <p:ph idx="1"/>
          </p:nvPr>
        </p:nvPicPr>
        <p:blipFill>
          <a:blip r:embed="rId2" cstate="print"/>
          <a:stretch>
            <a:fillRect/>
          </a:stretch>
        </p:blipFill>
        <p:spPr>
          <a:xfrm>
            <a:off x="838200" y="2057401"/>
            <a:ext cx="5257800" cy="3495878"/>
          </a:xfrm>
          <a:prstGeom prst="rect">
            <a:avLst/>
          </a:prstGeom>
          <a:ln>
            <a:noFill/>
          </a:ln>
          <a:effectLst>
            <a:outerShdw blurRad="190500" algn="tl" rotWithShape="0">
              <a:srgbClr val="000000">
                <a:alpha val="70000"/>
              </a:srgbClr>
            </a:outerShdw>
          </a:effectLst>
        </p:spPr>
      </p:pic>
      <p:sp>
        <p:nvSpPr>
          <p:cNvPr id="6" name="TextBox 5"/>
          <p:cNvSpPr txBox="1"/>
          <p:nvPr/>
        </p:nvSpPr>
        <p:spPr>
          <a:xfrm>
            <a:off x="838200" y="5562600"/>
            <a:ext cx="7696200" cy="923330"/>
          </a:xfrm>
          <a:prstGeom prst="rect">
            <a:avLst/>
          </a:prstGeom>
          <a:noFill/>
        </p:spPr>
        <p:txBody>
          <a:bodyPr wrap="square" rtlCol="0">
            <a:spAutoFit/>
          </a:bodyPr>
          <a:lstStyle/>
          <a:p>
            <a:r>
              <a:rPr lang="en-US" dirty="0" smtClean="0"/>
              <a:t>Fast, fair and predictable permit and inspection services led to project completion in a timely manner. Troy’s Sustainable Development Project tool encourages “green” building design in exchange for regulatory flexibility.  </a:t>
            </a:r>
            <a:endParaRPr lang="en-US" dirty="0"/>
          </a:p>
        </p:txBody>
      </p:sp>
      <p:sp>
        <p:nvSpPr>
          <p:cNvPr id="7" name="TextBox 6"/>
          <p:cNvSpPr txBox="1"/>
          <p:nvPr/>
        </p:nvSpPr>
        <p:spPr>
          <a:xfrm>
            <a:off x="6096000" y="3657600"/>
            <a:ext cx="2324867" cy="646331"/>
          </a:xfrm>
          <a:prstGeom prst="rect">
            <a:avLst/>
          </a:prstGeom>
          <a:noFill/>
        </p:spPr>
        <p:txBody>
          <a:bodyPr wrap="none" rtlCol="0">
            <a:spAutoFit/>
          </a:bodyPr>
          <a:lstStyle/>
          <a:p>
            <a:r>
              <a:rPr lang="en-US" u="sng" dirty="0" smtClean="0"/>
              <a:t>O’Brien Construction</a:t>
            </a:r>
          </a:p>
          <a:p>
            <a:r>
              <a:rPr lang="en-US" u="sng" dirty="0" smtClean="0"/>
              <a:t>966 Livernois</a:t>
            </a:r>
            <a:endParaRPr lang="en-US" u="sng" dirty="0"/>
          </a:p>
        </p:txBody>
      </p:sp>
      <p:pic>
        <p:nvPicPr>
          <p:cNvPr id="8" name="Picture 7" descr="Creating an Env logo.png"/>
          <p:cNvPicPr>
            <a:picLocks noChangeAspect="1"/>
          </p:cNvPicPr>
          <p:nvPr/>
        </p:nvPicPr>
        <p:blipFill>
          <a:blip r:embed="rId3" cstate="print"/>
          <a:stretch>
            <a:fillRect/>
          </a:stretch>
        </p:blipFill>
        <p:spPr>
          <a:xfrm>
            <a:off x="6862508" y="0"/>
            <a:ext cx="2281491"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TESTIMONIALS</a:t>
            </a:r>
            <a:endParaRPr lang="en-US" dirty="0"/>
          </a:p>
        </p:txBody>
      </p:sp>
      <p:sp>
        <p:nvSpPr>
          <p:cNvPr id="3" name="Content Placeholder 2"/>
          <p:cNvSpPr>
            <a:spLocks noGrp="1"/>
          </p:cNvSpPr>
          <p:nvPr>
            <p:ph idx="1"/>
          </p:nvPr>
        </p:nvSpPr>
        <p:spPr>
          <a:xfrm>
            <a:off x="228600" y="1905000"/>
            <a:ext cx="8686800" cy="4953000"/>
          </a:xfrm>
        </p:spPr>
        <p:txBody>
          <a:bodyPr>
            <a:normAutofit fontScale="32500" lnSpcReduction="20000"/>
          </a:bodyPr>
          <a:lstStyle/>
          <a:p>
            <a:r>
              <a:rPr lang="en-US" sz="4300" dirty="0" smtClean="0"/>
              <a:t>“The City of Troy has a distinguished business-friendly attitude.  Our company, UBT, purchased a building in Troy and completely redesigned it with “green” technology including geothermal wells, radiant heating, foam insulation, white PVC membrane roof technology, energy efficient lighting and electrical components, and recycled bamboo furniture.  When we experienced obstacles with plumbing and our geothermal wells throughout the redesign, the City of Troy was fantastic in obtaining the pertinent historical data we needed to make the repairs and move our team into our new home.  And to our pleasant surprise, the City of Troy followed up in person to verify that our construction was running smoothly so that we could safely operate our business once we settled in.  We are extremely happy to have relocated to Troy and would highly recommend this city to any business looking for a new home!”</a:t>
            </a:r>
          </a:p>
          <a:p>
            <a:pPr>
              <a:buNone/>
            </a:pPr>
            <a:r>
              <a:rPr lang="en-US" dirty="0" smtClean="0"/>
              <a:t>	</a:t>
            </a:r>
            <a:r>
              <a:rPr lang="en-US" sz="3100" dirty="0" smtClean="0"/>
              <a:t>Michelle </a:t>
            </a:r>
            <a:r>
              <a:rPr lang="en-US" sz="3100" dirty="0" err="1" smtClean="0"/>
              <a:t>D’Souza</a:t>
            </a:r>
            <a:endParaRPr lang="en-US" sz="3100" dirty="0" smtClean="0"/>
          </a:p>
          <a:p>
            <a:pPr>
              <a:buNone/>
            </a:pPr>
            <a:r>
              <a:rPr lang="en-US" sz="3100" dirty="0" smtClean="0"/>
              <a:t>	Chief Executive Officer</a:t>
            </a:r>
          </a:p>
          <a:p>
            <a:pPr>
              <a:buNone/>
            </a:pPr>
            <a:r>
              <a:rPr lang="en-US" sz="3100" dirty="0" smtClean="0"/>
              <a:t>	Unified Business Technologies</a:t>
            </a:r>
          </a:p>
          <a:p>
            <a:pPr>
              <a:buNone/>
            </a:pPr>
            <a:r>
              <a:rPr lang="en-US" sz="3100" dirty="0" smtClean="0"/>
              <a:t>	April 2013</a:t>
            </a:r>
          </a:p>
          <a:p>
            <a:pPr>
              <a:buNone/>
            </a:pPr>
            <a:endParaRPr lang="en-US" sz="2500" dirty="0" smtClean="0"/>
          </a:p>
          <a:p>
            <a:r>
              <a:rPr lang="en-US" sz="4300" dirty="0" smtClean="0"/>
              <a:t>“Thanks for taking the time to organize the Manager’s Business Roundtable. It was very informative and I look forward to working with the City and you in particular. The event was so good that 3 out of the 4 businesses already have connected and purchase orders will be issued within a week…”</a:t>
            </a:r>
          </a:p>
          <a:p>
            <a:pPr>
              <a:buNone/>
            </a:pPr>
            <a:r>
              <a:rPr lang="en-US" sz="3500" dirty="0" smtClean="0"/>
              <a:t>	</a:t>
            </a:r>
            <a:r>
              <a:rPr lang="en-US" sz="3100" dirty="0" smtClean="0"/>
              <a:t>Sri </a:t>
            </a:r>
            <a:r>
              <a:rPr lang="en-US" sz="3100" dirty="0" err="1" smtClean="0"/>
              <a:t>Bramadesam</a:t>
            </a:r>
            <a:r>
              <a:rPr lang="en-US" sz="3100" dirty="0" smtClean="0"/>
              <a:t/>
            </a:r>
            <a:br>
              <a:rPr lang="en-US" sz="3100" dirty="0" smtClean="0"/>
            </a:br>
            <a:r>
              <a:rPr lang="en-US" sz="3100" dirty="0" smtClean="0"/>
              <a:t>President</a:t>
            </a:r>
            <a:br>
              <a:rPr lang="en-US" sz="3100" dirty="0" smtClean="0"/>
            </a:br>
            <a:r>
              <a:rPr lang="en-US" sz="3100" dirty="0" smtClean="0"/>
              <a:t>Autoline Industries Ltd.</a:t>
            </a:r>
            <a:br>
              <a:rPr lang="en-US" sz="3100" dirty="0" smtClean="0"/>
            </a:br>
            <a:r>
              <a:rPr lang="en-US" sz="3100" dirty="0" smtClean="0"/>
              <a:t>January 2013</a:t>
            </a:r>
          </a:p>
          <a:p>
            <a:endParaRPr lang="en-US" sz="2500" dirty="0" smtClean="0"/>
          </a:p>
          <a:p>
            <a:r>
              <a:rPr lang="en-US" sz="4300" dirty="0" smtClean="0"/>
              <a:t>"I am very grateful for the wonderful help you provided and was extremely impressed how Troy went above and beyond what any other economic development agency provided. I know that the companies were also very impressed and that they will consider Troy when they are ready to set up in Michigan. Thank you again so much.“</a:t>
            </a:r>
          </a:p>
          <a:p>
            <a:pPr>
              <a:buNone/>
            </a:pPr>
            <a:r>
              <a:rPr lang="en-US" sz="1900" dirty="0" smtClean="0"/>
              <a:t>	</a:t>
            </a:r>
            <a:r>
              <a:rPr lang="en-US" sz="3100" dirty="0" smtClean="0"/>
              <a:t>Patrick Dine</a:t>
            </a:r>
            <a:br>
              <a:rPr lang="en-US" sz="3100" dirty="0" smtClean="0"/>
            </a:br>
            <a:r>
              <a:rPr lang="en-US" sz="3100" dirty="0" smtClean="0"/>
              <a:t>President &amp; CEO</a:t>
            </a:r>
            <a:br>
              <a:rPr lang="en-US" sz="3100" dirty="0" smtClean="0"/>
            </a:br>
            <a:r>
              <a:rPr lang="en-US" sz="3100" dirty="0" smtClean="0"/>
              <a:t>PSD Global (Representing Portuguese Delegation Visit)</a:t>
            </a:r>
            <a:br>
              <a:rPr lang="en-US" sz="3100" dirty="0" smtClean="0"/>
            </a:br>
            <a:r>
              <a:rPr lang="en-US" sz="3100" dirty="0" smtClean="0"/>
              <a:t>September 2012</a:t>
            </a:r>
          </a:p>
          <a:p>
            <a:endParaRPr lang="en-US" sz="2100" dirty="0" smtClean="0"/>
          </a:p>
          <a:p>
            <a:pPr lvl="1"/>
            <a:endParaRPr lang="en-US" dirty="0"/>
          </a:p>
        </p:txBody>
      </p:sp>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15</a:t>
            </a:fld>
            <a:endParaRPr lang="en-US">
              <a:solidFill>
                <a:srgbClr val="04617B">
                  <a:shade val="90000"/>
                </a:srgbClr>
              </a:solidFill>
            </a:endParaRPr>
          </a:p>
        </p:txBody>
      </p:sp>
      <p:pic>
        <p:nvPicPr>
          <p:cNvPr id="7" name="Picture 6" descr="Creating an Env logo.png"/>
          <p:cNvPicPr>
            <a:picLocks noChangeAspect="1"/>
          </p:cNvPicPr>
          <p:nvPr/>
        </p:nvPicPr>
        <p:blipFill>
          <a:blip r:embed="rId2" cstate="print"/>
          <a:stretch>
            <a:fillRect/>
          </a:stretch>
        </p:blipFill>
        <p:spPr>
          <a:xfrm>
            <a:off x="6862508" y="0"/>
            <a:ext cx="2281491"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TESTIMONIALS</a:t>
            </a:r>
            <a:endParaRPr lang="en-US" dirty="0"/>
          </a:p>
        </p:txBody>
      </p:sp>
      <p:sp>
        <p:nvSpPr>
          <p:cNvPr id="3" name="Content Placeholder 2"/>
          <p:cNvSpPr>
            <a:spLocks noGrp="1"/>
          </p:cNvSpPr>
          <p:nvPr>
            <p:ph idx="1"/>
          </p:nvPr>
        </p:nvSpPr>
        <p:spPr>
          <a:xfrm>
            <a:off x="304800" y="1905000"/>
            <a:ext cx="8610600" cy="4800600"/>
          </a:xfrm>
        </p:spPr>
        <p:txBody>
          <a:bodyPr>
            <a:normAutofit fontScale="85000" lnSpcReduction="20000"/>
          </a:bodyPr>
          <a:lstStyle/>
          <a:p>
            <a:r>
              <a:rPr lang="en-US" sz="1900" smtClean="0"/>
              <a:t>"Mahindra looked at Illinois, the Netherlands and other locations when scouting a spot for a technical center in the West. And we found that Troy was the best location for engineers, for access to design and testing. Mahindra is keen to be a part of this ecosystem and culture.“</a:t>
            </a:r>
          </a:p>
          <a:p>
            <a:pPr>
              <a:buNone/>
            </a:pPr>
            <a:r>
              <a:rPr lang="en-US" sz="1800" smtClean="0"/>
              <a:t>	</a:t>
            </a:r>
            <a:r>
              <a:rPr lang="en-US" sz="1400" smtClean="0"/>
              <a:t>Rajan Wadhera</a:t>
            </a:r>
            <a:br>
              <a:rPr lang="en-US" sz="1400" smtClean="0"/>
            </a:br>
            <a:r>
              <a:rPr lang="en-US" sz="1400" smtClean="0"/>
              <a:t>Chief Executive for Technology, Products &amp; Sourcing</a:t>
            </a:r>
            <a:br>
              <a:rPr lang="en-US" sz="1400" smtClean="0"/>
            </a:br>
            <a:r>
              <a:rPr lang="en-US" sz="1400" smtClean="0"/>
              <a:t>Mahindra Engineering</a:t>
            </a:r>
            <a:br>
              <a:rPr lang="en-US" sz="1400" smtClean="0"/>
            </a:br>
            <a:r>
              <a:rPr lang="en-US" sz="1400" smtClean="0"/>
              <a:t>September 2012</a:t>
            </a:r>
          </a:p>
          <a:p>
            <a:r>
              <a:rPr lang="en-US" sz="1900" smtClean="0"/>
              <a:t>“Huntington Bank is proud to call Troy home for our East Michigan Headquarters. The City of Troy has been a supportive and collaborative Team to work with and we feel very welcomed by the community. Troy’s central location in the region is critical to our Huntington East Michigan Operation.” </a:t>
            </a:r>
          </a:p>
          <a:p>
            <a:pPr>
              <a:buNone/>
            </a:pPr>
            <a:r>
              <a:rPr lang="en-US" sz="1600" smtClean="0"/>
              <a:t>	</a:t>
            </a:r>
            <a:r>
              <a:rPr lang="en-US" sz="1400" smtClean="0"/>
              <a:t>Mike Fezzey</a:t>
            </a:r>
            <a:br>
              <a:rPr lang="en-US" sz="1400" smtClean="0"/>
            </a:br>
            <a:r>
              <a:rPr lang="en-US" sz="1400" smtClean="0"/>
              <a:t>Regional President</a:t>
            </a:r>
            <a:br>
              <a:rPr lang="en-US" sz="1400" smtClean="0"/>
            </a:br>
            <a:r>
              <a:rPr lang="en-US" sz="1400" smtClean="0"/>
              <a:t>Huntington - East Michigan </a:t>
            </a:r>
            <a:br>
              <a:rPr lang="en-US" sz="1400" smtClean="0"/>
            </a:br>
            <a:r>
              <a:rPr lang="en-US" sz="1400" smtClean="0"/>
              <a:t>April 2012</a:t>
            </a:r>
          </a:p>
          <a:p>
            <a:r>
              <a:rPr lang="en-US" sz="1900" smtClean="0"/>
              <a:t>"I work with many cities in Macomb and Oakland County and unfortunately deal with a lot of bureaucracy which causes long delays in my line of business. However, working with the city of Troy is just the opposite. I get things done quickly, efficiently and professionally. I enjoy working with the City of Troy and look forward to many more successful years together." </a:t>
            </a:r>
          </a:p>
          <a:p>
            <a:pPr>
              <a:buNone/>
            </a:pPr>
            <a:r>
              <a:rPr lang="en-US" sz="1600" smtClean="0"/>
              <a:t>	</a:t>
            </a:r>
            <a:r>
              <a:rPr lang="en-US" sz="1400" smtClean="0"/>
              <a:t>Jamie Blumenthal</a:t>
            </a:r>
            <a:br>
              <a:rPr lang="en-US" sz="1400" smtClean="0"/>
            </a:br>
            <a:r>
              <a:rPr lang="en-US" sz="1400" smtClean="0"/>
              <a:t>President, H.E.R Management</a:t>
            </a:r>
            <a:br>
              <a:rPr lang="en-US" sz="1400" smtClean="0"/>
            </a:br>
            <a:r>
              <a:rPr lang="en-US" sz="1400" smtClean="0"/>
              <a:t>Long Lake Plaza</a:t>
            </a:r>
            <a:br>
              <a:rPr lang="en-US" sz="1400" smtClean="0"/>
            </a:br>
            <a:r>
              <a:rPr lang="en-US" sz="1400" smtClean="0"/>
              <a:t>January, 2012</a:t>
            </a:r>
            <a:endParaRPr lang="en-US" sz="1400" dirty="0" smtClean="0"/>
          </a:p>
        </p:txBody>
      </p:sp>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16</a:t>
            </a:fld>
            <a:endParaRPr lang="en-US">
              <a:solidFill>
                <a:srgbClr val="04617B">
                  <a:shade val="90000"/>
                </a:srgbClr>
              </a:solidFill>
            </a:endParaRPr>
          </a:p>
        </p:txBody>
      </p:sp>
      <p:pic>
        <p:nvPicPr>
          <p:cNvPr id="7" name="Picture 6" descr="Creating an Env logo.png"/>
          <p:cNvPicPr>
            <a:picLocks noChangeAspect="1"/>
          </p:cNvPicPr>
          <p:nvPr/>
        </p:nvPicPr>
        <p:blipFill>
          <a:blip r:embed="rId2" cstate="print"/>
          <a:stretch>
            <a:fillRect/>
          </a:stretch>
        </p:blipFill>
        <p:spPr>
          <a:xfrm>
            <a:off x="6862508" y="0"/>
            <a:ext cx="2281491"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descr="Columbia Center with flowers.JPG"/>
          <p:cNvPicPr>
            <a:picLocks noChangeAspect="1"/>
          </p:cNvPicPr>
          <p:nvPr/>
        </p:nvPicPr>
        <p:blipFill>
          <a:blip r:embed="rId2" cstate="print"/>
          <a:stretch>
            <a:fillRect/>
          </a:stretch>
        </p:blipFill>
        <p:spPr>
          <a:xfrm>
            <a:off x="304800" y="2514600"/>
            <a:ext cx="3505200" cy="2448585"/>
          </a:xfrm>
          <a:prstGeom prst="rect">
            <a:avLst/>
          </a:prstGeom>
          <a:ln>
            <a:noFill/>
          </a:ln>
          <a:effectLst>
            <a:outerShdw blurRad="190500" algn="tl" rotWithShape="0">
              <a:srgbClr val="000000">
                <a:alpha val="70000"/>
              </a:srgbClr>
            </a:outerShdw>
          </a:effectLst>
        </p:spPr>
      </p:pic>
      <p:pic>
        <p:nvPicPr>
          <p:cNvPr id="11" name="Picture 10" descr="DSC_0116.JPG"/>
          <p:cNvPicPr>
            <a:picLocks noChangeAspect="1"/>
          </p:cNvPicPr>
          <p:nvPr/>
        </p:nvPicPr>
        <p:blipFill>
          <a:blip r:embed="rId3" cstate="print"/>
          <a:stretch>
            <a:fillRect/>
          </a:stretch>
        </p:blipFill>
        <p:spPr>
          <a:xfrm>
            <a:off x="533400" y="4474188"/>
            <a:ext cx="3352800" cy="2201865"/>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457200" y="381000"/>
            <a:ext cx="8229600" cy="1143000"/>
          </a:xfrm>
        </p:spPr>
        <p:txBody>
          <a:bodyPr/>
          <a:lstStyle/>
          <a:p>
            <a:r>
              <a:rPr lang="en-US" dirty="0" smtClean="0"/>
              <a:t>QUESTIONS &amp; ANSWERS</a:t>
            </a:r>
            <a:endParaRPr lang="en-US" dirty="0"/>
          </a:p>
        </p:txBody>
      </p:sp>
      <p:sp>
        <p:nvSpPr>
          <p:cNvPr id="3" name="Content Placeholder 2"/>
          <p:cNvSpPr>
            <a:spLocks noGrp="1"/>
          </p:cNvSpPr>
          <p:nvPr>
            <p:ph idx="1"/>
          </p:nvPr>
        </p:nvSpPr>
        <p:spPr>
          <a:xfrm>
            <a:off x="457200" y="1447800"/>
            <a:ext cx="8229600" cy="4389120"/>
          </a:xfrm>
        </p:spPr>
        <p:txBody>
          <a:bodyPr/>
          <a:lstStyle/>
          <a:p>
            <a:r>
              <a:rPr lang="en-US" dirty="0" smtClean="0"/>
              <a:t>Thank You!</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4"/>
              </a:rPr>
              <a:t>www.troymi.gov</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en-US" dirty="0"/>
          </a:p>
        </p:txBody>
      </p:sp>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17</a:t>
            </a:fld>
            <a:endParaRPr lang="en-US">
              <a:solidFill>
                <a:srgbClr val="04617B">
                  <a:shade val="90000"/>
                </a:srgbClr>
              </a:solidFill>
            </a:endParaRPr>
          </a:p>
        </p:txBody>
      </p:sp>
      <p:pic>
        <p:nvPicPr>
          <p:cNvPr id="5" name="Content Placeholder 5" descr="PNC Center.JPG"/>
          <p:cNvPicPr>
            <a:picLocks noChangeAspect="1"/>
          </p:cNvPicPr>
          <p:nvPr/>
        </p:nvPicPr>
        <p:blipFill>
          <a:blip r:embed="rId5" cstate="print"/>
          <a:stretch>
            <a:fillRect/>
          </a:stretch>
        </p:blipFill>
        <p:spPr>
          <a:xfrm>
            <a:off x="3581400" y="1524000"/>
            <a:ext cx="2565116" cy="3376916"/>
          </a:xfrm>
          <a:prstGeom prst="rect">
            <a:avLst/>
          </a:prstGeom>
          <a:ln>
            <a:noFill/>
          </a:ln>
          <a:effectLst>
            <a:outerShdw blurRad="190500" algn="tl" rotWithShape="0">
              <a:srgbClr val="000000">
                <a:alpha val="70000"/>
              </a:srgbClr>
            </a:outerShdw>
          </a:effectLst>
        </p:spPr>
      </p:pic>
      <p:pic>
        <p:nvPicPr>
          <p:cNvPr id="9" name="Picture 8" descr="DSC_0037.JPG"/>
          <p:cNvPicPr>
            <a:picLocks noChangeAspect="1"/>
          </p:cNvPicPr>
          <p:nvPr/>
        </p:nvPicPr>
        <p:blipFill>
          <a:blip r:embed="rId6" cstate="print"/>
          <a:stretch>
            <a:fillRect/>
          </a:stretch>
        </p:blipFill>
        <p:spPr>
          <a:xfrm>
            <a:off x="4876800" y="3124200"/>
            <a:ext cx="2254827" cy="1600200"/>
          </a:xfrm>
          <a:prstGeom prst="rect">
            <a:avLst/>
          </a:prstGeom>
          <a:ln>
            <a:noFill/>
          </a:ln>
          <a:effectLst>
            <a:outerShdw blurRad="190500" algn="tl" rotWithShape="0">
              <a:srgbClr val="000000">
                <a:alpha val="70000"/>
              </a:srgbClr>
            </a:outerShdw>
          </a:effectLst>
        </p:spPr>
      </p:pic>
      <p:pic>
        <p:nvPicPr>
          <p:cNvPr id="6" name="Picture 5" descr="SECO_001.JPG"/>
          <p:cNvPicPr>
            <a:picLocks noChangeAspect="1"/>
          </p:cNvPicPr>
          <p:nvPr/>
        </p:nvPicPr>
        <p:blipFill>
          <a:blip r:embed="rId7" cstate="print"/>
          <a:stretch>
            <a:fillRect/>
          </a:stretch>
        </p:blipFill>
        <p:spPr>
          <a:xfrm>
            <a:off x="3250944" y="4724400"/>
            <a:ext cx="3094049" cy="1953101"/>
          </a:xfrm>
          <a:prstGeom prst="rect">
            <a:avLst/>
          </a:prstGeom>
          <a:ln>
            <a:noFill/>
          </a:ln>
          <a:effectLst>
            <a:outerShdw blurRad="190500" algn="tl" rotWithShape="0">
              <a:srgbClr val="000000">
                <a:alpha val="70000"/>
              </a:srgbClr>
            </a:outerShdw>
          </a:effectLst>
        </p:spPr>
      </p:pic>
      <p:pic>
        <p:nvPicPr>
          <p:cNvPr id="7" name="Picture 6" descr="Marriott &amp; Molina.JPG"/>
          <p:cNvPicPr>
            <a:picLocks noChangeAspect="1"/>
          </p:cNvPicPr>
          <p:nvPr/>
        </p:nvPicPr>
        <p:blipFill>
          <a:blip r:embed="rId8" cstate="print"/>
          <a:stretch>
            <a:fillRect/>
          </a:stretch>
        </p:blipFill>
        <p:spPr>
          <a:xfrm>
            <a:off x="6096000" y="4419600"/>
            <a:ext cx="2895600" cy="2082597"/>
          </a:xfrm>
          <a:prstGeom prst="rect">
            <a:avLst/>
          </a:prstGeom>
          <a:ln>
            <a:noFill/>
          </a:ln>
          <a:effectLst>
            <a:outerShdw blurRad="190500" algn="tl" rotWithShape="0">
              <a:srgbClr val="000000">
                <a:alpha val="70000"/>
              </a:srgbClr>
            </a:outerShdw>
          </a:effectLst>
        </p:spPr>
      </p:pic>
      <p:pic>
        <p:nvPicPr>
          <p:cNvPr id="8" name="Picture 7" descr="DSC_0156.JPG"/>
          <p:cNvPicPr>
            <a:picLocks noChangeAspect="1"/>
          </p:cNvPicPr>
          <p:nvPr/>
        </p:nvPicPr>
        <p:blipFill>
          <a:blip r:embed="rId9" cstate="print"/>
          <a:stretch>
            <a:fillRect/>
          </a:stretch>
        </p:blipFill>
        <p:spPr>
          <a:xfrm>
            <a:off x="6797542" y="2819400"/>
            <a:ext cx="2346458" cy="1752600"/>
          </a:xfrm>
          <a:prstGeom prst="rect">
            <a:avLst/>
          </a:prstGeom>
          <a:ln>
            <a:noFill/>
          </a:ln>
          <a:effectLst>
            <a:outerShdw blurRad="190500" algn="tl" rotWithShape="0">
              <a:srgbClr val="000000">
                <a:alpha val="70000"/>
              </a:srgbClr>
            </a:outerShdw>
          </a:effectLst>
        </p:spPr>
      </p:pic>
      <p:pic>
        <p:nvPicPr>
          <p:cNvPr id="14" name="Picture 13" descr="Creating an Env logo.png"/>
          <p:cNvPicPr>
            <a:picLocks noChangeAspect="1"/>
          </p:cNvPicPr>
          <p:nvPr/>
        </p:nvPicPr>
        <p:blipFill>
          <a:blip r:embed="rId10" cstate="print"/>
          <a:stretch>
            <a:fillRect/>
          </a:stretch>
        </p:blipFill>
        <p:spPr>
          <a:xfrm>
            <a:off x="6862508" y="0"/>
            <a:ext cx="2281491"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Scale>
                                      <p:cBhvr>
                                        <p:cTn id="2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0"/>
                                        </p:tgtEl>
                                        <p:attrNameLst>
                                          <p:attrName>ppt_x</p:attrName>
                                          <p:attrName>ppt_y</p:attrName>
                                        </p:attrNameLst>
                                      </p:cBhvr>
                                    </p:animMotion>
                                    <p:animEffect transition="in" filter="fade">
                                      <p:cBhvr>
                                        <p:cTn id="24" dur="1000"/>
                                        <p:tgtEl>
                                          <p:spTgt spid="10"/>
                                        </p:tgtEl>
                                      </p:cBhvr>
                                    </p:animEffect>
                                  </p:childTnLst>
                                </p:cTn>
                              </p:par>
                            </p:childTnLst>
                          </p:cTn>
                        </p:par>
                        <p:par>
                          <p:cTn id="25" fill="hold">
                            <p:stCondLst>
                              <p:cond delay="2500"/>
                            </p:stCondLst>
                            <p:childTnLst>
                              <p:par>
                                <p:cTn id="26" presetID="52"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Scale>
                                      <p:cBhvr>
                                        <p:cTn id="28"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1"/>
                                        </p:tgtEl>
                                        <p:attrNameLst>
                                          <p:attrName>ppt_x</p:attrName>
                                          <p:attrName>ppt_y</p:attrName>
                                        </p:attrNameLst>
                                      </p:cBhvr>
                                    </p:animMotion>
                                    <p:animEffect transition="in" filter="fade">
                                      <p:cBhvr>
                                        <p:cTn id="30" dur="1000"/>
                                        <p:tgtEl>
                                          <p:spTgt spid="11"/>
                                        </p:tgtEl>
                                      </p:cBhvr>
                                    </p:animEffect>
                                  </p:childTnLst>
                                </p:cTn>
                              </p:par>
                            </p:childTnLst>
                          </p:cTn>
                        </p:par>
                        <p:par>
                          <p:cTn id="31" fill="hold">
                            <p:stCondLst>
                              <p:cond delay="3500"/>
                            </p:stCondLst>
                            <p:childTnLst>
                              <p:par>
                                <p:cTn id="32" presetID="52"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Scale>
                                      <p:cBhvr>
                                        <p:cTn id="3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
                                        </p:tgtEl>
                                        <p:attrNameLst>
                                          <p:attrName>ppt_x</p:attrName>
                                          <p:attrName>ppt_y</p:attrName>
                                        </p:attrNameLst>
                                      </p:cBhvr>
                                    </p:animMotion>
                                    <p:animEffect transition="in" filter="fade">
                                      <p:cBhvr>
                                        <p:cTn id="36" dur="1000"/>
                                        <p:tgtEl>
                                          <p:spTgt spid="5"/>
                                        </p:tgtEl>
                                      </p:cBhvr>
                                    </p:animEffect>
                                  </p:childTnLst>
                                </p:cTn>
                              </p:par>
                            </p:childTnLst>
                          </p:cTn>
                        </p:par>
                        <p:par>
                          <p:cTn id="37" fill="hold">
                            <p:stCondLst>
                              <p:cond delay="4500"/>
                            </p:stCondLst>
                            <p:childTnLst>
                              <p:par>
                                <p:cTn id="38" presetID="52"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Scale>
                                      <p:cBhvr>
                                        <p:cTn id="4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6"/>
                                        </p:tgtEl>
                                        <p:attrNameLst>
                                          <p:attrName>ppt_x</p:attrName>
                                          <p:attrName>ppt_y</p:attrName>
                                        </p:attrNameLst>
                                      </p:cBhvr>
                                    </p:animMotion>
                                    <p:animEffect transition="in" filter="fade">
                                      <p:cBhvr>
                                        <p:cTn id="42" dur="1000"/>
                                        <p:tgtEl>
                                          <p:spTgt spid="6"/>
                                        </p:tgtEl>
                                      </p:cBhvr>
                                    </p:animEffect>
                                  </p:childTnLst>
                                </p:cTn>
                              </p:par>
                            </p:childTnLst>
                          </p:cTn>
                        </p:par>
                        <p:par>
                          <p:cTn id="43" fill="hold">
                            <p:stCondLst>
                              <p:cond delay="5500"/>
                            </p:stCondLst>
                            <p:childTnLst>
                              <p:par>
                                <p:cTn id="44" presetID="52"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Scale>
                                      <p:cBhvr>
                                        <p:cTn id="4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9"/>
                                        </p:tgtEl>
                                        <p:attrNameLst>
                                          <p:attrName>ppt_x</p:attrName>
                                          <p:attrName>ppt_y</p:attrName>
                                        </p:attrNameLst>
                                      </p:cBhvr>
                                    </p:animMotion>
                                    <p:animEffect transition="in" filter="fade">
                                      <p:cBhvr>
                                        <p:cTn id="48" dur="1000"/>
                                        <p:tgtEl>
                                          <p:spTgt spid="9"/>
                                        </p:tgtEl>
                                      </p:cBhvr>
                                    </p:animEffect>
                                  </p:childTnLst>
                                </p:cTn>
                              </p:par>
                            </p:childTnLst>
                          </p:cTn>
                        </p:par>
                        <p:par>
                          <p:cTn id="49" fill="hold">
                            <p:stCondLst>
                              <p:cond delay="6500"/>
                            </p:stCondLst>
                            <p:childTnLst>
                              <p:par>
                                <p:cTn id="50" presetID="52"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Scale>
                                      <p:cBhvr>
                                        <p:cTn id="5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7"/>
                                        </p:tgtEl>
                                        <p:attrNameLst>
                                          <p:attrName>ppt_x</p:attrName>
                                          <p:attrName>ppt_y</p:attrName>
                                        </p:attrNameLst>
                                      </p:cBhvr>
                                    </p:animMotion>
                                    <p:animEffect transition="in" filter="fade">
                                      <p:cBhvr>
                                        <p:cTn id="54" dur="1000"/>
                                        <p:tgtEl>
                                          <p:spTgt spid="7"/>
                                        </p:tgtEl>
                                      </p:cBhvr>
                                    </p:animEffect>
                                  </p:childTnLst>
                                </p:cTn>
                              </p:par>
                            </p:childTnLst>
                          </p:cTn>
                        </p:par>
                        <p:par>
                          <p:cTn id="55" fill="hold">
                            <p:stCondLst>
                              <p:cond delay="7500"/>
                            </p:stCondLst>
                            <p:childTnLst>
                              <p:par>
                                <p:cTn id="56" presetID="52" presetClass="entr" presetSubtype="0"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Scale>
                                      <p:cBhvr>
                                        <p:cTn id="5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8"/>
                                        </p:tgtEl>
                                        <p:attrNameLst>
                                          <p:attrName>ppt_x</p:attrName>
                                          <p:attrName>ppt_y</p:attrName>
                                        </p:attrNameLst>
                                      </p:cBhvr>
                                    </p:animMotion>
                                    <p:animEffect transition="in" filter="fade">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Outstanding Community Assets/National Recognition</a:t>
            </a:r>
          </a:p>
          <a:p>
            <a:r>
              <a:rPr lang="en-US" dirty="0" smtClean="0"/>
              <a:t>Zucker Report – A Roadmap for Improved Development Processes</a:t>
            </a:r>
          </a:p>
          <a:p>
            <a:r>
              <a:rPr lang="en-US" dirty="0" smtClean="0"/>
              <a:t>Departmental Coordination</a:t>
            </a:r>
          </a:p>
          <a:p>
            <a:pPr lvl="1"/>
            <a:r>
              <a:rPr lang="en-US" dirty="0" smtClean="0"/>
              <a:t>Community Affairs</a:t>
            </a:r>
          </a:p>
          <a:p>
            <a:pPr lvl="1"/>
            <a:r>
              <a:rPr lang="en-US" dirty="0" smtClean="0"/>
              <a:t>Economic Development</a:t>
            </a:r>
          </a:p>
          <a:p>
            <a:pPr lvl="1"/>
            <a:r>
              <a:rPr lang="en-US" dirty="0" smtClean="0"/>
              <a:t>Planning &amp; Zoning</a:t>
            </a:r>
          </a:p>
          <a:p>
            <a:pPr lvl="1"/>
            <a:r>
              <a:rPr lang="en-US" dirty="0" smtClean="0"/>
              <a:t>Building Inspection &amp; Plan Review</a:t>
            </a:r>
          </a:p>
          <a:p>
            <a:r>
              <a:rPr lang="en-US" dirty="0" smtClean="0"/>
              <a:t>Testimonials</a:t>
            </a:r>
          </a:p>
          <a:p>
            <a:r>
              <a:rPr lang="en-US" dirty="0" smtClean="0"/>
              <a:t>Questions/Answers</a:t>
            </a:r>
          </a:p>
          <a:p>
            <a:pPr lvl="1">
              <a:buNone/>
            </a:pPr>
            <a:endParaRPr lang="en-US" dirty="0" smtClean="0"/>
          </a:p>
        </p:txBody>
      </p:sp>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2</a:t>
            </a:fld>
            <a:endParaRPr lang="en-US">
              <a:solidFill>
                <a:srgbClr val="04617B">
                  <a:shade val="90000"/>
                </a:srgbClr>
              </a:solidFill>
            </a:endParaRPr>
          </a:p>
        </p:txBody>
      </p:sp>
      <p:pic>
        <p:nvPicPr>
          <p:cNvPr id="25" name="Picture 24" descr="Creating an Env logo.png"/>
          <p:cNvPicPr>
            <a:picLocks noChangeAspect="1"/>
          </p:cNvPicPr>
          <p:nvPr/>
        </p:nvPicPr>
        <p:blipFill>
          <a:blip r:embed="rId2" cstate="print"/>
          <a:stretch>
            <a:fillRect/>
          </a:stretch>
        </p:blipFill>
        <p:spPr>
          <a:xfrm>
            <a:off x="6862508" y="0"/>
            <a:ext cx="2281491"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ASSETS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Largest City in Oakland County (pop. 80,980)</a:t>
            </a:r>
          </a:p>
          <a:p>
            <a:r>
              <a:rPr lang="en-US" dirty="0" smtClean="0"/>
              <a:t>Outstanding Central Location &amp; Highway Access</a:t>
            </a:r>
          </a:p>
          <a:p>
            <a:r>
              <a:rPr lang="en-US" dirty="0" smtClean="0"/>
              <a:t>Diverse &amp; Highly Educated Population</a:t>
            </a:r>
          </a:p>
          <a:p>
            <a:r>
              <a:rPr lang="en-US" dirty="0" smtClean="0"/>
              <a:t>One of Oakland County’s Lowest Tax Rates</a:t>
            </a:r>
          </a:p>
          <a:p>
            <a:r>
              <a:rPr lang="en-US" dirty="0" smtClean="0"/>
              <a:t>6,400 Businesses Employ 129,000 People</a:t>
            </a:r>
          </a:p>
          <a:p>
            <a:r>
              <a:rPr lang="en-US" dirty="0" smtClean="0"/>
              <a:t>Michigan’s Top Location for Automotive R&amp;D</a:t>
            </a:r>
          </a:p>
          <a:p>
            <a:r>
              <a:rPr lang="en-US" dirty="0" smtClean="0"/>
              <a:t>Home of Automation Alley</a:t>
            </a:r>
          </a:p>
          <a:p>
            <a:r>
              <a:rPr lang="en-US" dirty="0" smtClean="0"/>
              <a:t>Major Financial Services Hub for State</a:t>
            </a:r>
          </a:p>
          <a:p>
            <a:r>
              <a:rPr lang="en-US" dirty="0" smtClean="0"/>
              <a:t>World Headquarters for Two Fortune 500 Companies:  Meritor and Kelly Services</a:t>
            </a:r>
          </a:p>
          <a:p>
            <a:r>
              <a:rPr lang="en-US" dirty="0" smtClean="0"/>
              <a:t>Nationally Ranked School District</a:t>
            </a:r>
          </a:p>
          <a:p>
            <a:r>
              <a:rPr lang="en-US" dirty="0" smtClean="0"/>
              <a:t>Twenty Parks &amp; Recreational Facilities of 900+ Acres</a:t>
            </a:r>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3</a:t>
            </a:fld>
            <a:endParaRPr lang="en-US">
              <a:solidFill>
                <a:srgbClr val="04617B">
                  <a:shade val="90000"/>
                </a:srgbClr>
              </a:solidFill>
            </a:endParaRPr>
          </a:p>
        </p:txBody>
      </p:sp>
      <p:pic>
        <p:nvPicPr>
          <p:cNvPr id="6" name="Picture 5" descr="Creating an Env logo.png"/>
          <p:cNvPicPr>
            <a:picLocks noChangeAspect="1"/>
          </p:cNvPicPr>
          <p:nvPr/>
        </p:nvPicPr>
        <p:blipFill>
          <a:blip r:embed="rId2" cstate="print"/>
          <a:stretch>
            <a:fillRect/>
          </a:stretch>
        </p:blipFill>
        <p:spPr>
          <a:xfrm>
            <a:off x="6862508" y="0"/>
            <a:ext cx="2281491"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calcmode="lin" valueType="num">
                                      <p:cBhvr additive="base">
                                        <p:cTn id="6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NATIONALLY RECOGNIZED</a:t>
            </a:r>
            <a:endParaRPr lang="en-US" dirty="0"/>
          </a:p>
        </p:txBody>
      </p:sp>
      <p:sp>
        <p:nvSpPr>
          <p:cNvPr id="3" name="Content Placeholder 2"/>
          <p:cNvSpPr>
            <a:spLocks noGrp="1"/>
          </p:cNvSpPr>
          <p:nvPr>
            <p:ph idx="1"/>
          </p:nvPr>
        </p:nvSpPr>
        <p:spPr>
          <a:xfrm>
            <a:off x="381000" y="1981200"/>
            <a:ext cx="8229600" cy="4617720"/>
          </a:xfrm>
        </p:spPr>
        <p:txBody>
          <a:bodyPr>
            <a:normAutofit fontScale="92500" lnSpcReduction="10000"/>
          </a:bodyPr>
          <a:lstStyle/>
          <a:p>
            <a:r>
              <a:rPr lang="en-US" dirty="0" smtClean="0"/>
              <a:t>In 2013, Family Circle Magazine Named Troy One of Top Ten Cities </a:t>
            </a:r>
            <a:r>
              <a:rPr lang="en-US" dirty="0" smtClean="0"/>
              <a:t>for Families in U.S.</a:t>
            </a:r>
            <a:endParaRPr lang="en-US" dirty="0" smtClean="0"/>
          </a:p>
          <a:p>
            <a:r>
              <a:rPr lang="en-US" dirty="0" smtClean="0"/>
              <a:t>Named </a:t>
            </a:r>
            <a:r>
              <a:rPr lang="en-US" dirty="0" smtClean="0"/>
              <a:t>the #1 Best Place to Live in Michigan and 26</a:t>
            </a:r>
            <a:r>
              <a:rPr lang="en-US" baseline="30000" dirty="0" smtClean="0"/>
              <a:t>th</a:t>
            </a:r>
            <a:r>
              <a:rPr lang="en-US" dirty="0" smtClean="0"/>
              <a:t> Best in U.S. by CNN Money Magazine in 2012</a:t>
            </a:r>
          </a:p>
          <a:p>
            <a:r>
              <a:rPr lang="en-US" dirty="0" smtClean="0"/>
              <a:t>Named the #1 Safest City in Oakland </a:t>
            </a:r>
            <a:r>
              <a:rPr lang="en-US" dirty="0" smtClean="0"/>
              <a:t>County and </a:t>
            </a:r>
            <a:r>
              <a:rPr lang="en-US" dirty="0" smtClean="0"/>
              <a:t>#3 Safest in Michigan Over 75,000 in </a:t>
            </a:r>
            <a:r>
              <a:rPr lang="en-US" dirty="0" smtClean="0"/>
              <a:t>Population</a:t>
            </a:r>
            <a:endParaRPr lang="en-US" dirty="0" smtClean="0"/>
          </a:p>
          <a:p>
            <a:r>
              <a:rPr lang="en-US" dirty="0" smtClean="0"/>
              <a:t>For the 3</a:t>
            </a:r>
            <a:r>
              <a:rPr lang="en-US" baseline="30000" dirty="0" smtClean="0"/>
              <a:t>rd</a:t>
            </a:r>
            <a:r>
              <a:rPr lang="en-US" dirty="0" smtClean="0"/>
              <a:t> time Named a “Top Performing” Community for Attracting &amp; Retaining Entrepreneurial Companies in 2012 by the University of Michigan-Dearborn’s eCities Initiative and 6</a:t>
            </a:r>
            <a:r>
              <a:rPr lang="en-US" baseline="30000" dirty="0" smtClean="0"/>
              <a:t>th</a:t>
            </a:r>
            <a:r>
              <a:rPr lang="en-US" dirty="0" smtClean="0"/>
              <a:t> year receiving top rankings overall</a:t>
            </a:r>
          </a:p>
          <a:p>
            <a:r>
              <a:rPr lang="en-US" dirty="0" smtClean="0"/>
              <a:t>Certificate of Achievement for Excellence in Financial Reporting from Government Finance Officers Association</a:t>
            </a:r>
          </a:p>
          <a:p>
            <a:endParaRPr lang="en-US" dirty="0"/>
          </a:p>
        </p:txBody>
      </p:sp>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4</a:t>
            </a:fld>
            <a:endParaRPr lang="en-US">
              <a:solidFill>
                <a:srgbClr val="04617B">
                  <a:shade val="90000"/>
                </a:srgbClr>
              </a:solidFill>
            </a:endParaRPr>
          </a:p>
        </p:txBody>
      </p:sp>
      <p:pic>
        <p:nvPicPr>
          <p:cNvPr id="6" name="Picture 5" descr="Creating an Env logo.png"/>
          <p:cNvPicPr>
            <a:picLocks noChangeAspect="1"/>
          </p:cNvPicPr>
          <p:nvPr/>
        </p:nvPicPr>
        <p:blipFill>
          <a:blip r:embed="rId2" cstate="print"/>
          <a:stretch>
            <a:fillRect/>
          </a:stretch>
        </p:blipFill>
        <p:spPr>
          <a:xfrm>
            <a:off x="6862508" y="0"/>
            <a:ext cx="2281491"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2133600"/>
          </a:xfrm>
        </p:spPr>
        <p:txBody>
          <a:bodyPr>
            <a:noAutofit/>
          </a:bodyPr>
          <a:lstStyle/>
          <a:p>
            <a:r>
              <a:rPr lang="en-US" dirty="0" smtClean="0"/>
              <a:t>TRANSFORMATION OF DEVELOPMENT APPROVAL PROCESSES</a:t>
            </a:r>
            <a:endParaRPr lang="en-US" dirty="0"/>
          </a:p>
        </p:txBody>
      </p:sp>
      <p:sp>
        <p:nvSpPr>
          <p:cNvPr id="3" name="Content Placeholder 2"/>
          <p:cNvSpPr>
            <a:spLocks noGrp="1"/>
          </p:cNvSpPr>
          <p:nvPr>
            <p:ph idx="1"/>
          </p:nvPr>
        </p:nvSpPr>
        <p:spPr>
          <a:xfrm>
            <a:off x="457200" y="2895600"/>
            <a:ext cx="8229600" cy="4389120"/>
          </a:xfrm>
        </p:spPr>
        <p:txBody>
          <a:bodyPr>
            <a:normAutofit/>
          </a:bodyPr>
          <a:lstStyle/>
          <a:p>
            <a:r>
              <a:rPr lang="en-US" dirty="0" smtClean="0"/>
              <a:t>2008 Zucker Systems Report Evaluated Troy’s Development Approval and Permit Processes</a:t>
            </a:r>
          </a:p>
          <a:p>
            <a:r>
              <a:rPr lang="en-US" dirty="0" smtClean="0"/>
              <a:t>102 Recommendations Set Forth</a:t>
            </a:r>
          </a:p>
          <a:p>
            <a:r>
              <a:rPr lang="en-US" dirty="0" smtClean="0"/>
              <a:t>Led to Streamlining of Development Systems</a:t>
            </a:r>
          </a:p>
          <a:p>
            <a:r>
              <a:rPr lang="en-US" dirty="0" smtClean="0"/>
              <a:t>Hybrid Model of City Staff and Private Consultants Implemented for Planning and Engineering Depts.</a:t>
            </a:r>
          </a:p>
          <a:p>
            <a:r>
              <a:rPr lang="en-US" dirty="0" smtClean="0"/>
              <a:t>Building Department Contracted Out for Cost Savings and Increased Level of Service</a:t>
            </a:r>
            <a:endParaRPr lang="en-US" dirty="0"/>
          </a:p>
        </p:txBody>
      </p:sp>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5</a:t>
            </a:fld>
            <a:endParaRPr lang="en-US">
              <a:solidFill>
                <a:srgbClr val="04617B">
                  <a:shade val="90000"/>
                </a:srgbClr>
              </a:solidFill>
            </a:endParaRPr>
          </a:p>
        </p:txBody>
      </p:sp>
      <p:pic>
        <p:nvPicPr>
          <p:cNvPr id="6" name="Picture 5" descr="Creating an Env logo.png"/>
          <p:cNvPicPr>
            <a:picLocks noChangeAspect="1"/>
          </p:cNvPicPr>
          <p:nvPr/>
        </p:nvPicPr>
        <p:blipFill>
          <a:blip r:embed="rId2" cstate="print"/>
          <a:stretch>
            <a:fillRect/>
          </a:stretch>
        </p:blipFill>
        <p:spPr>
          <a:xfrm>
            <a:off x="6862508" y="0"/>
            <a:ext cx="2281491"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AFFAIRS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New Website Launched in December 2012</a:t>
            </a:r>
          </a:p>
          <a:p>
            <a:r>
              <a:rPr lang="en-US" dirty="0" smtClean="0"/>
              <a:t>New Economic Resource Guide Published 2012</a:t>
            </a:r>
          </a:p>
          <a:p>
            <a:r>
              <a:rPr lang="en-US" dirty="0" smtClean="0"/>
              <a:t>Troy Prominently Featured in Publications Like Xology, Prosper, Asource and Others</a:t>
            </a:r>
          </a:p>
          <a:p>
            <a:r>
              <a:rPr lang="en-US" dirty="0" smtClean="0"/>
              <a:t>Quarterly Troy Today &amp; Business E-News Highlights New &amp; Expanding Businesses</a:t>
            </a:r>
          </a:p>
          <a:p>
            <a:r>
              <a:rPr lang="en-US" smtClean="0"/>
              <a:t>Media/Publicity/Ribbon Cuts -  </a:t>
            </a:r>
            <a:r>
              <a:rPr lang="en-US" dirty="0" smtClean="0"/>
              <a:t>Support Provided to Businesses</a:t>
            </a:r>
          </a:p>
          <a:p>
            <a:r>
              <a:rPr lang="en-US" dirty="0" smtClean="0"/>
              <a:t>Promote Troy as Michigan’s Premier Address for Business, Retail and Commerce</a:t>
            </a:r>
          </a:p>
          <a:p>
            <a:r>
              <a:rPr lang="en-US" dirty="0" smtClean="0"/>
              <a:t>Contact:  Cindy Stewart at 248.524.1147</a:t>
            </a:r>
            <a:endParaRPr lang="en-US" dirty="0"/>
          </a:p>
        </p:txBody>
      </p:sp>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6</a:t>
            </a:fld>
            <a:endParaRPr lang="en-US" dirty="0">
              <a:solidFill>
                <a:srgbClr val="04617B">
                  <a:shade val="90000"/>
                </a:srgbClr>
              </a:solidFill>
            </a:endParaRPr>
          </a:p>
        </p:txBody>
      </p:sp>
      <p:pic>
        <p:nvPicPr>
          <p:cNvPr id="7" name="Picture 6" descr="Creating an Env logo.png"/>
          <p:cNvPicPr>
            <a:picLocks noChangeAspect="1"/>
          </p:cNvPicPr>
          <p:nvPr/>
        </p:nvPicPr>
        <p:blipFill>
          <a:blip r:embed="rId2" cstate="print"/>
          <a:stretch>
            <a:fillRect/>
          </a:stretch>
        </p:blipFill>
        <p:spPr>
          <a:xfrm>
            <a:off x="6862508" y="0"/>
            <a:ext cx="2281491"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371600"/>
          </a:xfrm>
        </p:spPr>
        <p:txBody>
          <a:bodyPr>
            <a:noAutofit/>
          </a:bodyPr>
          <a:lstStyle/>
          <a:p>
            <a:r>
              <a:rPr lang="en-US" dirty="0" smtClean="0"/>
              <a:t>COMMUNITY AFFAIRS</a:t>
            </a:r>
            <a:br>
              <a:rPr lang="en-US" dirty="0" smtClean="0"/>
            </a:br>
            <a:r>
              <a:rPr lang="en-US" dirty="0" smtClean="0"/>
              <a:t>BEST PRACTICES</a:t>
            </a:r>
            <a:endParaRPr lang="en-US" dirty="0"/>
          </a:p>
        </p:txBody>
      </p:sp>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7</a:t>
            </a:fld>
            <a:endParaRPr lang="en-US">
              <a:solidFill>
                <a:srgbClr val="04617B">
                  <a:shade val="90000"/>
                </a:srgbClr>
              </a:solidFill>
            </a:endParaRPr>
          </a:p>
        </p:txBody>
      </p:sp>
      <p:sp>
        <p:nvSpPr>
          <p:cNvPr id="6" name="TextBox 5"/>
          <p:cNvSpPr txBox="1"/>
          <p:nvPr/>
        </p:nvSpPr>
        <p:spPr>
          <a:xfrm>
            <a:off x="762000" y="5867400"/>
            <a:ext cx="7496155" cy="646331"/>
          </a:xfrm>
          <a:prstGeom prst="rect">
            <a:avLst/>
          </a:prstGeom>
          <a:noFill/>
        </p:spPr>
        <p:txBody>
          <a:bodyPr wrap="square" rtlCol="0">
            <a:spAutoFit/>
          </a:bodyPr>
          <a:lstStyle/>
          <a:p>
            <a:r>
              <a:rPr lang="en-US" dirty="0" smtClean="0"/>
              <a:t>Troy’s new website has been redesigned to make navigation easier for residents, businesses and visitors.</a:t>
            </a:r>
            <a:endParaRPr lang="en-US" dirty="0"/>
          </a:p>
        </p:txBody>
      </p:sp>
      <p:pic>
        <p:nvPicPr>
          <p:cNvPr id="8" name="Picture 7" descr="Creating an Env logo.png"/>
          <p:cNvPicPr>
            <a:picLocks noChangeAspect="1"/>
          </p:cNvPicPr>
          <p:nvPr/>
        </p:nvPicPr>
        <p:blipFill>
          <a:blip r:embed="rId2" cstate="print"/>
          <a:stretch>
            <a:fillRect/>
          </a:stretch>
        </p:blipFill>
        <p:spPr>
          <a:xfrm>
            <a:off x="6862508" y="0"/>
            <a:ext cx="2281491" cy="2057400"/>
          </a:xfrm>
          <a:prstGeom prst="rect">
            <a:avLst/>
          </a:prstGeom>
        </p:spPr>
      </p:pic>
      <p:sp>
        <p:nvSpPr>
          <p:cNvPr id="10" name="TextBox 9"/>
          <p:cNvSpPr txBox="1"/>
          <p:nvPr/>
        </p:nvSpPr>
        <p:spPr>
          <a:xfrm>
            <a:off x="5791200" y="3733800"/>
            <a:ext cx="266700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3"/>
              </a:rPr>
              <a:t>www.troymi.gov</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Grp="1" noChangeAspect="1" noChangeArrowheads="1"/>
          </p:cNvPicPr>
          <p:nvPr>
            <p:ph idx="1"/>
          </p:nvPr>
        </p:nvPicPr>
        <p:blipFill>
          <a:blip r:embed="rId4" cstate="print"/>
          <a:srcRect/>
          <a:stretch>
            <a:fillRect/>
          </a:stretch>
        </p:blipFill>
        <p:spPr bwMode="auto">
          <a:xfrm>
            <a:off x="908152" y="1981200"/>
            <a:ext cx="4686096"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143000"/>
          </a:xfrm>
        </p:spPr>
        <p:txBody>
          <a:bodyPr/>
          <a:lstStyle/>
          <a:p>
            <a:r>
              <a:rPr lang="en-US" dirty="0" smtClean="0"/>
              <a:t>ECONOMIC DEVELOPMENT</a:t>
            </a:r>
            <a:endParaRPr lang="en-US" dirty="0"/>
          </a:p>
        </p:txBody>
      </p:sp>
      <p:sp>
        <p:nvSpPr>
          <p:cNvPr id="3" name="Content Placeholder 2"/>
          <p:cNvSpPr>
            <a:spLocks noGrp="1"/>
          </p:cNvSpPr>
          <p:nvPr>
            <p:ph idx="1"/>
          </p:nvPr>
        </p:nvSpPr>
        <p:spPr>
          <a:xfrm>
            <a:off x="457200" y="2133600"/>
            <a:ext cx="8229600" cy="4389120"/>
          </a:xfrm>
        </p:spPr>
        <p:txBody>
          <a:bodyPr>
            <a:normAutofit fontScale="85000" lnSpcReduction="10000"/>
          </a:bodyPr>
          <a:lstStyle/>
          <a:p>
            <a:r>
              <a:rPr lang="en-US" dirty="0" smtClean="0"/>
              <a:t>Economic Gardening:  Provide Information, Infrastructure and Connectivity to Address Business Needs and Encourage Growth</a:t>
            </a:r>
          </a:p>
          <a:p>
            <a:r>
              <a:rPr lang="en-US" dirty="0" smtClean="0"/>
              <a:t>Emphasize Partnerships &amp; Collaboration</a:t>
            </a:r>
          </a:p>
          <a:p>
            <a:r>
              <a:rPr lang="en-US" dirty="0" smtClean="0"/>
              <a:t>Serve Entire Business Community and Target 2</a:t>
            </a:r>
            <a:r>
              <a:rPr lang="en-US" baseline="30000" dirty="0" smtClean="0"/>
              <a:t>nd</a:t>
            </a:r>
            <a:r>
              <a:rPr lang="en-US" dirty="0" smtClean="0"/>
              <a:t> Stage Companies</a:t>
            </a:r>
          </a:p>
          <a:p>
            <a:r>
              <a:rPr lang="en-US" dirty="0" smtClean="0"/>
              <a:t>Expanded Tools/Online Resources:  Business Roundtable Meetings, </a:t>
            </a:r>
            <a:r>
              <a:rPr lang="en-US" smtClean="0"/>
              <a:t>One-on-One Business Visits</a:t>
            </a:r>
            <a:r>
              <a:rPr lang="en-US" dirty="0" smtClean="0"/>
              <a:t>, New Business Checklist, Business Interest Form, Insyght Resources Tool, Intern in Michigan Link, Business Development E-Blast, Small Office Site Search Tool </a:t>
            </a:r>
          </a:p>
          <a:p>
            <a:r>
              <a:rPr lang="en-US" dirty="0" smtClean="0"/>
              <a:t>Key Partners:  MEDC, Oakland County, Automation Alley, Walsh College, Troy Chamber</a:t>
            </a:r>
          </a:p>
          <a:p>
            <a:r>
              <a:rPr lang="en-US" dirty="0" smtClean="0"/>
              <a:t>Contact:  Glenn Lapin at 248.524.3314</a:t>
            </a:r>
            <a:endParaRPr lang="en-US" dirty="0"/>
          </a:p>
        </p:txBody>
      </p:sp>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8</a:t>
            </a:fld>
            <a:endParaRPr lang="en-US" dirty="0">
              <a:solidFill>
                <a:srgbClr val="04617B">
                  <a:shade val="90000"/>
                </a:srgbClr>
              </a:solidFill>
            </a:endParaRPr>
          </a:p>
        </p:txBody>
      </p:sp>
      <p:pic>
        <p:nvPicPr>
          <p:cNvPr id="7" name="Picture 6" descr="Creating an Env logo.png"/>
          <p:cNvPicPr>
            <a:picLocks noChangeAspect="1"/>
          </p:cNvPicPr>
          <p:nvPr/>
        </p:nvPicPr>
        <p:blipFill>
          <a:blip r:embed="rId2" cstate="print"/>
          <a:stretch>
            <a:fillRect/>
          </a:stretch>
        </p:blipFill>
        <p:spPr>
          <a:xfrm>
            <a:off x="6862508" y="0"/>
            <a:ext cx="2281491"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458200" cy="1219200"/>
          </a:xfrm>
        </p:spPr>
        <p:txBody>
          <a:bodyPr>
            <a:noAutofit/>
          </a:bodyPr>
          <a:lstStyle/>
          <a:p>
            <a:r>
              <a:rPr lang="en-US" dirty="0" smtClean="0"/>
              <a:t>ECONOMIC DEVELOPMENT</a:t>
            </a:r>
            <a:br>
              <a:rPr lang="en-US" dirty="0" smtClean="0"/>
            </a:br>
            <a:r>
              <a:rPr lang="en-US" dirty="0" smtClean="0"/>
              <a:t>BEST PRACTICES</a:t>
            </a:r>
            <a:endParaRPr lang="en-US" dirty="0"/>
          </a:p>
        </p:txBody>
      </p:sp>
      <p:sp>
        <p:nvSpPr>
          <p:cNvPr id="4" name="Slide Number Placeholder 3"/>
          <p:cNvSpPr>
            <a:spLocks noGrp="1"/>
          </p:cNvSpPr>
          <p:nvPr>
            <p:ph type="sldNum" sz="quarter" idx="12"/>
          </p:nvPr>
        </p:nvSpPr>
        <p:spPr/>
        <p:txBody>
          <a:bodyPr/>
          <a:lstStyle/>
          <a:p>
            <a:pPr>
              <a:defRPr/>
            </a:pPr>
            <a:fld id="{A904485E-0300-4C9C-8B42-7CE1B886336A}" type="slidenum">
              <a:rPr lang="en-US" smtClean="0">
                <a:solidFill>
                  <a:srgbClr val="04617B">
                    <a:shade val="90000"/>
                  </a:srgbClr>
                </a:solidFill>
              </a:rPr>
              <a:pPr>
                <a:defRPr/>
              </a:pPr>
              <a:t>9</a:t>
            </a:fld>
            <a:endParaRPr lang="en-US">
              <a:solidFill>
                <a:srgbClr val="04617B">
                  <a:shade val="90000"/>
                </a:srgbClr>
              </a:solidFill>
            </a:endParaRPr>
          </a:p>
        </p:txBody>
      </p:sp>
      <p:pic>
        <p:nvPicPr>
          <p:cNvPr id="5" name="Content Placeholder 4" descr="WalshLogoLBB.gif"/>
          <p:cNvPicPr>
            <a:picLocks noGrp="1" noChangeAspect="1"/>
          </p:cNvPicPr>
          <p:nvPr>
            <p:ph idx="1"/>
          </p:nvPr>
        </p:nvPicPr>
        <p:blipFill>
          <a:blip r:embed="rId2" cstate="print"/>
          <a:stretch>
            <a:fillRect/>
          </a:stretch>
        </p:blipFill>
        <p:spPr>
          <a:xfrm>
            <a:off x="1447800" y="2590800"/>
            <a:ext cx="1752600" cy="771525"/>
          </a:xfrm>
          <a:prstGeom prst="rect">
            <a:avLst/>
          </a:prstGeom>
        </p:spPr>
      </p:pic>
      <p:pic>
        <p:nvPicPr>
          <p:cNvPr id="6" name="Picture 5" descr="Troy Chamber logo2c.jpg"/>
          <p:cNvPicPr>
            <a:picLocks noChangeAspect="1"/>
          </p:cNvPicPr>
          <p:nvPr/>
        </p:nvPicPr>
        <p:blipFill>
          <a:blip r:embed="rId3" cstate="print"/>
          <a:stretch>
            <a:fillRect/>
          </a:stretch>
        </p:blipFill>
        <p:spPr>
          <a:xfrm>
            <a:off x="3657600" y="2590800"/>
            <a:ext cx="1066800" cy="1019947"/>
          </a:xfrm>
          <a:prstGeom prst="rect">
            <a:avLst/>
          </a:prstGeom>
        </p:spPr>
      </p:pic>
      <p:pic>
        <p:nvPicPr>
          <p:cNvPr id="7" name="Picture 6" descr="2 trees EDCA logo.png"/>
          <p:cNvPicPr>
            <a:picLocks noChangeAspect="1"/>
          </p:cNvPicPr>
          <p:nvPr/>
        </p:nvPicPr>
        <p:blipFill>
          <a:blip r:embed="rId4" cstate="print"/>
          <a:stretch>
            <a:fillRect/>
          </a:stretch>
        </p:blipFill>
        <p:spPr>
          <a:xfrm>
            <a:off x="2133600" y="3810000"/>
            <a:ext cx="1524000" cy="575001"/>
          </a:xfrm>
          <a:prstGeom prst="rect">
            <a:avLst/>
          </a:prstGeom>
        </p:spPr>
      </p:pic>
      <p:pic>
        <p:nvPicPr>
          <p:cNvPr id="8" name="Picture 7" descr="AutoAlley logov2.jpg"/>
          <p:cNvPicPr>
            <a:picLocks noChangeAspect="1"/>
          </p:cNvPicPr>
          <p:nvPr/>
        </p:nvPicPr>
        <p:blipFill>
          <a:blip r:embed="rId5" cstate="print"/>
          <a:stretch>
            <a:fillRect/>
          </a:stretch>
        </p:blipFill>
        <p:spPr>
          <a:xfrm>
            <a:off x="609600" y="3505200"/>
            <a:ext cx="1017131" cy="1524001"/>
          </a:xfrm>
          <a:prstGeom prst="rect">
            <a:avLst/>
          </a:prstGeom>
        </p:spPr>
      </p:pic>
      <p:pic>
        <p:nvPicPr>
          <p:cNvPr id="9" name="Picture 2" descr="Description: cid:image001.jpg@01CCB331.2A16F9E0"/>
          <p:cNvPicPr>
            <a:picLocks noChangeAspect="1" noChangeArrowheads="1"/>
          </p:cNvPicPr>
          <p:nvPr/>
        </p:nvPicPr>
        <p:blipFill>
          <a:blip r:embed="rId6" cstate="print"/>
          <a:srcRect/>
          <a:stretch>
            <a:fillRect/>
          </a:stretch>
        </p:blipFill>
        <p:spPr bwMode="auto">
          <a:xfrm>
            <a:off x="3352800" y="4572000"/>
            <a:ext cx="2057400" cy="475555"/>
          </a:xfrm>
          <a:prstGeom prst="rect">
            <a:avLst/>
          </a:prstGeom>
          <a:noFill/>
          <a:ln w="9525">
            <a:noFill/>
            <a:miter lim="800000"/>
            <a:headEnd/>
            <a:tailEnd/>
          </a:ln>
        </p:spPr>
      </p:pic>
      <p:sp>
        <p:nvSpPr>
          <p:cNvPr id="10" name="TextBox 9"/>
          <p:cNvSpPr txBox="1"/>
          <p:nvPr/>
        </p:nvSpPr>
        <p:spPr>
          <a:xfrm>
            <a:off x="838200" y="5257800"/>
            <a:ext cx="7058984" cy="923330"/>
          </a:xfrm>
          <a:prstGeom prst="rect">
            <a:avLst/>
          </a:prstGeom>
          <a:noFill/>
        </p:spPr>
        <p:txBody>
          <a:bodyPr wrap="square" rtlCol="0">
            <a:spAutoFit/>
          </a:bodyPr>
          <a:lstStyle/>
          <a:p>
            <a:r>
              <a:rPr lang="en-US" dirty="0" smtClean="0"/>
              <a:t>Troy’s Economic Gardening initiative emphasizes strong partnerships and collaboration in order to address business needs and encourage growth.</a:t>
            </a:r>
            <a:endParaRPr lang="en-US" dirty="0"/>
          </a:p>
        </p:txBody>
      </p:sp>
      <p:sp>
        <p:nvSpPr>
          <p:cNvPr id="11" name="TextBox 10"/>
          <p:cNvSpPr txBox="1"/>
          <p:nvPr/>
        </p:nvSpPr>
        <p:spPr>
          <a:xfrm rot="10800000" flipV="1">
            <a:off x="4657483" y="3759539"/>
            <a:ext cx="3418044" cy="369332"/>
          </a:xfrm>
          <a:prstGeom prst="rect">
            <a:avLst/>
          </a:prstGeom>
          <a:noFill/>
        </p:spPr>
        <p:txBody>
          <a:bodyPr wrap="square" rtlCol="0">
            <a:spAutoFit/>
          </a:bodyPr>
          <a:lstStyle/>
          <a:p>
            <a:r>
              <a:rPr lang="en-US" u="sng" dirty="0" smtClean="0"/>
              <a:t>Troy Michigan Business Connect</a:t>
            </a:r>
            <a:endParaRPr lang="en-US" u="sng" dirty="0"/>
          </a:p>
        </p:txBody>
      </p:sp>
      <p:pic>
        <p:nvPicPr>
          <p:cNvPr id="12" name="Picture 11" descr="Creating an Env logo.png"/>
          <p:cNvPicPr>
            <a:picLocks noChangeAspect="1"/>
          </p:cNvPicPr>
          <p:nvPr/>
        </p:nvPicPr>
        <p:blipFill>
          <a:blip r:embed="rId7" cstate="print"/>
          <a:stretch>
            <a:fillRect/>
          </a:stretch>
        </p:blipFill>
        <p:spPr>
          <a:xfrm>
            <a:off x="6862508" y="0"/>
            <a:ext cx="2281491" cy="2057400"/>
          </a:xfrm>
          <a:prstGeom prst="rect">
            <a:avLst/>
          </a:prstGeom>
        </p:spPr>
      </p:pic>
      <p:pic>
        <p:nvPicPr>
          <p:cNvPr id="14" name="Picture 13" descr="TROY4.jpg"/>
          <p:cNvPicPr>
            <a:picLocks noChangeAspect="1"/>
          </p:cNvPicPr>
          <p:nvPr/>
        </p:nvPicPr>
        <p:blipFill>
          <a:blip r:embed="rId8" cstate="print"/>
          <a:stretch>
            <a:fillRect/>
          </a:stretch>
        </p:blipFill>
        <p:spPr>
          <a:xfrm>
            <a:off x="5257800" y="2057400"/>
            <a:ext cx="2082718" cy="14417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par>
                          <p:cTn id="15" fill="hold">
                            <p:stCondLst>
                              <p:cond delay="1500"/>
                            </p:stCondLst>
                            <p:childTnLst>
                              <p:par>
                                <p:cTn id="16" presetID="5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childTnLst>
                          </p:cTn>
                        </p:par>
                        <p:par>
                          <p:cTn id="21" fill="hold">
                            <p:stCondLst>
                              <p:cond delay="2500"/>
                            </p:stCondLst>
                            <p:childTnLst>
                              <p:par>
                                <p:cTn id="22" presetID="5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Scale>
                                      <p:cBhvr>
                                        <p:cTn id="2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
                                        </p:tgtEl>
                                        <p:attrNameLst>
                                          <p:attrName>ppt_x</p:attrName>
                                          <p:attrName>ppt_y</p:attrName>
                                        </p:attrNameLst>
                                      </p:cBhvr>
                                    </p:animMotion>
                                    <p:animEffect transition="in" filter="fade">
                                      <p:cBhvr>
                                        <p:cTn id="26" dur="1000"/>
                                        <p:tgtEl>
                                          <p:spTgt spid="8"/>
                                        </p:tgtEl>
                                      </p:cBhvr>
                                    </p:animEffect>
                                  </p:childTnLst>
                                </p:cTn>
                              </p:par>
                            </p:childTnLst>
                          </p:cTn>
                        </p:par>
                        <p:par>
                          <p:cTn id="27" fill="hold">
                            <p:stCondLst>
                              <p:cond delay="3500"/>
                            </p:stCondLst>
                            <p:childTnLst>
                              <p:par>
                                <p:cTn id="28" presetID="52"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Scale>
                                      <p:cBhvr>
                                        <p:cTn id="3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7"/>
                                        </p:tgtEl>
                                        <p:attrNameLst>
                                          <p:attrName>ppt_x</p:attrName>
                                          <p:attrName>ppt_y</p:attrName>
                                        </p:attrNameLst>
                                      </p:cBhvr>
                                    </p:animMotion>
                                    <p:animEffect transition="in" filter="fade">
                                      <p:cBhvr>
                                        <p:cTn id="32" dur="1000"/>
                                        <p:tgtEl>
                                          <p:spTgt spid="7"/>
                                        </p:tgtEl>
                                      </p:cBhvr>
                                    </p:animEffect>
                                  </p:childTnLst>
                                </p:cTn>
                              </p:par>
                            </p:childTnLst>
                          </p:cTn>
                        </p:par>
                        <p:par>
                          <p:cTn id="33" fill="hold">
                            <p:stCondLst>
                              <p:cond delay="4500"/>
                            </p:stCondLst>
                            <p:childTnLst>
                              <p:par>
                                <p:cTn id="34" presetID="52"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Scale>
                                      <p:cBhvr>
                                        <p:cTn id="3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9"/>
                                        </p:tgtEl>
                                        <p:attrNameLst>
                                          <p:attrName>ppt_x</p:attrName>
                                          <p:attrName>ppt_y</p:attrName>
                                        </p:attrNameLst>
                                      </p:cBhvr>
                                    </p:animMotion>
                                    <p:animEffect transition="in" filter="fade">
                                      <p:cBhvr>
                                        <p:cTn id="38" dur="1000"/>
                                        <p:tgtEl>
                                          <p:spTgt spid="9"/>
                                        </p:tgtEl>
                                      </p:cBhvr>
                                    </p:animEffect>
                                  </p:childTnLst>
                                </p:cTn>
                              </p:par>
                            </p:childTnLst>
                          </p:cTn>
                        </p:par>
                        <p:par>
                          <p:cTn id="39" fill="hold">
                            <p:stCondLst>
                              <p:cond delay="5500"/>
                            </p:stCondLst>
                            <p:childTnLst>
                              <p:par>
                                <p:cTn id="40" presetID="52"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Scale>
                                      <p:cBhvr>
                                        <p:cTn id="4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
                                        </p:tgtEl>
                                        <p:attrNameLst>
                                          <p:attrName>ppt_x</p:attrName>
                                          <p:attrName>ppt_y</p:attrName>
                                        </p:attrNameLst>
                                      </p:cBhvr>
                                    </p:animMotion>
                                    <p:animEffect transition="in" filter="fade">
                                      <p:cBhvr>
                                        <p:cTn id="44" dur="1000"/>
                                        <p:tgtEl>
                                          <p:spTgt spid="11"/>
                                        </p:tgtEl>
                                      </p:cBhvr>
                                    </p:animEffect>
                                  </p:childTnLst>
                                </p:cTn>
                              </p:par>
                            </p:childTnLst>
                          </p:cTn>
                        </p:par>
                        <p:par>
                          <p:cTn id="45" fill="hold">
                            <p:stCondLst>
                              <p:cond delay="6500"/>
                            </p:stCondLst>
                            <p:childTnLst>
                              <p:par>
                                <p:cTn id="46" presetID="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1944</TotalTime>
  <Words>779</Words>
  <Application>Microsoft Office PowerPoint</Application>
  <PresentationFormat>On-screen Show (4:3)</PresentationFormat>
  <Paragraphs>130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Slide 1</vt:lpstr>
      <vt:lpstr>OVERVIEW</vt:lpstr>
      <vt:lpstr>COMMUNITY ASSETS</vt:lpstr>
      <vt:lpstr>NATIONALLY RECOGNIZED</vt:lpstr>
      <vt:lpstr>TRANSFORMATION OF DEVELOPMENT APPROVAL PROCESSES</vt:lpstr>
      <vt:lpstr>COMMUNITY AFFAIRS</vt:lpstr>
      <vt:lpstr>COMMUNITY AFFAIRS BEST PRACTICES</vt:lpstr>
      <vt:lpstr>ECONOMIC DEVELOPMENT</vt:lpstr>
      <vt:lpstr>ECONOMIC DEVELOPMENT BEST PRACTICES</vt:lpstr>
      <vt:lpstr>PLANNING &amp; ZONING</vt:lpstr>
      <vt:lpstr>PLANNING &amp; ZONING BEST PRACTICES</vt:lpstr>
      <vt:lpstr>PLANNING &amp; ZONING</vt:lpstr>
      <vt:lpstr>BUILDING SERVICES</vt:lpstr>
      <vt:lpstr>BUILDING SERVICES BEST PRACTICES</vt:lpstr>
      <vt:lpstr>TESTIMONIALS</vt:lpstr>
      <vt:lpstr>TESTIMONIALS</vt:lpstr>
      <vt:lpstr>QUESTIONS &amp; ANSWERS</vt:lpstr>
    </vt:vector>
  </TitlesOfParts>
  <Company>City of Troy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ENVIRONMENT FOR INVESTMENT IN TROY</dc:title>
  <dc:creator>Glenn C Lapin</dc:creator>
  <cp:lastModifiedBy>Glenn C Lapin</cp:lastModifiedBy>
  <cp:revision>201</cp:revision>
  <dcterms:created xsi:type="dcterms:W3CDTF">2013-01-02T20:16:05Z</dcterms:created>
  <dcterms:modified xsi:type="dcterms:W3CDTF">2013-07-19T20:15:45Z</dcterms:modified>
</cp:coreProperties>
</file>