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84" r:id="rId4"/>
    <p:sldId id="286" r:id="rId5"/>
    <p:sldId id="260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C0045-B2DF-4FA3-A795-85071E9CE40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40035-0B49-415C-B24B-5679689CD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2BB5-F832-4C45-9681-24CA0502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4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2BB5-F832-4C45-9681-24CA0502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1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2BB5-F832-4C45-9681-24CA0502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 userDrawn="1"/>
        </p:nvSpPr>
        <p:spPr>
          <a:xfrm rot="10800000" flipH="1">
            <a:off x="0" y="5329238"/>
            <a:ext cx="1828800" cy="1524000"/>
          </a:xfrm>
          <a:prstGeom prst="halfFram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11" y="6400800"/>
            <a:ext cx="457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35152BB5-F832-4C45-9681-24CA0502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2BB5-F832-4C45-9681-24CA0502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2BB5-F832-4C45-9681-24CA0502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2BB5-F832-4C45-9681-24CA0502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2BB5-F832-4C45-9681-24CA0502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2BB5-F832-4C45-9681-24CA0502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2BB5-F832-4C45-9681-24CA0502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8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2BB5-F832-4C45-9681-24CA0502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8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/>
          <p:cNvSpPr/>
          <p:nvPr userDrawn="1"/>
        </p:nvSpPr>
        <p:spPr>
          <a:xfrm rot="10800000" flipH="1">
            <a:off x="0" y="5329238"/>
            <a:ext cx="1828800" cy="1524000"/>
          </a:xfrm>
          <a:prstGeom prst="halfFram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166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5152BB5-F832-4C45-9681-24CA0502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8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blogs.wvgazette.com/watchdog/files/2009/09/epa_logo.jp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4.png"/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7.jpeg"/><Relationship Id="rId9" Type="http://schemas.openxmlformats.org/officeDocument/2006/relationships/image" Target="../media/image9.gif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blogs.wvgazette.com/watchdog/files/2009/09/epa_logo.jpg" TargetMode="External"/><Relationship Id="rId3" Type="http://schemas.openxmlformats.org/officeDocument/2006/relationships/hyperlink" Target="http://epa.gov/sustainability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epa.gov/research/healthscience/browse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pa.gov/nrmrl/wswrd/wq/models/swc/" TargetMode="External"/><Relationship Id="rId5" Type="http://schemas.openxmlformats.org/officeDocument/2006/relationships/hyperlink" Target="http://www.epa.gov/research/docs/3vs-tool-nutrient-mgt-narr-bay.pdf" TargetMode="External"/><Relationship Id="rId4" Type="http://schemas.openxmlformats.org/officeDocument/2006/relationships/hyperlink" Target="http://water.epa.gov/infrastructure/sustain/index.cf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flipH="1">
            <a:off x="7315200" y="0"/>
            <a:ext cx="1828800" cy="1524000"/>
          </a:xfrm>
          <a:prstGeom prst="halfFram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alf Frame 3"/>
          <p:cNvSpPr/>
          <p:nvPr/>
        </p:nvSpPr>
        <p:spPr>
          <a:xfrm rot="10800000" flipH="1">
            <a:off x="0" y="5329238"/>
            <a:ext cx="1828800" cy="1524000"/>
          </a:xfrm>
          <a:prstGeom prst="halfFram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Urban</a:t>
            </a:r>
          </a:p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878520"/>
            <a:ext cx="740433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/>
              <a:t>Joseph </a:t>
            </a:r>
            <a:r>
              <a:rPr lang="en-US" sz="3200" b="1" dirty="0" smtClean="0"/>
              <a:t>Fiksel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/>
              <a:t>Executive </a:t>
            </a:r>
            <a:r>
              <a:rPr lang="en-US" sz="2400" b="1" dirty="0"/>
              <a:t>Director, </a:t>
            </a:r>
            <a:r>
              <a:rPr lang="en-US" sz="2400" b="1" dirty="0" smtClean="0"/>
              <a:t>Center </a:t>
            </a:r>
            <a:r>
              <a:rPr lang="en-US" sz="2400" b="1" dirty="0"/>
              <a:t>for </a:t>
            </a:r>
            <a:r>
              <a:rPr lang="en-US" sz="2400" b="1" dirty="0" smtClean="0"/>
              <a:t>Resilience</a:t>
            </a:r>
            <a:br>
              <a:rPr lang="en-US" sz="2400" b="1" dirty="0" smtClean="0"/>
            </a:br>
            <a:r>
              <a:rPr lang="en-US" sz="2400" b="1" dirty="0" smtClean="0"/>
              <a:t>The Ohio State University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/>
              <a:t>Sustainability Advisor, Office of Research &amp; Development</a:t>
            </a:r>
            <a:br>
              <a:rPr lang="en-US" sz="2400" b="1" dirty="0" smtClean="0"/>
            </a:br>
            <a:r>
              <a:rPr lang="en-US" sz="2400" b="1" dirty="0" smtClean="0"/>
              <a:t>U.S. Environmental Protection Agency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76200"/>
            <a:ext cx="6006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Climate Leadership Academy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Jakarta, August 2013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6629400"/>
            <a:ext cx="723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The </a:t>
            </a:r>
            <a:r>
              <a:rPr lang="en-US" sz="1050" dirty="0"/>
              <a:t>content of this presentation reflects the views of the author and does not represent the policies or position of the U.S. EPA.</a:t>
            </a:r>
          </a:p>
        </p:txBody>
      </p:sp>
      <p:pic>
        <p:nvPicPr>
          <p:cNvPr id="1030" name="Picture 6" descr="http://a0.twimg.com/profile_images/1387240348/Hong-Kong-Night-Life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1536" y="4419600"/>
            <a:ext cx="172777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OSUlogo"/>
          <p:cNvPicPr>
            <a:picLocks noChangeAspect="1" noChangeArrowheads="1"/>
          </p:cNvPicPr>
          <p:nvPr/>
        </p:nvPicPr>
        <p:blipFill>
          <a:blip r:embed="rId4" cstate="print"/>
          <a:srcRect l="7466" t="3340" r="6548" b="7793"/>
          <a:stretch>
            <a:fillRect/>
          </a:stretch>
        </p:blipFill>
        <p:spPr bwMode="auto">
          <a:xfrm>
            <a:off x="8080375" y="4953000"/>
            <a:ext cx="606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l_fi" descr="http://blogs.wvgazette.com/watchdog/files/2009/09/epa_logo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992751" y="5541963"/>
            <a:ext cx="922649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0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9836" y="1196477"/>
            <a:ext cx="3352800" cy="40920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3600" dirty="0" smtClean="0"/>
              <a:t>Minerals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3600" dirty="0" smtClean="0"/>
              <a:t>Energy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3600" dirty="0" smtClean="0"/>
              <a:t>Water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3600" dirty="0" smtClean="0"/>
              <a:t>Food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3600" dirty="0" smtClean="0"/>
              <a:t>Waste</a:t>
            </a:r>
          </a:p>
        </p:txBody>
      </p:sp>
      <p:pic>
        <p:nvPicPr>
          <p:cNvPr id="12" name="Picture 2" descr="C:\Users\Joseph.Resil-HP\AppData\Local\Microsoft\Windows\Temporary Internet Files\Content.IE5\BX2YVPNW\MCj044175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77" y="3489389"/>
            <a:ext cx="694697" cy="69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:\Users\Joseph.Resil-HP\AppData\Local\Microsoft\Windows\Temporary Internet Files\Content.IE5\WJLAJOA4\MCj0442170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17" y="5519407"/>
            <a:ext cx="926019" cy="9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:\Users\Joseph.Resil-HP\AppData\Local\Microsoft\Windows\Temporary Internet Files\Content.IE5\5PYO7P1I\MCj0441439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79" y="4517405"/>
            <a:ext cx="745571" cy="74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62000" y="1196477"/>
            <a:ext cx="3778013" cy="573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dirty="0" smtClean="0"/>
              <a:t>Built capital</a:t>
            </a:r>
            <a:endParaRPr lang="en-US" sz="3600" dirty="0"/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dirty="0" smtClean="0"/>
              <a:t>Natural capital</a:t>
            </a:r>
            <a:endParaRPr lang="en-US" sz="3600" dirty="0"/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dirty="0" smtClean="0"/>
              <a:t>Social capital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dirty="0" smtClean="0"/>
              <a:t>Enterprises</a:t>
            </a:r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dirty="0" smtClean="0"/>
              <a:t>Governance</a:t>
            </a:r>
            <a:endParaRPr lang="en-US" sz="3600" dirty="0"/>
          </a:p>
          <a:p>
            <a:pPr marL="342900" indent="-342900">
              <a:lnSpc>
                <a:spcPct val="150000"/>
              </a:lnSpc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endParaRPr lang="en-US" sz="3600" dirty="0"/>
          </a:p>
        </p:txBody>
      </p:sp>
      <p:pic>
        <p:nvPicPr>
          <p:cNvPr id="4100" name="Picture 4" descr="http://t2.gstatic.com/images?q=tbn:ANd9GcT2lW8oXpVImeTZLnFi1NlJINgOIWLvAoIH4RLu15qN6G0G2vZYoYcB5VkPO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/>
          <a:stretch/>
        </p:blipFill>
        <p:spPr bwMode="auto">
          <a:xfrm>
            <a:off x="4149506" y="2503921"/>
            <a:ext cx="639560" cy="8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s.ubc.ca/eresourcestatus/files/2009/11/Bridge_icon_purple_1inch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5" y="1447800"/>
            <a:ext cx="655426" cy="65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4219" y="304800"/>
            <a:ext cx="1812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Assets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8745" y="304800"/>
            <a:ext cx="2760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Resources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Picture 14" descr="C:\Users\Joseph.Resil-HP\AppData\Local\Microsoft\Windows\Temporary Internet Files\Content.IE5\1B955U1A\MCj04338070000[1]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EB80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79" y="2514600"/>
            <a:ext cx="768570" cy="7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C:\Users\Joseph Fiksel\AppData\Local\Microsoft\Windows\Temporary Internet Files\Content.IE5\Z72KGR0C\MC90024112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52" y="1302841"/>
            <a:ext cx="790857" cy="7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seph Fiksel\AppData\Local\Microsoft\Windows\Temporary Internet Files\Low\Content.IE5\95VMQQ6B\MC90043381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36" y="3474827"/>
            <a:ext cx="777206" cy="77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Joseph.Resil-HP\Pictures\Microsoft Clip Organizer\j044213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36" y="4508206"/>
            <a:ext cx="837200" cy="8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95" y="5607983"/>
            <a:ext cx="837605" cy="79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8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09600"/>
            <a:ext cx="76200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  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Sustainability</a:t>
            </a:r>
            <a:r>
              <a:rPr lang="en-US" sz="2800" dirty="0" smtClean="0"/>
              <a:t> </a:t>
            </a:r>
            <a:r>
              <a:rPr lang="en-US" sz="3600" dirty="0" smtClean="0"/>
              <a:t>is the capacity for:</a:t>
            </a:r>
          </a:p>
          <a:p>
            <a:pPr lvl="1"/>
            <a:r>
              <a:rPr lang="en-US" sz="3200" dirty="0" smtClean="0"/>
              <a:t>human health and well being</a:t>
            </a:r>
          </a:p>
          <a:p>
            <a:pPr lvl="1"/>
            <a:r>
              <a:rPr lang="en-US" sz="3200" dirty="0" smtClean="0"/>
              <a:t>economic vitality and prosperity</a:t>
            </a:r>
          </a:p>
          <a:p>
            <a:pPr lvl="1"/>
            <a:r>
              <a:rPr lang="en-US" sz="3200" dirty="0" smtClean="0"/>
              <a:t>environmental resource abundance</a:t>
            </a:r>
          </a:p>
          <a:p>
            <a:pPr marL="457200" lvl="1" indent="0">
              <a:buNone/>
            </a:pPr>
            <a:r>
              <a:rPr lang="en-US" sz="3200" dirty="0"/>
              <a:t> </a:t>
            </a:r>
            <a:endParaRPr lang="en-US" sz="36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Resilience</a:t>
            </a:r>
            <a:r>
              <a:rPr lang="en-US" sz="3600" dirty="0" smtClean="0"/>
              <a:t> is the capacity to:</a:t>
            </a:r>
          </a:p>
          <a:p>
            <a:pPr lvl="1"/>
            <a:r>
              <a:rPr lang="en-US" sz="3200" dirty="0" smtClean="0"/>
              <a:t>overcome unexpected problems</a:t>
            </a:r>
          </a:p>
          <a:p>
            <a:pPr lvl="1"/>
            <a:r>
              <a:rPr lang="en-US" sz="3200" dirty="0" smtClean="0"/>
              <a:t>adapt to change (e.g., sea level rise) </a:t>
            </a:r>
          </a:p>
          <a:p>
            <a:pPr lvl="1"/>
            <a:r>
              <a:rPr lang="en-US" sz="3200" dirty="0" smtClean="0"/>
              <a:t>prepare for and survive catastrophes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6203" y="2979003"/>
            <a:ext cx="152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fitness</a:t>
            </a:r>
          </a:p>
        </p:txBody>
      </p:sp>
      <p:sp>
        <p:nvSpPr>
          <p:cNvPr id="7" name="Bent Arrow 6"/>
          <p:cNvSpPr/>
          <p:nvPr/>
        </p:nvSpPr>
        <p:spPr>
          <a:xfrm rot="5400000">
            <a:off x="7902645" y="1882845"/>
            <a:ext cx="1295401" cy="8825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8000999" y="3581400"/>
            <a:ext cx="914401" cy="13700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152401" y="3810000"/>
            <a:ext cx="1371601" cy="91440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79003"/>
            <a:ext cx="214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continuity</a:t>
            </a:r>
          </a:p>
        </p:txBody>
      </p:sp>
      <p:sp>
        <p:nvSpPr>
          <p:cNvPr id="11" name="Bent Arrow 10"/>
          <p:cNvSpPr/>
          <p:nvPr/>
        </p:nvSpPr>
        <p:spPr>
          <a:xfrm>
            <a:off x="457200" y="1524000"/>
            <a:ext cx="914400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ent Arrow 37"/>
          <p:cNvSpPr/>
          <p:nvPr/>
        </p:nvSpPr>
        <p:spPr bwMode="auto">
          <a:xfrm rot="16200000" flipH="1">
            <a:off x="3708102" y="2819338"/>
            <a:ext cx="2895728" cy="1981195"/>
          </a:xfrm>
          <a:prstGeom prst="bentArrow">
            <a:avLst>
              <a:gd name="adj1" fmla="val 16677"/>
              <a:gd name="adj2" fmla="val 17434"/>
              <a:gd name="adj3" fmla="val 30296"/>
              <a:gd name="adj4" fmla="val 4450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2" name="Bent Arrow 41"/>
          <p:cNvSpPr/>
          <p:nvPr/>
        </p:nvSpPr>
        <p:spPr bwMode="auto">
          <a:xfrm rot="5400000">
            <a:off x="2291249" y="2712320"/>
            <a:ext cx="3138633" cy="1981195"/>
          </a:xfrm>
          <a:prstGeom prst="bentArrow">
            <a:avLst>
              <a:gd name="adj1" fmla="val 16677"/>
              <a:gd name="adj2" fmla="val 17434"/>
              <a:gd name="adj3" fmla="val 30296"/>
              <a:gd name="adj4" fmla="val 4450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9" name="Bent Arrow 38"/>
          <p:cNvSpPr/>
          <p:nvPr/>
        </p:nvSpPr>
        <p:spPr bwMode="auto">
          <a:xfrm rot="5400000" flipH="1">
            <a:off x="6872338" y="3578457"/>
            <a:ext cx="2831741" cy="1414512"/>
          </a:xfrm>
          <a:prstGeom prst="bentArrow">
            <a:avLst>
              <a:gd name="adj1" fmla="val 25000"/>
              <a:gd name="adj2" fmla="val 25000"/>
              <a:gd name="adj3" fmla="val 34849"/>
              <a:gd name="adj4" fmla="val 4375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" name="Bent Arrow 40"/>
          <p:cNvSpPr/>
          <p:nvPr/>
        </p:nvSpPr>
        <p:spPr bwMode="auto">
          <a:xfrm rot="16200000">
            <a:off x="-311381" y="3384192"/>
            <a:ext cx="3238500" cy="1447800"/>
          </a:xfrm>
          <a:prstGeom prst="bentArrow">
            <a:avLst>
              <a:gd name="adj1" fmla="val 25000"/>
              <a:gd name="adj2" fmla="val 25000"/>
              <a:gd name="adj3" fmla="val 35288"/>
              <a:gd name="adj4" fmla="val 4375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3022369" y="1371600"/>
            <a:ext cx="2438400" cy="609600"/>
          </a:xfrm>
          <a:prstGeom prst="rightArrow">
            <a:avLst>
              <a:gd name="adj1" fmla="val 50000"/>
              <a:gd name="adj2" fmla="val 6120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38957" name="Picture 45" descr="http://www.chemserve.co.za/files/useruploads/user_1/images/land-Panorama1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28600" y="1374872"/>
            <a:ext cx="3048000" cy="10795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058" name="Picture 2" descr="http://t2.gstatic.com/images?q=tbn:yfgKyEOc49FifM:http://i128.photobucket.com/albums/p179/ykee/wetland%20-%2020080907/Wetland-Pano-02.jpg&amp;t=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22167" y="5272232"/>
            <a:ext cx="6600802" cy="120476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8955" name="Picture 43" descr="http://upload.wikimedia.org/wikipedia/commons/5/5f/Chicago_Downtown_Panorama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8499" r="33311"/>
          <a:stretch>
            <a:fillRect/>
          </a:stretch>
        </p:blipFill>
        <p:spPr bwMode="auto">
          <a:xfrm>
            <a:off x="5490265" y="1143000"/>
            <a:ext cx="3505200" cy="1676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/>
          <p:cNvSpPr/>
          <p:nvPr/>
        </p:nvSpPr>
        <p:spPr bwMode="auto">
          <a:xfrm>
            <a:off x="3778179" y="5410200"/>
            <a:ext cx="1834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</a:rPr>
              <a:t>Environment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441969" y="799426"/>
            <a:ext cx="1625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Community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onstantia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83062" y="990600"/>
            <a:ext cx="1297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Economy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8265" cy="639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Urban and Natural Systems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Picture 2" descr="C:\Users\Joseph.Resil-HP\AppData\Local\Microsoft\Windows\Temporary Internet Files\Content.IE5\BX2YVPNW\MCj0441753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94697" cy="69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8" descr="C:\Users\Joseph.Resil-HP\AppData\Local\Microsoft\Windows\Temporary Internet Files\Content.IE5\WJLAJOA4\MCj0442170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69" y="3264220"/>
            <a:ext cx="926019" cy="9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C:\Users\Joseph.Resil-HP\AppData\Local\Microsoft\Windows\Temporary Internet Files\Content.IE5\5PYO7P1I\MCj0441439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03" y="1248702"/>
            <a:ext cx="745571" cy="74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 descr="http://t2.gstatic.com/images?q=tbn:ANd9GcT2lW8oXpVImeTZLnFi1NlJINgOIWLvAoIH4RLu15qN6G0G2vZYoYcB5VkPOA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/>
          <a:stretch/>
        </p:blipFill>
        <p:spPr bwMode="auto">
          <a:xfrm>
            <a:off x="6705600" y="4648200"/>
            <a:ext cx="755273" cy="9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://blogs.ubc.ca/eresourcestatus/files/2009/11/Bridge_icon_purple_1inch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90" y="1664390"/>
            <a:ext cx="774010" cy="7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C:\Users\Joseph.Resil-HP\AppData\Local\Microsoft\Windows\Temporary Internet Files\Content.IE5\1B955U1A\MCj04338070000[1]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EB80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0" y="3657600"/>
            <a:ext cx="768570" cy="7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C:\Users\Joseph Fiksel\AppData\Local\Microsoft\Windows\Temporary Internet Files\Content.IE5\Z72KGR0C\MC90024112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43" y="4495337"/>
            <a:ext cx="790857" cy="7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Joseph Fiksel\AppData\Local\Microsoft\Windows\Temporary Internet Files\Low\Content.IE5\95VMQQ6B\MC900433814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0550"/>
            <a:ext cx="1068850" cy="10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Joseph.Resil-HP\AppData\Local\Microsoft\Windows\Temporary Internet Files\Content.IE5\BX2YVPNW\MCj0441753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072" y="2964652"/>
            <a:ext cx="694697" cy="69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4" descr="C:\Users\Joseph.Resil-HP\AppData\Local\Microsoft\Windows\Temporary Internet Files\Content.IE5\1B955U1A\MCj04338070000[1]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EB80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79630"/>
            <a:ext cx="768570" cy="7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2590800"/>
            <a:ext cx="181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mbria" pitchFamily="18" charset="0"/>
              </a:rPr>
              <a:t>Innovation</a:t>
            </a:r>
            <a:endParaRPr lang="en-US" sz="2800" i="1" dirty="0">
              <a:latin typeface="Cambri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73347" y="2905780"/>
            <a:ext cx="223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ambria" pitchFamily="18" charset="0"/>
              </a:rPr>
              <a:t>Collaboration</a:t>
            </a:r>
            <a:endParaRPr lang="en-US" sz="2800" i="1" dirty="0">
              <a:latin typeface="Cambria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47" y="1263558"/>
            <a:ext cx="837605" cy="792817"/>
          </a:xfrm>
          <a:prstGeom prst="rect">
            <a:avLst/>
          </a:prstGeom>
        </p:spPr>
      </p:pic>
      <p:pic>
        <p:nvPicPr>
          <p:cNvPr id="29" name="Picture 12" descr="C:\Users\Joseph.Resil-HP\Pictures\Microsoft Clip Organizer\j044213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0" y="1390710"/>
            <a:ext cx="837200" cy="8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8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WATERS Landscape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5713"/>
            <a:ext cx="8915400" cy="572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  <a:prstGeom prst="round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Systems Thinking: Urban Watershed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EPA Tools for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Urban Climate Adaptation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143000"/>
            <a:ext cx="8153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3200" b="1" i="1" dirty="0" smtClean="0">
                <a:solidFill>
                  <a:prstClr val="black"/>
                </a:solidFill>
              </a:rPr>
              <a:t>Eco-Health Relationship Browser</a:t>
            </a:r>
            <a:endParaRPr lang="en-US" sz="2800" i="1" dirty="0">
              <a:solidFill>
                <a:prstClr val="black"/>
              </a:solidFill>
            </a:endParaRPr>
          </a:p>
          <a:p>
            <a:pPr lvl="0"/>
            <a:r>
              <a:rPr lang="en-US" sz="2400" u="sng" dirty="0">
                <a:solidFill>
                  <a:prstClr val="black"/>
                </a:solidFill>
                <a:hlinkClick r:id="rId2"/>
              </a:rPr>
              <a:t>http://www.epa.gov/research/healthscience/browser</a:t>
            </a:r>
            <a:r>
              <a:rPr lang="en-US" sz="2400" u="sng" dirty="0" smtClean="0">
                <a:solidFill>
                  <a:prstClr val="black"/>
                </a:solidFill>
                <a:hlinkClick r:id="rId2"/>
              </a:rPr>
              <a:t>/</a:t>
            </a:r>
            <a:endParaRPr lang="en-US" sz="2400" u="sng" dirty="0" smtClean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</a:pPr>
            <a:r>
              <a:rPr lang="en-US" sz="3200" b="1" i="1" dirty="0" smtClean="0"/>
              <a:t>Framework for Sustainability Indicators</a:t>
            </a:r>
          </a:p>
          <a:p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://epa.gov/sustainability/</a:t>
            </a:r>
            <a:r>
              <a:rPr lang="en-US" sz="2400" u="sng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3200" b="1" i="1" dirty="0" smtClean="0"/>
              <a:t>Sustainable </a:t>
            </a:r>
            <a:r>
              <a:rPr lang="en-US" sz="3200" b="1" i="1" dirty="0"/>
              <a:t>Water Infrastructure</a:t>
            </a:r>
            <a:endParaRPr lang="en-US" sz="3200" i="1" dirty="0"/>
          </a:p>
          <a:p>
            <a:r>
              <a:rPr lang="en-US" sz="2400" u="sng" dirty="0">
                <a:hlinkClick r:id="rId4"/>
              </a:rPr>
              <a:t>http://</a:t>
            </a:r>
            <a:r>
              <a:rPr lang="en-US" sz="2400" u="sng" dirty="0" smtClean="0">
                <a:hlinkClick r:id="rId4"/>
              </a:rPr>
              <a:t>water.epa.gov/infrastructure/sustain/index.cfm</a:t>
            </a:r>
            <a:r>
              <a:rPr lang="en-US" sz="2400" u="sng" dirty="0" smtClean="0"/>
              <a:t> </a:t>
            </a:r>
            <a:endParaRPr lang="en-US" sz="2800" b="1" dirty="0"/>
          </a:p>
          <a:p>
            <a:pPr>
              <a:spcBef>
                <a:spcPts val="1200"/>
              </a:spcBef>
            </a:pPr>
            <a:r>
              <a:rPr lang="en-US" sz="3200" b="1" i="1" dirty="0" smtClean="0"/>
              <a:t>Triple-Value Simulation (3VS</a:t>
            </a:r>
            <a:r>
              <a:rPr lang="en-US" sz="2800" b="1" i="1" dirty="0" smtClean="0"/>
              <a:t>)</a:t>
            </a:r>
            <a:endParaRPr lang="en-US" sz="2800" i="1" dirty="0" smtClean="0"/>
          </a:p>
          <a:p>
            <a:r>
              <a:rPr lang="en-US" sz="2400" u="sng" dirty="0" smtClean="0">
                <a:hlinkClick r:id="rId5"/>
              </a:rPr>
              <a:t>www.epa.gov/research/docs/3vs-tool-nutrient-mgt-narr-bay.pdf</a:t>
            </a:r>
            <a:r>
              <a:rPr lang="en-US" sz="2400" u="sng" dirty="0" smtClean="0"/>
              <a:t> 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3200" b="1" i="1" dirty="0" smtClean="0"/>
              <a:t>Stormwater Calculator</a:t>
            </a:r>
            <a:br>
              <a:rPr lang="en-US" sz="3200" b="1" i="1" dirty="0" smtClean="0"/>
            </a:br>
            <a:r>
              <a:rPr lang="en-US" sz="2400" u="sng" dirty="0" smtClean="0">
                <a:hlinkClick r:id="rId6"/>
              </a:rPr>
              <a:t>http</a:t>
            </a:r>
            <a:r>
              <a:rPr lang="en-US" sz="2400" u="sng" dirty="0">
                <a:hlinkClick r:id="rId6"/>
              </a:rPr>
              <a:t>://www.epa.gov/nrmrl/wswrd/wq/models/swc</a:t>
            </a:r>
            <a:r>
              <a:rPr lang="en-US" sz="2400" u="sng" dirty="0" smtClean="0">
                <a:hlinkClick r:id="rId6"/>
              </a:rPr>
              <a:t>/</a:t>
            </a:r>
            <a:r>
              <a:rPr lang="en-US" sz="2400" u="sng" dirty="0" smtClean="0"/>
              <a:t> </a:t>
            </a:r>
          </a:p>
          <a:p>
            <a:endParaRPr lang="en-US" sz="2400" u="sng" dirty="0"/>
          </a:p>
          <a:p>
            <a:endParaRPr lang="en-US" sz="2400" dirty="0"/>
          </a:p>
        </p:txBody>
      </p:sp>
      <p:pic>
        <p:nvPicPr>
          <p:cNvPr id="5" name="il_fi" descr="http://blogs.wvgazette.com/watchdog/files/2009/09/epa_logo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7992751" y="5541963"/>
            <a:ext cx="922649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5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stainabilit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Sustainability theme</Template>
  <TotalTime>9511</TotalTime>
  <Words>149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Sustainability theme</vt:lpstr>
      <vt:lpstr>PowerPoint Presentation</vt:lpstr>
      <vt:lpstr>PowerPoint Presentation</vt:lpstr>
      <vt:lpstr>PowerPoint Presentation</vt:lpstr>
      <vt:lpstr>Urban and Natural Systems</vt:lpstr>
      <vt:lpstr>Systems Thinking: Urban Watershed</vt:lpstr>
      <vt:lpstr>EPA Tools for Urban Climate Adaptation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Fiksel</dc:creator>
  <cp:lastModifiedBy>eelledge</cp:lastModifiedBy>
  <cp:revision>63</cp:revision>
  <dcterms:created xsi:type="dcterms:W3CDTF">2012-01-06T16:12:03Z</dcterms:created>
  <dcterms:modified xsi:type="dcterms:W3CDTF">2013-08-15T18:41:24Z</dcterms:modified>
</cp:coreProperties>
</file>