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57" r:id="rId5"/>
    <p:sldId id="259" r:id="rId6"/>
    <p:sldId id="266" r:id="rId7"/>
    <p:sldId id="258" r:id="rId8"/>
    <p:sldId id="260" r:id="rId9"/>
    <p:sldId id="261" r:id="rId10"/>
    <p:sldId id="262" r:id="rId11"/>
    <p:sldId id="264" r:id="rId12"/>
    <p:sldId id="267" r:id="rId13"/>
    <p:sldId id="269" r:id="rId14"/>
    <p:sldId id="268" r:id="rId15"/>
    <p:sldId id="275" r:id="rId16"/>
    <p:sldId id="271" r:id="rId17"/>
    <p:sldId id="276" r:id="rId18"/>
    <p:sldId id="272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58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FC39-917F-4EDB-ADB3-2F9C592A3564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956E-EC53-478D-AB36-E8A441E9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4235F0-3CA2-42DE-8E10-C27E0CA9554F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D88BE5-6A02-424D-9FE4-DF475114D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2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0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0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6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4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31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6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1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3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ADF77-4583-487C-B989-00EF2F6A05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8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4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5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88BE5-6A02-424D-9FE4-DF475114D3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1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2F4746-94FF-41CE-B00B-52C8BE03B828}" type="datetime1">
              <a:rPr/>
              <a:pPr>
                <a:defRPr/>
              </a:pPr>
              <a:t>7/3/2013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B84F60-7F42-42FD-B9A2-B1C7AA6A56C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5C4C-6DF9-4A1F-8195-785F968E593A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2532-0AF0-4FEF-A2ED-E0AD7217B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F1495-B54F-4C44-8D75-9CB6276938A4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6DEE9E3-39FC-4227-B7C1-0C65E1495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D12C-959F-44B0-A9CB-79BFC263C395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3137-F204-4A13-8C58-2DCC7BF64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6D29B8-B0F7-4896-BC31-B2822FE92149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134B9A-C9AC-414A-950D-21BE2311C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3710-95EC-4EB1-9A57-9D2B368F17E5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4F80-3221-4A54-ADF5-CDCB301EB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19FD-8F72-4454-B6D2-85544BA95E88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F585-FA18-43D5-93E7-3FF13BCF8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498C-D72A-4408-99FE-58F607DB19C3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8BA8-EA7B-482D-B432-50EF8E13B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B02-C3EB-4E8D-B136-126D49EBE263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7460-F063-4B5E-90C4-8082D38F7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2749-3859-40E6-BBDD-101AD5B2A2C5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1835-56CB-4C6D-9661-1E75D6AD8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71B7B4-4E14-4248-A3D8-94834335AA6A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F58C0-7AC9-4AC9-9A05-6DD0102A9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881D52-A46F-4449-8622-46869455A383}" type="datetime1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8200E5-6DEA-47DC-827F-E79F73CF9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Study #1 - Douglas County Nevada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b="1" dirty="0" smtClean="0"/>
              <a:t>Center for Priority Based Budgeting</a:t>
            </a:r>
          </a:p>
          <a:p>
            <a:r>
              <a:rPr lang="en-US" b="1" dirty="0" smtClean="0"/>
              <a:t>2013 Annual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6934200" cy="4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5181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Citizen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025"/>
            <a:ext cx="8382000" cy="69532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9600" dirty="0" smtClean="0"/>
              <a:t>Engaged citizens with Douglas County </a:t>
            </a:r>
            <a:r>
              <a:rPr lang="en-US" sz="9600" b="1" i="1" dirty="0" smtClean="0"/>
              <a:t>Budget Challenge </a:t>
            </a:r>
            <a:r>
              <a:rPr lang="en-US" sz="9600" dirty="0" smtClean="0"/>
              <a:t>in fall 2012 and built trust within the community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F4A49-3B1C-43AA-BD61-5D4FFC0435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5943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Citizen engagement</a:t>
            </a:r>
            <a:endParaRPr lang="en-US" sz="3200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400800" cy="23447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Results of </a:t>
            </a:r>
            <a:r>
              <a:rPr lang="en-US" b="1" i="1" dirty="0" smtClean="0"/>
              <a:t>Budget Challenge</a:t>
            </a:r>
            <a:r>
              <a:rPr lang="en-US" dirty="0" smtClean="0"/>
              <a:t>:</a:t>
            </a:r>
          </a:p>
          <a:p>
            <a:pPr marL="511175" lvl="2" indent="-27305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1800" dirty="0" smtClean="0"/>
              <a:t>Budget Challenge gave a voice to all citizens including staff and those who do not regularly attend Board meetings</a:t>
            </a:r>
          </a:p>
          <a:p>
            <a:pPr marL="511175" lvl="2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1800" dirty="0" smtClean="0"/>
              <a:t>Gave the County a broader view of what the community thinks is most important and a basis for comparison to how we currently invest our resources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1447800" cy="196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Citizens wanted more investment in Infrastructure and Natural Environment/ Cultural Heritage</a:t>
            </a:r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CBEAA5-51D1-4970-8932-6AE55399A4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821" y="3211512"/>
            <a:ext cx="4024329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3142617"/>
            <a:ext cx="4295296" cy="33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3" y="381000"/>
            <a:ext cx="72390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Citizen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239000" cy="9810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 smtClean="0"/>
              <a:t>Budget Challenge </a:t>
            </a:r>
            <a:r>
              <a:rPr lang="en-US" dirty="0" smtClean="0"/>
              <a:t>results were summarized by master plan areas within the County: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Infrastructure ranked highest almost across the board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06EA2-5000-43B7-9AFD-04122881C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78311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5219700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Citizen engagement</a:t>
            </a:r>
            <a:endParaRPr lang="en-US" b="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950913"/>
            <a:ext cx="60198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745288" y="2703513"/>
            <a:ext cx="9906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27.96%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438900" y="5393532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12.08%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733800" y="631031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21.55%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838200" y="55832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11.23%</a:t>
            </a: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1066800" y="1981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19.21%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228600"/>
            <a:ext cx="2362200" cy="2043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Budget Challenge participants allocated resources to sub-results within the priorities – </a:t>
            </a:r>
            <a:r>
              <a:rPr lang="en-US" sz="1400" b="1" dirty="0" smtClean="0">
                <a:solidFill>
                  <a:schemeClr val="bg1"/>
                </a:solidFill>
              </a:rPr>
              <a:t>Well Maintained </a:t>
            </a:r>
            <a:r>
              <a:rPr lang="en-US" sz="1400" b="1" dirty="0">
                <a:solidFill>
                  <a:schemeClr val="bg1"/>
                </a:solidFill>
              </a:rPr>
              <a:t>S</a:t>
            </a:r>
            <a:r>
              <a:rPr lang="en-US" sz="1400" b="1" dirty="0" smtClean="0">
                <a:solidFill>
                  <a:schemeClr val="bg1"/>
                </a:solidFill>
              </a:rPr>
              <a:t>treets </a:t>
            </a:r>
            <a:r>
              <a:rPr lang="en-US" sz="1400" b="1" dirty="0">
                <a:solidFill>
                  <a:schemeClr val="bg1"/>
                </a:solidFill>
              </a:rPr>
              <a:t>and T</a:t>
            </a:r>
            <a:r>
              <a:rPr lang="en-US" sz="1400" b="1" dirty="0" smtClean="0">
                <a:solidFill>
                  <a:schemeClr val="bg1"/>
                </a:solidFill>
              </a:rPr>
              <a:t>rails </a:t>
            </a:r>
            <a:r>
              <a:rPr lang="en-US" sz="1400" b="1" dirty="0">
                <a:solidFill>
                  <a:schemeClr val="bg1"/>
                </a:solidFill>
              </a:rPr>
              <a:t>ranked highest </a:t>
            </a:r>
          </a:p>
        </p:txBody>
      </p:sp>
      <p:sp>
        <p:nvSpPr>
          <p:cNvPr id="26633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7A7BF-EF7F-4A4A-8A74-D432E189CE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7" y="228600"/>
            <a:ext cx="76200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2013-14 budget process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934200" cy="48466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Utilized PBB for the FY 2013-14 Budget: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Balanced $1 million shortfall in General Fund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Budget Challenge participants’ highest priority of </a:t>
            </a:r>
            <a:r>
              <a:rPr lang="en-US" sz="2000" b="1" i="1" dirty="0" smtClean="0"/>
              <a:t>well maintained streets </a:t>
            </a:r>
            <a:r>
              <a:rPr lang="en-US" sz="2000" dirty="0" smtClean="0"/>
              <a:t>served as a catalyst in developing the budget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After 10 years of little action, Board directed over $1 million of existing revenue be shifted to road maintenance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u="sng" dirty="0" smtClean="0"/>
              <a:t>Lesson Learned</a:t>
            </a:r>
            <a:r>
              <a:rPr lang="en-US" dirty="0" smtClean="0"/>
              <a:t>: Use PBB and citizen engagement together to accomplish strategic objectives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94E9F6-9E0C-472E-B718-5558943D8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4857155"/>
            <a:ext cx="2307460" cy="15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56892" y="1676400"/>
            <a:ext cx="17145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Commissioner requested list of all 700 programs to make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914400"/>
          </a:xfrm>
        </p:spPr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239000" cy="48466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Shifted over $1 million of existing revenue to roads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Eliminated some lower priority programs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Reorganized several departments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Regional partnerships, consolidations and privatization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Stabilized bond ratings:</a:t>
            </a:r>
          </a:p>
          <a:p>
            <a:pPr lvl="1"/>
            <a:r>
              <a:rPr lang="en-US" dirty="0" smtClean="0"/>
              <a:t>Moody’s Aa2</a:t>
            </a:r>
          </a:p>
          <a:p>
            <a:pPr lvl="1"/>
            <a:r>
              <a:rPr lang="en-US" dirty="0" smtClean="0"/>
              <a:t>Standard &amp; Poor’s A+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C0F27-41A4-4169-8ECF-0618FAA9F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4876800"/>
            <a:ext cx="21701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/>
          <a:srcRect l="17999" r="14799" b="14000"/>
          <a:stretch>
            <a:fillRect/>
          </a:stretch>
        </p:blipFill>
        <p:spPr bwMode="auto">
          <a:xfrm>
            <a:off x="6229350" y="3974306"/>
            <a:ext cx="1677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6705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we are going from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0104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sz="2400" dirty="0" smtClean="0"/>
              <a:t>Continue to weave PBB into everything we do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Reformat Budget Document based on PBB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Continue to build citizen engagement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Online forums (Budget Challenge and others)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Road Task Force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Continue to refine PBB model with departments annually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Continue to analyze programs and service delivery models vs. priorities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Continue workshops with the Board to discuss PBB and use in the budget development process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997451"/>
            <a:ext cx="20589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BCC9C6-36EB-41D6-B8E4-884BF04249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46125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239000" cy="4846638"/>
          </a:xfrm>
        </p:spPr>
        <p:txBody>
          <a:bodyPr/>
          <a:lstStyle/>
          <a:p>
            <a:r>
              <a:rPr lang="en-US" b="1" dirty="0" smtClean="0"/>
              <a:t>Build internal support </a:t>
            </a:r>
            <a:r>
              <a:rPr lang="en-US" dirty="0" smtClean="0"/>
              <a:t>– particularly from policy makers and elected officials	</a:t>
            </a:r>
          </a:p>
          <a:p>
            <a:r>
              <a:rPr lang="en-US" b="1" dirty="0" smtClean="0"/>
              <a:t>Engage citizens </a:t>
            </a:r>
            <a:r>
              <a:rPr lang="en-US" dirty="0" smtClean="0"/>
              <a:t>in the process</a:t>
            </a:r>
          </a:p>
          <a:p>
            <a:r>
              <a:rPr lang="en-US" dirty="0" smtClean="0"/>
              <a:t>Use as a </a:t>
            </a:r>
            <a:r>
              <a:rPr lang="en-US" b="1" dirty="0" smtClean="0"/>
              <a:t>long-range tool </a:t>
            </a:r>
            <a:r>
              <a:rPr lang="en-US" dirty="0" smtClean="0"/>
              <a:t>to make strategic decisions and add value, not cuts on a silver platter</a:t>
            </a:r>
          </a:p>
          <a:p>
            <a:r>
              <a:rPr lang="en-US" dirty="0" smtClean="0"/>
              <a:t>Weave PBB into everything you do	</a:t>
            </a:r>
          </a:p>
          <a:p>
            <a:pPr lvl="1"/>
            <a:r>
              <a:rPr lang="en-US" dirty="0" smtClean="0"/>
              <a:t>Board/Council strategic budget decisions</a:t>
            </a:r>
          </a:p>
          <a:p>
            <a:pPr lvl="1"/>
            <a:r>
              <a:rPr lang="en-US" dirty="0" smtClean="0"/>
              <a:t>Department evaluations/reorganizations</a:t>
            </a:r>
          </a:p>
          <a:p>
            <a:pPr lvl="1"/>
            <a:r>
              <a:rPr lang="en-US" dirty="0" smtClean="0"/>
              <a:t>Finance staff analysis of programs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3137-F204-4A13-8C58-2DCC7BF643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133600" cy="17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16E3A-7175-40CF-93F4-FDF23B50A7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1524000"/>
            <a:ext cx="47244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douglas county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57350"/>
            <a:ext cx="2963862" cy="446563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1200"/>
              </a:spcAft>
              <a:buFont typeface="Wingdings 2"/>
              <a:buChar char=""/>
              <a:defRPr/>
            </a:pPr>
            <a:r>
              <a:rPr lang="en-US" sz="1800" dirty="0" smtClean="0"/>
              <a:t>Over </a:t>
            </a:r>
            <a:r>
              <a:rPr lang="en-US" sz="1800" dirty="0"/>
              <a:t>750 square miles </a:t>
            </a:r>
            <a:endParaRPr lang="en-US" sz="1800" dirty="0" smtClean="0"/>
          </a:p>
          <a:p>
            <a:pPr marL="274320" indent="-274320" fontAlgn="auto">
              <a:lnSpc>
                <a:spcPct val="80000"/>
              </a:lnSpc>
              <a:spcAft>
                <a:spcPts val="1200"/>
              </a:spcAft>
              <a:buFont typeface="Wingdings 2"/>
              <a:buChar char=""/>
              <a:defRPr/>
            </a:pPr>
            <a:r>
              <a:rPr lang="en-US" sz="1800" dirty="0" smtClean="0"/>
              <a:t>18 % of Lake Tahoe shoreline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dirty="0" smtClean="0"/>
              <a:t>Towns: </a:t>
            </a:r>
          </a:p>
          <a:p>
            <a:pPr marL="521208" lvl="1" fontAlgn="auto">
              <a:lnSpc>
                <a:spcPct val="80000"/>
              </a:lnSpc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500" dirty="0" smtClean="0">
                <a:solidFill>
                  <a:schemeClr val="tx1">
                    <a:tint val="85000"/>
                  </a:schemeClr>
                </a:solidFill>
              </a:rPr>
              <a:t>Minden, Gardnerville &amp; Genoa in Carson Valley</a:t>
            </a:r>
          </a:p>
          <a:p>
            <a:pPr marL="521208"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500" dirty="0" smtClean="0">
                <a:solidFill>
                  <a:schemeClr val="tx1">
                    <a:tint val="85000"/>
                  </a:schemeClr>
                </a:solidFill>
              </a:rPr>
              <a:t>Stateline at Lake Tahoe</a:t>
            </a:r>
          </a:p>
          <a:p>
            <a:pPr marL="274320" indent="-274320" fontAlgn="auto">
              <a:lnSpc>
                <a:spcPct val="80000"/>
              </a:lnSpc>
              <a:spcAft>
                <a:spcPts val="1200"/>
              </a:spcAft>
              <a:buFont typeface="Wingdings 2"/>
              <a:buChar char=""/>
              <a:defRPr/>
            </a:pPr>
            <a:r>
              <a:rPr lang="en-US" sz="1800" dirty="0"/>
              <a:t>47,000 </a:t>
            </a:r>
            <a:r>
              <a:rPr lang="en-US" sz="1800" dirty="0" smtClean="0"/>
              <a:t>residents</a:t>
            </a:r>
            <a:endParaRPr lang="en-US" sz="1800" dirty="0"/>
          </a:p>
        </p:txBody>
      </p:sp>
      <p:pic>
        <p:nvPicPr>
          <p:cNvPr id="15364" name="Picture 2" descr="C:\Users\cvuletich\AppData\Local\Microsoft\Windows\Temporary Internet Files\Content.Outlook\2NU05WA4\NV_CA_Over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2057400"/>
            <a:ext cx="45847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0" y="1600200"/>
            <a:ext cx="2819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Location of Douglas County Nevada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3F44B-2EF4-4C46-96BC-61424A6B22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H="1">
            <a:off x="6400800" y="3486150"/>
            <a:ext cx="457200" cy="460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" y="152400"/>
            <a:ext cx="7239000" cy="746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douglas county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6099"/>
            <a:ext cx="3657600" cy="5274863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$127 Million Annual Operating Budget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endParaRPr lang="en-US" sz="2800" b="1" dirty="0" smtClean="0"/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 smtClean="0"/>
              <a:t>457 </a:t>
            </a:r>
            <a:r>
              <a:rPr lang="en-US" sz="2800" b="1" dirty="0"/>
              <a:t>Full-Time </a:t>
            </a:r>
            <a:r>
              <a:rPr lang="en-US" sz="2800" b="1" dirty="0" smtClean="0"/>
              <a:t>Employees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b="1" dirty="0"/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 smtClean="0"/>
              <a:t>Community </a:t>
            </a:r>
            <a:r>
              <a:rPr lang="en-US" sz="2800" b="1" dirty="0"/>
              <a:t>Support: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UNR Cooperative Extension, Senior Center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Culture and Recreation: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Airport, Library, Parks and Recreation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General Government: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Assessor, Clerk/Treasurer, Economic Development, General Administration, Recorder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Health and Human Services:</a:t>
            </a:r>
          </a:p>
          <a:p>
            <a:pPr marL="758952" lvl="2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Public </a:t>
            </a:r>
            <a:r>
              <a:rPr lang="en-US" sz="2200" dirty="0" smtClean="0"/>
              <a:t>Health, Social Services, Weed </a:t>
            </a:r>
            <a:r>
              <a:rPr lang="en-US" sz="2200" dirty="0"/>
              <a:t>Control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 smtClean="0"/>
              <a:t>Judicial</a:t>
            </a:r>
            <a:r>
              <a:rPr lang="en-US" sz="2800" b="1" dirty="0"/>
              <a:t>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District Courts, Justice Courts, District Attorney, Juvenile Care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Public Safety: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Animal Care, Fire Protection, Paramedic, Law Enforcement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2800" b="1" dirty="0"/>
              <a:t>Public Works:</a:t>
            </a:r>
          </a:p>
          <a:p>
            <a:pPr marL="758952" lvl="2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2200" dirty="0"/>
              <a:t>Building and Safety, Planning and Building, Street Construction and Maintenance, Water and </a:t>
            </a:r>
            <a:r>
              <a:rPr lang="en-US" sz="2200" dirty="0" smtClean="0"/>
              <a:t>Sewer Utilities, </a:t>
            </a:r>
            <a:r>
              <a:rPr lang="en-US" sz="2200" dirty="0"/>
              <a:t>Zoning and Code </a:t>
            </a:r>
            <a:r>
              <a:rPr lang="en-US" sz="2200" dirty="0" smtClean="0"/>
              <a:t>Enforcement</a:t>
            </a:r>
            <a:endParaRPr lang="en-US" sz="2800" dirty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004780"/>
            <a:ext cx="3773488" cy="251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156099"/>
            <a:ext cx="3773488" cy="263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4625" y="2286000"/>
            <a:ext cx="130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4625" y="5453063"/>
            <a:ext cx="1308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3038" y="1219200"/>
            <a:ext cx="13065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3344863"/>
            <a:ext cx="129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08913" y="4391025"/>
            <a:ext cx="132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319453-3460-40F5-B1E8-E07BBDEEBA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239000" cy="5943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led douglas county to priority based budgeting?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1200"/>
              </a:spcAft>
              <a:buFont typeface="Wingdings 2"/>
              <a:buChar char=""/>
              <a:defRPr/>
            </a:pPr>
            <a:r>
              <a:rPr lang="en-US" dirty="0" smtClean="0"/>
              <a:t>In the past annual County budgeting process was like </a:t>
            </a:r>
            <a:r>
              <a:rPr lang="en-US" i="1" dirty="0" smtClean="0"/>
              <a:t>“flavor of the year”:</a:t>
            </a:r>
          </a:p>
          <a:p>
            <a:pPr marL="521208" lvl="1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Pareto Charts</a:t>
            </a:r>
          </a:p>
          <a:p>
            <a:pPr marL="521208" lvl="1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Across the board budget cuts of 5% -10</a:t>
            </a: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%</a:t>
            </a:r>
          </a:p>
          <a:p>
            <a:pPr marL="521208" lvl="1" fontAlgn="auto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Zero Based Budgeting </a:t>
            </a: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"/>
              <a:defRPr/>
            </a:pPr>
            <a:r>
              <a:rPr lang="en-US" dirty="0" smtClean="0"/>
              <a:t>Five-year forecast identified the need to balance an </a:t>
            </a:r>
            <a:r>
              <a:rPr lang="en-US" b="1" dirty="0" smtClean="0"/>
              <a:t>ongoing structural budget deficit</a:t>
            </a:r>
          </a:p>
          <a:p>
            <a:pPr marL="274320" indent="-274320" fontAlgn="auto">
              <a:spcAft>
                <a:spcPts val="1200"/>
              </a:spcAft>
              <a:buFont typeface="Wingdings 2"/>
              <a:buChar char=""/>
              <a:defRPr/>
            </a:pPr>
            <a:r>
              <a:rPr lang="en-US" dirty="0" smtClean="0"/>
              <a:t>County sought to shift the conversation from across the board cuts to a </a:t>
            </a:r>
            <a:r>
              <a:rPr lang="en-US" b="1" dirty="0" smtClean="0"/>
              <a:t>long-term solution </a:t>
            </a:r>
            <a:r>
              <a:rPr lang="en-US" dirty="0" smtClean="0"/>
              <a:t>to invest taxpayer funds in the highest priority programs established by the Board and public</a:t>
            </a:r>
          </a:p>
          <a:p>
            <a:pPr marL="521208" lvl="1" fontAlgn="auto">
              <a:spcAft>
                <a:spcPts val="120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AEF8B-B0CF-4E04-9805-23F9E8C258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962" y="1828800"/>
            <a:ext cx="2547937" cy="1566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4963" y="4090988"/>
            <a:ext cx="2547937" cy="1631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835775" y="4921250"/>
            <a:ext cx="1081088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 b="1" dirty="0">
                <a:solidFill>
                  <a:srgbClr val="C00000"/>
                </a:solidFill>
                <a:latin typeface="Trebuchet MS" pitchFamily="34" charset="0"/>
              </a:rPr>
              <a:t>Ongoing structural Budget deficit, expenses higher than revenues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399338" y="4622800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288213" y="4648200"/>
            <a:ext cx="120650" cy="2492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667625" y="4659313"/>
            <a:ext cx="173038" cy="247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586663" y="4586288"/>
            <a:ext cx="80962" cy="73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75563" y="4575175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62876" y="4551362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98557" y="4604544"/>
            <a:ext cx="77787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746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led douglas county to priority based budgeting?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527800" cy="495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Reached out to Alliance for Innovation, searching for a standardized, benchmarked process being used by other communities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Rating agencies want to know how local governments plan for and respond to financial challenges over the long term</a:t>
            </a:r>
          </a:p>
          <a:p>
            <a:pPr lvl="1">
              <a:spcBef>
                <a:spcPct val="0"/>
              </a:spcBef>
            </a:pPr>
            <a:r>
              <a:rPr lang="en-US" sz="1900" b="1" dirty="0" smtClean="0"/>
              <a:t>According to Moody’s:</a:t>
            </a:r>
          </a:p>
          <a:p>
            <a:pPr lvl="3">
              <a:spcBef>
                <a:spcPct val="0"/>
              </a:spcBef>
              <a:spcAft>
                <a:spcPts val="1200"/>
              </a:spcAft>
            </a:pPr>
            <a:r>
              <a:rPr lang="en-US" sz="1700" b="1" dirty="0" smtClean="0"/>
              <a:t>“Across-the-board cuts can be a way to avoid tough decisions”</a:t>
            </a:r>
          </a:p>
          <a:p>
            <a:pPr lvl="3">
              <a:spcBef>
                <a:spcPct val="0"/>
              </a:spcBef>
              <a:spcAft>
                <a:spcPts val="1800"/>
              </a:spcAft>
            </a:pPr>
            <a:r>
              <a:rPr lang="en-US" sz="1700" b="1" dirty="0" smtClean="0"/>
              <a:t>“Targeted cuts require a serious discussion of community values, relative benefits of different services, and long-term implications”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 l="17999" r="14799" b="14000"/>
          <a:stretch>
            <a:fillRect/>
          </a:stretch>
        </p:blipFill>
        <p:spPr bwMode="auto">
          <a:xfrm>
            <a:off x="6934200" y="3200400"/>
            <a:ext cx="114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AF8A8-9347-41C6-8481-77A5318F49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/>
          <a:lstStyle/>
          <a:p>
            <a:r>
              <a:rPr lang="en-US" dirty="0" smtClean="0"/>
              <a:t>Learning from others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dirty="0" smtClean="0"/>
              <a:t>Attended Center for Priority Based Budgeting 2012 Annual Conference: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Walnut Creek – “Three Legged Stool” concept was key: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Internal Stakeholders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Policy Makers </a:t>
            </a:r>
          </a:p>
          <a:p>
            <a:pPr lvl="3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Community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Elected Officials’ Perspective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Citizen Engagement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Peak Democracy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u="sng" dirty="0" smtClean="0"/>
              <a:t>Lesson learned</a:t>
            </a:r>
            <a:r>
              <a:rPr lang="en-US" dirty="0" smtClean="0"/>
              <a:t>: make sure you have buy-in from all stakeholders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DD119-7285-440E-B54E-42553CE9C4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9925"/>
          </a:xfrm>
        </p:spPr>
        <p:txBody>
          <a:bodyPr/>
          <a:lstStyle/>
          <a:p>
            <a:r>
              <a:rPr lang="en-US" dirty="0" smtClean="0"/>
              <a:t>Unique county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 smtClean="0"/>
              <a:t>Five Elected members of the Board of Commissioners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 smtClean="0"/>
              <a:t>11 Independently Elected Officials (separate from Board)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800" dirty="0" smtClean="0"/>
              <a:t>Board cannot direct their operations, but does set their budget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800" dirty="0" smtClean="0"/>
              <a:t>66% of General fund (i.e. Sheriff</a:t>
            </a:r>
            <a:r>
              <a:rPr lang="en-US" sz="1800" dirty="0"/>
              <a:t>,</a:t>
            </a:r>
            <a:r>
              <a:rPr lang="en-US" sz="1800" dirty="0" smtClean="0"/>
              <a:t> Courts, Assessor, Clerk-Treasurer, Recorder, District Attorney)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100" dirty="0" smtClean="0"/>
              <a:t>Six County Manager departments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100" dirty="0" smtClean="0"/>
              <a:t>Several other seperately operated agencies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800" dirty="0" smtClean="0"/>
              <a:t>Library, 3 towns, Fire District, etc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endParaRPr lang="en-US" sz="1800" dirty="0" smtClean="0"/>
          </a:p>
          <a:p>
            <a:pPr lvl="1">
              <a:lnSpc>
                <a:spcPct val="80000"/>
              </a:lnSpc>
              <a:spcAft>
                <a:spcPts val="1200"/>
              </a:spcAft>
            </a:pPr>
            <a:endParaRPr lang="en-US" sz="1900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8FB344-0B84-419F-AEEA-F85AA5D46E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pic>
        <p:nvPicPr>
          <p:cNvPr id="6" name="Picture 4" descr="J:\Logo\DC Logo as of Jun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4457700"/>
            <a:ext cx="2003425" cy="22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46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Internal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6200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/>
              <a:t>First review of PBB model – refinement needed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Payroll’s initial ranking in </a:t>
            </a:r>
            <a:r>
              <a:rPr lang="en-US" sz="2000" b="1" i="1" dirty="0" smtClean="0"/>
              <a:t>Quartile 4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b="1" i="1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/>
              <a:t>Built trust with quality control process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 smtClean="0"/>
              <a:t>Individual meetings with all 30 departments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Showed how PBB tool could be used to effectively manage their department</a:t>
            </a:r>
          </a:p>
          <a:p>
            <a:pPr marL="292100" lvl="1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9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u="sng" dirty="0" smtClean="0"/>
              <a:t>Lesson </a:t>
            </a:r>
            <a:r>
              <a:rPr lang="en-US" sz="2200" u="sng" dirty="0"/>
              <a:t>Learned</a:t>
            </a:r>
            <a:r>
              <a:rPr lang="en-US" sz="2200" dirty="0"/>
              <a:t>: </a:t>
            </a:r>
            <a:r>
              <a:rPr lang="en-US" sz="2200" dirty="0" smtClean="0"/>
              <a:t>Give </a:t>
            </a:r>
            <a:r>
              <a:rPr lang="en-US" sz="2200" b="1" dirty="0" smtClean="0"/>
              <a:t>individual attention </a:t>
            </a:r>
            <a:r>
              <a:rPr lang="en-US" sz="2200" dirty="0" smtClean="0"/>
              <a:t>to each department, </a:t>
            </a:r>
            <a:r>
              <a:rPr lang="en-US" sz="2200" b="1" dirty="0" smtClean="0"/>
              <a:t>build </a:t>
            </a:r>
            <a:r>
              <a:rPr lang="en-US" sz="2200" b="1" dirty="0"/>
              <a:t>trust </a:t>
            </a:r>
            <a:r>
              <a:rPr lang="en-US" sz="2200" dirty="0"/>
              <a:t>and </a:t>
            </a:r>
            <a:r>
              <a:rPr lang="en-US" sz="2200" b="1" dirty="0"/>
              <a:t>show value </a:t>
            </a:r>
            <a:r>
              <a:rPr lang="en-US" sz="2200" dirty="0"/>
              <a:t>for all internal </a:t>
            </a:r>
            <a:r>
              <a:rPr lang="en-US" sz="2200" dirty="0" smtClean="0"/>
              <a:t>stakeholders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2531" name="Picture 8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5432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13077-F64E-45AE-BEF2-3E432AF9B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98525"/>
          </a:xfrm>
        </p:spPr>
        <p:txBody>
          <a:bodyPr/>
          <a:lstStyle/>
          <a:p>
            <a:r>
              <a:rPr lang="en-US" dirty="0" smtClean="0"/>
              <a:t>360 degree evaluation tool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7086600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PBB drove strategic decisions: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Dispelled the idea of “cuts on a silver platter”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Focus on specific programs vs. all 700 programs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Initial Results of using PBB: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Eliminated Home Occupation Permits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Departmental Reorganizations </a:t>
            </a:r>
          </a:p>
          <a:p>
            <a:pPr lvl="3">
              <a:spcAft>
                <a:spcPts val="0"/>
              </a:spcAft>
            </a:pPr>
            <a:r>
              <a:rPr lang="en-US" dirty="0" smtClean="0"/>
              <a:t>Finance, Library, others in progress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Discussed elimination of DMV services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Continued expansion of regional partnerships</a:t>
            </a:r>
          </a:p>
          <a:p>
            <a:pPr>
              <a:spcAft>
                <a:spcPts val="600"/>
              </a:spcAft>
            </a:pPr>
            <a:r>
              <a:rPr lang="en-US" sz="2300" u="sng" dirty="0" smtClean="0"/>
              <a:t>Lesson </a:t>
            </a:r>
            <a:r>
              <a:rPr lang="en-US" sz="2300" u="sng" dirty="0"/>
              <a:t>Learned</a:t>
            </a:r>
            <a:r>
              <a:rPr lang="en-US" sz="2300" dirty="0"/>
              <a:t>: PBB is not top-to-bottom, but </a:t>
            </a:r>
            <a:r>
              <a:rPr lang="en-US" sz="2300" dirty="0" smtClean="0"/>
              <a:t>a </a:t>
            </a:r>
            <a:r>
              <a:rPr lang="en-US" sz="2300" dirty="0"/>
              <a:t>tool that everyone in the organization </a:t>
            </a:r>
            <a:r>
              <a:rPr lang="en-US" sz="2300" dirty="0" smtClean="0"/>
              <a:t>can use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CFAC3-468E-480D-96B4-E859CC4D0B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9925" y="4038600"/>
            <a:ext cx="182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Departments identified programs to eliminate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7248525" y="1752600"/>
            <a:ext cx="1600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Board reviewed Quartile 4, but did not eliminate programs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2066</TotalTime>
  <Words>978</Words>
  <Application>Microsoft Office PowerPoint</Application>
  <PresentationFormat>On-screen Show (4:3)</PresentationFormat>
  <Paragraphs>177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Case Study #1 - Douglas County Nevada</vt:lpstr>
      <vt:lpstr>douglas county overview</vt:lpstr>
      <vt:lpstr>douglas county overview</vt:lpstr>
      <vt:lpstr>What led douglas county to priority based budgeting?</vt:lpstr>
      <vt:lpstr>What led douglas county to priority based budgeting?</vt:lpstr>
      <vt:lpstr>Learning from others</vt:lpstr>
      <vt:lpstr>Unique county environment</vt:lpstr>
      <vt:lpstr>Internal stakeholders</vt:lpstr>
      <vt:lpstr>360 degree evaluation tool</vt:lpstr>
      <vt:lpstr>Citizen engagement</vt:lpstr>
      <vt:lpstr>Citizen engagement</vt:lpstr>
      <vt:lpstr>Citizen engagement</vt:lpstr>
      <vt:lpstr>Citizen engagement</vt:lpstr>
      <vt:lpstr>2013-14 budget process</vt:lpstr>
      <vt:lpstr>Summary of results</vt:lpstr>
      <vt:lpstr>Where we are going from here</vt:lpstr>
      <vt:lpstr>Lessons Learned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Vuletich, Christine</dc:creator>
  <cp:lastModifiedBy>Jim Davidson</cp:lastModifiedBy>
  <cp:revision>116</cp:revision>
  <cp:lastPrinted>2013-07-05T19:05:23Z</cp:lastPrinted>
  <dcterms:created xsi:type="dcterms:W3CDTF">2013-06-25T15:14:23Z</dcterms:created>
  <dcterms:modified xsi:type="dcterms:W3CDTF">2013-07-31T19:18:20Z</dcterms:modified>
</cp:coreProperties>
</file>