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5" r:id="rId1"/>
    <p:sldMasterId id="2147484017" r:id="rId2"/>
    <p:sldMasterId id="2147484029" r:id="rId3"/>
  </p:sldMasterIdLst>
  <p:notesMasterIdLst>
    <p:notesMasterId r:id="rId22"/>
  </p:notesMasterIdLst>
  <p:handoutMasterIdLst>
    <p:handoutMasterId r:id="rId23"/>
  </p:handoutMasterIdLst>
  <p:sldIdLst>
    <p:sldId id="625" r:id="rId4"/>
    <p:sldId id="590" r:id="rId5"/>
    <p:sldId id="626" r:id="rId6"/>
    <p:sldId id="538" r:id="rId7"/>
    <p:sldId id="547" r:id="rId8"/>
    <p:sldId id="567" r:id="rId9"/>
    <p:sldId id="627" r:id="rId10"/>
    <p:sldId id="628" r:id="rId11"/>
    <p:sldId id="629" r:id="rId12"/>
    <p:sldId id="630" r:id="rId13"/>
    <p:sldId id="632" r:id="rId14"/>
    <p:sldId id="568" r:id="rId15"/>
    <p:sldId id="569" r:id="rId16"/>
    <p:sldId id="591" r:id="rId17"/>
    <p:sldId id="582" r:id="rId18"/>
    <p:sldId id="631" r:id="rId19"/>
    <p:sldId id="608" r:id="rId20"/>
    <p:sldId id="583" r:id="rId21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70A2"/>
    <a:srgbClr val="24548F"/>
    <a:srgbClr val="DAE2EC"/>
    <a:srgbClr val="6D8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4" autoAdjust="0"/>
    <p:restoredTop sz="98768" autoAdjust="0"/>
  </p:normalViewPr>
  <p:slideViewPr>
    <p:cSldViewPr snapToGrid="0" snapToObjects="1">
      <p:cViewPr>
        <p:scale>
          <a:sx n="66" d="100"/>
          <a:sy n="66" d="100"/>
        </p:scale>
        <p:origin x="-55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6BB93-5B9C-4EF3-9E92-A8308B3849A8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4EC04D-CA58-4DAA-86A0-3BFC3D386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7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A5F1DE1F-36B1-4231-B739-5F9AAB1A343D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B5D82ECF-7C38-493B-942E-49F929344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029D5-EEB6-4D15-8712-E07033C0FC1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71C7-A979-4603-B149-793FDFBBEB7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A5660-C282-42DA-98D0-5B84C7AEB4EB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385DD-74B2-432B-B76D-D44B95BA159E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1D60C-19DC-459A-A005-5677F45C4B8F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E8DF8-2468-4255-8D10-4C8D9FD5A1B6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645D4-AC4E-4B7B-9720-2D06DD6F7D37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CFC3E-19FB-4563-8D2D-5FA71510C01E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1EA9D-69D6-4BDA-AE1B-B409BF7B6074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9EE-BE01-4B38-A3D9-74D56C887E79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F4F8-F949-467E-9511-A78585BBC130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2FBF981-C346-41E5-BBFC-EC9CC5A555A9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6D07D3B2-CB1C-4C45-92A0-9D333150553A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F08A0D1-E117-4F50-9321-AAE58FB320E9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BAEB2D89-0AAA-4D4B-A506-63ED2FED9A17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5C1075E2-718D-46BE-BA96-10CDEE68C4E5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A696D3B-AADB-4595-BB6A-E9FB1CBC80BC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2602-95F8-462E-BDAE-0EDD6C38C09D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3D30-4928-4CD1-B7B8-E1F2DB506751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6D1CA-15A6-4576-8B44-E0946497D547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A196-4D8C-4FB0-BB6E-49ACF25EAA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5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CC7-9581-4C8D-B352-49F7F56E0A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13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B886-30BF-48FD-A7C3-6311F4B0EF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54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74AA-D417-4F2A-9A22-025C4A085C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48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C61-78AD-45A9-B5C8-522ABC79E1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2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7D06-9CE4-49CB-9FD0-2B38B764C7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266-9120-4794-A8A7-2A1110D5A8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49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8492-B1FD-4A10-879A-128F586AE7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1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B48-1B52-4686-8F55-CAC3C1AF8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2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CFE7-412C-4CF1-A4FD-2E9DFFDF21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F04-C963-42F7-BEB4-3F16F396A4B6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FE0F-2E35-4B57-BC8C-54856FDC8E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1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9D4AA-4E4D-4775-BF4F-E07536F6DD57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67BBD-8E3F-4BF1-88EE-A1FE19B427C8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60F-52F8-4E7C-AAD6-7AFC3A2D71E9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6D1C07-C03E-43CC-878F-7B09BE39FE85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1C6A3-B970-4A1E-96B1-EE70D8A0B3EB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F0B62-8C84-44E3-9D2B-39F1078EE6D9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7F6C7-4397-4EAE-AA4C-21F4B0B46664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7635B-868C-49C9-998C-1D11196AB622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715-6951-47A4-BA64-5657A51B3949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F6E21-6618-47CB-800B-2FE772679594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4AC3-895F-4571-A9F0-7F9388BEB7E8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3497-C63D-46C1-8126-78286B5761E5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4F761-867E-4437-9021-BF9792CF25D7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20FD7-D2DD-4CE8-8C0E-7219FB15A159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4E252-9797-4217-A54D-BBB4C5CB34F6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0E4DA-0701-471C-A27E-E34B1D09B556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06D-C9AF-4993-B6C4-BD57D584A338}" type="datetime1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72F59589-8D38-4528-A3BC-0A9F14E20790}" type="datetime1">
              <a:rPr lang="en-US" smtClean="0"/>
              <a:t>7/31/2013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ED144E-ED36-4E63-BA88-7642C17C25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1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AC3986B2-A340-4371-B2C5-E8C83EA84EAE}" type="datetime1">
              <a:rPr lang="en-US" smtClean="0"/>
              <a:t>7/31/2013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johnson.jfadvisors@earthlink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" y="3660060"/>
            <a:ext cx="9143999" cy="1386203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PRIORITY BASED BUDGETING –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Technology and Tools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Showcase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endParaRPr lang="en-US" sz="3600" i="1" dirty="0" smtClean="0">
              <a:latin typeface="+mn-lt"/>
              <a:cs typeface="Aharoni" pitchFamily="2" charset="-79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535" y="4103400"/>
            <a:ext cx="8388927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F6FC6">
                    <a:lumMod val="75000"/>
                  </a:srgbClr>
                </a:solidFill>
              </a:rPr>
              <a:t>Jon Johnson &amp; Chris Fabian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F6FC6">
                    <a:lumMod val="75000"/>
                  </a:srgbClr>
                </a:solidFill>
              </a:rPr>
              <a:t>July 9, 2013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dirty="0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5" y="5480700"/>
            <a:ext cx="2823927" cy="11529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2951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527" y="1449054"/>
            <a:ext cx="78416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Center for Priority Based Budgeting</a:t>
            </a:r>
          </a:p>
          <a:p>
            <a:pPr marL="91440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2013 </a:t>
            </a:r>
            <a:r>
              <a:rPr lang="en-US" sz="2600" b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ANNUAL </a:t>
            </a: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CONFERENCE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                                                     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“A SUMMIT 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of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LEADING PRACTICES”</a:t>
            </a:r>
            <a:endParaRPr lang="en-US" sz="2600" dirty="0">
              <a:solidFill>
                <a:prstClr val="black"/>
              </a:solidFill>
              <a:latin typeface="Cambria"/>
              <a:ea typeface="MS Mincho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5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ame 43"/>
          <p:cNvSpPr/>
          <p:nvPr/>
        </p:nvSpPr>
        <p:spPr>
          <a:xfrm>
            <a:off x="1033126" y="5013233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Frame 42"/>
          <p:cNvSpPr/>
          <p:nvPr/>
        </p:nvSpPr>
        <p:spPr>
          <a:xfrm>
            <a:off x="1031774" y="3556677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Frame 41"/>
          <p:cNvSpPr/>
          <p:nvPr/>
        </p:nvSpPr>
        <p:spPr>
          <a:xfrm>
            <a:off x="1025424" y="2119296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Frame 40"/>
          <p:cNvSpPr/>
          <p:nvPr/>
        </p:nvSpPr>
        <p:spPr>
          <a:xfrm>
            <a:off x="1031200" y="696896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1031774" y="696896"/>
            <a:ext cx="1622647" cy="5589604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27000" y="863337"/>
            <a:ext cx="752726" cy="24965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Increasing Relevance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1168473" y="863337"/>
            <a:ext cx="1354044" cy="1095730"/>
          </a:xfrm>
          <a:prstGeom prst="flowChartProcess">
            <a:avLst/>
          </a:prstGeom>
          <a:solidFill>
            <a:schemeClr val="accent1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can be done to ensure this program continues to remain relevant in the future?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16" name="Process 15"/>
          <p:cNvSpPr/>
          <p:nvPr/>
        </p:nvSpPr>
        <p:spPr>
          <a:xfrm>
            <a:off x="1168473" y="2264204"/>
            <a:ext cx="1354044" cy="109573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can be done to increase the relevance of this program?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18" name="Process 17"/>
          <p:cNvSpPr/>
          <p:nvPr/>
        </p:nvSpPr>
        <p:spPr>
          <a:xfrm>
            <a:off x="1168473" y="3659526"/>
            <a:ext cx="1354044" cy="109573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1168473" y="5060393"/>
            <a:ext cx="1354044" cy="1095730"/>
          </a:xfrm>
          <a:prstGeom prst="flowChartProcess">
            <a:avLst/>
          </a:prstGeom>
          <a:solidFill>
            <a:schemeClr val="accent1"/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Has this program lost it’s relevance? Is there any chance it will regain relevance in the future</a:t>
            </a:r>
            <a:r>
              <a:rPr lang="en-US" sz="1100" i="1" dirty="0" smtClean="0">
                <a:solidFill>
                  <a:prstClr val="white"/>
                </a:solidFill>
              </a:rPr>
              <a:t>?</a:t>
            </a: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21" name="Process 20"/>
          <p:cNvSpPr/>
          <p:nvPr/>
        </p:nvSpPr>
        <p:spPr>
          <a:xfrm>
            <a:off x="2813663" y="691348"/>
            <a:ext cx="1622647" cy="5589604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2950362" y="857789"/>
            <a:ext cx="1354044" cy="1095730"/>
          </a:xfrm>
          <a:prstGeom prst="flowChartProcess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Is this highly-relevant program performing at  its highest possible potential?  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2950362" y="2244142"/>
            <a:ext cx="1354044" cy="1095730"/>
          </a:xfrm>
          <a:prstGeom prst="flowChartProcess">
            <a:avLst/>
          </a:prstGeom>
          <a:solidFill>
            <a:schemeClr val="accent2"/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Are the key indicators  that demonstrate this program is solidly achieving results?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4" name="Process 23"/>
          <p:cNvSpPr/>
          <p:nvPr/>
        </p:nvSpPr>
        <p:spPr>
          <a:xfrm>
            <a:off x="2950362" y="3653978"/>
            <a:ext cx="1354044" cy="109573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 Would improved performance increase the relevance of this program?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2950362" y="5054845"/>
            <a:ext cx="1354044" cy="109573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If this program is continued, what is the  minimum level of acceptable performance? 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4612339" y="691348"/>
            <a:ext cx="1622647" cy="5589604"/>
          </a:xfrm>
          <a:prstGeom prst="flowChartProces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4749039" y="857789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How can this highly-relevant program be provided more efficiently 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8" name="Process 27"/>
          <p:cNvSpPr/>
          <p:nvPr/>
        </p:nvSpPr>
        <p:spPr>
          <a:xfrm>
            <a:off x="4749039" y="2258656"/>
            <a:ext cx="1354044" cy="109573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29" name="Process 28"/>
          <p:cNvSpPr/>
          <p:nvPr/>
        </p:nvSpPr>
        <p:spPr>
          <a:xfrm>
            <a:off x="4749039" y="3653978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is the lowest investment of  resources needed to provide this program?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0" name="Process 29"/>
          <p:cNvSpPr/>
          <p:nvPr/>
        </p:nvSpPr>
        <p:spPr>
          <a:xfrm>
            <a:off x="4749039" y="5054845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If this program is continued, what is the bare minimum level of resources  needed?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6394228" y="685800"/>
            <a:ext cx="1622647" cy="5589604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cess 31"/>
          <p:cNvSpPr/>
          <p:nvPr/>
        </p:nvSpPr>
        <p:spPr>
          <a:xfrm>
            <a:off x="6530928" y="852241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Would a change in service level impact this program’s ability to achieve Results?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3" name="Process 32"/>
          <p:cNvSpPr/>
          <p:nvPr/>
        </p:nvSpPr>
        <p:spPr>
          <a:xfrm>
            <a:off x="6530928" y="2253108"/>
            <a:ext cx="1354044" cy="109573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6530928" y="3648430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Can we lessen the level of service for this program, engage a partner or find an alternative provider?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5" name="Process 34"/>
          <p:cNvSpPr/>
          <p:nvPr/>
        </p:nvSpPr>
        <p:spPr>
          <a:xfrm>
            <a:off x="6530928" y="5049297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If this program is continued, what is the lowest level of service that can be offered?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0971" y="873125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64621" y="2279650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64621" y="3716676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58150" y="5202016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Up Arrow 51"/>
          <p:cNvSpPr/>
          <p:nvPr/>
        </p:nvSpPr>
        <p:spPr>
          <a:xfrm rot="10800000">
            <a:off x="141691" y="3677763"/>
            <a:ext cx="752726" cy="24965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Decreasing Relevance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6" name="Process 18"/>
          <p:cNvSpPr/>
          <p:nvPr/>
        </p:nvSpPr>
        <p:spPr>
          <a:xfrm>
            <a:off x="1166075" y="3677763"/>
            <a:ext cx="1354044" cy="1095730"/>
          </a:xfrm>
          <a:prstGeom prst="flowChartProcess">
            <a:avLst/>
          </a:prstGeom>
          <a:solidFill>
            <a:schemeClr val="accent1"/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Can anything be done to change the way this program is offered to make it more relevant?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29251" y="54202"/>
            <a:ext cx="1622647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srgbClr val="FFFF00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EFFICIENCY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49064" y="60503"/>
            <a:ext cx="151777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SERVICE DELIVERY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16060" y="63123"/>
            <a:ext cx="16226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srgbClr val="FFFF00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PERFORMANCE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4171" y="75446"/>
            <a:ext cx="162264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srgbClr val="FFFF00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RELEVANCE</a:t>
            </a:r>
          </a:p>
        </p:txBody>
      </p:sp>
      <p:sp>
        <p:nvSpPr>
          <p:cNvPr id="56" name="Process 28"/>
          <p:cNvSpPr/>
          <p:nvPr/>
        </p:nvSpPr>
        <p:spPr>
          <a:xfrm>
            <a:off x="4763552" y="2285737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Is  this program being provided as efficiently as possible?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57" name="Process 31"/>
          <p:cNvSpPr/>
          <p:nvPr/>
        </p:nvSpPr>
        <p:spPr>
          <a:xfrm>
            <a:off x="6528529" y="2253108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is the optimal level of service required for this program 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943" y="3839874"/>
            <a:ext cx="3839883" cy="2988235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8110" y="3429826"/>
            <a:ext cx="3839883" cy="2988235"/>
          </a:xfrm>
          <a:prstGeom prst="rect">
            <a:avLst/>
          </a:prstGeom>
          <a:solidFill>
            <a:schemeClr val="accent2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8110" y="3000608"/>
            <a:ext cx="3839883" cy="2988235"/>
          </a:xfrm>
          <a:prstGeom prst="rect">
            <a:avLst/>
          </a:prstGeom>
          <a:solidFill>
            <a:schemeClr val="accent3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3051" y="2571921"/>
            <a:ext cx="3839883" cy="2988235"/>
          </a:xfrm>
          <a:prstGeom prst="rect">
            <a:avLst/>
          </a:prstGeom>
          <a:solidFill>
            <a:schemeClr val="accent6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Layers – New Perspectives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751766">
            <a:off x="1969058" y="549311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Relevance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9751766">
            <a:off x="1897343" y="5068477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Performance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751766">
            <a:off x="1830110" y="468429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Efficiency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751766">
            <a:off x="1874932" y="4194601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 Delivery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0476" y="1568824"/>
            <a:ext cx="37263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Workforce Data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Vacant Positions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Retirement Eligible Positions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Nearing Retirement Eligible Positions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75451" y="1393937"/>
            <a:ext cx="3839883" cy="2988235"/>
          </a:xfrm>
          <a:prstGeom prst="rect">
            <a:avLst/>
          </a:prstGeom>
          <a:solidFill>
            <a:srgbClr val="FFFF00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751766">
            <a:off x="2027332" y="3016617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Workforce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5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t="7716"/>
          <a:stretch>
            <a:fillRect/>
          </a:stretch>
        </p:blipFill>
        <p:spPr bwMode="auto">
          <a:xfrm>
            <a:off x="437197" y="1028700"/>
            <a:ext cx="8402003" cy="552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4953000" y="42672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1: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79 Programs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3581400" y="51816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2: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103 Programs</a:t>
            </a: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1524000" y="52578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3: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103 Programs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914400" y="28194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4: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58 Programs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172200" y="6553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0000"/>
                </a:solidFill>
              </a:rPr>
              <a:t>City of Boulder, Colorado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81300" y="3152643"/>
            <a:ext cx="46482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781800" y="1133343"/>
            <a:ext cx="609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333500" y="3762243"/>
            <a:ext cx="5867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90500" y="3762243"/>
            <a:ext cx="5867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34773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Defining Quartile Groupings</a:t>
            </a:r>
          </a:p>
        </p:txBody>
      </p:sp>
      <p:sp>
        <p:nvSpPr>
          <p:cNvPr id="49173" name="TextBox 8"/>
          <p:cNvSpPr txBox="1">
            <a:spLocks noChangeArrowheads="1"/>
          </p:cNvSpPr>
          <p:nvPr/>
        </p:nvSpPr>
        <p:spPr bwMode="auto">
          <a:xfrm>
            <a:off x="5715000" y="4972050"/>
            <a:ext cx="3124200" cy="120015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u="sng" dirty="0">
                <a:latin typeface="Calibri" pitchFamily="34" charset="0"/>
              </a:rPr>
              <a:t>Key:</a:t>
            </a:r>
          </a:p>
          <a:p>
            <a:pPr algn="ctr"/>
            <a:r>
              <a:rPr lang="en-US" i="1" dirty="0">
                <a:latin typeface="Calibri" pitchFamily="34" charset="0"/>
              </a:rPr>
              <a:t>Programs are grouped into Quartiles (</a:t>
            </a:r>
            <a:r>
              <a:rPr lang="en-US" i="1" u="sng" dirty="0">
                <a:latin typeface="Calibri" pitchFamily="34" charset="0"/>
              </a:rPr>
              <a:t>not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u="sng" dirty="0">
                <a:latin typeface="Calibri" pitchFamily="34" charset="0"/>
              </a:rPr>
              <a:t>ranked</a:t>
            </a:r>
            <a:r>
              <a:rPr lang="en-US" i="1" dirty="0">
                <a:latin typeface="Calibri" pitchFamily="34" charset="0"/>
              </a:rPr>
              <a:t>, one versus the other</a:t>
            </a:r>
            <a:r>
              <a:rPr lang="en-US" dirty="0"/>
              <a:t>)</a:t>
            </a:r>
          </a:p>
        </p:txBody>
      </p:sp>
      <p:pic>
        <p:nvPicPr>
          <p:cNvPr id="4917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838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pPr>
              <a:defRPr/>
            </a:pPr>
            <a:fld id="{0BF9A2DF-1F60-4834-9763-29901FEA50D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47537"/>
            <a:ext cx="9040813" cy="48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187" y="131545"/>
            <a:ext cx="9040813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u="sng" dirty="0" smtClean="0"/>
              <a:t>Step 5: Allocate Resources Based on Prioritization</a:t>
            </a:r>
            <a:endParaRPr lang="en-US" sz="3200" b="1" i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9FBDD-7522-42BA-BDC5-6403C284C8A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620000" y="2438400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79 Programs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5029200" y="3197225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103 Programs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3124200" y="3962400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103Programs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2209800" y="4724400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58 Programs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029200" y="6351587"/>
            <a:ext cx="296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City of Boulder, Colorado</a:t>
            </a:r>
          </a:p>
        </p:txBody>
      </p:sp>
      <p:pic>
        <p:nvPicPr>
          <p:cNvPr id="5018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1600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3177-4EFB-4352-A96A-AED6BD3178F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2" y="377372"/>
            <a:ext cx="8351838" cy="746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i="1" u="sng" dirty="0" smtClean="0"/>
              <a:t>“Resource Alignment Diagnostic Tool”</a:t>
            </a:r>
            <a:br>
              <a:rPr lang="en-US" sz="3800" b="1" i="1" u="sng" dirty="0" smtClean="0"/>
            </a:br>
            <a:r>
              <a:rPr lang="en-US" sz="2000" b="1" i="1" u="sng" dirty="0" smtClean="0"/>
              <a:t>City of Boulder, CO</a:t>
            </a:r>
          </a:p>
        </p:txBody>
      </p:sp>
      <p:sp>
        <p:nvSpPr>
          <p:cNvPr id="5222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1" dirty="0"/>
          </a:p>
        </p:txBody>
      </p:sp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1524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" y="6340886"/>
            <a:ext cx="1310182" cy="497869"/>
          </a:xfrm>
          <a:prstGeom prst="rect">
            <a:avLst/>
          </a:prstGeom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244600"/>
            <a:ext cx="8766629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6337" y="35848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</a:rPr>
              <a:t>Applying Prioritization to </a:t>
            </a:r>
            <a:br>
              <a:rPr lang="en-US" b="1" i="1" dirty="0">
                <a:solidFill>
                  <a:prstClr val="black"/>
                </a:solidFill>
              </a:rPr>
            </a:br>
            <a:r>
              <a:rPr lang="en-US" b="1" i="1" dirty="0">
                <a:solidFill>
                  <a:prstClr val="black"/>
                </a:solidFill>
              </a:rPr>
              <a:t>Frame A New Conversation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791450" y="9779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09" y="1541860"/>
            <a:ext cx="8548255" cy="30284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Live Demonstration of</a:t>
            </a:r>
            <a:r>
              <a:rPr lang="en-US" sz="44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/>
            </a:r>
            <a:br>
              <a:rPr lang="en-US" sz="44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sz="6000" dirty="0" smtClean="0">
                <a:solidFill>
                  <a:srgbClr val="FFFF00"/>
                </a:solidFill>
                <a:latin typeface="+mn-lt"/>
              </a:rPr>
              <a:t>Resource Alignment Diagnostic Tool”</a:t>
            </a:r>
            <a:endParaRPr lang="en-US" sz="6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573" y="4340574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1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8926" y="297688"/>
            <a:ext cx="8305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“Program Filtering Tool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Screen Shot 2013-07-07 at 12.56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25356" r="10994" b="12013"/>
          <a:stretch/>
        </p:blipFill>
        <p:spPr>
          <a:xfrm>
            <a:off x="269366" y="1491420"/>
            <a:ext cx="8525360" cy="4864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" y="6346111"/>
            <a:ext cx="1296432" cy="492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12501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98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8659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i="1" u="sng" dirty="0" smtClean="0"/>
              <a:t>Role of the Council/Board</a:t>
            </a:r>
            <a:endParaRPr lang="en-US" sz="4400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4444"/>
            <a:ext cx="8483600" cy="46757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Engage in the discussions by looking through this “</a:t>
            </a:r>
            <a:r>
              <a:rPr lang="en-US" b="1" i="1" dirty="0"/>
              <a:t>new lens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Be </a:t>
            </a:r>
            <a:r>
              <a:rPr lang="en-US" dirty="0"/>
              <a:t>guided to ask the “</a:t>
            </a:r>
            <a:r>
              <a:rPr lang="en-US" i="1" dirty="0"/>
              <a:t>right</a:t>
            </a:r>
            <a:r>
              <a:rPr lang="en-US" dirty="0"/>
              <a:t>” questions – focused on </a:t>
            </a:r>
            <a:r>
              <a:rPr lang="en-US" b="1" i="1" dirty="0"/>
              <a:t>POLICY</a:t>
            </a:r>
            <a:r>
              <a:rPr lang="en-US" dirty="0"/>
              <a:t> rather than </a:t>
            </a:r>
            <a:r>
              <a:rPr lang="en-US" b="1" i="1" dirty="0"/>
              <a:t>OPERATIONS</a:t>
            </a:r>
            <a:r>
              <a:rPr lang="en-US" b="1" i="1" dirty="0" smtClean="0"/>
              <a:t>.</a:t>
            </a:r>
          </a:p>
          <a:p>
            <a:r>
              <a:rPr lang="en-US" dirty="0" smtClean="0"/>
              <a:t>Allocated resources based on priorities of the community</a:t>
            </a:r>
          </a:p>
          <a:p>
            <a:r>
              <a:rPr lang="en-US" dirty="0" smtClean="0"/>
              <a:t>Make </a:t>
            </a:r>
            <a:r>
              <a:rPr lang="en-US" dirty="0"/>
              <a:t>better decisions that you can easily communicate to your citizens.</a:t>
            </a:r>
          </a:p>
          <a:p>
            <a:pPr marL="0" indent="0">
              <a:buNone/>
            </a:pPr>
            <a:endParaRPr lang="en-US" sz="1200" b="1" i="1" u="sng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5200" b="1" i="1" u="sng" dirty="0" smtClean="0">
                <a:solidFill>
                  <a:schemeClr val="tx2"/>
                </a:solidFill>
                <a:latin typeface="+mj-lt"/>
              </a:rPr>
              <a:t>Role </a:t>
            </a:r>
            <a:r>
              <a:rPr lang="en-US" sz="5200" b="1" i="1" u="sng" dirty="0">
                <a:solidFill>
                  <a:schemeClr val="tx2"/>
                </a:solidFill>
                <a:latin typeface="+mj-lt"/>
              </a:rPr>
              <a:t>of the </a:t>
            </a:r>
            <a:r>
              <a:rPr lang="en-US" sz="5200" b="1" i="1" u="sng" dirty="0" smtClean="0">
                <a:solidFill>
                  <a:schemeClr val="tx2"/>
                </a:solidFill>
                <a:latin typeface="+mj-lt"/>
              </a:rPr>
              <a:t>Citizens</a:t>
            </a:r>
          </a:p>
          <a:p>
            <a:r>
              <a:rPr lang="en-US" dirty="0" smtClean="0"/>
              <a:t>See through the “new lens” how decision-makers are more objectively allocating resources to achieve the community’s priorities</a:t>
            </a:r>
          </a:p>
          <a:p>
            <a:r>
              <a:rPr lang="en-US" dirty="0" smtClean="0"/>
              <a:t>Better </a:t>
            </a:r>
            <a:r>
              <a:rPr lang="en-US" dirty="0"/>
              <a:t>understand the budget “choices” that need to be made and the impacts of those choices on the community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800" b="1" i="1" u="sng" dirty="0" smtClean="0">
              <a:solidFill>
                <a:schemeClr val="tx2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0" y="6346012"/>
            <a:ext cx="1204831" cy="4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7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" y="243840"/>
            <a:ext cx="8229600" cy="105809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 smtClean="0"/>
              <a:t>Thank You !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13360" y="1003360"/>
            <a:ext cx="8717280" cy="557154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Jon Johnson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, Co-Founder            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Chris Fabian,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Co-Founder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303-756-9090,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326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303-756-9090, 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325  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303-909-9052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cell)     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303-520-1356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(cell)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jjohnson@pbbcenter.org                     cfabian@pbbcenter.org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                                  www.pbbcenter.org</a:t>
            </a:r>
          </a:p>
          <a:p>
            <a:pPr indent="-246888">
              <a:buNone/>
              <a:defRPr/>
            </a:pPr>
            <a:endParaRPr lang="en-US" sz="1200" dirty="0" smtClean="0"/>
          </a:p>
          <a:p>
            <a:pPr indent="-246888" algn="ctr">
              <a:buNone/>
              <a:defRPr/>
            </a:pPr>
            <a:r>
              <a:rPr lang="en-US" sz="1200" dirty="0"/>
              <a:t> </a:t>
            </a:r>
            <a:r>
              <a:rPr lang="en-US" sz="1200" i="1" dirty="0"/>
              <a:t> </a:t>
            </a:r>
            <a:r>
              <a:rPr lang="en-US" sz="1400" i="1" dirty="0"/>
              <a:t>Copyright ©2009 by Chris Fabian and Jon Johnson d/b/a the </a:t>
            </a:r>
            <a:r>
              <a:rPr lang="en-US" sz="1400" b="1" i="1" dirty="0"/>
              <a:t>Center for Priority Based </a:t>
            </a:r>
            <a:r>
              <a:rPr lang="en-US" sz="1400" b="1" i="1" dirty="0" smtClean="0"/>
              <a:t>Budgeting,</a:t>
            </a:r>
          </a:p>
          <a:p>
            <a:pPr indent="-246888" algn="ctr">
              <a:buNone/>
              <a:defRPr/>
            </a:pPr>
            <a:r>
              <a:rPr lang="en-US" sz="1400" b="1" i="1" dirty="0" smtClean="0"/>
              <a:t> Denver, Colorado</a:t>
            </a:r>
            <a:r>
              <a:rPr lang="en-US" sz="1200" b="1" i="1" dirty="0" smtClean="0"/>
              <a:t>.</a:t>
            </a:r>
            <a:endParaRPr lang="en-US" sz="1200" i="1" dirty="0"/>
          </a:p>
          <a:p>
            <a:pPr indent="-24688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>
              <a:hlinkClick r:id="rId3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DAFA2B3-4043-4E5A-96CB-11BC0FF7A08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73" y="1301931"/>
            <a:ext cx="4987636" cy="1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071" y="3283025"/>
            <a:ext cx="8660664" cy="6883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CPBB Publications on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Fiscal Health &amp; Wellness</a:t>
            </a:r>
            <a:endParaRPr lang="en-US" sz="3600" i="1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26627" name="Picture 3" descr="9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1463">
            <a:off x="6656189" y="522312"/>
            <a:ext cx="1621528" cy="2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8880">
            <a:off x="433914" y="3786100"/>
            <a:ext cx="2282313" cy="26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pril 2010 GFR Cover"/>
          <p:cNvPicPr>
            <a:picLocks noChangeAspect="1" noChangeArrowheads="1"/>
          </p:cNvPicPr>
          <p:nvPr/>
        </p:nvPicPr>
        <p:blipFill>
          <a:blip r:embed="rId5" cstate="print"/>
          <a:srcRect t="5797" b="4349"/>
          <a:stretch>
            <a:fillRect/>
          </a:stretch>
        </p:blipFill>
        <p:spPr bwMode="auto">
          <a:xfrm rot="19450144">
            <a:off x="5866989" y="4100091"/>
            <a:ext cx="2365044" cy="23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http://webapps.icma.org/pm/9109/images/9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4618">
            <a:off x="500768" y="760069"/>
            <a:ext cx="1524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4162">
            <a:off x="1085026" y="601921"/>
            <a:ext cx="1501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5305" y="4059984"/>
            <a:ext cx="1931345" cy="24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5305" y="334817"/>
            <a:ext cx="1931345" cy="2549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40" y="6211047"/>
            <a:ext cx="1560003" cy="5928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060704"/>
            <a:ext cx="8229600" cy="713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BRINGING VISION INTO FOCUS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WITH A NEW “LENS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”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8852" name="Picture 4" descr="C:\Users\Jon\Picture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5360" y="2131823"/>
            <a:ext cx="2966313" cy="395020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6408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pic>
        <p:nvPicPr>
          <p:cNvPr id="78853" name="Picture 5" descr="C:\Users\Jon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360" y="2131823"/>
            <a:ext cx="3520440" cy="39502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2" y="6336175"/>
            <a:ext cx="1373225" cy="5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B26D1-4550-4F86-AB33-26A1D960C63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315200" y="2514600"/>
            <a:ext cx="16002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914400" y="304800"/>
          <a:ext cx="72390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7" name="Visio" r:id="rId4" imgW="6220968" imgH="5625694" progId="Visio.Drawing.11">
                  <p:embed/>
                </p:oleObj>
              </mc:Choice>
              <mc:Fallback>
                <p:oleObj name="Visio" r:id="rId4" imgW="6220968" imgH="56256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7239000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2291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9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421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i="1" u="sng" dirty="0" smtClean="0"/>
              <a:t>Identify and Define Results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4460-F178-4BED-905A-67329644207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60583"/>
            <a:ext cx="7696200" cy="556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What are we in “business” to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What exactly do we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How do we figure out what is “core” </a:t>
            </a:r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What is of the highest importance?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How do we know we are successful?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How do we ask “better” questions that lead to “better” decisions about “what we do” and “why we do it”?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23" y="72294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2" y="5002238"/>
            <a:ext cx="1427747" cy="15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653144"/>
            <a:ext cx="84763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PRIORITY BASED BUDGETING -</a:t>
            </a:r>
            <a:br>
              <a:rPr lang="en-US" dirty="0" smtClean="0"/>
            </a:br>
            <a:r>
              <a:rPr lang="en-US" dirty="0" smtClean="0"/>
              <a:t>      (</a:t>
            </a:r>
            <a:r>
              <a:rPr lang="en-US" i="1" dirty="0" smtClean="0"/>
              <a:t>A “GIS” Approach to the Budget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114" y="2476820"/>
            <a:ext cx="4223657" cy="402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xample of an “information system” we’re already familiar with: </a:t>
            </a:r>
            <a:r>
              <a:rPr lang="en-US" sz="2900" b="1" i="1" dirty="0" smtClean="0">
                <a:solidFill>
                  <a:srgbClr val="FF0000"/>
                </a:solidFill>
              </a:rPr>
              <a:t>GIS</a:t>
            </a:r>
          </a:p>
          <a:p>
            <a:r>
              <a:rPr lang="en-US" dirty="0" smtClean="0"/>
              <a:t>Far better understanding of the budget when we can aggregate &amp; disaggregate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20"/>
          <a:stretch/>
        </p:blipFill>
        <p:spPr>
          <a:xfrm>
            <a:off x="627534" y="1872736"/>
            <a:ext cx="3757147" cy="4800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" y="6497276"/>
            <a:ext cx="898632" cy="3414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4773"/>
            <a:ext cx="8229600" cy="1143000"/>
          </a:xfrm>
        </p:spPr>
        <p:txBody>
          <a:bodyPr/>
          <a:lstStyle/>
          <a:p>
            <a:r>
              <a:rPr lang="en-US" dirty="0" smtClean="0"/>
              <a:t>PBB as “BIG DATA”?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562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/>
              <a:t>What is the promise of Big Data?</a:t>
            </a:r>
          </a:p>
          <a:p>
            <a:endParaRPr lang="en-US" dirty="0"/>
          </a:p>
          <a:p>
            <a:r>
              <a:rPr lang="en-US" dirty="0"/>
              <a:t>Different systems store data in different formats, even within the same </a:t>
            </a:r>
            <a:r>
              <a:rPr lang="en-US" dirty="0" smtClean="0"/>
              <a:t>organization, </a:t>
            </a:r>
            <a:r>
              <a:rPr lang="en-US" dirty="0"/>
              <a:t>making it </a:t>
            </a:r>
            <a:r>
              <a:rPr lang="en-US" sz="3800" b="1" dirty="0"/>
              <a:t>difficult to aggregate data for </a:t>
            </a:r>
            <a:r>
              <a:rPr lang="en-US" sz="3800" b="1" dirty="0" smtClean="0"/>
              <a:t>analysis</a:t>
            </a:r>
          </a:p>
          <a:p>
            <a:pPr marL="0" indent="0">
              <a:buNone/>
            </a:pPr>
            <a:endParaRPr lang="en-US" sz="13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As </a:t>
            </a:r>
            <a:r>
              <a:rPr lang="en-US" dirty="0"/>
              <a:t>a result, an organization’s </a:t>
            </a:r>
            <a:r>
              <a:rPr lang="en-US" sz="3700" b="1" dirty="0"/>
              <a:t>investment in data, one of its most highly valued assets</a:t>
            </a:r>
            <a:r>
              <a:rPr lang="en-US" dirty="0"/>
              <a:t>, goes </a:t>
            </a:r>
            <a:r>
              <a:rPr lang="en-US" dirty="0" smtClean="0"/>
              <a:t>underutilized </a:t>
            </a:r>
          </a:p>
          <a:p>
            <a:pPr marL="0" indent="0">
              <a:buNone/>
            </a:pPr>
            <a:endParaRPr lang="en-US" sz="1400" dirty="0" smtClean="0">
              <a:latin typeface="+mj-lt"/>
            </a:endParaRPr>
          </a:p>
          <a:p>
            <a:r>
              <a:rPr lang="en-US" dirty="0" smtClean="0"/>
              <a:t>Increased </a:t>
            </a:r>
            <a:r>
              <a:rPr lang="en-US" dirty="0"/>
              <a:t>awareness of the value gained by analyzing data </a:t>
            </a:r>
            <a:r>
              <a:rPr lang="en-US" i="1" u="sng" dirty="0"/>
              <a:t>in </a:t>
            </a:r>
            <a:r>
              <a:rPr lang="en-US" i="1" u="sng" dirty="0" smtClean="0"/>
              <a:t>context </a:t>
            </a:r>
            <a:r>
              <a:rPr lang="en-US" dirty="0"/>
              <a:t>drives desire for the ability to discover </a:t>
            </a:r>
            <a:r>
              <a:rPr lang="en-US" dirty="0" smtClean="0"/>
              <a:t>patterns </a:t>
            </a:r>
            <a:r>
              <a:rPr lang="en-US" dirty="0"/>
              <a:t>and </a:t>
            </a:r>
            <a:r>
              <a:rPr lang="en-US" dirty="0" smtClean="0"/>
              <a:t>relationships </a:t>
            </a:r>
            <a:r>
              <a:rPr lang="en-US" sz="3700" b="1" dirty="0"/>
              <a:t>to enable improved decision making for better </a:t>
            </a:r>
            <a:r>
              <a:rPr lang="en-US" sz="3700" b="1" dirty="0" smtClean="0"/>
              <a:t>outcomes</a:t>
            </a:r>
            <a:endParaRPr lang="en-US" sz="3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9644" y="5875060"/>
            <a:ext cx="521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Gartner Press Release, “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Gartner Says Solving ‘Big Data’ Challenge Involves More Than Just Managing Volumes of Data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”, June 27, 2011.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00" y="384773"/>
            <a:ext cx="1512471" cy="1985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943" y="3839874"/>
            <a:ext cx="3839883" cy="2988235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110" y="2976286"/>
            <a:ext cx="3839883" cy="2988235"/>
          </a:xfrm>
          <a:prstGeom prst="rect">
            <a:avLst/>
          </a:prstGeom>
          <a:solidFill>
            <a:schemeClr val="accent2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110" y="2199354"/>
            <a:ext cx="3839883" cy="2988235"/>
          </a:xfrm>
          <a:prstGeom prst="rect">
            <a:avLst/>
          </a:prstGeom>
          <a:solidFill>
            <a:schemeClr val="accent3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051" y="1377599"/>
            <a:ext cx="3839883" cy="2988235"/>
          </a:xfrm>
          <a:prstGeom prst="rect">
            <a:avLst/>
          </a:prstGeom>
          <a:solidFill>
            <a:schemeClr val="accent6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9765" y="234599"/>
            <a:ext cx="8305800" cy="1143000"/>
          </a:xfrm>
        </p:spPr>
        <p:txBody>
          <a:bodyPr/>
          <a:lstStyle/>
          <a:p>
            <a:r>
              <a:rPr lang="en-US" dirty="0" smtClean="0"/>
              <a:t>PBB – </a:t>
            </a:r>
            <a:r>
              <a:rPr lang="en-US" b="1" dirty="0" smtClean="0">
                <a:solidFill>
                  <a:srgbClr val="FF0000"/>
                </a:solidFill>
              </a:rPr>
              <a:t>RELEVANCE FIRST!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51766">
            <a:off x="1969058" y="549311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Relevance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 rot="19751766">
            <a:off x="1897343" y="4584701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Performance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19751766">
            <a:off x="1830110" y="377721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Efficiency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 rot="19751766">
            <a:off x="1874932" y="3000279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Service Delivery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200" y="1776664"/>
            <a:ext cx="4209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Relevance is the </a:t>
            </a:r>
            <a:r>
              <a:rPr lang="en-US" sz="2400" b="1" i="1" dirty="0" smtClean="0">
                <a:solidFill>
                  <a:srgbClr val="FF0000"/>
                </a:solidFill>
                <a:latin typeface="Calibri"/>
              </a:rPr>
              <a:t>foundational assumption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400" b="1" i="1" dirty="0" smtClean="0">
                <a:solidFill>
                  <a:prstClr val="black"/>
                </a:solidFill>
                <a:latin typeface="Calibri"/>
              </a:rPr>
              <a:t>Priority Based Budgeting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Program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relevance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is the </a:t>
            </a: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“base layer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” of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information on which to base your discussions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All other conversations are much more powerful within the </a:t>
            </a:r>
            <a:r>
              <a:rPr lang="en-US" sz="2400" b="1" i="1" dirty="0" smtClean="0">
                <a:solidFill>
                  <a:srgbClr val="FF0000"/>
                </a:solidFill>
                <a:latin typeface="Calibri"/>
              </a:rPr>
              <a:t>context of whether a program is relevant or not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11004</TotalTime>
  <Words>800</Words>
  <Application>Microsoft Office PowerPoint</Application>
  <PresentationFormat>On-screen Show (4:3)</PresentationFormat>
  <Paragraphs>165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Flow</vt:lpstr>
      <vt:lpstr>Office Theme</vt:lpstr>
      <vt:lpstr>1_Flow</vt:lpstr>
      <vt:lpstr>Visio</vt:lpstr>
      <vt:lpstr>  PRIORITY BASED BUDGETING –  Technology and Tools  Showcase    </vt:lpstr>
      <vt:lpstr> CPBB Publications on  Fiscal Health &amp; Wellness</vt:lpstr>
      <vt:lpstr>BRINGING VISION INTO FOCUS WITH A NEW “LENS”</vt:lpstr>
      <vt:lpstr>PowerPoint Presentation</vt:lpstr>
      <vt:lpstr>Identify and Define Results</vt:lpstr>
      <vt:lpstr>Strategic Questions </vt:lpstr>
      <vt:lpstr>PRIORITY BASED BUDGETING -       (A “GIS” Approach to the Budget)</vt:lpstr>
      <vt:lpstr>PBB as “BIG DATA”?</vt:lpstr>
      <vt:lpstr>PBB – RELEVANCE FIRST!</vt:lpstr>
      <vt:lpstr>PowerPoint Presentation</vt:lpstr>
      <vt:lpstr>New Layers – New Perspectives</vt:lpstr>
      <vt:lpstr>PowerPoint Presentation</vt:lpstr>
      <vt:lpstr>Step 5: Allocate Resources Based on Prioritization</vt:lpstr>
      <vt:lpstr>“Resource Alignment Diagnostic Tool” City of Boulder, CO</vt:lpstr>
      <vt:lpstr>   Live Demonstration of  “Resource Alignment Diagnostic Tool”</vt:lpstr>
      <vt:lpstr>NEW “Program Filtering Tool”</vt:lpstr>
      <vt:lpstr>Role of the Council/Board</vt:lpstr>
      <vt:lpstr>Thank You !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Kemp</dc:creator>
  <cp:lastModifiedBy>Jim Davidson</cp:lastModifiedBy>
  <cp:revision>129</cp:revision>
  <cp:lastPrinted>2013-07-07T20:26:24Z</cp:lastPrinted>
  <dcterms:created xsi:type="dcterms:W3CDTF">2010-04-09T21:19:22Z</dcterms:created>
  <dcterms:modified xsi:type="dcterms:W3CDTF">2013-07-31T19:17:40Z</dcterms:modified>
</cp:coreProperties>
</file>