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85" r:id="rId1"/>
  </p:sldMasterIdLst>
  <p:notesMasterIdLst>
    <p:notesMasterId r:id="rId22"/>
  </p:notesMasterIdLst>
  <p:handoutMasterIdLst>
    <p:handoutMasterId r:id="rId23"/>
  </p:handoutMasterIdLst>
  <p:sldIdLst>
    <p:sldId id="331" r:id="rId2"/>
    <p:sldId id="353" r:id="rId3"/>
    <p:sldId id="349" r:id="rId4"/>
    <p:sldId id="404" r:id="rId5"/>
    <p:sldId id="420" r:id="rId6"/>
    <p:sldId id="422" r:id="rId7"/>
    <p:sldId id="424" r:id="rId8"/>
    <p:sldId id="426" r:id="rId9"/>
    <p:sldId id="425" r:id="rId10"/>
    <p:sldId id="405" r:id="rId11"/>
    <p:sldId id="406" r:id="rId12"/>
    <p:sldId id="414" r:id="rId13"/>
    <p:sldId id="415" r:id="rId14"/>
    <p:sldId id="407" r:id="rId15"/>
    <p:sldId id="408" r:id="rId16"/>
    <p:sldId id="418" r:id="rId17"/>
    <p:sldId id="417" r:id="rId18"/>
    <p:sldId id="423" r:id="rId19"/>
    <p:sldId id="356" r:id="rId20"/>
    <p:sldId id="348" r:id="rId21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A00"/>
    <a:srgbClr val="0000FF"/>
    <a:srgbClr val="008080"/>
    <a:srgbClr val="008000"/>
    <a:srgbClr val="0053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9" autoAdjust="0"/>
    <p:restoredTop sz="94320" autoAdjust="0"/>
  </p:normalViewPr>
  <p:slideViewPr>
    <p:cSldViewPr snapToGrid="0">
      <p:cViewPr varScale="1">
        <p:scale>
          <a:sx n="106" d="100"/>
          <a:sy n="106" d="100"/>
        </p:scale>
        <p:origin x="-1044" y="-96"/>
      </p:cViewPr>
      <p:guideLst>
        <p:guide orient="horz" pos="723"/>
        <p:guide pos="649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4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369" y="0"/>
            <a:ext cx="3037031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3957"/>
            <a:ext cx="3038649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369" y="8773957"/>
            <a:ext cx="3037031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AC2ADFAB-6981-411F-884B-028C99ABC9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415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4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369" y="0"/>
            <a:ext cx="3037031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1" y="4387767"/>
            <a:ext cx="5140960" cy="415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3957"/>
            <a:ext cx="3038649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369" y="8773957"/>
            <a:ext cx="3037031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755FF52F-06BB-4153-9BBC-8BFBA39FF2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80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6974E4-7C5E-4D5D-B37E-2F66E36E1A57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430A3-3472-41CD-A775-799BE865611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430A3-3472-41CD-A775-799BE865611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5FF52F-06BB-4153-9BBC-8BFBA39FF2D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words for flexibility –</a:t>
            </a:r>
          </a:p>
          <a:p>
            <a:r>
              <a:rPr lang="en-US" dirty="0" smtClean="0"/>
              <a:t>Adaptable</a:t>
            </a:r>
          </a:p>
          <a:p>
            <a:r>
              <a:rPr lang="en-US" dirty="0" smtClean="0"/>
              <a:t>Adjustable</a:t>
            </a:r>
          </a:p>
          <a:p>
            <a:r>
              <a:rPr lang="en-US" dirty="0" smtClean="0"/>
              <a:t>Modifiable</a:t>
            </a:r>
          </a:p>
          <a:p>
            <a:r>
              <a:rPr lang="en-US" dirty="0" smtClean="0"/>
              <a:t>Malleable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5FF52F-06BB-4153-9BBC-8BFBA39FF2D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5FF52F-06BB-4153-9BBC-8BFBA39FF2D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F2289-A6F8-4FF9-8942-95BA657D092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94C2C8-9FF1-4BD2-A3A0-3A4AB45D686E}" type="slidenum">
              <a:rPr lang="en-US"/>
              <a:pPr/>
              <a:t>10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91D0DC-4F13-4212-8727-E52C7CEF4329}" type="slidenum">
              <a:rPr lang="en-US"/>
              <a:pPr/>
              <a:t>11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430A3-3472-41CD-A775-799BE865611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430A3-3472-41CD-A775-799BE865611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4C0AFA-45A1-43CB-AB7D-31C33DF3C4DB}" type="slidenum">
              <a:rPr lang="en-US"/>
              <a:pPr/>
              <a:t>14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73EA53-AF4F-4CDF-8E3C-7AF77A5809C7}" type="slidenum">
              <a:rPr lang="en-US"/>
              <a:pPr/>
              <a:t>15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6975" y="425450"/>
            <a:ext cx="1841500" cy="4895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888" y="425450"/>
            <a:ext cx="5373687" cy="4895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8850" y="1708150"/>
            <a:ext cx="3400425" cy="3613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1675" y="1708150"/>
            <a:ext cx="3400425" cy="3613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decatur-presentation-bg-no-photo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03313" y="425450"/>
            <a:ext cx="69659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3313" y="1708150"/>
            <a:ext cx="6975475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8080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8080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8080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8080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8080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8080"/>
          </a:solidFill>
          <a:latin typeface="Trebuchet MS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8080"/>
          </a:solidFill>
          <a:latin typeface="Trebuchet MS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8080"/>
          </a:solidFill>
          <a:latin typeface="Trebuchet MS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8080"/>
          </a:solidFill>
          <a:latin typeface="Trebuchet MS" charset="0"/>
        </a:defRPr>
      </a:lvl9pPr>
    </p:titleStyle>
    <p:bodyStyle>
      <a:lvl1pPr marL="230188" indent="-230188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600">
          <a:solidFill>
            <a:srgbClr val="666666"/>
          </a:solidFill>
          <a:latin typeface="+mn-lt"/>
          <a:ea typeface="ＭＳ Ｐゴシック" charset="-128"/>
          <a:cs typeface="ＭＳ Ｐゴシック" charset="-128"/>
        </a:defRPr>
      </a:lvl1pPr>
      <a:lvl2pPr marL="515938" indent="-17145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rgbClr val="666666"/>
          </a:solidFill>
          <a:latin typeface="+mn-lt"/>
          <a:ea typeface="ＭＳ Ｐゴシック" charset="-128"/>
        </a:defRPr>
      </a:lvl2pPr>
      <a:lvl3pPr marL="858838" indent="-174625" algn="l" rtl="0" eaLnBrk="1" fontAlgn="base" hangingPunct="1">
        <a:spcBef>
          <a:spcPct val="20000"/>
        </a:spcBef>
        <a:spcAft>
          <a:spcPct val="0"/>
        </a:spcAft>
        <a:buSzPct val="65000"/>
        <a:buFont typeface="Monotype Sorts" charset="2"/>
        <a:buChar char="t"/>
        <a:defRPr sz="2000">
          <a:solidFill>
            <a:srgbClr val="666666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Peggy.Merriss@decaturga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 descr="Square light"/>
          <p:cNvPicPr>
            <a:picLocks noChangeAspect="1" noChangeArrowheads="1"/>
          </p:cNvPicPr>
          <p:nvPr/>
        </p:nvPicPr>
        <p:blipFill>
          <a:blip r:embed="rId3" cstate="print"/>
          <a:srcRect r="20844" b="4900"/>
          <a:stretch>
            <a:fillRect/>
          </a:stretch>
        </p:blipFill>
        <p:spPr bwMode="auto">
          <a:xfrm rot="20790928">
            <a:off x="1489352" y="3478294"/>
            <a:ext cx="2246112" cy="2639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7143" y="406400"/>
            <a:ext cx="6665912" cy="685800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City of Decatur, Georgia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25"/>
          <p:cNvSpPr txBox="1">
            <a:spLocks noChangeArrowheads="1"/>
          </p:cNvSpPr>
          <p:nvPr/>
        </p:nvSpPr>
        <p:spPr bwMode="auto">
          <a:xfrm>
            <a:off x="914400" y="1361510"/>
            <a:ext cx="7458075" cy="334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ICMA</a:t>
            </a:r>
          </a:p>
          <a:p>
            <a:pPr algn="ctr">
              <a:defRPr/>
            </a:pP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Southeastern Regional Summit</a:t>
            </a:r>
            <a:endParaRPr lang="en-US" sz="3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532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Great by Choice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532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</a:t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532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532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532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532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532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532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532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027" y="6234545"/>
            <a:ext cx="2460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Trebuchet MS" pitchFamily="34" charset="0"/>
              </a:rPr>
              <a:t>July, 2011</a:t>
            </a:r>
            <a:endParaRPr lang="en-US" dirty="0">
              <a:solidFill>
                <a:srgbClr val="FFC000"/>
              </a:solidFill>
              <a:latin typeface="Trebuchet MS" pitchFamily="34" charset="0"/>
            </a:endParaRPr>
          </a:p>
        </p:txBody>
      </p:sp>
      <p:pic>
        <p:nvPicPr>
          <p:cNvPr id="9" name="Picture 7" descr="city-hall-cupola-0998rev.jpg                                   00B6E0DDFlexo                          7C262E13:"/>
          <p:cNvPicPr>
            <a:picLocks noChangeAspect="1" noChangeArrowheads="1"/>
          </p:cNvPicPr>
          <p:nvPr/>
        </p:nvPicPr>
        <p:blipFill>
          <a:blip r:embed="rId4" cstate="print"/>
          <a:srcRect l="16409" t="-131" r="44" b="131"/>
          <a:stretch>
            <a:fillRect/>
          </a:stretch>
        </p:blipFill>
        <p:spPr bwMode="auto">
          <a:xfrm rot="-180000">
            <a:off x="5010847" y="3717553"/>
            <a:ext cx="3027363" cy="2414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DSC00067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96911">
            <a:off x="3737062" y="3623838"/>
            <a:ext cx="2425347" cy="2348633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  <a:miter lim="800000"/>
          </a:ln>
          <a:effectLst>
            <a:outerShdw dist="81280" dir="306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 </a:t>
            </a:r>
            <a:r>
              <a:rPr lang="en-US" dirty="0"/>
              <a:t>Court Square Before</a:t>
            </a:r>
          </a:p>
        </p:txBody>
      </p:sp>
      <p:pic>
        <p:nvPicPr>
          <p:cNvPr id="47107" name="Picture 3" descr="ecs_prerede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6324600" cy="428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41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 </a:t>
            </a:r>
            <a:r>
              <a:rPr lang="en-US" dirty="0"/>
              <a:t>Court Square After</a:t>
            </a:r>
          </a:p>
        </p:txBody>
      </p:sp>
      <p:pic>
        <p:nvPicPr>
          <p:cNvPr id="46083" name="Picture 3" descr="ecs_prerede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6248400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128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 Court Square</a:t>
            </a:r>
            <a:endParaRPr lang="en-US" dirty="0"/>
          </a:p>
        </p:txBody>
      </p:sp>
      <p:pic>
        <p:nvPicPr>
          <p:cNvPr id="6" name="Content Placeholder 5" descr="BrickstorePub_B4_0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87240" y="1409448"/>
            <a:ext cx="3579607" cy="2405017"/>
          </a:xfrm>
        </p:spPr>
      </p:pic>
      <p:pic>
        <p:nvPicPr>
          <p:cNvPr id="7" name="Picture 6" descr="Brickstore07_02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1077" y="3025588"/>
            <a:ext cx="3892923" cy="25952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73623" y="1618130"/>
            <a:ext cx="1873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25 Years of Downtown Development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912223" y="3836938"/>
            <a:ext cx="2514600" cy="240065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Retail and restaurant growth around the square and along the Ponce de Leon corridor has created a vibrant downtown commercial district that encourages more pedestrian activity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76799" y="1535206"/>
            <a:ext cx="1035423" cy="46166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Before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28565" y="3352800"/>
            <a:ext cx="905435" cy="46166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After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5200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 Court Square</a:t>
            </a:r>
            <a:endParaRPr lang="en-US" dirty="0"/>
          </a:p>
        </p:txBody>
      </p:sp>
      <p:pic>
        <p:nvPicPr>
          <p:cNvPr id="4" name="Content Placeholder 3" descr="SwtMelissas_B4_23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08212" y="1627094"/>
            <a:ext cx="4893153" cy="3276600"/>
          </a:xfrm>
        </p:spPr>
      </p:pic>
      <p:pic>
        <p:nvPicPr>
          <p:cNvPr id="5" name="Picture 4" descr="SwtMelissas07_03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97942" y="3202632"/>
            <a:ext cx="4619064" cy="3079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8893" y="1855694"/>
            <a:ext cx="1104901" cy="46166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Before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176247" y="3339353"/>
            <a:ext cx="936812" cy="46166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After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90498" y="3801018"/>
            <a:ext cx="2819400" cy="280076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“[Citizens] also called for landscape and streetscape treatments – trees, pedestrian crossings, lighting, graphics coordination – that would make downtown a delightful and safe place for pedestrians night and day, in all seasons.”</a:t>
            </a:r>
          </a:p>
          <a:p>
            <a:endParaRPr lang="en-US" sz="1600" dirty="0" smtClean="0"/>
          </a:p>
          <a:p>
            <a:r>
              <a:rPr lang="en-US" sz="1600" i="1" dirty="0" smtClean="0"/>
              <a:t>- Decatur Town Center Plan, pg. 11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85320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 Ponce </a:t>
            </a:r>
            <a:r>
              <a:rPr lang="en-US" dirty="0"/>
              <a:t>de Leon BEFORE</a:t>
            </a:r>
          </a:p>
        </p:txBody>
      </p:sp>
      <p:pic>
        <p:nvPicPr>
          <p:cNvPr id="48131" name="Picture 3" descr="before pictures 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6324600" cy="416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32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 </a:t>
            </a:r>
            <a:r>
              <a:rPr lang="en-US" dirty="0"/>
              <a:t>Ponce de Leon AFTER</a:t>
            </a:r>
          </a:p>
        </p:txBody>
      </p:sp>
      <p:pic>
        <p:nvPicPr>
          <p:cNvPr id="49155" name="Picture 3" descr="before pictures 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6248400" cy="424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54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321" y="255120"/>
            <a:ext cx="6965950" cy="910292"/>
          </a:xfrm>
        </p:spPr>
        <p:txBody>
          <a:bodyPr/>
          <a:lstStyle/>
          <a:p>
            <a:r>
              <a:rPr lang="en-US" dirty="0" smtClean="0"/>
              <a:t>Church Street</a:t>
            </a:r>
            <a:endParaRPr lang="en-US" dirty="0"/>
          </a:p>
        </p:txBody>
      </p:sp>
      <p:pic>
        <p:nvPicPr>
          <p:cNvPr id="4" name="Content Placeholder 3" descr="Twostix_B4_09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9982" y="1548384"/>
            <a:ext cx="4707274" cy="3151632"/>
          </a:xfr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Twostix07_03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01035" y="3695690"/>
            <a:ext cx="4411173" cy="24540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69041" y="1718990"/>
            <a:ext cx="1071282" cy="46166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Before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041777" y="5611889"/>
            <a:ext cx="1017494" cy="46166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After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1310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07" y="152400"/>
            <a:ext cx="6965950" cy="1066800"/>
          </a:xfrm>
        </p:spPr>
        <p:txBody>
          <a:bodyPr/>
          <a:lstStyle/>
          <a:p>
            <a:r>
              <a:rPr lang="en-US" dirty="0" smtClean="0"/>
              <a:t>MARTA Plaza</a:t>
            </a:r>
            <a:endParaRPr lang="en-US" dirty="0"/>
          </a:p>
        </p:txBody>
      </p:sp>
      <p:pic>
        <p:nvPicPr>
          <p:cNvPr id="4" name="Content Placeholder 3" descr="Birdis_B4_05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02094" y="1470212"/>
            <a:ext cx="2122143" cy="3166316"/>
          </a:xfr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Birdis07_02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42447" y="1461247"/>
            <a:ext cx="4787153" cy="319143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09600" y="1461247"/>
            <a:ext cx="1021976" cy="46166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Before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635188" y="1546412"/>
            <a:ext cx="990600" cy="46166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After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703294" y="4944035"/>
            <a:ext cx="6705600" cy="101566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completion of the Decatur MARTA Station Redevelopment Project in 2007 marked a major milestone in the history of Decatur’s long-term downtown redevelopment strategy.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133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065" y="1663327"/>
            <a:ext cx="6975475" cy="389479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 selecting teammates, choose people to get stranded with.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…the ultimate hedge against danger and uncertainty is who you have on the mountain with you.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Of all the luck we can get, people </a:t>
            </a:r>
            <a:r>
              <a:rPr lang="en-US" dirty="0"/>
              <a:t>l</a:t>
            </a:r>
            <a:r>
              <a:rPr lang="en-US" dirty="0" smtClean="0"/>
              <a:t>uck – the luck of finding the right mentor, partner, teammate, leader, friend – is one of the most important.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2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8850" y="1708150"/>
            <a:ext cx="7337985" cy="3613150"/>
          </a:xfrm>
        </p:spPr>
        <p:txBody>
          <a:bodyPr/>
          <a:lstStyle/>
          <a:p>
            <a:pPr>
              <a:buNone/>
              <a:defRPr/>
            </a:pPr>
            <a:r>
              <a:rPr lang="en-AU" dirty="0" smtClean="0"/>
              <a:t>	</a:t>
            </a:r>
            <a:endParaRPr lang="en-US" dirty="0"/>
          </a:p>
        </p:txBody>
      </p:sp>
      <p:pic>
        <p:nvPicPr>
          <p:cNvPr id="5" name="Content Placeholder 6" descr="Cover Page - FINAL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046393">
            <a:off x="5805278" y="1392343"/>
            <a:ext cx="2469494" cy="3704242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  <a:miter lim="800000"/>
          </a:ln>
          <a:effectLst>
            <a:outerShdw dist="81280" dir="306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6" name="Picture 6" descr="Cakes&amp;Ale-0165.jpg                                             001EA7C0Macintosh HD                   C3E30A56:"/>
          <p:cNvPicPr>
            <a:picLocks noChangeAspect="1" noChangeArrowheads="1"/>
          </p:cNvPicPr>
          <p:nvPr/>
        </p:nvPicPr>
        <p:blipFill rotWithShape="1">
          <a:blip r:embed="rId4" cstate="print"/>
          <a:srcRect t="11337" b="39498"/>
          <a:stretch/>
        </p:blipFill>
        <p:spPr bwMode="auto">
          <a:xfrm rot="290244">
            <a:off x="1028356" y="2018845"/>
            <a:ext cx="2589167" cy="1852345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  <a:miter lim="800000"/>
            <a:headEnd/>
            <a:tailEnd/>
          </a:ln>
          <a:effectLst>
            <a:outerShdw dist="81320" dir="3080412" algn="ctr" rotWithShape="0">
              <a:schemeClr val="bg2">
                <a:alpha val="50000"/>
              </a:schemeClr>
            </a:outerShdw>
          </a:effectLst>
        </p:spPr>
      </p:pic>
      <p:pic>
        <p:nvPicPr>
          <p:cNvPr id="8" name="Picture 7" descr="DSC_0118.JPG"/>
          <p:cNvPicPr>
            <a:picLocks noChangeAspect="1"/>
          </p:cNvPicPr>
          <p:nvPr/>
        </p:nvPicPr>
        <p:blipFill>
          <a:blip r:embed="rId5" cstate="print"/>
          <a:srcRect l="8771" t="20961" r="3529"/>
          <a:stretch>
            <a:fillRect/>
          </a:stretch>
        </p:blipFill>
        <p:spPr bwMode="auto">
          <a:xfrm rot="-480000">
            <a:off x="1458261" y="3580747"/>
            <a:ext cx="38100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7" descr="bluesky crowd.jpg                                              001EA7C0Macintosh HD                   C3E30A56: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rot="20991889">
            <a:off x="4005461" y="1494833"/>
            <a:ext cx="1741819" cy="2611836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  <a:miter lim="800000"/>
            <a:headEnd/>
            <a:tailEnd/>
          </a:ln>
          <a:effectLst>
            <a:outerShdw dist="89803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1" name="Picture 10" descr="EM gear 00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420000">
            <a:off x="5813379" y="3505637"/>
            <a:ext cx="2004879" cy="28951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9156" y="245222"/>
            <a:ext cx="5470244" cy="814388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Decatur, Georgia 30030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5082" y="1073805"/>
            <a:ext cx="3872752" cy="4506724"/>
          </a:xfrm>
        </p:spPr>
        <p:txBody>
          <a:bodyPr/>
          <a:lstStyle/>
          <a:p>
            <a:endParaRPr lang="en-US" sz="1800" b="1" i="1" dirty="0" smtClean="0"/>
          </a:p>
          <a:p>
            <a:r>
              <a:rPr lang="en-US" sz="1800" b="1" i="1" dirty="0" smtClean="0"/>
              <a:t>12 </a:t>
            </a:r>
            <a:r>
              <a:rPr lang="en-US" sz="1800" b="1" i="1" dirty="0"/>
              <a:t>Minutes East of Downtown </a:t>
            </a:r>
            <a:r>
              <a:rPr lang="en-US" sz="1800" b="1" i="1" dirty="0" smtClean="0"/>
              <a:t>Atlanta</a:t>
            </a:r>
          </a:p>
          <a:p>
            <a:r>
              <a:rPr lang="en-US" sz="1800" b="1" i="1" dirty="0" smtClean="0"/>
              <a:t>Population 19,337 in 4.27 sq. miles</a:t>
            </a:r>
          </a:p>
          <a:p>
            <a:r>
              <a:rPr lang="en-US" sz="1800" b="1" i="1" dirty="0" smtClean="0"/>
              <a:t>County Seat</a:t>
            </a:r>
            <a:endParaRPr lang="en-US" sz="1800" b="1" i="1" dirty="0"/>
          </a:p>
          <a:p>
            <a:r>
              <a:rPr lang="en-US" sz="1800" b="1" i="1" dirty="0" smtClean="0"/>
              <a:t>Home to Agnes Scott College and close to Emory University and the CDC.</a:t>
            </a:r>
          </a:p>
          <a:p>
            <a:r>
              <a:rPr lang="en-US" sz="1800" b="1" i="1" dirty="0" smtClean="0"/>
              <a:t>Full Range of Municipal Services</a:t>
            </a:r>
          </a:p>
          <a:p>
            <a:r>
              <a:rPr lang="en-US" sz="1800" b="1" i="1" dirty="0" smtClean="0"/>
              <a:t>AA+ Bond Rating</a:t>
            </a:r>
          </a:p>
          <a:p>
            <a:r>
              <a:rPr lang="en-US" sz="1800" b="1" i="1" dirty="0" smtClean="0"/>
              <a:t>All combined budgets = $40mm</a:t>
            </a:r>
          </a:p>
          <a:p>
            <a:r>
              <a:rPr lang="en-US" sz="1800" b="1" i="1" dirty="0" smtClean="0"/>
              <a:t>205 FTE</a:t>
            </a:r>
            <a:endParaRPr lang="en-US" sz="1800" b="1" i="1" dirty="0"/>
          </a:p>
          <a:p>
            <a:pPr>
              <a:buFontTx/>
              <a:buChar char="-"/>
            </a:pPr>
            <a:endParaRPr lang="en-US" sz="2600" i="1" dirty="0"/>
          </a:p>
        </p:txBody>
      </p:sp>
      <p:pic>
        <p:nvPicPr>
          <p:cNvPr id="38918" name="Picture 6" descr="se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8506" y="1402976"/>
            <a:ext cx="2309812" cy="2895600"/>
          </a:xfrm>
          <a:prstGeom prst="rect">
            <a:avLst/>
          </a:prstGeom>
          <a:noFill/>
        </p:spPr>
      </p:pic>
      <p:pic>
        <p:nvPicPr>
          <p:cNvPr id="38916" name="Picture 4" descr="metro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4677" y="3312459"/>
            <a:ext cx="1817687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7815" y="1421279"/>
            <a:ext cx="7337985" cy="2774203"/>
          </a:xfrm>
        </p:spPr>
        <p:txBody>
          <a:bodyPr/>
          <a:lstStyle/>
          <a:p>
            <a:pPr>
              <a:buNone/>
              <a:defRPr/>
            </a:pPr>
            <a:r>
              <a:rPr lang="en-AU" dirty="0" smtClean="0"/>
              <a:t>	</a:t>
            </a:r>
            <a:r>
              <a:rPr lang="en-AU" sz="4400" dirty="0" smtClean="0"/>
              <a:t>Blessed are the flexible, for they shall not be bent out of shape. 						</a:t>
            </a:r>
            <a:r>
              <a:rPr lang="en-AU" sz="3200" dirty="0" smtClean="0"/>
              <a:t>Anonymous</a:t>
            </a:r>
            <a:r>
              <a:rPr lang="en-AU" sz="4400" dirty="0" smtClean="0"/>
              <a:t>	</a:t>
            </a:r>
            <a:endParaRPr lang="en-US" sz="4400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41929" y="4554071"/>
            <a:ext cx="6320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me at:</a:t>
            </a:r>
          </a:p>
          <a:p>
            <a:r>
              <a:rPr lang="en-US" dirty="0" smtClean="0">
                <a:hlinkClick r:id="rId3"/>
              </a:rPr>
              <a:t>Peggy.Merriss@decaturga.com</a:t>
            </a:r>
            <a:r>
              <a:rPr lang="en-US" dirty="0" smtClean="0"/>
              <a:t>; or 404-370-4102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“AH HA” Moment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99248" y="1860502"/>
            <a:ext cx="5567081" cy="33300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Good to Great –</a:t>
            </a:r>
          </a:p>
          <a:p>
            <a:pPr>
              <a:buNone/>
            </a:pPr>
            <a:r>
              <a:rPr lang="en-US" dirty="0" smtClean="0"/>
              <a:t>		Jim Collins</a:t>
            </a:r>
          </a:p>
          <a:p>
            <a:pPr lvl="1"/>
            <a:r>
              <a:rPr lang="en-US" dirty="0" smtClean="0"/>
              <a:t>First Who…</a:t>
            </a:r>
          </a:p>
          <a:p>
            <a:pPr lvl="1"/>
            <a:r>
              <a:rPr lang="en-US" dirty="0" smtClean="0"/>
              <a:t>Keeping the Faith</a:t>
            </a:r>
          </a:p>
          <a:p>
            <a:pPr lvl="1"/>
            <a:r>
              <a:rPr lang="en-US" dirty="0" smtClean="0"/>
              <a:t>Know Your Core Business</a:t>
            </a:r>
          </a:p>
          <a:p>
            <a:pPr lvl="1"/>
            <a:r>
              <a:rPr lang="en-US" dirty="0" smtClean="0"/>
              <a:t>Be Disciplined about Performance</a:t>
            </a:r>
          </a:p>
          <a:p>
            <a:pPr lvl="1"/>
            <a:r>
              <a:rPr lang="en-US" dirty="0" smtClean="0"/>
              <a:t>The Flywheel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430749" y="2159525"/>
            <a:ext cx="1974814" cy="311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329" y="300318"/>
            <a:ext cx="7772400" cy="1470025"/>
          </a:xfrm>
        </p:spPr>
        <p:txBody>
          <a:bodyPr/>
          <a:lstStyle/>
          <a:p>
            <a:pPr algn="ctr"/>
            <a:r>
              <a:rPr lang="en-US" sz="5400" dirty="0" err="1" smtClean="0"/>
              <a:t>SMaC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9551" y="1367116"/>
            <a:ext cx="7234519" cy="4244789"/>
          </a:xfrm>
        </p:spPr>
        <p:txBody>
          <a:bodyPr/>
          <a:lstStyle/>
          <a:p>
            <a:pPr algn="l"/>
            <a:r>
              <a:rPr lang="en-US" sz="3200" b="1" dirty="0" smtClean="0"/>
              <a:t>S</a:t>
            </a:r>
            <a:r>
              <a:rPr lang="en-US" sz="1800" dirty="0" smtClean="0"/>
              <a:t>pecific             </a:t>
            </a:r>
            <a:r>
              <a:rPr lang="en-US" sz="3200" b="1" dirty="0" smtClean="0"/>
              <a:t>M</a:t>
            </a:r>
            <a:r>
              <a:rPr lang="en-US" sz="1800" dirty="0" smtClean="0"/>
              <a:t>ethodical           </a:t>
            </a:r>
            <a:r>
              <a:rPr lang="en-US" sz="1800" b="1" dirty="0" smtClean="0"/>
              <a:t>a</a:t>
            </a:r>
            <a:r>
              <a:rPr lang="en-US" sz="1800" dirty="0" smtClean="0"/>
              <a:t>nd           </a:t>
            </a:r>
            <a:r>
              <a:rPr lang="en-US" sz="3200" b="1" dirty="0" smtClean="0"/>
              <a:t>C</a:t>
            </a:r>
            <a:r>
              <a:rPr lang="en-US" sz="1800" dirty="0" smtClean="0"/>
              <a:t>onsistent</a:t>
            </a:r>
          </a:p>
          <a:p>
            <a:pPr algn="l"/>
            <a:endParaRPr lang="en-US" sz="1800" dirty="0" smtClean="0"/>
          </a:p>
          <a:p>
            <a:pPr marL="285750" indent="-285750" algn="l">
              <a:spcBef>
                <a:spcPts val="600"/>
              </a:spcBef>
              <a:buFont typeface="Arial" charset="0"/>
              <a:buChar char="•"/>
            </a:pPr>
            <a:r>
              <a:rPr lang="en-US" sz="1800" dirty="0" smtClean="0"/>
              <a:t>A set of durable operating practices that is clear and concrete.</a:t>
            </a:r>
          </a:p>
          <a:p>
            <a:pPr marL="285750" indent="-28575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/>
              <a:t>Includes practices “not to do.” </a:t>
            </a:r>
          </a:p>
          <a:p>
            <a:pPr marL="285750" indent="-28575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 smtClean="0"/>
              <a:t>Helps people keep their bearings and sustain high performance when in extreme conditions.</a:t>
            </a:r>
          </a:p>
          <a:p>
            <a:pPr marL="285750" indent="-285750" algn="l">
              <a:spcBef>
                <a:spcPts val="600"/>
              </a:spcBef>
              <a:buFont typeface="Arial" charset="0"/>
              <a:buChar char="•"/>
            </a:pPr>
            <a:r>
              <a:rPr lang="en-US" sz="1800" dirty="0" smtClean="0"/>
              <a:t>The signature of mediocrity is not an unwillingness to change; the signature if mediocrity is chronic inconsistency.</a:t>
            </a:r>
          </a:p>
          <a:p>
            <a:pPr marL="285750" indent="-28575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 smtClean="0"/>
              <a:t>A great company must evolve its recipe, revising selected elements when conditions merit, while keeping most of the recipe intact. </a:t>
            </a:r>
          </a:p>
          <a:p>
            <a:pPr algn="l"/>
            <a:r>
              <a:rPr lang="en-US" sz="1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37711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278" y="1466101"/>
            <a:ext cx="6975475" cy="3921685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2400" dirty="0"/>
              <a:t>The signature of mediocrity is not an unwillingness to change; the signature if mediocrity is chronic inconsistency.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/>
              <a:t>A great company must evolve its recipe, revising selected elements when conditions merit, while keeping most of the recipe intact. 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Far more difficult than implementing change is figuring out what works, understanding why it works, grasping when to change and knowing when not to.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0754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Return on Luck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207" y="1358526"/>
            <a:ext cx="6975475" cy="417269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Some significant aspect of the event occurs largely or entirely independent of the actions of the key actors in the enterprise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event has a potentially significant consequence (good or bad)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event has some element of unpredictability.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critical question is not “Are you lucky?” but “Do you get a high return on luck?”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704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Return on Luck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Cultivating the ability to </a:t>
            </a:r>
            <a:r>
              <a:rPr lang="en-US" i="1" dirty="0" smtClean="0"/>
              <a:t>zoom out </a:t>
            </a:r>
            <a:r>
              <a:rPr lang="en-US" dirty="0" smtClean="0"/>
              <a:t>to recognize luck when it happens.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Developing the wisdom to see when, and when not, to let luck disrupt your plans.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Being sufficiently well-prepared to endure the inevitable spate of bad luck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Creating a positive return on luck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28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SMaC</a:t>
            </a:r>
            <a:r>
              <a:rPr lang="en-US" dirty="0" smtClean="0"/>
              <a:t> Operating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829" y="1367490"/>
            <a:ext cx="7852429" cy="4217521"/>
          </a:xfrm>
        </p:spPr>
        <p:txBody>
          <a:bodyPr/>
          <a:lstStyle/>
          <a:p>
            <a:r>
              <a:rPr lang="en-US" dirty="0" smtClean="0"/>
              <a:t>Downtown Redevelopment is a key to future economic and community development</a:t>
            </a:r>
          </a:p>
          <a:p>
            <a:pPr lvl="1"/>
            <a:r>
              <a:rPr lang="en-US" dirty="0"/>
              <a:t>Availability of transit is a positive</a:t>
            </a:r>
          </a:p>
          <a:p>
            <a:pPr lvl="1"/>
            <a:r>
              <a:rPr lang="en-US" dirty="0"/>
              <a:t>Civic </a:t>
            </a:r>
            <a:r>
              <a:rPr lang="en-US" dirty="0" err="1"/>
              <a:t>aesthics</a:t>
            </a:r>
            <a:r>
              <a:rPr lang="en-US" dirty="0"/>
              <a:t> should reflect a thriving community</a:t>
            </a:r>
          </a:p>
          <a:p>
            <a:pPr lvl="1"/>
            <a:r>
              <a:rPr lang="en-US" dirty="0"/>
              <a:t>Special events reflect the community and provide a showcase for the CBD</a:t>
            </a:r>
          </a:p>
          <a:p>
            <a:pPr lvl="1"/>
            <a:r>
              <a:rPr lang="en-US" dirty="0" smtClean="0"/>
              <a:t>The CBD should have a mixture of uses</a:t>
            </a:r>
          </a:p>
          <a:p>
            <a:pPr lvl="1"/>
            <a:r>
              <a:rPr lang="en-US" dirty="0" smtClean="0"/>
              <a:t>A mixture of uses requires a “critical mass” </a:t>
            </a:r>
          </a:p>
          <a:p>
            <a:pPr lvl="1"/>
            <a:r>
              <a:rPr lang="en-US" dirty="0" smtClean="0"/>
              <a:t>A “critical mass” is provided through residential density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584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683" y="246156"/>
            <a:ext cx="7307263" cy="1066800"/>
          </a:xfrm>
        </p:spPr>
        <p:txBody>
          <a:bodyPr/>
          <a:lstStyle/>
          <a:p>
            <a:r>
              <a:rPr lang="en-US" dirty="0" err="1" smtClean="0"/>
              <a:t>SMaC</a:t>
            </a:r>
            <a:r>
              <a:rPr lang="en-US" dirty="0" smtClean="0"/>
              <a:t> Meets Luck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023" y="1506071"/>
            <a:ext cx="2124635" cy="4580963"/>
          </a:xfrm>
        </p:spPr>
      </p:pic>
    </p:spTree>
    <p:extLst>
      <p:ext uri="{BB962C8B-B14F-4D97-AF65-F5344CB8AC3E}">
        <p14:creationId xmlns:p14="http://schemas.microsoft.com/office/powerpoint/2010/main" val="855869086"/>
      </p:ext>
    </p:extLst>
  </p:cSld>
  <p:clrMapOvr>
    <a:masterClrMapping/>
  </p:clrMapOvr>
</p:sld>
</file>

<file path=ppt/theme/theme1.xml><?xml version="1.0" encoding="utf-8"?>
<a:theme xmlns:a="http://schemas.openxmlformats.org/drawingml/2006/main" name="Website simpl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Website simple</Template>
  <TotalTime>0</TotalTime>
  <Words>653</Words>
  <Application>Microsoft Office PowerPoint</Application>
  <PresentationFormat>On-screen Show (4:3)</PresentationFormat>
  <Paragraphs>106</Paragraphs>
  <Slides>20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Website simple</vt:lpstr>
      <vt:lpstr>City of Decatur, Georgia</vt:lpstr>
      <vt:lpstr>Decatur, Georgia 30030  </vt:lpstr>
      <vt:lpstr>An “AH HA” Moment</vt:lpstr>
      <vt:lpstr>SMaC</vt:lpstr>
      <vt:lpstr>SMaC</vt:lpstr>
      <vt:lpstr>Return on Luck</vt:lpstr>
      <vt:lpstr>Return on Luck</vt:lpstr>
      <vt:lpstr>SMaC Operating Practices</vt:lpstr>
      <vt:lpstr>SMaC Meets Luck</vt:lpstr>
      <vt:lpstr>East Court Square Before</vt:lpstr>
      <vt:lpstr>East Court Square After</vt:lpstr>
      <vt:lpstr>East Court Square</vt:lpstr>
      <vt:lpstr>East Court Square</vt:lpstr>
      <vt:lpstr>East Ponce de Leon BEFORE</vt:lpstr>
      <vt:lpstr>East Ponce de Leon AFTER</vt:lpstr>
      <vt:lpstr>Church Street</vt:lpstr>
      <vt:lpstr>MARTA Plaza</vt:lpstr>
      <vt:lpstr>People</vt:lpstr>
      <vt:lpstr>People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2009-01-28T15:44:16Z</dcterms:created>
  <dcterms:modified xsi:type="dcterms:W3CDTF">2013-03-11T13:24:20Z</dcterms:modified>
</cp:coreProperties>
</file>