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85"/>
  </p:notesMasterIdLst>
  <p:sldIdLst>
    <p:sldId id="256" r:id="rId2"/>
    <p:sldId id="257" r:id="rId3"/>
    <p:sldId id="324" r:id="rId4"/>
    <p:sldId id="259" r:id="rId5"/>
    <p:sldId id="303" r:id="rId6"/>
    <p:sldId id="302" r:id="rId7"/>
    <p:sldId id="280" r:id="rId8"/>
    <p:sldId id="299" r:id="rId9"/>
    <p:sldId id="358" r:id="rId10"/>
    <p:sldId id="359" r:id="rId11"/>
    <p:sldId id="336" r:id="rId12"/>
    <p:sldId id="337" r:id="rId13"/>
    <p:sldId id="338" r:id="rId14"/>
    <p:sldId id="264" r:id="rId15"/>
    <p:sldId id="335" r:id="rId16"/>
    <p:sldId id="262" r:id="rId17"/>
    <p:sldId id="292" r:id="rId18"/>
    <p:sldId id="350" r:id="rId19"/>
    <p:sldId id="348" r:id="rId20"/>
    <p:sldId id="349" r:id="rId21"/>
    <p:sldId id="362" r:id="rId22"/>
    <p:sldId id="366" r:id="rId23"/>
    <p:sldId id="367" r:id="rId24"/>
    <p:sldId id="363" r:id="rId25"/>
    <p:sldId id="364" r:id="rId26"/>
    <p:sldId id="365" r:id="rId27"/>
    <p:sldId id="274" r:id="rId28"/>
    <p:sldId id="285" r:id="rId29"/>
    <p:sldId id="286" r:id="rId30"/>
    <p:sldId id="288" r:id="rId31"/>
    <p:sldId id="354" r:id="rId32"/>
    <p:sldId id="355" r:id="rId33"/>
    <p:sldId id="356" r:id="rId34"/>
    <p:sldId id="357" r:id="rId35"/>
    <p:sldId id="294" r:id="rId36"/>
    <p:sldId id="341" r:id="rId37"/>
    <p:sldId id="342" r:id="rId38"/>
    <p:sldId id="343" r:id="rId39"/>
    <p:sldId id="344" r:id="rId40"/>
    <p:sldId id="345" r:id="rId41"/>
    <p:sldId id="346" r:id="rId42"/>
    <p:sldId id="304" r:id="rId43"/>
    <p:sldId id="313" r:id="rId44"/>
    <p:sldId id="314" r:id="rId45"/>
    <p:sldId id="315" r:id="rId46"/>
    <p:sldId id="316" r:id="rId47"/>
    <p:sldId id="317" r:id="rId48"/>
    <p:sldId id="296" r:id="rId49"/>
    <p:sldId id="298" r:id="rId50"/>
    <p:sldId id="360" r:id="rId51"/>
    <p:sldId id="361" r:id="rId52"/>
    <p:sldId id="339" r:id="rId53"/>
    <p:sldId id="282" r:id="rId54"/>
    <p:sldId id="306" r:id="rId55"/>
    <p:sldId id="291" r:id="rId56"/>
    <p:sldId id="290" r:id="rId57"/>
    <p:sldId id="281" r:id="rId58"/>
    <p:sldId id="321" r:id="rId59"/>
    <p:sldId id="308" r:id="rId60"/>
    <p:sldId id="283" r:id="rId61"/>
    <p:sldId id="271" r:id="rId62"/>
    <p:sldId id="340" r:id="rId63"/>
    <p:sldId id="265" r:id="rId64"/>
    <p:sldId id="307" r:id="rId65"/>
    <p:sldId id="270" r:id="rId66"/>
    <p:sldId id="310" r:id="rId67"/>
    <p:sldId id="311" r:id="rId68"/>
    <p:sldId id="267" r:id="rId69"/>
    <p:sldId id="325" r:id="rId70"/>
    <p:sldId id="326" r:id="rId71"/>
    <p:sldId id="327" r:id="rId72"/>
    <p:sldId id="328" r:id="rId73"/>
    <p:sldId id="329" r:id="rId74"/>
    <p:sldId id="330" r:id="rId75"/>
    <p:sldId id="331" r:id="rId76"/>
    <p:sldId id="333" r:id="rId77"/>
    <p:sldId id="334" r:id="rId78"/>
    <p:sldId id="279" r:id="rId79"/>
    <p:sldId id="309" r:id="rId80"/>
    <p:sldId id="301" r:id="rId81"/>
    <p:sldId id="300" r:id="rId82"/>
    <p:sldId id="312" r:id="rId83"/>
    <p:sldId id="26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4731" autoAdjust="0"/>
  </p:normalViewPr>
  <p:slideViewPr>
    <p:cSldViewPr>
      <p:cViewPr>
        <p:scale>
          <a:sx n="72" d="100"/>
          <a:sy n="72" d="100"/>
        </p:scale>
        <p:origin x="-1914" y="-72"/>
      </p:cViewPr>
      <p:guideLst>
        <p:guide orient="horz" pos="2160"/>
        <p:guide pos="2784"/>
      </p:guideLst>
    </p:cSldViewPr>
  </p:slideViewPr>
  <p:outlineViewPr>
    <p:cViewPr>
      <p:scale>
        <a:sx n="33" d="100"/>
        <a:sy n="33" d="100"/>
      </p:scale>
      <p:origin x="0" y="75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2567067274485424E-2"/>
          <c:y val="0.131770833333333"/>
          <c:w val="0.92076916701201772"/>
          <c:h val="0.815477362204724"/>
        </c:manualLayout>
      </c:layout>
      <c:lineChart>
        <c:grouping val="standard"/>
        <c:varyColors val="0"/>
        <c:ser>
          <c:idx val="0"/>
          <c:order val="0"/>
          <c:tx>
            <c:strRef>
              <c:f>Sheet1!$B$1</c:f>
              <c:strCache>
                <c:ptCount val="1"/>
              </c:strCache>
            </c:strRef>
          </c:tx>
          <c:marker>
            <c:symbol val="none"/>
          </c:marker>
          <c:val>
            <c:numRef>
              <c:f>Sheet1!$B$3:$B$61</c:f>
              <c:numCache>
                <c:formatCode>General</c:formatCode>
                <c:ptCount val="59"/>
                <c:pt idx="0">
                  <c:v>13</c:v>
                </c:pt>
                <c:pt idx="1">
                  <c:v>17</c:v>
                </c:pt>
                <c:pt idx="2">
                  <c:v>18</c:v>
                </c:pt>
                <c:pt idx="3">
                  <c:v>16</c:v>
                </c:pt>
                <c:pt idx="4">
                  <c:v>16</c:v>
                </c:pt>
                <c:pt idx="5">
                  <c:v>7</c:v>
                </c:pt>
                <c:pt idx="6">
                  <c:v>7</c:v>
                </c:pt>
                <c:pt idx="7">
                  <c:v>12</c:v>
                </c:pt>
                <c:pt idx="8">
                  <c:v>12</c:v>
                </c:pt>
                <c:pt idx="9">
                  <c:v>22</c:v>
                </c:pt>
                <c:pt idx="10">
                  <c:v>20</c:v>
                </c:pt>
                <c:pt idx="11">
                  <c:v>25</c:v>
                </c:pt>
                <c:pt idx="12">
                  <c:v>25</c:v>
                </c:pt>
                <c:pt idx="13">
                  <c:v>11</c:v>
                </c:pt>
                <c:pt idx="14">
                  <c:v>11</c:v>
                </c:pt>
                <c:pt idx="15">
                  <c:v>19</c:v>
                </c:pt>
                <c:pt idx="16">
                  <c:v>29</c:v>
                </c:pt>
                <c:pt idx="17">
                  <c:v>17</c:v>
                </c:pt>
                <c:pt idx="18">
                  <c:v>17</c:v>
                </c:pt>
                <c:pt idx="19">
                  <c:v>48</c:v>
                </c:pt>
                <c:pt idx="20">
                  <c:v>46</c:v>
                </c:pt>
                <c:pt idx="21">
                  <c:v>46</c:v>
                </c:pt>
                <c:pt idx="22">
                  <c:v>38</c:v>
                </c:pt>
                <c:pt idx="23">
                  <c:v>30</c:v>
                </c:pt>
                <c:pt idx="24">
                  <c:v>22</c:v>
                </c:pt>
                <c:pt idx="25">
                  <c:v>25</c:v>
                </c:pt>
                <c:pt idx="26">
                  <c:v>42</c:v>
                </c:pt>
                <c:pt idx="27">
                  <c:v>23</c:v>
                </c:pt>
                <c:pt idx="28">
                  <c:v>15</c:v>
                </c:pt>
                <c:pt idx="29">
                  <c:v>24</c:v>
                </c:pt>
                <c:pt idx="30">
                  <c:v>21</c:v>
                </c:pt>
                <c:pt idx="31">
                  <c:v>34</c:v>
                </c:pt>
                <c:pt idx="32">
                  <c:v>27</c:v>
                </c:pt>
                <c:pt idx="33">
                  <c:v>28</c:v>
                </c:pt>
                <c:pt idx="34">
                  <c:v>23</c:v>
                </c:pt>
                <c:pt idx="35">
                  <c:v>11</c:v>
                </c:pt>
                <c:pt idx="36">
                  <c:v>31</c:v>
                </c:pt>
                <c:pt idx="37">
                  <c:v>38</c:v>
                </c:pt>
                <c:pt idx="38">
                  <c:v>43</c:v>
                </c:pt>
                <c:pt idx="39">
                  <c:v>45</c:v>
                </c:pt>
                <c:pt idx="40">
                  <c:v>32</c:v>
                </c:pt>
                <c:pt idx="41">
                  <c:v>36</c:v>
                </c:pt>
                <c:pt idx="42">
                  <c:v>32</c:v>
                </c:pt>
                <c:pt idx="43">
                  <c:v>75</c:v>
                </c:pt>
                <c:pt idx="44">
                  <c:v>44</c:v>
                </c:pt>
                <c:pt idx="45">
                  <c:v>65</c:v>
                </c:pt>
                <c:pt idx="46">
                  <c:v>50</c:v>
                </c:pt>
                <c:pt idx="47">
                  <c:v>45</c:v>
                </c:pt>
                <c:pt idx="48">
                  <c:v>45</c:v>
                </c:pt>
                <c:pt idx="49">
                  <c:v>49</c:v>
                </c:pt>
                <c:pt idx="50">
                  <c:v>56</c:v>
                </c:pt>
                <c:pt idx="51">
                  <c:v>69</c:v>
                </c:pt>
                <c:pt idx="52">
                  <c:v>48</c:v>
                </c:pt>
                <c:pt idx="53">
                  <c:v>52</c:v>
                </c:pt>
                <c:pt idx="54">
                  <c:v>63</c:v>
                </c:pt>
                <c:pt idx="55">
                  <c:v>75</c:v>
                </c:pt>
                <c:pt idx="56">
                  <c:v>59</c:v>
                </c:pt>
                <c:pt idx="57">
                  <c:v>81</c:v>
                </c:pt>
                <c:pt idx="58">
                  <c:v>99</c:v>
                </c:pt>
              </c:numCache>
            </c:numRef>
          </c:val>
          <c:smooth val="0"/>
        </c:ser>
        <c:dLbls>
          <c:showLegendKey val="0"/>
          <c:showVal val="0"/>
          <c:showCatName val="0"/>
          <c:showSerName val="0"/>
          <c:showPercent val="0"/>
          <c:showBubbleSize val="0"/>
        </c:dLbls>
        <c:marker val="1"/>
        <c:smooth val="0"/>
        <c:axId val="51086336"/>
        <c:axId val="99246656"/>
      </c:lineChart>
      <c:catAx>
        <c:axId val="51086336"/>
        <c:scaling>
          <c:orientation val="minMax"/>
        </c:scaling>
        <c:delete val="0"/>
        <c:axPos val="b"/>
        <c:majorTickMark val="out"/>
        <c:minorTickMark val="none"/>
        <c:tickLblPos val="nextTo"/>
        <c:crossAx val="99246656"/>
        <c:crosses val="autoZero"/>
        <c:auto val="1"/>
        <c:lblAlgn val="ctr"/>
        <c:lblOffset val="100"/>
        <c:noMultiLvlLbl val="0"/>
      </c:catAx>
      <c:valAx>
        <c:axId val="99246656"/>
        <c:scaling>
          <c:orientation val="minMax"/>
        </c:scaling>
        <c:delete val="0"/>
        <c:axPos val="l"/>
        <c:majorGridlines/>
        <c:numFmt formatCode="General" sourceLinked="1"/>
        <c:majorTickMark val="out"/>
        <c:minorTickMark val="none"/>
        <c:tickLblPos val="nextTo"/>
        <c:crossAx val="5108633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2C933-6634-4C43-B1DA-E6071C248C16}" type="datetimeFigureOut">
              <a:rPr lang="en-US" smtClean="0"/>
              <a:pPr/>
              <a:t>8/28/2012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B7849-0FFE-42EB-B8FF-4C289BAE1EBE}" type="slidenum">
              <a:rPr lang="en-US" smtClean="0"/>
              <a:pPr/>
              <a:t>‹#›</a:t>
            </a:fld>
            <a:endParaRPr lang="en-US"/>
          </a:p>
        </p:txBody>
      </p:sp>
    </p:spTree>
    <p:extLst>
      <p:ext uri="{BB962C8B-B14F-4D97-AF65-F5344CB8AC3E}">
        <p14:creationId xmlns:p14="http://schemas.microsoft.com/office/powerpoint/2010/main" val="425660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icma.org/en/university/development/" TargetMode="External"/><Relationship Id="rId3" Type="http://schemas.openxmlformats.org/officeDocument/2006/relationships/hyperlink" Target="http://icma.org/en/icma/ethics/" TargetMode="External"/><Relationship Id="rId7" Type="http://schemas.openxmlformats.org/officeDocument/2006/relationships/hyperlink" Target="http://icma.org/en/university/hom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icma.org/en/international/home" TargetMode="External"/><Relationship Id="rId5" Type="http://schemas.openxmlformats.org/officeDocument/2006/relationships/hyperlink" Target="http://icma.org/en/icma/priorities/sustainable_communities/" TargetMode="External"/><Relationship Id="rId4" Type="http://schemas.openxmlformats.org/officeDocument/2006/relationships/hyperlink" Target="http://icma.org/en/icma/priorities/fund_for_professional_manage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conomix.blogs.nytimes.com/2012/06/11/americas-hidden-austerity-program/" TargetMode="External"/><Relationship Id="rId3" Type="http://schemas.openxmlformats.org/officeDocument/2006/relationships/hyperlink" Target="http://topics.nytimes.com/top/reference/timestopics/people/r/motoko_rich/index.html" TargetMode="External"/><Relationship Id="rId7" Type="http://schemas.openxmlformats.org/officeDocument/2006/relationships/hyperlink" Target="http://www.nytimes.com/2012/06/20/us/politics/fact-checking-obama-and-romney.html?pagewanted=al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lge.org/publications/state-and-local-government-workforce2012-trends" TargetMode="External"/><Relationship Id="rId5" Type="http://schemas.openxmlformats.org/officeDocument/2006/relationships/hyperlink" Target="http://topics.nytimes.com/top/reference/timestopics/subjects/r/recession_and_depression/index.html?inline=nyt-classifier" TargetMode="External"/><Relationship Id="rId4" Type="http://schemas.openxmlformats.org/officeDocument/2006/relationships/hyperlink" Target="http://www.nga.org/files/live/sites/NGA/files/pdf/FSS1206.PDF" TargetMode="External"/><Relationship Id="rId9" Type="http://schemas.openxmlformats.org/officeDocument/2006/relationships/hyperlink" Target="http://www.cato.org/publications/commentary/why-private-sector-isnt-doing-fi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arketwatch.com/investing/stock/RY?countrycode=US&amp;link=MW_story_quot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bsnews.com/8300-503544_162-503544.html?contributor=1022610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bsnews.com/8300-503544_162-503544.html?contributor=10361558"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news.yahoo.com/wealth-gap-widens-between-whites-minorities-040224418.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yerson.ca/journalis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mericanprogress.org/experts/TeixeiraRuy.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eople-press.org/2012/06/04/partisan-polarization-surges-in-bush-obama-year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ewsocialtrends.org/author/rmori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ewsocialtrends.org/author/rmori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pewsocialtrends.org/author/kparker/"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ewsocialtrends.org/author/kparker/"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ell-beingindex.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allup.com/poll/153872/Americans-Life-Ratings-Early-2012.aspx"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topics.bloomberg.com/iowa/" TargetMode="External"/><Relationship Id="rId13" Type="http://schemas.openxmlformats.org/officeDocument/2006/relationships/hyperlink" Target="http://topics.bloomberg.com/mitt-romney/" TargetMode="External"/><Relationship Id="rId18" Type="http://schemas.openxmlformats.org/officeDocument/2006/relationships/hyperlink" Target="http://www.bloomberg.com/quote/USURTOT:IND" TargetMode="External"/><Relationship Id="rId3" Type="http://schemas.openxmlformats.org/officeDocument/2006/relationships/hyperlink" Target="http://topics.bloomberg.com/barack-obama/" TargetMode="External"/><Relationship Id="rId21" Type="http://schemas.openxmlformats.org/officeDocument/2006/relationships/hyperlink" Target="mailto:dlynch27@bloomberg.net" TargetMode="External"/><Relationship Id="rId7" Type="http://schemas.openxmlformats.org/officeDocument/2006/relationships/hyperlink" Target="http://topics.bloomberg.com/des-moines/" TargetMode="External"/><Relationship Id="rId12" Type="http://schemas.openxmlformats.org/officeDocument/2006/relationships/hyperlink" Target="http://www.bloomberg.com/quote/MS:US" TargetMode="External"/><Relationship Id="rId17" Type="http://schemas.openxmlformats.org/officeDocument/2006/relationships/hyperlink" Target="http://topics.bloomberg.com/florida/" TargetMode="External"/><Relationship Id="rId2" Type="http://schemas.openxmlformats.org/officeDocument/2006/relationships/slide" Target="../slides/slide52.xml"/><Relationship Id="rId16" Type="http://schemas.openxmlformats.org/officeDocument/2006/relationships/hyperlink" Target="http://topics.bloomberg.com/management-consultant/" TargetMode="External"/><Relationship Id="rId20" Type="http://schemas.openxmlformats.org/officeDocument/2006/relationships/hyperlink" Target="http://topics.bloomberg.com/pennsylvania/" TargetMode="External"/><Relationship Id="rId1" Type="http://schemas.openxmlformats.org/officeDocument/2006/relationships/notesMaster" Target="../notesMasters/notesMaster1.xml"/><Relationship Id="rId6" Type="http://schemas.openxmlformats.org/officeDocument/2006/relationships/hyperlink" Target="http://topics.bloomberg.com/gulf-of-mexico/" TargetMode="External"/><Relationship Id="rId11" Type="http://schemas.openxmlformats.org/officeDocument/2006/relationships/hyperlink" Target="http://www.bloomberg.com/quote/GS:US" TargetMode="External"/><Relationship Id="rId5" Type="http://schemas.openxmlformats.org/officeDocument/2006/relationships/hyperlink" Target="http://www.bloomberg.com/quote/PIDSCWT%25:IND" TargetMode="External"/><Relationship Id="rId15" Type="http://schemas.openxmlformats.org/officeDocument/2006/relationships/hyperlink" Target="http://www.bloomberg.com/quote/FDDSGDP:IND" TargetMode="External"/><Relationship Id="rId10" Type="http://schemas.openxmlformats.org/officeDocument/2006/relationships/hyperlink" Target="http://www.bloomberg.com/quote/3AGSREG:IND" TargetMode="External"/><Relationship Id="rId19" Type="http://schemas.openxmlformats.org/officeDocument/2006/relationships/hyperlink" Target="http://topics.bloomberg.com/job-security/" TargetMode="External"/><Relationship Id="rId4" Type="http://schemas.openxmlformats.org/officeDocument/2006/relationships/hyperlink" Target="http://topics.bloomberg.com/michigan/" TargetMode="External"/><Relationship Id="rId9" Type="http://schemas.openxmlformats.org/officeDocument/2006/relationships/hyperlink" Target="http://topics.bloomberg.com/consumer-confidence/" TargetMode="External"/><Relationship Id="rId14" Type="http://schemas.openxmlformats.org/officeDocument/2006/relationships/hyperlink" Target="http://topics.bloomberg.com/west-chester/" TargetMode="External"/><Relationship Id="rId22" Type="http://schemas.openxmlformats.org/officeDocument/2006/relationships/hyperlink" Target="mailto:jcummings21@bloomberg.net"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chitika.com/"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allthingsd.com/20120525/mobile-devices-now-make-up-about-20-percent-of-u-s-web-traffic/" TargetMode="External"/><Relationship Id="rId4" Type="http://schemas.openxmlformats.org/officeDocument/2006/relationships/hyperlink" Target="http://allthingsd.com/20120504/study-ipad-accounts-for-nearly-95-percent-of-tablet-web-traffic/"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pewinternet.org/Reports/2010/Twitter-Update-2010.aspx"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pewinternet.org/Experts/Aaron-Smith.aspx"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pewinternet.org/Experts/Aaron-Smith.aspx"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lifewellrun.org/whats-a-professional-manager/elected-and-appointed-officials/"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ICMA, the International City/County Management Association, develops and advances professional local government management to create sustainable communities that improve lives worldwide. ICMA provides member support; publications; data and information; peer and results-oriented assistance; and training and professional development to nearly 9,000 city, town, and county experts and other individuals and organizations throughout the world. The management decisions made by ICMA's members affect millions of individuals living in thousands of communities, from small villages and towns to large metropolitan areas.</a:t>
            </a:r>
          </a:p>
          <a:p>
            <a:endParaRPr lang="en-US" dirty="0" smtClean="0"/>
          </a:p>
          <a:p>
            <a:r>
              <a:rPr lang="en-US" b="1" dirty="0" smtClean="0"/>
              <a:t>Core Beliefs</a:t>
            </a:r>
          </a:p>
          <a:p>
            <a:r>
              <a:rPr lang="en-US" dirty="0" smtClean="0"/>
              <a:t>ICMA members believe in: </a:t>
            </a:r>
          </a:p>
          <a:p>
            <a:r>
              <a:rPr lang="en-US" dirty="0" smtClean="0"/>
              <a:t>Serving as stewards of representative democracy. </a:t>
            </a:r>
          </a:p>
          <a:p>
            <a:r>
              <a:rPr lang="en-US" dirty="0" smtClean="0"/>
              <a:t>Practicing the highest standards of honesty and integrity in local governance, as expressed through ICMA’s </a:t>
            </a:r>
            <a:r>
              <a:rPr lang="en-US" dirty="0" smtClean="0">
                <a:hlinkClick r:id="rId3" action="ppaction://hlinkfile"/>
              </a:rPr>
              <a:t>Code of Ethics</a:t>
            </a:r>
            <a:r>
              <a:rPr lang="en-US" dirty="0" smtClean="0"/>
              <a:t>. </a:t>
            </a:r>
          </a:p>
          <a:p>
            <a:r>
              <a:rPr lang="en-US" dirty="0" smtClean="0"/>
              <a:t>Advocating for </a:t>
            </a:r>
            <a:r>
              <a:rPr lang="en-US" dirty="0" smtClean="0">
                <a:hlinkClick r:id="rId4" action="ppaction://hlinkfile"/>
              </a:rPr>
              <a:t>professional management</a:t>
            </a:r>
            <a:r>
              <a:rPr lang="en-US" dirty="0" smtClean="0"/>
              <a:t> as an integral component of effective local governance and community building, with council-manager government as the preferred local government structure. </a:t>
            </a:r>
          </a:p>
          <a:p>
            <a:r>
              <a:rPr lang="en-US" dirty="0" smtClean="0"/>
              <a:t>Building </a:t>
            </a:r>
            <a:r>
              <a:rPr lang="en-US" dirty="0" smtClean="0">
                <a:hlinkClick r:id="rId5" action="ppaction://hlinkfile"/>
              </a:rPr>
              <a:t>sustainable communities</a:t>
            </a:r>
            <a:r>
              <a:rPr lang="en-US" dirty="0" smtClean="0"/>
              <a:t> as a core responsibility of local government. </a:t>
            </a:r>
          </a:p>
          <a:p>
            <a:r>
              <a:rPr lang="en-US" dirty="0" smtClean="0"/>
              <a:t>Networking and exchanging knowledge and skills across </a:t>
            </a:r>
            <a:r>
              <a:rPr lang="en-US" dirty="0" smtClean="0">
                <a:hlinkClick r:id="rId6" action="ppaction://hlinkfile"/>
              </a:rPr>
              <a:t>international</a:t>
            </a:r>
            <a:r>
              <a:rPr lang="en-US" dirty="0" smtClean="0"/>
              <a:t> boundaries.</a:t>
            </a:r>
          </a:p>
          <a:p>
            <a:r>
              <a:rPr lang="en-US" dirty="0" smtClean="0"/>
              <a:t>Ensuring that local governments and the association reflect the diversity of the communities we serve.</a:t>
            </a:r>
          </a:p>
          <a:p>
            <a:r>
              <a:rPr lang="en-US" dirty="0" smtClean="0"/>
              <a:t>Committing to lifelong </a:t>
            </a:r>
            <a:r>
              <a:rPr lang="en-US" dirty="0" smtClean="0">
                <a:hlinkClick r:id="rId7" action="ppaction://hlinkfile"/>
              </a:rPr>
              <a:t>learning</a:t>
            </a:r>
            <a:r>
              <a:rPr lang="en-US" dirty="0" smtClean="0"/>
              <a:t> and </a:t>
            </a:r>
            <a:r>
              <a:rPr lang="en-US" dirty="0" smtClean="0">
                <a:hlinkClick r:id="rId8" action="ppaction://hlinkfile"/>
              </a:rPr>
              <a:t>professional development</a:t>
            </a:r>
            <a:r>
              <a:rPr lang="en-US" dirty="0" smtClean="0"/>
              <a:t>. </a:t>
            </a:r>
          </a:p>
          <a:p>
            <a:r>
              <a:rPr lang="en-US" dirty="0" smtClean="0"/>
              <a:t>Building up the quality of the profession and the association through an engaged network of members personally committed to that end.</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The peak local government employees (seasonally adjusted) was 6.51 million in July 2009, down to 6.24 million in April 2012, a loss of 261,000 jobs (4.0%)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PolitiFact.com, local government has been the sector hardest hit, sustaining a loss of 443,000 workers (3%) from January 2009 to June 2011, a loss of 204,800 local education workers (2.5%); and a loss of 238,400 non-education workers (3.7%). This compares with an increase of more than 1 million workers in the private sector.10</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10 Louis Jacobson, “Paul </a:t>
            </a:r>
            <a:r>
              <a:rPr lang="en-US" sz="1200" kern="1200" dirty="0" err="1" smtClean="0">
                <a:solidFill>
                  <a:schemeClr val="tx1"/>
                </a:solidFill>
                <a:latin typeface="+mn-lt"/>
                <a:ea typeface="+mn-ea"/>
                <a:cs typeface="+mn-cs"/>
              </a:rPr>
              <a:t>Krugman</a:t>
            </a:r>
            <a:r>
              <a:rPr lang="en-US" sz="1200" kern="1200" dirty="0" smtClean="0">
                <a:solidFill>
                  <a:schemeClr val="tx1"/>
                </a:solidFill>
                <a:latin typeface="+mn-lt"/>
                <a:ea typeface="+mn-ea"/>
                <a:cs typeface="+mn-cs"/>
              </a:rPr>
              <a:t> Says Government Jobs Have Fallen by Half Million since January 2009,” politifact.com/truth-o-meter/statements/2011/</a:t>
            </a:r>
            <a:r>
              <a:rPr lang="en-US" sz="1200" kern="1200" dirty="0" err="1" smtClean="0">
                <a:solidFill>
                  <a:schemeClr val="tx1"/>
                </a:solidFill>
                <a:latin typeface="+mn-lt"/>
                <a:ea typeface="+mn-ea"/>
                <a:cs typeface="+mn-cs"/>
              </a:rPr>
              <a:t>jul</a:t>
            </a:r>
            <a:r>
              <a:rPr lang="en-US" sz="1200" kern="1200" dirty="0" smtClean="0">
                <a:solidFill>
                  <a:schemeClr val="tx1"/>
                </a:solidFill>
                <a:latin typeface="+mn-lt"/>
                <a:ea typeface="+mn-ea"/>
                <a:cs typeface="+mn-cs"/>
              </a:rPr>
              <a:t>/11/ </a:t>
            </a:r>
            <a:r>
              <a:rPr lang="en-US" sz="1200" kern="1200" dirty="0" err="1" smtClean="0">
                <a:solidFill>
                  <a:schemeClr val="tx1"/>
                </a:solidFill>
                <a:latin typeface="+mn-lt"/>
                <a:ea typeface="+mn-ea"/>
                <a:cs typeface="+mn-cs"/>
              </a:rPr>
              <a:t>paul-krugman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paul</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krugman</a:t>
            </a:r>
            <a:r>
              <a:rPr lang="en-US" sz="1200" kern="1200" dirty="0" smtClean="0">
                <a:solidFill>
                  <a:schemeClr val="tx1"/>
                </a:solidFill>
                <a:latin typeface="+mn-lt"/>
                <a:ea typeface="+mn-ea"/>
                <a:cs typeface="+mn-cs"/>
              </a:rPr>
              <a:t>-says-government-jobs- have-fallen-half/.</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http://</a:t>
            </a:r>
            <a:r>
              <a:rPr lang="en-US" dirty="0" err="1" smtClean="0"/>
              <a:t>www.nytimes.com</a:t>
            </a:r>
            <a:r>
              <a:rPr lang="en-US" dirty="0" smtClean="0"/>
              <a:t>/2012/06/20/business/public-workers-face-continued-layoffs-and-recovery-is-hurt.html?_r=1&amp;hp </a:t>
            </a:r>
          </a:p>
          <a:p>
            <a:endParaRPr lang="en-US" dirty="0" smtClean="0"/>
          </a:p>
          <a:p>
            <a:r>
              <a:rPr lang="fr-FR" sz="1200" kern="1200" dirty="0" smtClean="0">
                <a:solidFill>
                  <a:schemeClr val="tx1"/>
                </a:solidFill>
                <a:latin typeface="+mn-lt"/>
                <a:ea typeface="+mn-ea"/>
                <a:cs typeface="+mn-cs"/>
              </a:rPr>
              <a:t>une 19, 2012</a:t>
            </a:r>
          </a:p>
          <a:p>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Public </a:t>
            </a:r>
            <a:r>
              <a:rPr lang="fr-FR" sz="1200" b="1" kern="1200" dirty="0" err="1" smtClean="0">
                <a:solidFill>
                  <a:schemeClr val="tx1"/>
                </a:solidFill>
                <a:latin typeface="+mn-lt"/>
                <a:ea typeface="+mn-ea"/>
                <a:cs typeface="+mn-cs"/>
              </a:rPr>
              <a:t>Workers</a:t>
            </a:r>
            <a:r>
              <a:rPr lang="fr-FR" sz="1200" b="1" kern="1200" dirty="0" smtClean="0">
                <a:solidFill>
                  <a:schemeClr val="tx1"/>
                </a:solidFill>
                <a:latin typeface="+mn-lt"/>
                <a:ea typeface="+mn-ea"/>
                <a:cs typeface="+mn-cs"/>
              </a:rPr>
              <a:t> Face New Rash of </a:t>
            </a:r>
            <a:r>
              <a:rPr lang="fr-FR" sz="1200" b="1" kern="1200" dirty="0" err="1" smtClean="0">
                <a:solidFill>
                  <a:schemeClr val="tx1"/>
                </a:solidFill>
                <a:latin typeface="+mn-lt"/>
                <a:ea typeface="+mn-ea"/>
                <a:cs typeface="+mn-cs"/>
              </a:rPr>
              <a:t>Layoffs</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Hurting</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Recovery</a:t>
            </a:r>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By SHAILA DEWAN and </a:t>
            </a:r>
            <a:r>
              <a:rPr lang="fr-FR" sz="1200" b="1" kern="1200" dirty="0" smtClean="0">
                <a:solidFill>
                  <a:schemeClr val="tx1"/>
                </a:solidFill>
                <a:latin typeface="+mn-lt"/>
                <a:ea typeface="+mn-ea"/>
                <a:cs typeface="+mn-cs"/>
                <a:hlinkClick r:id="rId3"/>
              </a:rPr>
              <a:t>MOTOKO RICH</a:t>
            </a:r>
          </a:p>
          <a:p>
            <a:r>
              <a:rPr lang="fr-FR" sz="1200" b="0" kern="1200" dirty="0" err="1" smtClean="0">
                <a:solidFill>
                  <a:schemeClr val="tx1"/>
                </a:solidFill>
                <a:latin typeface="+mn-lt"/>
                <a:ea typeface="+mn-ea"/>
                <a:cs typeface="+mn-cs"/>
              </a:rPr>
              <a:t>Companies</a:t>
            </a:r>
            <a:r>
              <a:rPr lang="fr-FR" sz="1200" b="0" kern="1200" dirty="0" smtClean="0">
                <a:solidFill>
                  <a:schemeClr val="tx1"/>
                </a:solidFill>
                <a:latin typeface="+mn-lt"/>
                <a:ea typeface="+mn-ea"/>
                <a:cs typeface="+mn-cs"/>
              </a:rPr>
              <a:t> have been </a:t>
            </a:r>
            <a:r>
              <a:rPr lang="fr-FR" sz="1200" b="0" kern="1200" dirty="0" err="1" smtClean="0">
                <a:solidFill>
                  <a:schemeClr val="tx1"/>
                </a:solidFill>
                <a:latin typeface="+mn-lt"/>
                <a:ea typeface="+mn-ea"/>
                <a:cs typeface="+mn-cs"/>
              </a:rPr>
              <a:t>slowly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adding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workers</a:t>
            </a:r>
            <a:r>
              <a:rPr lang="fr-FR" sz="1200" b="0" kern="1200" dirty="0" smtClean="0">
                <a:solidFill>
                  <a:schemeClr val="tx1"/>
                </a:solidFill>
                <a:latin typeface="+mn-lt"/>
                <a:ea typeface="+mn-ea"/>
                <a:cs typeface="+mn-cs"/>
              </a:rPr>
              <a:t> for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two</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years</a:t>
            </a:r>
            <a:r>
              <a:rPr lang="fr-FR" sz="1200" b="0" kern="1200" dirty="0" smtClean="0">
                <a:solidFill>
                  <a:schemeClr val="tx1"/>
                </a:solidFill>
                <a:latin typeface="+mn-lt"/>
                <a:ea typeface="+mn-ea"/>
                <a:cs typeface="+mn-cs"/>
              </a:rPr>
              <a:t>. But </a:t>
            </a:r>
            <a:r>
              <a:rPr lang="fr-FR" sz="1200" b="0" kern="1200" dirty="0" err="1" smtClean="0">
                <a:solidFill>
                  <a:schemeClr val="tx1"/>
                </a:solidFill>
                <a:latin typeface="+mn-lt"/>
                <a:ea typeface="+mn-ea"/>
                <a:cs typeface="+mn-cs"/>
              </a:rPr>
              <a:t>pink</a:t>
            </a:r>
            <a:r>
              <a:rPr lang="fr-FR" sz="1200" b="0" kern="1200" dirty="0" smtClean="0">
                <a:solidFill>
                  <a:schemeClr val="tx1"/>
                </a:solidFill>
                <a:latin typeface="+mn-lt"/>
                <a:ea typeface="+mn-ea"/>
                <a:cs typeface="+mn-cs"/>
              </a:rPr>
              <a:t> slips are </a:t>
            </a:r>
            <a:r>
              <a:rPr lang="fr-FR" sz="1200" b="0" kern="1200" dirty="0" err="1" smtClean="0">
                <a:solidFill>
                  <a:schemeClr val="tx1"/>
                </a:solidFill>
                <a:latin typeface="+mn-lt"/>
                <a:ea typeface="+mn-ea"/>
                <a:cs typeface="+mn-cs"/>
              </a:rPr>
              <a:t>still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going</a:t>
            </a:r>
            <a:r>
              <a:rPr lang="fr-FR" sz="1200" b="0" kern="1200" dirty="0" smtClean="0">
                <a:solidFill>
                  <a:schemeClr val="tx1"/>
                </a:solidFill>
                <a:latin typeface="+mn-lt"/>
                <a:ea typeface="+mn-ea"/>
                <a:cs typeface="+mn-cs"/>
              </a:rPr>
              <a:t> out in a crucial area: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In </a:t>
            </a:r>
            <a:r>
              <a:rPr lang="fr-FR" sz="1200" b="0" kern="1200" dirty="0" err="1" smtClean="0">
                <a:solidFill>
                  <a:schemeClr val="tx1"/>
                </a:solidFill>
                <a:latin typeface="+mn-lt"/>
                <a:ea typeface="+mn-ea"/>
                <a:cs typeface="+mn-cs"/>
              </a:rPr>
              <a:t>California</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governor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threatening</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eliminate</a:t>
            </a:r>
            <a:r>
              <a:rPr lang="fr-FR" sz="1200" b="0" kern="1200" dirty="0" smtClean="0">
                <a:solidFill>
                  <a:schemeClr val="tx1"/>
                </a:solidFill>
                <a:latin typeface="+mn-lt"/>
                <a:ea typeface="+mn-ea"/>
                <a:cs typeface="+mn-cs"/>
              </a:rPr>
              <a:t> 15,000 state jobs. </a:t>
            </a:r>
            <a:r>
              <a:rPr lang="fr-FR" sz="1200" b="0" kern="1200" dirty="0" err="1" smtClean="0">
                <a:solidFill>
                  <a:schemeClr val="tx1"/>
                </a:solidFill>
                <a:latin typeface="+mn-lt"/>
                <a:ea typeface="+mn-ea"/>
                <a:cs typeface="+mn-cs"/>
              </a:rPr>
              <a:t>When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begins</a:t>
            </a:r>
            <a:r>
              <a:rPr lang="fr-FR" sz="1200" b="0" kern="1200" dirty="0" smtClean="0">
                <a:solidFill>
                  <a:schemeClr val="tx1"/>
                </a:solidFill>
                <a:latin typeface="+mn-lt"/>
                <a:ea typeface="+mn-ea"/>
                <a:cs typeface="+mn-cs"/>
              </a:rPr>
              <a:t> in Cleveland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fall</a:t>
            </a:r>
            <a:r>
              <a:rPr lang="fr-FR" sz="1200" b="0" kern="1200" dirty="0" smtClean="0">
                <a:solidFill>
                  <a:schemeClr val="tx1"/>
                </a:solidFill>
                <a:latin typeface="+mn-lt"/>
                <a:ea typeface="+mn-ea"/>
                <a:cs typeface="+mn-cs"/>
              </a:rPr>
              <a:t>,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500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probably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out of </a:t>
            </a:r>
            <a:r>
              <a:rPr lang="fr-FR" sz="1200" b="0" kern="1200" dirty="0" err="1" smtClean="0">
                <a:solidFill>
                  <a:schemeClr val="tx1"/>
                </a:solidFill>
                <a:latin typeface="+mn-lt"/>
                <a:ea typeface="+mn-ea"/>
                <a:cs typeface="+mn-cs"/>
              </a:rPr>
              <a:t>work</a:t>
            </a:r>
            <a:r>
              <a:rPr lang="fr-FR" sz="1200" b="0" kern="1200" dirty="0" smtClean="0">
                <a:solidFill>
                  <a:schemeClr val="tx1"/>
                </a:solidFill>
                <a:latin typeface="+mn-lt"/>
                <a:ea typeface="+mn-ea"/>
                <a:cs typeface="+mn-cs"/>
              </a:rPr>
              <a:t>. And in Trenton — </a:t>
            </a:r>
            <a:r>
              <a:rPr lang="fr-FR" sz="1200" b="0" kern="1200" dirty="0" err="1" smtClean="0">
                <a:solidFill>
                  <a:schemeClr val="tx1"/>
                </a:solidFill>
                <a:latin typeface="+mn-lt"/>
                <a:ea typeface="+mn-ea"/>
                <a:cs typeface="+mn-cs"/>
              </a:rPr>
              <a:t>which</a:t>
            </a:r>
            <a:r>
              <a:rPr lang="fr-FR" sz="1200" b="0" kern="1200" dirty="0" smtClean="0">
                <a:solidFill>
                  <a:schemeClr val="tx1"/>
                </a:solidFill>
                <a:latin typeface="+mn-lt"/>
                <a:ea typeface="+mn-ea"/>
                <a:cs typeface="+mn-cs"/>
              </a:rPr>
              <a:t> has </a:t>
            </a:r>
            <a:r>
              <a:rPr lang="fr-FR" sz="1200" b="0" kern="1200" dirty="0" err="1" smtClean="0">
                <a:solidFill>
                  <a:schemeClr val="tx1"/>
                </a:solidFill>
                <a:latin typeface="+mn-lt"/>
                <a:ea typeface="+mn-ea"/>
                <a:cs typeface="+mn-cs"/>
              </a:rPr>
              <a:t>already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cut</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third</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its</a:t>
            </a:r>
            <a:r>
              <a:rPr lang="fr-FR" sz="1200" b="0" kern="1200" dirty="0" smtClean="0">
                <a:solidFill>
                  <a:schemeClr val="tx1"/>
                </a:solidFill>
                <a:latin typeface="+mn-lt"/>
                <a:ea typeface="+mn-ea"/>
                <a:cs typeface="+mn-cs"/>
              </a:rPr>
              <a:t> police force, </a:t>
            </a:r>
            <a:r>
              <a:rPr lang="fr-FR" sz="1200" b="0" kern="1200" dirty="0" err="1" smtClean="0">
                <a:solidFill>
                  <a:schemeClr val="tx1"/>
                </a:solidFill>
                <a:latin typeface="+mn-lt"/>
                <a:ea typeface="+mn-ea"/>
                <a:cs typeface="+mn-cs"/>
              </a:rPr>
              <a:t>hundreds</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district </a:t>
            </a:r>
            <a:r>
              <a:rPr lang="fr-FR" sz="1200" b="0" kern="1200" dirty="0" err="1" smtClean="0">
                <a:solidFill>
                  <a:schemeClr val="tx1"/>
                </a:solidFill>
                <a:latin typeface="+mn-lt"/>
                <a:ea typeface="+mn-ea"/>
                <a:cs typeface="+mn-cs"/>
              </a:rPr>
              <a:t>employees</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least 150 </a:t>
            </a:r>
            <a:r>
              <a:rPr lang="fr-FR" sz="1200" b="0" kern="1200" dirty="0" err="1" smtClean="0">
                <a:solidFill>
                  <a:schemeClr val="tx1"/>
                </a:solidFill>
                <a:latin typeface="+mn-lt"/>
                <a:ea typeface="+mn-ea"/>
                <a:cs typeface="+mn-cs"/>
              </a:rPr>
              <a:t>other</a:t>
            </a:r>
            <a:r>
              <a:rPr lang="fr-FR" sz="1200" b="0" kern="1200" dirty="0" smtClean="0">
                <a:solidFill>
                  <a:schemeClr val="tx1"/>
                </a:solidFill>
                <a:latin typeface="+mn-lt"/>
                <a:ea typeface="+mn-ea"/>
                <a:cs typeface="+mn-cs"/>
              </a:rPr>
              <a:t> public </a:t>
            </a:r>
            <a:r>
              <a:rPr lang="fr-FR" sz="1200" b="0" kern="1200" dirty="0" err="1" smtClean="0">
                <a:solidFill>
                  <a:schemeClr val="tx1"/>
                </a:solidFill>
                <a:latin typeface="+mn-lt"/>
                <a:ea typeface="+mn-ea"/>
                <a:cs typeface="+mn-cs"/>
              </a:rPr>
              <a:t>workers</a:t>
            </a:r>
            <a:r>
              <a:rPr lang="fr-FR" sz="1200" b="0" kern="1200" dirty="0" smtClean="0">
                <a:solidFill>
                  <a:schemeClr val="tx1"/>
                </a:solidFill>
                <a:latin typeface="+mn-lt"/>
                <a:ea typeface="+mn-ea"/>
                <a:cs typeface="+mn-cs"/>
              </a:rPr>
              <a:t> — the </a:t>
            </a:r>
            <a:r>
              <a:rPr lang="fr-FR" sz="1200" b="0" kern="1200" dirty="0" err="1" smtClean="0">
                <a:solidFill>
                  <a:schemeClr val="tx1"/>
                </a:solidFill>
                <a:latin typeface="+mn-lt"/>
                <a:ea typeface="+mn-ea"/>
                <a:cs typeface="+mn-cs"/>
              </a:rPr>
              <a:t>only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way</a:t>
            </a:r>
            <a:r>
              <a:rPr lang="fr-FR" sz="1200" b="0" kern="1200" dirty="0" smtClean="0">
                <a:solidFill>
                  <a:schemeClr val="tx1"/>
                </a:solidFill>
                <a:latin typeface="+mn-lt"/>
                <a:ea typeface="+mn-ea"/>
                <a:cs typeface="+mn-cs"/>
              </a:rPr>
              <a:t> the city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forestall</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loss</a:t>
            </a:r>
            <a:r>
              <a:rPr lang="fr-FR" sz="1200" b="0" kern="1200" dirty="0" smtClean="0">
                <a:solidFill>
                  <a:schemeClr val="tx1"/>
                </a:solidFill>
                <a:latin typeface="+mn-lt"/>
                <a:ea typeface="+mn-ea"/>
                <a:cs typeface="+mn-cs"/>
              </a:rPr>
              <a:t> of 60 more </a:t>
            </a:r>
            <a:r>
              <a:rPr lang="fr-FR" sz="1200" b="0" kern="1200" dirty="0" err="1" smtClean="0">
                <a:solidFill>
                  <a:schemeClr val="tx1"/>
                </a:solidFill>
                <a:latin typeface="+mn-lt"/>
                <a:ea typeface="+mn-ea"/>
                <a:cs typeface="+mn-cs"/>
              </a:rPr>
              <a:t>firefighters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if a </a:t>
            </a:r>
            <a:r>
              <a:rPr lang="fr-FR" sz="1200" b="0" kern="1200" dirty="0" err="1" smtClean="0">
                <a:solidFill>
                  <a:schemeClr val="tx1"/>
                </a:solidFill>
                <a:latin typeface="+mn-lt"/>
                <a:ea typeface="+mn-ea"/>
                <a:cs typeface="+mn-cs"/>
              </a:rPr>
              <a:t>federal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grant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comes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through</a:t>
            </a:r>
            <a:r>
              <a:rPr lang="fr-FR" sz="1200" b="0" kern="1200" dirty="0" smtClean="0">
                <a:solidFill>
                  <a:schemeClr val="tx1"/>
                </a:solidFill>
                <a:latin typeface="+mn-lt"/>
                <a:ea typeface="+mn-ea"/>
                <a:cs typeface="+mn-cs"/>
              </a:rPr>
              <a:t>.</a:t>
            </a:r>
          </a:p>
          <a:p>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payrolls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grew</a:t>
            </a:r>
            <a:r>
              <a:rPr lang="fr-FR" sz="1200" b="0" kern="1200" dirty="0" smtClean="0">
                <a:solidFill>
                  <a:schemeClr val="tx1"/>
                </a:solidFill>
                <a:latin typeface="+mn-lt"/>
                <a:ea typeface="+mn-ea"/>
                <a:cs typeface="+mn-cs"/>
              </a:rPr>
              <a:t> in the </a:t>
            </a:r>
            <a:r>
              <a:rPr lang="fr-FR" sz="1200" b="0" kern="1200" dirty="0" err="1" smtClean="0">
                <a:solidFill>
                  <a:schemeClr val="tx1"/>
                </a:solidFill>
                <a:latin typeface="+mn-lt"/>
                <a:ea typeface="+mn-ea"/>
                <a:cs typeface="+mn-cs"/>
              </a:rPr>
              <a:t>early</a:t>
            </a:r>
            <a:r>
              <a:rPr lang="fr-FR" sz="1200" b="0" kern="1200" dirty="0" smtClean="0">
                <a:solidFill>
                  <a:schemeClr val="tx1"/>
                </a:solidFill>
                <a:latin typeface="+mn-lt"/>
                <a:ea typeface="+mn-ea"/>
                <a:cs typeface="+mn-cs"/>
              </a:rPr>
              <a:t> part of the </a:t>
            </a:r>
            <a:r>
              <a:rPr lang="fr-FR" sz="1200" b="0" kern="1200" dirty="0" err="1" smtClean="0">
                <a:solidFill>
                  <a:schemeClr val="tx1"/>
                </a:solidFill>
                <a:latin typeface="+mn-lt"/>
                <a:ea typeface="+mn-ea"/>
                <a:cs typeface="+mn-cs"/>
              </a:rPr>
              <a:t>recovery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largely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because</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federal</a:t>
            </a:r>
            <a:r>
              <a:rPr lang="fr-FR" sz="1200" b="0" kern="1200" dirty="0" smtClean="0">
                <a:solidFill>
                  <a:schemeClr val="tx1"/>
                </a:solidFill>
                <a:latin typeface="+mn-lt"/>
                <a:ea typeface="+mn-ea"/>
                <a:cs typeface="+mn-cs"/>
              </a:rPr>
              <a:t> stimulus </a:t>
            </a:r>
            <a:r>
              <a:rPr lang="fr-FR" sz="1200" b="0" kern="1200" dirty="0" err="1" smtClean="0">
                <a:solidFill>
                  <a:schemeClr val="tx1"/>
                </a:solidFill>
                <a:latin typeface="+mn-lt"/>
                <a:ea typeface="+mn-ea"/>
                <a:cs typeface="+mn-cs"/>
              </a:rPr>
              <a:t>measures</a:t>
            </a:r>
            <a:r>
              <a:rPr lang="fr-FR" sz="1200" b="0" kern="1200" dirty="0" smtClean="0">
                <a:solidFill>
                  <a:schemeClr val="tx1"/>
                </a:solidFill>
                <a:latin typeface="+mn-lt"/>
                <a:ea typeface="+mn-ea"/>
                <a:cs typeface="+mn-cs"/>
              </a:rPr>
              <a:t>. But </a:t>
            </a:r>
            <a:r>
              <a:rPr lang="fr-FR" sz="1200" b="0" kern="1200" dirty="0" err="1" smtClean="0">
                <a:solidFill>
                  <a:schemeClr val="tx1"/>
                </a:solidFill>
                <a:latin typeface="+mn-lt"/>
                <a:ea typeface="+mn-ea"/>
                <a:cs typeface="+mn-cs"/>
              </a:rPr>
              <a:t>since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postrecession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peak</a:t>
            </a:r>
            <a:r>
              <a:rPr lang="fr-FR" sz="1200" b="0" kern="1200" dirty="0" smtClean="0">
                <a:solidFill>
                  <a:schemeClr val="tx1"/>
                </a:solidFill>
                <a:latin typeface="+mn-lt"/>
                <a:ea typeface="+mn-ea"/>
                <a:cs typeface="+mn-cs"/>
              </a:rPr>
              <a:t> in April 2009 (not </a:t>
            </a:r>
            <a:r>
              <a:rPr lang="fr-FR" sz="1200" b="0" kern="1200" dirty="0" err="1" smtClean="0">
                <a:solidFill>
                  <a:schemeClr val="tx1"/>
                </a:solidFill>
                <a:latin typeface="+mn-lt"/>
                <a:ea typeface="+mn-ea"/>
                <a:cs typeface="+mn-cs"/>
              </a:rPr>
              <a:t>counting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temporary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Census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hiring</a:t>
            </a:r>
            <a:r>
              <a:rPr lang="fr-FR" sz="1200" b="0" kern="1200" dirty="0" smtClean="0">
                <a:solidFill>
                  <a:schemeClr val="tx1"/>
                </a:solidFill>
                <a:latin typeface="+mn-lt"/>
                <a:ea typeface="+mn-ea"/>
                <a:cs typeface="+mn-cs"/>
              </a:rPr>
              <a:t>), the public </a:t>
            </a:r>
            <a:r>
              <a:rPr lang="fr-FR" sz="1200" b="0" kern="1200" dirty="0" err="1" smtClean="0">
                <a:solidFill>
                  <a:schemeClr val="tx1"/>
                </a:solidFill>
                <a:latin typeface="+mn-lt"/>
                <a:ea typeface="+mn-ea"/>
                <a:cs typeface="+mn-cs"/>
              </a:rPr>
              <a:t>sector</a:t>
            </a:r>
            <a:r>
              <a:rPr lang="fr-FR" sz="1200" b="0" kern="1200" dirty="0" smtClean="0">
                <a:solidFill>
                  <a:schemeClr val="tx1"/>
                </a:solidFill>
                <a:latin typeface="+mn-lt"/>
                <a:ea typeface="+mn-ea"/>
                <a:cs typeface="+mn-cs"/>
              </a:rPr>
              <a:t> has </a:t>
            </a:r>
            <a:r>
              <a:rPr lang="fr-FR" sz="1200" b="0" kern="1200" dirty="0" err="1" smtClean="0">
                <a:solidFill>
                  <a:schemeClr val="tx1"/>
                </a:solidFill>
                <a:latin typeface="+mn-lt"/>
                <a:ea typeface="+mn-ea"/>
                <a:cs typeface="+mn-cs"/>
              </a:rPr>
              <a:t>shrunk</a:t>
            </a:r>
            <a:r>
              <a:rPr lang="fr-FR" sz="1200" b="0" kern="1200" dirty="0" smtClean="0">
                <a:solidFill>
                  <a:schemeClr val="tx1"/>
                </a:solidFill>
                <a:latin typeface="+mn-lt"/>
                <a:ea typeface="+mn-ea"/>
                <a:cs typeface="+mn-cs"/>
              </a:rPr>
              <a:t> by 706,000 jobs. The </a:t>
            </a:r>
            <a:r>
              <a:rPr lang="fr-FR" sz="1200" b="0" kern="1200" dirty="0" err="1" smtClean="0">
                <a:solidFill>
                  <a:schemeClr val="tx1"/>
                </a:solidFill>
                <a:latin typeface="+mn-lt"/>
                <a:ea typeface="+mn-ea"/>
                <a:cs typeface="+mn-cs"/>
              </a:rPr>
              <a:t>losses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appeared</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tapering</a:t>
            </a:r>
            <a:r>
              <a:rPr lang="fr-FR" sz="1200" b="0" kern="1200" dirty="0" smtClean="0">
                <a:solidFill>
                  <a:schemeClr val="tx1"/>
                </a:solidFill>
                <a:latin typeface="+mn-lt"/>
                <a:ea typeface="+mn-ea"/>
                <a:cs typeface="+mn-cs"/>
              </a:rPr>
              <a:t> off </a:t>
            </a:r>
            <a:r>
              <a:rPr lang="fr-FR" sz="1200" b="0" kern="1200" dirty="0" err="1" smtClean="0">
                <a:solidFill>
                  <a:schemeClr val="tx1"/>
                </a:solidFill>
                <a:latin typeface="+mn-lt"/>
                <a:ea typeface="+mn-ea"/>
                <a:cs typeface="+mn-cs"/>
              </a:rPr>
              <a:t>earlier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a:t>
            </a:r>
            <a:r>
              <a:rPr lang="fr-FR" sz="1200" b="0" kern="1200" dirty="0" smtClean="0">
                <a:solidFill>
                  <a:schemeClr val="tx1"/>
                </a:solidFill>
                <a:latin typeface="+mn-lt"/>
                <a:ea typeface="+mn-ea"/>
                <a:cs typeface="+mn-cs"/>
              </a:rPr>
              <a:t>, but have </a:t>
            </a:r>
            <a:r>
              <a:rPr lang="fr-FR" sz="1200" b="0" kern="1200" dirty="0" err="1" smtClean="0">
                <a:solidFill>
                  <a:schemeClr val="tx1"/>
                </a:solidFill>
                <a:latin typeface="+mn-lt"/>
                <a:ea typeface="+mn-ea"/>
                <a:cs typeface="+mn-cs"/>
              </a:rPr>
              <a:t>accelerated</a:t>
            </a:r>
            <a:r>
              <a:rPr lang="fr-FR" sz="1200" b="0" kern="1200" dirty="0" smtClean="0">
                <a:solidFill>
                  <a:schemeClr val="tx1"/>
                </a:solidFill>
                <a:latin typeface="+mn-lt"/>
                <a:ea typeface="+mn-ea"/>
                <a:cs typeface="+mn-cs"/>
              </a:rPr>
              <a:t> for the last </a:t>
            </a:r>
            <a:r>
              <a:rPr lang="fr-FR" sz="1200" b="0" kern="1200" dirty="0" err="1" smtClean="0">
                <a:solidFill>
                  <a:schemeClr val="tx1"/>
                </a:solidFill>
                <a:latin typeface="+mn-lt"/>
                <a:ea typeface="+mn-ea"/>
                <a:cs typeface="+mn-cs"/>
              </a:rPr>
              <a:t>three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months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creating</a:t>
            </a:r>
            <a:r>
              <a:rPr lang="fr-FR" sz="1200" b="0" kern="1200" dirty="0" smtClean="0">
                <a:solidFill>
                  <a:schemeClr val="tx1"/>
                </a:solidFill>
                <a:latin typeface="+mn-lt"/>
                <a:ea typeface="+mn-ea"/>
                <a:cs typeface="+mn-cs"/>
              </a:rPr>
              <a:t> the single </a:t>
            </a:r>
            <a:r>
              <a:rPr lang="fr-FR" sz="1200" b="0" kern="1200" dirty="0" err="1" smtClean="0">
                <a:solidFill>
                  <a:schemeClr val="tx1"/>
                </a:solidFill>
                <a:latin typeface="+mn-lt"/>
                <a:ea typeface="+mn-ea"/>
                <a:cs typeface="+mn-cs"/>
              </a:rPr>
              <a:t>biggest</a:t>
            </a:r>
            <a:r>
              <a:rPr lang="fr-FR" sz="1200" b="0" kern="1200" dirty="0" smtClean="0">
                <a:solidFill>
                  <a:schemeClr val="tx1"/>
                </a:solidFill>
                <a:latin typeface="+mn-lt"/>
                <a:ea typeface="+mn-ea"/>
                <a:cs typeface="+mn-cs"/>
              </a:rPr>
              <a:t> drag on the </a:t>
            </a:r>
            <a:r>
              <a:rPr lang="fr-FR" sz="1200" b="0" kern="1200" dirty="0" err="1" smtClean="0">
                <a:solidFill>
                  <a:schemeClr val="tx1"/>
                </a:solidFill>
                <a:latin typeface="+mn-lt"/>
                <a:ea typeface="+mn-ea"/>
                <a:cs typeface="+mn-cs"/>
              </a:rPr>
              <a:t>recovery</a:t>
            </a:r>
            <a:r>
              <a:rPr lang="fr-FR" sz="1200" b="0" kern="1200" dirty="0" smtClean="0">
                <a:solidFill>
                  <a:schemeClr val="tx1"/>
                </a:solidFill>
                <a:latin typeface="+mn-lt"/>
                <a:ea typeface="+mn-ea"/>
                <a:cs typeface="+mn-cs"/>
              </a:rPr>
              <a:t> in </a:t>
            </a:r>
            <a:r>
              <a:rPr lang="fr-FR" sz="1200" b="0" kern="1200" dirty="0" err="1" smtClean="0">
                <a:solidFill>
                  <a:schemeClr val="tx1"/>
                </a:solidFill>
                <a:latin typeface="+mn-lt"/>
                <a:ea typeface="+mn-ea"/>
                <a:cs typeface="+mn-cs"/>
              </a:rPr>
              <a:t>many</a:t>
            </a:r>
            <a:r>
              <a:rPr lang="fr-FR" sz="1200" b="0" kern="1200" dirty="0" smtClean="0">
                <a:solidFill>
                  <a:schemeClr val="tx1"/>
                </a:solidFill>
                <a:latin typeface="+mn-lt"/>
                <a:ea typeface="+mn-ea"/>
                <a:cs typeface="+mn-cs"/>
              </a:rPr>
              <a:t> areas.</a:t>
            </a:r>
          </a:p>
          <a:p>
            <a:r>
              <a:rPr lang="fr-FR" sz="1200" b="0" kern="1200" dirty="0" err="1" smtClean="0">
                <a:solidFill>
                  <a:schemeClr val="tx1"/>
                </a:solidFill>
                <a:latin typeface="+mn-lt"/>
                <a:ea typeface="+mn-ea"/>
                <a:cs typeface="+mn-cs"/>
              </a:rPr>
              <a:t>With</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economy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expanding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albeit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slowly</a:t>
            </a:r>
            <a:r>
              <a:rPr lang="fr-FR" sz="1200" b="0" kern="1200" dirty="0" smtClean="0">
                <a:solidFill>
                  <a:schemeClr val="tx1"/>
                </a:solidFill>
                <a:latin typeface="+mn-lt"/>
                <a:ea typeface="+mn-ea"/>
                <a:cs typeface="+mn-cs"/>
              </a:rPr>
              <a:t>, state </a:t>
            </a:r>
            <a:r>
              <a:rPr lang="fr-FR" sz="1200" b="0" kern="1200" dirty="0" err="1" smtClean="0">
                <a:solidFill>
                  <a:schemeClr val="tx1"/>
                </a:solidFill>
                <a:latin typeface="+mn-lt"/>
                <a:ea typeface="+mn-ea"/>
                <a:cs typeface="+mn-cs"/>
              </a:rPr>
              <a:t>tax</a:t>
            </a:r>
            <a:r>
              <a:rPr lang="fr-FR" sz="1200" b="0" kern="1200" dirty="0" smtClean="0">
                <a:solidFill>
                  <a:schemeClr val="tx1"/>
                </a:solidFill>
                <a:latin typeface="+mn-lt"/>
                <a:ea typeface="+mn-ea"/>
                <a:cs typeface="+mn-cs"/>
              </a:rPr>
              <a:t> revenues have </a:t>
            </a:r>
            <a:r>
              <a:rPr lang="fr-FR" sz="1200" b="0" kern="1200" dirty="0" err="1" smtClean="0">
                <a:solidFill>
                  <a:schemeClr val="tx1"/>
                </a:solidFill>
                <a:latin typeface="+mn-lt"/>
                <a:ea typeface="+mn-ea"/>
                <a:cs typeface="+mn-cs"/>
              </a:rPr>
              <a:t>started</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recover</a:t>
            </a:r>
            <a:r>
              <a:rPr lang="fr-FR" sz="1200" b="0" kern="1200" dirty="0" smtClean="0">
                <a:solidFill>
                  <a:schemeClr val="tx1"/>
                </a:solidFill>
                <a:latin typeface="+mn-lt"/>
                <a:ea typeface="+mn-ea"/>
                <a:cs typeface="+mn-cs"/>
              </a:rPr>
              <a:t> and are </a:t>
            </a:r>
            <a:r>
              <a:rPr lang="fr-FR" sz="1200" b="0" kern="1200" dirty="0" err="1" smtClean="0">
                <a:solidFill>
                  <a:schemeClr val="tx1"/>
                </a:solidFill>
                <a:latin typeface="+mn-lt"/>
                <a:ea typeface="+mn-ea"/>
                <a:cs typeface="+mn-cs"/>
              </a:rPr>
              <a:t>estimated</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exceed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prerecession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levels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next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governors</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legislatures</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keeping</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tight</a:t>
            </a:r>
            <a:r>
              <a:rPr lang="fr-FR" sz="1200" b="0" kern="1200" dirty="0" smtClean="0">
                <a:solidFill>
                  <a:schemeClr val="tx1"/>
                </a:solidFill>
                <a:latin typeface="+mn-lt"/>
                <a:ea typeface="+mn-ea"/>
                <a:cs typeface="+mn-cs"/>
              </a:rPr>
              <a:t> rein on </a:t>
            </a:r>
            <a:r>
              <a:rPr lang="fr-FR" sz="1200" b="0" kern="1200" dirty="0" err="1" smtClean="0">
                <a:solidFill>
                  <a:schemeClr val="tx1"/>
                </a:solidFill>
                <a:latin typeface="+mn-lt"/>
                <a:ea typeface="+mn-ea"/>
                <a:cs typeface="+mn-cs"/>
              </a:rPr>
              <a:t>spending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whether</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refill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depleted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rainy-day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funds</a:t>
            </a:r>
            <a:r>
              <a:rPr lang="fr-FR" sz="1200" b="0" kern="1200" dirty="0" smtClean="0">
                <a:solidFill>
                  <a:schemeClr val="tx1"/>
                </a:solidFill>
                <a:latin typeface="+mn-lt"/>
                <a:ea typeface="+mn-ea"/>
                <a:cs typeface="+mn-cs"/>
              </a:rPr>
              <a:t> or </a:t>
            </a:r>
            <a:r>
              <a:rPr lang="fr-FR" sz="1200" b="0" kern="1200" dirty="0" err="1" smtClean="0">
                <a:solidFill>
                  <a:schemeClr val="tx1"/>
                </a:solidFill>
                <a:latin typeface="+mn-lt"/>
                <a:ea typeface="+mn-ea"/>
                <a:cs typeface="+mn-cs"/>
              </a:rPr>
              <a:t>because</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political</a:t>
            </a:r>
            <a:r>
              <a:rPr lang="fr-FR" sz="1200" b="0" kern="1200" dirty="0" smtClean="0">
                <a:solidFill>
                  <a:schemeClr val="tx1"/>
                </a:solidFill>
                <a:latin typeface="+mn-lt"/>
                <a:ea typeface="+mn-ea"/>
                <a:cs typeface="+mn-cs"/>
              </a:rPr>
              <a:t> inclination.</a:t>
            </a:r>
          </a:p>
          <a:p>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same</a:t>
            </a:r>
            <a:r>
              <a:rPr lang="fr-FR" sz="1200" b="0" kern="1200" dirty="0" smtClean="0">
                <a:solidFill>
                  <a:schemeClr val="tx1"/>
                </a:solidFill>
                <a:latin typeface="+mn-lt"/>
                <a:ea typeface="+mn-ea"/>
                <a:cs typeface="+mn-cs"/>
              </a:rPr>
              <a:t> time, </a:t>
            </a:r>
            <a:r>
              <a:rPr lang="fr-FR" sz="1200" b="0" kern="1200" dirty="0" err="1" smtClean="0">
                <a:solidFill>
                  <a:schemeClr val="tx1"/>
                </a:solidFill>
                <a:latin typeface="+mn-lt"/>
                <a:ea typeface="+mn-ea"/>
                <a:cs typeface="+mn-cs"/>
              </a:rPr>
              <a:t>costs</a:t>
            </a:r>
            <a:r>
              <a:rPr lang="fr-FR" sz="1200" b="0" kern="1200" dirty="0" smtClean="0">
                <a:solidFill>
                  <a:schemeClr val="tx1"/>
                </a:solidFill>
                <a:latin typeface="+mn-lt"/>
                <a:ea typeface="+mn-ea"/>
                <a:cs typeface="+mn-cs"/>
              </a:rPr>
              <a:t> for </a:t>
            </a:r>
            <a:r>
              <a:rPr lang="fr-FR" sz="1200" b="0" kern="1200" dirty="0" err="1" smtClean="0">
                <a:solidFill>
                  <a:schemeClr val="tx1"/>
                </a:solidFill>
                <a:latin typeface="+mn-lt"/>
                <a:ea typeface="+mn-ea"/>
                <a:cs typeface="+mn-cs"/>
              </a:rPr>
              <a:t>health</a:t>
            </a:r>
            <a:r>
              <a:rPr lang="fr-FR" sz="1200" b="0" kern="1200" dirty="0" smtClean="0">
                <a:solidFill>
                  <a:schemeClr val="tx1"/>
                </a:solidFill>
                <a:latin typeface="+mn-lt"/>
                <a:ea typeface="+mn-ea"/>
                <a:cs typeface="+mn-cs"/>
              </a:rPr>
              <a:t> care, social services, pensions and </a:t>
            </a:r>
            <a:r>
              <a:rPr lang="fr-FR" sz="1200" b="0" kern="1200" dirty="0" err="1" smtClean="0">
                <a:solidFill>
                  <a:schemeClr val="tx1"/>
                </a:solidFill>
                <a:latin typeface="+mn-lt"/>
                <a:ea typeface="+mn-ea"/>
                <a:cs typeface="+mn-cs"/>
              </a:rPr>
              <a:t>education</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still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rising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Fourteen</a:t>
            </a:r>
            <a:r>
              <a:rPr lang="fr-FR" sz="1200" b="0" kern="1200" dirty="0" smtClean="0">
                <a:solidFill>
                  <a:schemeClr val="tx1"/>
                </a:solidFill>
                <a:latin typeface="+mn-lt"/>
                <a:ea typeface="+mn-ea"/>
                <a:cs typeface="+mn-cs"/>
              </a:rPr>
              <a:t> states plan to </a:t>
            </a:r>
            <a:r>
              <a:rPr lang="fr-FR" sz="1200" b="0" kern="1200" dirty="0" err="1" smtClean="0">
                <a:solidFill>
                  <a:schemeClr val="tx1"/>
                </a:solidFill>
                <a:latin typeface="+mn-lt"/>
                <a:ea typeface="+mn-ea"/>
                <a:cs typeface="+mn-cs"/>
              </a:rPr>
              <a:t>resolve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their</a:t>
            </a:r>
            <a:r>
              <a:rPr lang="fr-FR" sz="1200" b="0" kern="1200" dirty="0" smtClean="0">
                <a:solidFill>
                  <a:schemeClr val="tx1"/>
                </a:solidFill>
                <a:latin typeface="+mn-lt"/>
                <a:ea typeface="+mn-ea"/>
                <a:cs typeface="+mn-cs"/>
              </a:rPr>
              <a:t> budget gaps by </a:t>
            </a:r>
            <a:r>
              <a:rPr lang="fr-FR" sz="1200" b="0" kern="1200" dirty="0" err="1" smtClean="0">
                <a:solidFill>
                  <a:schemeClr val="tx1"/>
                </a:solidFill>
                <a:latin typeface="+mn-lt"/>
                <a:ea typeface="+mn-ea"/>
                <a:cs typeface="+mn-cs"/>
              </a:rPr>
              <a:t>reducing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aid</a:t>
            </a:r>
            <a:r>
              <a:rPr lang="fr-FR" sz="1200" b="0" kern="1200" dirty="0" smtClean="0">
                <a:solidFill>
                  <a:schemeClr val="tx1"/>
                </a:solidFill>
                <a:latin typeface="+mn-lt"/>
                <a:ea typeface="+mn-ea"/>
                <a:cs typeface="+mn-cs"/>
              </a:rPr>
              <a:t> to local </a:t>
            </a:r>
            <a:r>
              <a:rPr lang="fr-FR" sz="1200" b="0" kern="1200" dirty="0" err="1" smtClean="0">
                <a:solidFill>
                  <a:schemeClr val="tx1"/>
                </a:solidFill>
                <a:latin typeface="+mn-lt"/>
                <a:ea typeface="+mn-ea"/>
                <a:cs typeface="+mn-cs"/>
              </a:rPr>
              <a:t>governments</a:t>
            </a:r>
            <a:r>
              <a:rPr lang="fr-FR" sz="1200" b="0" kern="1200" dirty="0" smtClean="0">
                <a:solidFill>
                  <a:schemeClr val="tx1"/>
                </a:solidFill>
                <a:latin typeface="+mn-lt"/>
                <a:ea typeface="+mn-ea"/>
                <a:cs typeface="+mn-cs"/>
              </a:rPr>
              <a:t>, </a:t>
            </a:r>
            <a:r>
              <a:rPr lang="fr-FR" sz="1200" b="0" kern="1200" dirty="0" smtClean="0">
                <a:solidFill>
                  <a:schemeClr val="tx1"/>
                </a:solidFill>
                <a:latin typeface="+mn-lt"/>
                <a:ea typeface="+mn-ea"/>
                <a:cs typeface="+mn-cs"/>
                <a:hlinkClick r:id="rId4"/>
              </a:rPr>
              <a:t>according to a report by the National Governors Association and the National Association of State Budget Officers.</a:t>
            </a:r>
          </a:p>
          <a:p>
            <a:r>
              <a:rPr lang="fr-FR" sz="1200" b="0" kern="1200" dirty="0" smtClean="0">
                <a:solidFill>
                  <a:schemeClr val="tx1"/>
                </a:solidFill>
                <a:latin typeface="+mn-lt"/>
                <a:ea typeface="+mn-ea"/>
                <a:cs typeface="+mn-cs"/>
              </a:rPr>
              <a:t>So </a:t>
            </a:r>
            <a:r>
              <a:rPr lang="fr-FR" sz="1200" b="0" kern="1200" dirty="0" err="1" smtClean="0">
                <a:solidFill>
                  <a:schemeClr val="tx1"/>
                </a:solidFill>
                <a:latin typeface="+mn-lt"/>
                <a:ea typeface="+mn-ea"/>
                <a:cs typeface="+mn-cs"/>
              </a:rPr>
              <a:t>while</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federal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has </a:t>
            </a:r>
            <a:r>
              <a:rPr lang="fr-FR" sz="1200" b="0" kern="1200" dirty="0" err="1" smtClean="0">
                <a:solidFill>
                  <a:schemeClr val="tx1"/>
                </a:solidFill>
                <a:latin typeface="+mn-lt"/>
                <a:ea typeface="+mn-ea"/>
                <a:cs typeface="+mn-cs"/>
              </a:rPr>
              <a:t>grown</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little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since</a:t>
            </a:r>
            <a:r>
              <a:rPr lang="fr-FR" sz="1200" b="0" kern="1200" dirty="0" smtClean="0">
                <a:solidFill>
                  <a:schemeClr val="tx1"/>
                </a:solidFill>
                <a:latin typeface="+mn-lt"/>
                <a:ea typeface="+mn-ea"/>
                <a:cs typeface="+mn-cs"/>
              </a:rPr>
              <a:t> the </a:t>
            </a:r>
            <a:r>
              <a:rPr lang="fr-FR" sz="1200" b="0" kern="1200" dirty="0" smtClean="0">
                <a:solidFill>
                  <a:schemeClr val="tx1"/>
                </a:solidFill>
                <a:latin typeface="+mn-lt"/>
                <a:ea typeface="+mn-ea"/>
                <a:cs typeface="+mn-cs"/>
                <a:hlinkClick r:id="rId5"/>
              </a:rPr>
              <a:t>recession, and many states have recently begun to add a few jobs, local governments are making new cuts that outweigh those gains. More than a quarter of municipal governments are </a:t>
            </a:r>
            <a:r>
              <a:rPr lang="fr-FR" sz="1200" b="0" kern="1200" dirty="0" smtClean="0">
                <a:solidFill>
                  <a:schemeClr val="tx1"/>
                </a:solidFill>
                <a:latin typeface="+mn-lt"/>
                <a:ea typeface="+mn-ea"/>
                <a:cs typeface="+mn-cs"/>
                <a:hlinkClick r:id="rId6"/>
              </a:rPr>
              <a:t>planning layoffs this year, according to a survey by the Center for State and Local Government Excellence. They are being squeezed not only by declining federal and state support, but by their devastated property tax base.</a:t>
            </a:r>
          </a:p>
          <a:p>
            <a:r>
              <a:rPr lang="fr-FR" sz="1200" b="0" kern="1200" dirty="0" smtClean="0">
                <a:solidFill>
                  <a:schemeClr val="tx1"/>
                </a:solidFill>
                <a:latin typeface="+mn-lt"/>
                <a:ea typeface="+mn-ea"/>
                <a:cs typeface="+mn-cs"/>
              </a:rPr>
              <a:t>“The </a:t>
            </a:r>
            <a:r>
              <a:rPr lang="fr-FR" sz="1200" b="0" kern="1200" dirty="0" err="1" smtClean="0">
                <a:solidFill>
                  <a:schemeClr val="tx1"/>
                </a:solidFill>
                <a:latin typeface="+mn-lt"/>
                <a:ea typeface="+mn-ea"/>
                <a:cs typeface="+mn-cs"/>
              </a:rPr>
              <a:t>unfortunate</a:t>
            </a:r>
            <a:r>
              <a:rPr lang="fr-FR" sz="1200" b="0" kern="1200" dirty="0" smtClean="0">
                <a:solidFill>
                  <a:schemeClr val="tx1"/>
                </a:solidFill>
                <a:latin typeface="+mn-lt"/>
                <a:ea typeface="+mn-ea"/>
                <a:cs typeface="+mn-cs"/>
              </a:rPr>
              <a:t> reality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our</a:t>
            </a:r>
            <a:r>
              <a:rPr lang="fr-FR" sz="1200" b="0" kern="1200" dirty="0" smtClean="0">
                <a:solidFill>
                  <a:schemeClr val="tx1"/>
                </a:solidFill>
                <a:latin typeface="+mn-lt"/>
                <a:ea typeface="+mn-ea"/>
                <a:cs typeface="+mn-cs"/>
              </a:rPr>
              <a:t> revenue </a:t>
            </a:r>
            <a:r>
              <a:rPr lang="fr-FR" sz="1200" b="0" kern="1200" dirty="0" err="1" smtClean="0">
                <a:solidFill>
                  <a:schemeClr val="tx1"/>
                </a:solidFill>
                <a:latin typeface="+mn-lt"/>
                <a:ea typeface="+mn-ea"/>
                <a:cs typeface="+mn-cs"/>
              </a:rPr>
              <a:t>streams</a:t>
            </a:r>
            <a:r>
              <a:rPr lang="fr-FR" sz="1200" b="0" kern="1200" dirty="0" smtClean="0">
                <a:solidFill>
                  <a:schemeClr val="tx1"/>
                </a:solidFill>
                <a:latin typeface="+mn-lt"/>
                <a:ea typeface="+mn-ea"/>
                <a:cs typeface="+mn-cs"/>
              </a:rPr>
              <a:t> have not </a:t>
            </a:r>
            <a:r>
              <a:rPr lang="fr-FR" sz="1200" b="0" kern="1200" dirty="0" err="1" smtClean="0">
                <a:solidFill>
                  <a:schemeClr val="tx1"/>
                </a:solidFill>
                <a:latin typeface="+mn-lt"/>
                <a:ea typeface="+mn-ea"/>
                <a:cs typeface="+mn-cs"/>
              </a:rPr>
              <a:t>rebounded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Timothy R. Hacker, the city manager of </a:t>
            </a:r>
            <a:r>
              <a:rPr lang="fr-FR" sz="1200" b="0" kern="1200" dirty="0" err="1" smtClean="0">
                <a:solidFill>
                  <a:schemeClr val="tx1"/>
                </a:solidFill>
                <a:latin typeface="+mn-lt"/>
                <a:ea typeface="+mn-ea"/>
                <a:cs typeface="+mn-cs"/>
              </a:rPr>
              <a:t>North</a:t>
            </a:r>
            <a:r>
              <a:rPr lang="fr-FR" sz="1200" b="0" kern="1200" dirty="0" smtClean="0">
                <a:solidFill>
                  <a:schemeClr val="tx1"/>
                </a:solidFill>
                <a:latin typeface="+mn-lt"/>
                <a:ea typeface="+mn-ea"/>
                <a:cs typeface="+mn-cs"/>
              </a:rPr>
              <a:t> Las Vegas, </a:t>
            </a:r>
            <a:r>
              <a:rPr lang="fr-FR" sz="1200" b="0" kern="1200" dirty="0" err="1" smtClean="0">
                <a:solidFill>
                  <a:schemeClr val="tx1"/>
                </a:solidFill>
                <a:latin typeface="+mn-lt"/>
                <a:ea typeface="+mn-ea"/>
                <a:cs typeface="+mn-cs"/>
              </a:rPr>
              <a:t>which</a:t>
            </a:r>
            <a:r>
              <a:rPr lang="fr-FR" sz="1200" b="0" kern="1200" dirty="0" smtClean="0">
                <a:solidFill>
                  <a:schemeClr val="tx1"/>
                </a:solidFill>
                <a:latin typeface="+mn-lt"/>
                <a:ea typeface="+mn-ea"/>
                <a:cs typeface="+mn-cs"/>
              </a:rPr>
              <a:t> has </a:t>
            </a:r>
            <a:r>
              <a:rPr lang="fr-FR" sz="1200" b="0" kern="1200" dirty="0" err="1" smtClean="0">
                <a:solidFill>
                  <a:schemeClr val="tx1"/>
                </a:solidFill>
                <a:latin typeface="+mn-lt"/>
                <a:ea typeface="+mn-ea"/>
                <a:cs typeface="+mn-cs"/>
              </a:rPr>
              <a:t>cut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work</a:t>
            </a:r>
            <a:r>
              <a:rPr lang="fr-FR" sz="1200" b="0" kern="1200" dirty="0" smtClean="0">
                <a:solidFill>
                  <a:schemeClr val="tx1"/>
                </a:solidFill>
                <a:latin typeface="+mn-lt"/>
                <a:ea typeface="+mn-ea"/>
                <a:cs typeface="+mn-cs"/>
              </a:rPr>
              <a:t> force to 1,300 </a:t>
            </a:r>
            <a:r>
              <a:rPr lang="fr-FR" sz="1200" b="0" kern="1200" dirty="0" err="1" smtClean="0">
                <a:solidFill>
                  <a:schemeClr val="tx1"/>
                </a:solidFill>
                <a:latin typeface="+mn-lt"/>
                <a:ea typeface="+mn-ea"/>
                <a:cs typeface="+mn-cs"/>
              </a:rPr>
              <a:t>from</a:t>
            </a:r>
            <a:r>
              <a:rPr lang="fr-FR" sz="1200" b="0" kern="1200" dirty="0" smtClean="0">
                <a:solidFill>
                  <a:schemeClr val="tx1"/>
                </a:solidFill>
                <a:latin typeface="+mn-lt"/>
                <a:ea typeface="+mn-ea"/>
                <a:cs typeface="+mn-cs"/>
              </a:rPr>
              <a:t> 2,300 and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about to </a:t>
            </a:r>
            <a:r>
              <a:rPr lang="fr-FR" sz="1200" b="0" kern="1200" dirty="0" err="1" smtClean="0">
                <a:solidFill>
                  <a:schemeClr val="tx1"/>
                </a:solidFill>
                <a:latin typeface="+mn-lt"/>
                <a:ea typeface="+mn-ea"/>
                <a:cs typeface="+mn-cs"/>
              </a:rPr>
              <a:t>lay</a:t>
            </a:r>
            <a:r>
              <a:rPr lang="fr-FR" sz="1200" b="0" kern="1200" dirty="0" smtClean="0">
                <a:solidFill>
                  <a:schemeClr val="tx1"/>
                </a:solidFill>
                <a:latin typeface="+mn-lt"/>
                <a:ea typeface="+mn-ea"/>
                <a:cs typeface="+mn-cs"/>
              </a:rPr>
              <a:t> off 130 more. “</a:t>
            </a:r>
            <a:r>
              <a:rPr lang="fr-FR" sz="1200" b="0" kern="1200" dirty="0" err="1" smtClean="0">
                <a:solidFill>
                  <a:schemeClr val="tx1"/>
                </a:solidFill>
                <a:latin typeface="+mn-lt"/>
                <a:ea typeface="+mn-ea"/>
                <a:cs typeface="+mn-cs"/>
              </a:rPr>
              <a:t>Shaking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recession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becoming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increasingly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difficult</a:t>
            </a:r>
            <a:r>
              <a:rPr lang="fr-FR" sz="1200" b="0" kern="1200" dirty="0" smtClean="0">
                <a:solidFill>
                  <a:schemeClr val="tx1"/>
                </a:solidFill>
                <a:latin typeface="+mn-lt"/>
                <a:ea typeface="+mn-ea"/>
                <a:cs typeface="+mn-cs"/>
              </a:rPr>
              <a:t>.”</a:t>
            </a:r>
          </a:p>
          <a:p>
            <a:r>
              <a:rPr lang="fr-FR" sz="1200" b="0" kern="1200" dirty="0" err="1" smtClean="0">
                <a:solidFill>
                  <a:schemeClr val="tx1"/>
                </a:solidFill>
                <a:latin typeface="+mn-lt"/>
                <a:ea typeface="+mn-ea"/>
                <a:cs typeface="+mn-cs"/>
              </a:rPr>
              <a:t>Pennsylvania</a:t>
            </a:r>
            <a:r>
              <a:rPr lang="fr-FR" sz="1200" b="0" kern="1200" dirty="0" smtClean="0">
                <a:solidFill>
                  <a:schemeClr val="tx1"/>
                </a:solidFill>
                <a:latin typeface="+mn-lt"/>
                <a:ea typeface="+mn-ea"/>
                <a:cs typeface="+mn-cs"/>
              </a:rPr>
              <a:t>, for </a:t>
            </a:r>
            <a:r>
              <a:rPr lang="fr-FR" sz="1200" b="0" kern="1200" dirty="0" err="1" smtClean="0">
                <a:solidFill>
                  <a:schemeClr val="tx1"/>
                </a:solidFill>
                <a:latin typeface="+mn-lt"/>
                <a:ea typeface="+mn-ea"/>
                <a:cs typeface="+mn-cs"/>
              </a:rPr>
              <a:t>example</a:t>
            </a:r>
            <a:r>
              <a:rPr lang="fr-FR" sz="1200" b="0" kern="1200" dirty="0" smtClean="0">
                <a:solidFill>
                  <a:schemeClr val="tx1"/>
                </a:solidFill>
                <a:latin typeface="+mn-lt"/>
                <a:ea typeface="+mn-ea"/>
                <a:cs typeface="+mn-cs"/>
              </a:rPr>
              <a:t>, has shed 5,400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jobs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many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districts and social service </a:t>
            </a:r>
            <a:r>
              <a:rPr lang="fr-FR" sz="1200" b="0" kern="1200" dirty="0" err="1" smtClean="0">
                <a:solidFill>
                  <a:schemeClr val="tx1"/>
                </a:solidFill>
                <a:latin typeface="+mn-lt"/>
                <a:ea typeface="+mn-ea"/>
                <a:cs typeface="+mn-cs"/>
              </a:rPr>
              <a:t>agencies</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contemplating</a:t>
            </a:r>
            <a:r>
              <a:rPr lang="fr-FR" sz="1200" b="0" kern="1200" dirty="0" smtClean="0">
                <a:solidFill>
                  <a:schemeClr val="tx1"/>
                </a:solidFill>
                <a:latin typeface="+mn-lt"/>
                <a:ea typeface="+mn-ea"/>
                <a:cs typeface="+mn-cs"/>
              </a:rPr>
              <a:t> more </a:t>
            </a:r>
            <a:r>
              <a:rPr lang="fr-FR" sz="1200" b="0" kern="1200" dirty="0" err="1" smtClean="0">
                <a:solidFill>
                  <a:schemeClr val="tx1"/>
                </a:solidFill>
                <a:latin typeface="+mn-lt"/>
                <a:ea typeface="+mn-ea"/>
                <a:cs typeface="+mn-cs"/>
              </a:rPr>
              <a:t>layoffs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a:t>
            </a:r>
            <a:r>
              <a:rPr lang="fr-FR" sz="1200" b="0" kern="1200" dirty="0" smtClean="0">
                <a:solidFill>
                  <a:schemeClr val="tx1"/>
                </a:solidFill>
                <a:latin typeface="+mn-lt"/>
                <a:ea typeface="+mn-ea"/>
                <a:cs typeface="+mn-cs"/>
              </a:rPr>
              <a:t> have </a:t>
            </a:r>
            <a:r>
              <a:rPr lang="fr-FR" sz="1200" b="0" kern="1200" dirty="0" err="1" smtClean="0">
                <a:solidFill>
                  <a:schemeClr val="tx1"/>
                </a:solidFill>
                <a:latin typeface="+mn-lt"/>
                <a:ea typeface="+mn-ea"/>
                <a:cs typeface="+mn-cs"/>
              </a:rPr>
              <a:t>slipped</a:t>
            </a:r>
            <a:r>
              <a:rPr lang="fr-FR" sz="1200" b="0" kern="1200" dirty="0" smtClean="0">
                <a:solidFill>
                  <a:schemeClr val="tx1"/>
                </a:solidFill>
                <a:latin typeface="+mn-lt"/>
                <a:ea typeface="+mn-ea"/>
                <a:cs typeface="+mn-cs"/>
              </a:rPr>
              <a:t> to the middle of the pack in </a:t>
            </a:r>
            <a:r>
              <a:rPr lang="fr-FR" sz="1200" b="0" kern="1200" dirty="0" err="1" smtClean="0">
                <a:solidFill>
                  <a:schemeClr val="tx1"/>
                </a:solidFill>
                <a:latin typeface="+mn-lt"/>
                <a:ea typeface="+mn-ea"/>
                <a:cs typeface="+mn-cs"/>
              </a:rPr>
              <a:t>terms</a:t>
            </a:r>
            <a:r>
              <a:rPr lang="fr-FR" sz="1200" b="0" kern="1200" dirty="0" smtClean="0">
                <a:solidFill>
                  <a:schemeClr val="tx1"/>
                </a:solidFill>
                <a:latin typeface="+mn-lt"/>
                <a:ea typeface="+mn-ea"/>
                <a:cs typeface="+mn-cs"/>
              </a:rPr>
              <a:t> of job </a:t>
            </a:r>
            <a:r>
              <a:rPr lang="fr-FR" sz="1200" b="0" kern="1200" dirty="0" err="1" smtClean="0">
                <a:solidFill>
                  <a:schemeClr val="tx1"/>
                </a:solidFill>
                <a:latin typeface="+mn-lt"/>
                <a:ea typeface="+mn-ea"/>
                <a:cs typeface="+mn-cs"/>
              </a:rPr>
              <a:t>growth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Mark Price, a </a:t>
            </a:r>
            <a:r>
              <a:rPr lang="fr-FR" sz="1200" b="0" kern="1200" dirty="0" err="1" smtClean="0">
                <a:solidFill>
                  <a:schemeClr val="tx1"/>
                </a:solidFill>
                <a:latin typeface="+mn-lt"/>
                <a:ea typeface="+mn-ea"/>
                <a:cs typeface="+mn-cs"/>
              </a:rPr>
              <a:t>labor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economist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Pennsylvania</a:t>
            </a:r>
            <a:r>
              <a:rPr lang="fr-FR" sz="1200" b="0" kern="1200" dirty="0" smtClean="0">
                <a:solidFill>
                  <a:schemeClr val="tx1"/>
                </a:solidFill>
                <a:latin typeface="+mn-lt"/>
                <a:ea typeface="+mn-ea"/>
                <a:cs typeface="+mn-cs"/>
              </a:rPr>
              <a:t> Budget and Policy Center. “And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was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driven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mainly</a:t>
            </a:r>
            <a:r>
              <a:rPr lang="fr-FR" sz="1200" b="0" kern="1200" dirty="0" smtClean="0">
                <a:solidFill>
                  <a:schemeClr val="tx1"/>
                </a:solidFill>
                <a:latin typeface="+mn-lt"/>
                <a:ea typeface="+mn-ea"/>
                <a:cs typeface="+mn-cs"/>
              </a:rPr>
              <a:t> by the </a:t>
            </a:r>
            <a:r>
              <a:rPr lang="fr-FR" sz="1200" b="0" kern="1200" dirty="0" err="1" smtClean="0">
                <a:solidFill>
                  <a:schemeClr val="tx1"/>
                </a:solidFill>
                <a:latin typeface="+mn-lt"/>
                <a:ea typeface="+mn-ea"/>
                <a:cs typeface="+mn-cs"/>
              </a:rPr>
              <a:t>fact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lost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so</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many</a:t>
            </a:r>
            <a:r>
              <a:rPr lang="fr-FR" sz="1200" b="0" kern="1200" dirty="0" smtClean="0">
                <a:solidFill>
                  <a:schemeClr val="tx1"/>
                </a:solidFill>
                <a:latin typeface="+mn-lt"/>
                <a:ea typeface="+mn-ea"/>
                <a:cs typeface="+mn-cs"/>
              </a:rPr>
              <a:t> jobs in the public </a:t>
            </a:r>
            <a:r>
              <a:rPr lang="fr-FR" sz="1200" b="0" kern="1200" dirty="0" err="1" smtClean="0">
                <a:solidFill>
                  <a:schemeClr val="tx1"/>
                </a:solidFill>
                <a:latin typeface="+mn-lt"/>
                <a:ea typeface="+mn-ea"/>
                <a:cs typeface="+mn-cs"/>
              </a:rPr>
              <a:t>sector</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Public </a:t>
            </a:r>
            <a:r>
              <a:rPr lang="fr-FR" sz="1200" b="0" kern="1200" dirty="0" err="1" smtClean="0">
                <a:solidFill>
                  <a:schemeClr val="tx1"/>
                </a:solidFill>
                <a:latin typeface="+mn-lt"/>
                <a:ea typeface="+mn-ea"/>
                <a:cs typeface="+mn-cs"/>
              </a:rPr>
              <a:t>workers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became</a:t>
            </a:r>
            <a:r>
              <a:rPr lang="fr-FR" sz="1200" b="0" kern="1200" dirty="0" smtClean="0">
                <a:solidFill>
                  <a:schemeClr val="tx1"/>
                </a:solidFill>
                <a:latin typeface="+mn-lt"/>
                <a:ea typeface="+mn-ea"/>
                <a:cs typeface="+mn-cs"/>
              </a:rPr>
              <a:t> a point of contention in the </a:t>
            </a:r>
            <a:r>
              <a:rPr lang="fr-FR" sz="1200" b="0" kern="1200" dirty="0" err="1" smtClean="0">
                <a:solidFill>
                  <a:schemeClr val="tx1"/>
                </a:solidFill>
                <a:latin typeface="+mn-lt"/>
                <a:ea typeface="+mn-ea"/>
                <a:cs typeface="+mn-cs"/>
              </a:rPr>
              <a:t>presidential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campaign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recently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when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Mitt</a:t>
            </a:r>
            <a:r>
              <a:rPr lang="fr-FR" sz="1200" b="0" kern="1200" dirty="0" smtClean="0">
                <a:solidFill>
                  <a:schemeClr val="tx1"/>
                </a:solidFill>
                <a:latin typeface="+mn-lt"/>
                <a:ea typeface="+mn-ea"/>
                <a:cs typeface="+mn-cs"/>
              </a:rPr>
              <a:t> Romney, the </a:t>
            </a:r>
            <a:r>
              <a:rPr lang="fr-FR" sz="1200" b="0" kern="1200" dirty="0" err="1" smtClean="0">
                <a:solidFill>
                  <a:schemeClr val="tx1"/>
                </a:solidFill>
                <a:latin typeface="+mn-lt"/>
                <a:ea typeface="+mn-ea"/>
                <a:cs typeface="+mn-cs"/>
              </a:rPr>
              <a:t>presumptive</a:t>
            </a:r>
            <a:r>
              <a:rPr lang="fr-FR" sz="1200" b="0" kern="1200" dirty="0" smtClean="0">
                <a:solidFill>
                  <a:schemeClr val="tx1"/>
                </a:solidFill>
                <a:latin typeface="+mn-lt"/>
                <a:ea typeface="+mn-ea"/>
                <a:cs typeface="+mn-cs"/>
              </a:rPr>
              <a:t> Republican </a:t>
            </a:r>
            <a:r>
              <a:rPr lang="fr-FR" sz="1200" b="0" kern="1200" dirty="0" err="1" smtClean="0">
                <a:solidFill>
                  <a:schemeClr val="tx1"/>
                </a:solidFill>
                <a:latin typeface="+mn-lt"/>
                <a:ea typeface="+mn-ea"/>
                <a:cs typeface="+mn-cs"/>
              </a:rPr>
              <a:t>nominee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criticized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President</a:t>
            </a:r>
            <a:r>
              <a:rPr lang="fr-FR" sz="1200" b="0" kern="1200" dirty="0" smtClean="0">
                <a:solidFill>
                  <a:schemeClr val="tx1"/>
                </a:solidFill>
                <a:latin typeface="+mn-lt"/>
                <a:ea typeface="+mn-ea"/>
                <a:cs typeface="+mn-cs"/>
              </a:rPr>
              <a:t> Obama for </a:t>
            </a:r>
            <a:r>
              <a:rPr lang="fr-FR" sz="1200" b="0" kern="1200" dirty="0" err="1" smtClean="0">
                <a:solidFill>
                  <a:schemeClr val="tx1"/>
                </a:solidFill>
                <a:latin typeface="+mn-lt"/>
                <a:ea typeface="+mn-ea"/>
                <a:cs typeface="+mn-cs"/>
              </a:rPr>
              <a:t>wanting</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increase</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number</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employees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through</a:t>
            </a:r>
            <a:r>
              <a:rPr lang="fr-FR" sz="1200" b="0" kern="1200" dirty="0" smtClean="0">
                <a:solidFill>
                  <a:schemeClr val="tx1"/>
                </a:solidFill>
                <a:latin typeface="+mn-lt"/>
                <a:ea typeface="+mn-ea"/>
                <a:cs typeface="+mn-cs"/>
              </a:rPr>
              <a:t> stimulus </a:t>
            </a:r>
            <a:r>
              <a:rPr lang="fr-FR" sz="1200" b="0" kern="1200" dirty="0" err="1" smtClean="0">
                <a:solidFill>
                  <a:schemeClr val="tx1"/>
                </a:solidFill>
                <a:latin typeface="+mn-lt"/>
                <a:ea typeface="+mn-ea"/>
                <a:cs typeface="+mn-cs"/>
              </a:rPr>
              <a:t>measures</a:t>
            </a:r>
            <a:r>
              <a:rPr lang="fr-FR" sz="1200" b="0" kern="1200" dirty="0" smtClean="0">
                <a:solidFill>
                  <a:schemeClr val="tx1"/>
                </a:solidFill>
                <a:latin typeface="+mn-lt"/>
                <a:ea typeface="+mn-ea"/>
                <a:cs typeface="+mn-cs"/>
              </a:rPr>
              <a:t>. “He </a:t>
            </a:r>
            <a:r>
              <a:rPr lang="fr-FR" sz="1200" b="0" kern="1200" dirty="0" err="1" smtClean="0">
                <a:solidFill>
                  <a:schemeClr val="tx1"/>
                </a:solidFill>
                <a:latin typeface="+mn-lt"/>
                <a:ea typeface="+mn-ea"/>
                <a:cs typeface="+mn-cs"/>
              </a:rPr>
              <a:t>says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need</a:t>
            </a:r>
            <a:r>
              <a:rPr lang="fr-FR" sz="1200" b="0" kern="1200" dirty="0" smtClean="0">
                <a:solidFill>
                  <a:schemeClr val="tx1"/>
                </a:solidFill>
                <a:latin typeface="+mn-lt"/>
                <a:ea typeface="+mn-ea"/>
                <a:cs typeface="+mn-cs"/>
              </a:rPr>
              <a:t> more </a:t>
            </a:r>
            <a:r>
              <a:rPr lang="fr-FR" sz="1200" b="0" kern="1200" dirty="0" err="1" smtClean="0">
                <a:solidFill>
                  <a:schemeClr val="tx1"/>
                </a:solidFill>
                <a:latin typeface="+mn-lt"/>
                <a:ea typeface="+mn-ea"/>
                <a:cs typeface="+mn-cs"/>
              </a:rPr>
              <a:t>firemen</a:t>
            </a:r>
            <a:r>
              <a:rPr lang="fr-FR" sz="1200" b="0" kern="1200" dirty="0" smtClean="0">
                <a:solidFill>
                  <a:schemeClr val="tx1"/>
                </a:solidFill>
                <a:latin typeface="+mn-lt"/>
                <a:ea typeface="+mn-ea"/>
                <a:cs typeface="+mn-cs"/>
              </a:rPr>
              <a:t>, more policemen, more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Mr. Romney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adding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It’s</a:t>
            </a:r>
            <a:r>
              <a:rPr lang="fr-FR" sz="1200" b="0" kern="1200" dirty="0" smtClean="0">
                <a:solidFill>
                  <a:schemeClr val="tx1"/>
                </a:solidFill>
                <a:latin typeface="+mn-lt"/>
                <a:ea typeface="+mn-ea"/>
                <a:cs typeface="+mn-cs"/>
              </a:rPr>
              <a:t> time for us to </a:t>
            </a:r>
            <a:r>
              <a:rPr lang="fr-FR" sz="1200" b="0" kern="1200" dirty="0" err="1" smtClean="0">
                <a:solidFill>
                  <a:schemeClr val="tx1"/>
                </a:solidFill>
                <a:latin typeface="+mn-lt"/>
                <a:ea typeface="+mn-ea"/>
                <a:cs typeface="+mn-cs"/>
              </a:rPr>
              <a:t>cut</a:t>
            </a:r>
            <a:r>
              <a:rPr lang="fr-FR" sz="1200" b="0" kern="1200" dirty="0" smtClean="0">
                <a:solidFill>
                  <a:schemeClr val="tx1"/>
                </a:solidFill>
                <a:latin typeface="+mn-lt"/>
                <a:ea typeface="+mn-ea"/>
                <a:cs typeface="+mn-cs"/>
              </a:rPr>
              <a:t> back on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and help the American people.”</a:t>
            </a:r>
          </a:p>
          <a:p>
            <a:r>
              <a:rPr lang="fr-FR" sz="1200" b="0" kern="1200" dirty="0" smtClean="0">
                <a:solidFill>
                  <a:schemeClr val="tx1"/>
                </a:solidFill>
                <a:latin typeface="+mn-lt"/>
                <a:ea typeface="+mn-ea"/>
                <a:cs typeface="+mn-cs"/>
              </a:rPr>
              <a:t>Mr. Obama has made the </a:t>
            </a:r>
            <a:r>
              <a:rPr lang="fr-FR" sz="1200" b="0" kern="1200" dirty="0" err="1" smtClean="0">
                <a:solidFill>
                  <a:schemeClr val="tx1"/>
                </a:solidFill>
                <a:latin typeface="+mn-lt"/>
                <a:ea typeface="+mn-ea"/>
                <a:cs typeface="+mn-cs"/>
              </a:rPr>
              <a:t>counterargument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during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past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recessions</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sector</a:t>
            </a:r>
            <a:r>
              <a:rPr lang="fr-FR" sz="1200" b="0" kern="1200" dirty="0" smtClean="0">
                <a:solidFill>
                  <a:schemeClr val="tx1"/>
                </a:solidFill>
                <a:latin typeface="+mn-lt"/>
                <a:ea typeface="+mn-ea"/>
                <a:cs typeface="+mn-cs"/>
              </a:rPr>
              <a:t> has </a:t>
            </a:r>
            <a:r>
              <a:rPr lang="fr-FR" sz="1200" b="0" kern="1200" dirty="0" err="1" smtClean="0">
                <a:solidFill>
                  <a:schemeClr val="tx1"/>
                </a:solidFill>
                <a:latin typeface="+mn-lt"/>
                <a:ea typeface="+mn-ea"/>
                <a:cs typeface="+mn-cs"/>
              </a:rPr>
              <a:t>grown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rather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shrunk</a:t>
            </a:r>
            <a:r>
              <a:rPr lang="fr-FR" sz="1200" b="0" kern="1200" dirty="0" smtClean="0">
                <a:solidFill>
                  <a:schemeClr val="tx1"/>
                </a:solidFill>
                <a:latin typeface="+mn-lt"/>
                <a:ea typeface="+mn-ea"/>
                <a:cs typeface="+mn-cs"/>
              </a:rPr>
              <a:t>. The White House </a:t>
            </a:r>
            <a:r>
              <a:rPr lang="fr-FR" sz="1200" b="0" kern="1200" dirty="0" err="1" smtClean="0">
                <a:solidFill>
                  <a:schemeClr val="tx1"/>
                </a:solidFill>
                <a:latin typeface="+mn-lt"/>
                <a:ea typeface="+mn-ea"/>
                <a:cs typeface="+mn-cs"/>
              </a:rPr>
              <a:t>later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meant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recessions</a:t>
            </a:r>
            <a:r>
              <a:rPr lang="fr-FR" sz="1200" b="0" kern="1200" dirty="0" smtClean="0">
                <a:solidFill>
                  <a:schemeClr val="tx1"/>
                </a:solidFill>
                <a:latin typeface="+mn-lt"/>
                <a:ea typeface="+mn-ea"/>
                <a:cs typeface="+mn-cs"/>
              </a:rPr>
              <a:t> and the </a:t>
            </a:r>
            <a:r>
              <a:rPr lang="fr-FR" sz="1200" b="0" kern="1200" dirty="0" err="1" smtClean="0">
                <a:solidFill>
                  <a:schemeClr val="tx1"/>
                </a:solidFill>
                <a:latin typeface="+mn-lt"/>
                <a:ea typeface="+mn-ea"/>
                <a:cs typeface="+mn-cs"/>
              </a:rPr>
              <a:t>recoveries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followed</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a:t>
            </a:r>
            <a:r>
              <a:rPr lang="fr-FR" sz="1200" b="0" kern="1200" dirty="0" smtClean="0">
                <a:solidFill>
                  <a:schemeClr val="tx1"/>
                </a:solidFill>
                <a:latin typeface="+mn-lt"/>
                <a:ea typeface="+mn-ea"/>
                <a:cs typeface="+mn-cs"/>
                <a:hlinkClick r:id="rId7"/>
              </a:rPr>
              <a:t>Each time there was a recession with a Republican president,” he said, “we compensated by making sure that government didn’t see a drastic reduction in employment.”</a:t>
            </a:r>
          </a:p>
          <a:p>
            <a:r>
              <a:rPr lang="fr-FR" sz="1200" b="0" kern="1200" dirty="0" smtClean="0">
                <a:solidFill>
                  <a:schemeClr val="tx1"/>
                </a:solidFill>
                <a:latin typeface="+mn-lt"/>
                <a:ea typeface="+mn-ea"/>
                <a:cs typeface="+mn-cs"/>
              </a:rPr>
              <a:t>If </a:t>
            </a:r>
            <a:r>
              <a:rPr lang="fr-FR" sz="1200" b="0" kern="1200" dirty="0" err="1" smtClean="0">
                <a:solidFill>
                  <a:schemeClr val="tx1"/>
                </a:solidFill>
                <a:latin typeface="+mn-lt"/>
                <a:ea typeface="+mn-ea"/>
                <a:cs typeface="+mn-cs"/>
              </a:rPr>
              <a:t>governments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still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employed</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same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percentage</a:t>
            </a:r>
            <a:r>
              <a:rPr lang="fr-FR" sz="1200" b="0" kern="1200" dirty="0" smtClean="0">
                <a:solidFill>
                  <a:schemeClr val="tx1"/>
                </a:solidFill>
                <a:latin typeface="+mn-lt"/>
                <a:ea typeface="+mn-ea"/>
                <a:cs typeface="+mn-cs"/>
              </a:rPr>
              <a:t> of the </a:t>
            </a:r>
            <a:r>
              <a:rPr lang="fr-FR" sz="1200" b="0" kern="1200" dirty="0" err="1" smtClean="0">
                <a:solidFill>
                  <a:schemeClr val="tx1"/>
                </a:solidFill>
                <a:latin typeface="+mn-lt"/>
                <a:ea typeface="+mn-ea"/>
                <a:cs typeface="+mn-cs"/>
              </a:rPr>
              <a:t>work</a:t>
            </a:r>
            <a:r>
              <a:rPr lang="fr-FR" sz="1200" b="0" kern="1200" dirty="0" smtClean="0">
                <a:solidFill>
                  <a:schemeClr val="tx1"/>
                </a:solidFill>
                <a:latin typeface="+mn-lt"/>
                <a:ea typeface="+mn-ea"/>
                <a:cs typeface="+mn-cs"/>
              </a:rPr>
              <a:t> force as </a:t>
            </a:r>
            <a:r>
              <a:rPr lang="fr-FR" sz="1200" b="0" kern="1200" dirty="0" err="1" smtClean="0">
                <a:solidFill>
                  <a:schemeClr val="tx1"/>
                </a:solidFill>
                <a:latin typeface="+mn-lt"/>
                <a:ea typeface="+mn-ea"/>
                <a:cs typeface="+mn-cs"/>
              </a:rPr>
              <a:t>they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did</a:t>
            </a:r>
            <a:r>
              <a:rPr lang="fr-FR" sz="1200" b="0" kern="1200" dirty="0" smtClean="0">
                <a:solidFill>
                  <a:schemeClr val="tx1"/>
                </a:solidFill>
                <a:latin typeface="+mn-lt"/>
                <a:ea typeface="+mn-ea"/>
                <a:cs typeface="+mn-cs"/>
              </a:rPr>
              <a:t> in 2009, the </a:t>
            </a:r>
            <a:r>
              <a:rPr lang="fr-FR" sz="1200" b="0" kern="1200" dirty="0" err="1" smtClean="0">
                <a:solidFill>
                  <a:schemeClr val="tx1"/>
                </a:solidFill>
                <a:latin typeface="+mn-lt"/>
                <a:ea typeface="+mn-ea"/>
                <a:cs typeface="+mn-cs"/>
              </a:rPr>
              <a:t>unemployment</a:t>
            </a:r>
            <a:r>
              <a:rPr lang="fr-FR" sz="1200" b="0" kern="1200" dirty="0" smtClean="0">
                <a:solidFill>
                  <a:schemeClr val="tx1"/>
                </a:solidFill>
                <a:latin typeface="+mn-lt"/>
                <a:ea typeface="+mn-ea"/>
                <a:cs typeface="+mn-cs"/>
              </a:rPr>
              <a:t> rate </a:t>
            </a:r>
            <a:r>
              <a:rPr lang="fr-FR" sz="1200" b="0" kern="1200" dirty="0" err="1" smtClean="0">
                <a:solidFill>
                  <a:schemeClr val="tx1"/>
                </a:solidFill>
                <a:latin typeface="+mn-lt"/>
                <a:ea typeface="+mn-ea"/>
                <a:cs typeface="+mn-cs"/>
              </a:rPr>
              <a:t>would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percentage</a:t>
            </a:r>
            <a:r>
              <a:rPr lang="fr-FR" sz="1200" b="0" kern="1200" dirty="0" smtClean="0">
                <a:solidFill>
                  <a:schemeClr val="tx1"/>
                </a:solidFill>
                <a:latin typeface="+mn-lt"/>
                <a:ea typeface="+mn-ea"/>
                <a:cs typeface="+mn-cs"/>
              </a:rPr>
              <a:t> point </a:t>
            </a:r>
            <a:r>
              <a:rPr lang="fr-FR" sz="1200" b="0" kern="1200" dirty="0" err="1" smtClean="0">
                <a:solidFill>
                  <a:schemeClr val="tx1"/>
                </a:solidFill>
                <a:latin typeface="+mn-lt"/>
                <a:ea typeface="+mn-ea"/>
                <a:cs typeface="+mn-cs"/>
              </a:rPr>
              <a:t>lower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according</a:t>
            </a:r>
            <a:r>
              <a:rPr lang="fr-FR" sz="1200" b="0" kern="1200" dirty="0" smtClean="0">
                <a:solidFill>
                  <a:schemeClr val="tx1"/>
                </a:solidFill>
                <a:latin typeface="+mn-lt"/>
                <a:ea typeface="+mn-ea"/>
                <a:cs typeface="+mn-cs"/>
              </a:rPr>
              <a:t> to an </a:t>
            </a:r>
            <a:r>
              <a:rPr lang="fr-FR" sz="1200" b="0" kern="1200" dirty="0" err="1" smtClean="0">
                <a:solidFill>
                  <a:schemeClr val="tx1"/>
                </a:solidFill>
                <a:latin typeface="+mn-lt"/>
                <a:ea typeface="+mn-ea"/>
                <a:cs typeface="+mn-cs"/>
              </a:rPr>
              <a:t>analysis</a:t>
            </a:r>
            <a:r>
              <a:rPr lang="fr-FR" sz="1200" b="0" kern="1200" dirty="0" smtClean="0">
                <a:solidFill>
                  <a:schemeClr val="tx1"/>
                </a:solidFill>
                <a:latin typeface="+mn-lt"/>
                <a:ea typeface="+mn-ea"/>
                <a:cs typeface="+mn-cs"/>
              </a:rPr>
              <a:t> by Moody’s </a:t>
            </a:r>
            <a:r>
              <a:rPr lang="fr-FR" sz="1200" b="0" kern="1200" dirty="0" err="1" smtClean="0">
                <a:solidFill>
                  <a:schemeClr val="tx1"/>
                </a:solidFill>
                <a:latin typeface="+mn-lt"/>
                <a:ea typeface="+mn-ea"/>
                <a:cs typeface="+mn-cs"/>
              </a:rPr>
              <a:t>Analytics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the pace </a:t>
            </a:r>
            <a:r>
              <a:rPr lang="fr-FR" sz="1200" b="0" kern="1200" dirty="0" err="1" smtClean="0">
                <a:solidFill>
                  <a:schemeClr val="tx1"/>
                </a:solidFill>
                <a:latin typeface="+mn-lt"/>
                <a:ea typeface="+mn-ea"/>
                <a:cs typeface="+mn-cs"/>
              </a:rPr>
              <a:t>so</a:t>
            </a:r>
            <a:r>
              <a:rPr lang="fr-FR" sz="1200" b="0" kern="1200" dirty="0" smtClean="0">
                <a:solidFill>
                  <a:schemeClr val="tx1"/>
                </a:solidFill>
                <a:latin typeface="+mn-lt"/>
                <a:ea typeface="+mn-ea"/>
                <a:cs typeface="+mn-cs"/>
              </a:rPr>
              <a:t> far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layoffs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siphon off $15 billion in </a:t>
            </a:r>
            <a:r>
              <a:rPr lang="fr-FR" sz="1200" b="0" kern="1200" dirty="0" err="1" smtClean="0">
                <a:solidFill>
                  <a:schemeClr val="tx1"/>
                </a:solidFill>
                <a:latin typeface="+mn-lt"/>
                <a:ea typeface="+mn-ea"/>
                <a:cs typeface="+mn-cs"/>
              </a:rPr>
              <a:t>spending</a:t>
            </a:r>
            <a:r>
              <a:rPr lang="fr-FR" sz="1200" b="0" kern="1200" dirty="0" smtClean="0">
                <a:solidFill>
                  <a:schemeClr val="tx1"/>
                </a:solidFill>
                <a:latin typeface="+mn-lt"/>
                <a:ea typeface="+mn-ea"/>
                <a:cs typeface="+mn-cs"/>
              </a:rPr>
              <a:t> power. Yale </a:t>
            </a:r>
            <a:r>
              <a:rPr lang="fr-FR" sz="1200" b="0" kern="1200" dirty="0" err="1" smtClean="0">
                <a:solidFill>
                  <a:schemeClr val="tx1"/>
                </a:solidFill>
                <a:latin typeface="+mn-lt"/>
                <a:ea typeface="+mn-ea"/>
                <a:cs typeface="+mn-cs"/>
              </a:rPr>
              <a:t>economists</a:t>
            </a:r>
            <a:r>
              <a:rPr lang="fr-FR" sz="1200" b="0" kern="1200" dirty="0" smtClean="0">
                <a:solidFill>
                  <a:schemeClr val="tx1"/>
                </a:solidFill>
                <a:latin typeface="+mn-lt"/>
                <a:ea typeface="+mn-ea"/>
                <a:cs typeface="+mn-cs"/>
              </a:rPr>
              <a:t> have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if state and local </a:t>
            </a:r>
            <a:r>
              <a:rPr lang="fr-FR" sz="1200" b="0" kern="1200" dirty="0" err="1" smtClean="0">
                <a:solidFill>
                  <a:schemeClr val="tx1"/>
                </a:solidFill>
                <a:latin typeface="+mn-lt"/>
                <a:ea typeface="+mn-ea"/>
                <a:cs typeface="+mn-cs"/>
              </a:rPr>
              <a:t>governments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had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followed</a:t>
            </a:r>
            <a:r>
              <a:rPr lang="fr-FR" sz="1200" b="0" kern="1200" dirty="0" smtClean="0">
                <a:solidFill>
                  <a:schemeClr val="tx1"/>
                </a:solidFill>
                <a:latin typeface="+mn-lt"/>
                <a:ea typeface="+mn-ea"/>
                <a:cs typeface="+mn-cs"/>
              </a:rPr>
              <a:t> the pattern of </a:t>
            </a:r>
            <a:r>
              <a:rPr lang="fr-FR" sz="1200" b="0" kern="1200" dirty="0" err="1" smtClean="0">
                <a:solidFill>
                  <a:schemeClr val="tx1"/>
                </a:solidFill>
                <a:latin typeface="+mn-lt"/>
                <a:ea typeface="+mn-ea"/>
                <a:cs typeface="+mn-cs"/>
              </a:rPr>
              <a:t>previous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recessions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they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would</a:t>
            </a:r>
            <a:r>
              <a:rPr lang="fr-FR" sz="1200" b="0" kern="1200" dirty="0" smtClean="0">
                <a:solidFill>
                  <a:schemeClr val="tx1"/>
                </a:solidFill>
                <a:latin typeface="+mn-lt"/>
                <a:ea typeface="+mn-ea"/>
                <a:cs typeface="+mn-cs"/>
              </a:rPr>
              <a:t> have </a:t>
            </a:r>
            <a:r>
              <a:rPr lang="fr-FR" sz="1200" b="0" kern="1200" dirty="0" smtClean="0">
                <a:solidFill>
                  <a:schemeClr val="tx1"/>
                </a:solidFill>
                <a:latin typeface="+mn-lt"/>
                <a:ea typeface="+mn-ea"/>
                <a:cs typeface="+mn-cs"/>
                <a:hlinkClick r:id="rId8"/>
              </a:rPr>
              <a:t>added at least 1.4 million jobs.</a:t>
            </a:r>
          </a:p>
          <a:p>
            <a:r>
              <a:rPr lang="fr-FR" sz="1200" b="0" kern="1200" dirty="0" smtClean="0">
                <a:solidFill>
                  <a:schemeClr val="tx1"/>
                </a:solidFill>
                <a:latin typeface="+mn-lt"/>
                <a:ea typeface="+mn-ea"/>
                <a:cs typeface="+mn-cs"/>
              </a:rPr>
              <a:t>Conservatives have </a:t>
            </a:r>
            <a:r>
              <a:rPr lang="fr-FR" sz="1200" b="0" kern="1200" dirty="0" err="1" smtClean="0">
                <a:solidFill>
                  <a:schemeClr val="tx1"/>
                </a:solidFill>
                <a:latin typeface="+mn-lt"/>
                <a:ea typeface="+mn-ea"/>
                <a:cs typeface="+mn-cs"/>
              </a:rPr>
              <a:t>argued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was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bloated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after</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hiring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surge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during</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housing</a:t>
            </a:r>
            <a:r>
              <a:rPr lang="fr-FR" sz="1200" b="0" kern="1200" dirty="0" smtClean="0">
                <a:solidFill>
                  <a:schemeClr val="tx1"/>
                </a:solidFill>
                <a:latin typeface="+mn-lt"/>
                <a:ea typeface="+mn-ea"/>
                <a:cs typeface="+mn-cs"/>
              </a:rPr>
              <a:t> boom and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now</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returning</a:t>
            </a:r>
            <a:r>
              <a:rPr lang="fr-FR" sz="1200" b="0" kern="1200" dirty="0" smtClean="0">
                <a:solidFill>
                  <a:schemeClr val="tx1"/>
                </a:solidFill>
                <a:latin typeface="+mn-lt"/>
                <a:ea typeface="+mn-ea"/>
                <a:cs typeface="+mn-cs"/>
              </a:rPr>
              <a:t> to a more </a:t>
            </a:r>
            <a:r>
              <a:rPr lang="fr-FR" sz="1200" b="0" kern="1200" dirty="0" err="1" smtClean="0">
                <a:solidFill>
                  <a:schemeClr val="tx1"/>
                </a:solidFill>
                <a:latin typeface="+mn-lt"/>
                <a:ea typeface="+mn-ea"/>
                <a:cs typeface="+mn-cs"/>
              </a:rPr>
              <a:t>appropriate</a:t>
            </a:r>
            <a:r>
              <a:rPr lang="fr-FR" sz="1200" b="0" kern="1200" dirty="0" smtClean="0">
                <a:solidFill>
                  <a:schemeClr val="tx1"/>
                </a:solidFill>
                <a:latin typeface="+mn-lt"/>
                <a:ea typeface="+mn-ea"/>
                <a:cs typeface="+mn-cs"/>
              </a:rPr>
              <a:t> size. Michael D. Tanner, a senior </a:t>
            </a:r>
            <a:r>
              <a:rPr lang="fr-FR" sz="1200" b="0" kern="1200" dirty="0" err="1" smtClean="0">
                <a:solidFill>
                  <a:schemeClr val="tx1"/>
                </a:solidFill>
                <a:latin typeface="+mn-lt"/>
                <a:ea typeface="+mn-ea"/>
                <a:cs typeface="+mn-cs"/>
              </a:rPr>
              <a:t>fellow</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Cato</a:t>
            </a:r>
            <a:r>
              <a:rPr lang="fr-FR" sz="1200" b="0" kern="1200" dirty="0" smtClean="0">
                <a:solidFill>
                  <a:schemeClr val="tx1"/>
                </a:solidFill>
                <a:latin typeface="+mn-lt"/>
                <a:ea typeface="+mn-ea"/>
                <a:cs typeface="+mn-cs"/>
              </a:rPr>
              <a:t> Institute, </a:t>
            </a:r>
            <a:r>
              <a:rPr lang="fr-FR" sz="1200" b="0" kern="1200" dirty="0" smtClean="0">
                <a:solidFill>
                  <a:schemeClr val="tx1"/>
                </a:solidFill>
                <a:latin typeface="+mn-lt"/>
                <a:ea typeface="+mn-ea"/>
                <a:cs typeface="+mn-cs"/>
                <a:hlinkClick r:id="rId9"/>
              </a:rPr>
              <a:t>criticized the president’s budget proposal to give states an additional $30 billion for teachers, police officers and firefighters. “Those new public sector jobs must be paid for with more debt and taxes borne by the private sector,” he wrote.</a:t>
            </a:r>
          </a:p>
          <a:p>
            <a:r>
              <a:rPr lang="fr-FR" sz="1200" b="0" kern="1200" dirty="0" smtClean="0">
                <a:solidFill>
                  <a:schemeClr val="tx1"/>
                </a:solidFill>
                <a:latin typeface="+mn-lt"/>
                <a:ea typeface="+mn-ea"/>
                <a:cs typeface="+mn-cs"/>
              </a:rPr>
              <a:t>But </a:t>
            </a:r>
            <a:r>
              <a:rPr lang="fr-FR" sz="1200" b="0" kern="1200" dirty="0" err="1" smtClean="0">
                <a:solidFill>
                  <a:schemeClr val="tx1"/>
                </a:solidFill>
                <a:latin typeface="+mn-lt"/>
                <a:ea typeface="+mn-ea"/>
                <a:cs typeface="+mn-cs"/>
              </a:rPr>
              <a:t>those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with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disappearing</a:t>
            </a:r>
            <a:r>
              <a:rPr lang="fr-FR" sz="1200" b="0" kern="1200" dirty="0" smtClean="0">
                <a:solidFill>
                  <a:schemeClr val="tx1"/>
                </a:solidFill>
                <a:latin typeface="+mn-lt"/>
                <a:ea typeface="+mn-ea"/>
                <a:cs typeface="+mn-cs"/>
              </a:rPr>
              <a:t> jobs </a:t>
            </a:r>
            <a:r>
              <a:rPr lang="fr-FR" sz="1200" b="0" kern="1200" dirty="0" err="1" smtClean="0">
                <a:solidFill>
                  <a:schemeClr val="tx1"/>
                </a:solidFill>
                <a:latin typeface="+mn-lt"/>
                <a:ea typeface="+mn-ea"/>
                <a:cs typeface="+mn-cs"/>
              </a:rPr>
              <a:t>say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effects</a:t>
            </a:r>
            <a:r>
              <a:rPr lang="fr-FR" sz="1200" b="0" kern="1200" dirty="0" smtClean="0">
                <a:solidFill>
                  <a:schemeClr val="tx1"/>
                </a:solidFill>
                <a:latin typeface="+mn-lt"/>
                <a:ea typeface="+mn-ea"/>
                <a:cs typeface="+mn-cs"/>
              </a:rPr>
              <a:t> are not </a:t>
            </a:r>
            <a:r>
              <a:rPr lang="fr-FR" sz="1200" b="0" kern="1200" dirty="0" err="1" smtClean="0">
                <a:solidFill>
                  <a:schemeClr val="tx1"/>
                </a:solidFill>
                <a:latin typeface="+mn-lt"/>
                <a:ea typeface="+mn-ea"/>
                <a:cs typeface="+mn-cs"/>
              </a:rPr>
              <a:t>just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economic</a:t>
            </a:r>
            <a:r>
              <a:rPr lang="fr-FR" sz="1200" b="0" kern="1200" dirty="0" smtClean="0">
                <a:solidFill>
                  <a:schemeClr val="tx1"/>
                </a:solidFill>
                <a:latin typeface="+mn-lt"/>
                <a:ea typeface="+mn-ea"/>
                <a:cs typeface="+mn-cs"/>
              </a:rPr>
              <a:t> — </a:t>
            </a:r>
            <a:r>
              <a:rPr lang="fr-FR" sz="1200" b="0" kern="1200" dirty="0" err="1" smtClean="0">
                <a:solidFill>
                  <a:schemeClr val="tx1"/>
                </a:solidFill>
                <a:latin typeface="+mn-lt"/>
                <a:ea typeface="+mn-ea"/>
                <a:cs typeface="+mn-cs"/>
              </a:rPr>
              <a:t>they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mean</a:t>
            </a:r>
            <a:r>
              <a:rPr lang="fr-FR" sz="1200" b="0" kern="1200" dirty="0" smtClean="0">
                <a:solidFill>
                  <a:schemeClr val="tx1"/>
                </a:solidFill>
                <a:latin typeface="+mn-lt"/>
                <a:ea typeface="+mn-ea"/>
                <a:cs typeface="+mn-cs"/>
              </a:rPr>
              <a:t> longer </a:t>
            </a:r>
            <a:r>
              <a:rPr lang="fr-FR" sz="1200" b="0" kern="1200" dirty="0" err="1" smtClean="0">
                <a:solidFill>
                  <a:schemeClr val="tx1"/>
                </a:solidFill>
                <a:latin typeface="+mn-lt"/>
                <a:ea typeface="+mn-ea"/>
                <a:cs typeface="+mn-cs"/>
              </a:rPr>
              <a:t>response</a:t>
            </a:r>
            <a:r>
              <a:rPr lang="fr-FR" sz="1200" b="0" kern="1200" dirty="0" smtClean="0">
                <a:solidFill>
                  <a:schemeClr val="tx1"/>
                </a:solidFill>
                <a:latin typeface="+mn-lt"/>
                <a:ea typeface="+mn-ea"/>
                <a:cs typeface="+mn-cs"/>
              </a:rPr>
              <a:t> times to </a:t>
            </a:r>
            <a:r>
              <a:rPr lang="fr-FR" sz="1200" b="0" kern="1200" dirty="0" err="1" smtClean="0">
                <a:solidFill>
                  <a:schemeClr val="tx1"/>
                </a:solidFill>
                <a:latin typeface="+mn-lt"/>
                <a:ea typeface="+mn-ea"/>
                <a:cs typeface="+mn-cs"/>
              </a:rPr>
              <a:t>fires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larger</a:t>
            </a:r>
            <a:r>
              <a:rPr lang="fr-FR" sz="1200" b="0" kern="1200" dirty="0" smtClean="0">
                <a:solidFill>
                  <a:schemeClr val="tx1"/>
                </a:solidFill>
                <a:latin typeface="+mn-lt"/>
                <a:ea typeface="+mn-ea"/>
                <a:cs typeface="+mn-cs"/>
              </a:rPr>
              <a:t> class sizes, and in </a:t>
            </a:r>
            <a:r>
              <a:rPr lang="fr-FR" sz="1200" b="0" kern="1200" dirty="0" err="1" smtClean="0">
                <a:solidFill>
                  <a:schemeClr val="tx1"/>
                </a:solidFill>
                <a:latin typeface="+mn-lt"/>
                <a:ea typeface="+mn-ea"/>
                <a:cs typeface="+mn-cs"/>
              </a:rPr>
              <a:t>some</a:t>
            </a:r>
            <a:r>
              <a:rPr lang="fr-FR" sz="1200" b="0" kern="1200" dirty="0" smtClean="0">
                <a:solidFill>
                  <a:schemeClr val="tx1"/>
                </a:solidFill>
                <a:latin typeface="+mn-lt"/>
                <a:ea typeface="+mn-ea"/>
                <a:cs typeface="+mn-cs"/>
              </a:rPr>
              <a:t> cases </a:t>
            </a:r>
            <a:r>
              <a:rPr lang="fr-FR" sz="1200" b="0" kern="1200" dirty="0" err="1" smtClean="0">
                <a:solidFill>
                  <a:schemeClr val="tx1"/>
                </a:solidFill>
                <a:latin typeface="+mn-lt"/>
                <a:ea typeface="+mn-ea"/>
                <a:cs typeface="+mn-cs"/>
              </a:rPr>
              <a:t>lawsuits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when</a:t>
            </a:r>
            <a:r>
              <a:rPr lang="fr-FR" sz="1200" b="0" kern="1200" dirty="0" smtClean="0">
                <a:solidFill>
                  <a:schemeClr val="tx1"/>
                </a:solidFill>
                <a:latin typeface="+mn-lt"/>
                <a:ea typeface="+mn-ea"/>
                <a:cs typeface="+mn-cs"/>
              </a:rPr>
              <a:t> short-</a:t>
            </a:r>
            <a:r>
              <a:rPr lang="fr-FR" sz="1200" b="0" kern="1200" dirty="0" err="1" smtClean="0">
                <a:solidFill>
                  <a:schemeClr val="tx1"/>
                </a:solidFill>
                <a:latin typeface="+mn-lt"/>
                <a:ea typeface="+mn-ea"/>
                <a:cs typeface="+mn-cs"/>
              </a:rPr>
              <a:t>staffed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agencies</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unable</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provide</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required</a:t>
            </a:r>
            <a:r>
              <a:rPr lang="fr-FR" sz="1200" b="0" kern="1200" dirty="0" smtClean="0">
                <a:solidFill>
                  <a:schemeClr val="tx1"/>
                </a:solidFill>
                <a:latin typeface="+mn-lt"/>
                <a:ea typeface="+mn-ea"/>
                <a:cs typeface="+mn-cs"/>
              </a:rPr>
              <a:t> services.</a:t>
            </a:r>
          </a:p>
          <a:p>
            <a:r>
              <a:rPr lang="fr-FR" sz="1200" b="0" kern="1200" dirty="0" err="1" smtClean="0">
                <a:solidFill>
                  <a:schemeClr val="tx1"/>
                </a:solidFill>
                <a:latin typeface="+mn-lt"/>
                <a:ea typeface="+mn-ea"/>
                <a:cs typeface="+mn-cs"/>
              </a:rPr>
              <a:t>After</a:t>
            </a:r>
            <a:r>
              <a:rPr lang="fr-FR" sz="1200" b="0" kern="1200" dirty="0" smtClean="0">
                <a:solidFill>
                  <a:schemeClr val="tx1"/>
                </a:solidFill>
                <a:latin typeface="+mn-lt"/>
                <a:ea typeface="+mn-ea"/>
                <a:cs typeface="+mn-cs"/>
              </a:rPr>
              <a:t> 32 </a:t>
            </a:r>
            <a:r>
              <a:rPr lang="fr-FR" sz="1200" b="0" kern="1200" dirty="0" err="1" smtClean="0">
                <a:solidFill>
                  <a:schemeClr val="tx1"/>
                </a:solidFill>
                <a:latin typeface="+mn-lt"/>
                <a:ea typeface="+mn-ea"/>
                <a:cs typeface="+mn-cs"/>
              </a:rPr>
              <a:t>firefighters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were</a:t>
            </a:r>
            <a:r>
              <a:rPr lang="fr-FR" sz="1200" b="0" kern="1200" dirty="0" smtClean="0">
                <a:solidFill>
                  <a:schemeClr val="tx1"/>
                </a:solidFill>
                <a:latin typeface="+mn-lt"/>
                <a:ea typeface="+mn-ea"/>
                <a:cs typeface="+mn-cs"/>
              </a:rPr>
              <a:t> laid off in Muncie, </a:t>
            </a:r>
            <a:r>
              <a:rPr lang="fr-FR" sz="1200" b="0" kern="1200" dirty="0" err="1" smtClean="0">
                <a:solidFill>
                  <a:schemeClr val="tx1"/>
                </a:solidFill>
                <a:latin typeface="+mn-lt"/>
                <a:ea typeface="+mn-ea"/>
                <a:cs typeface="+mn-cs"/>
              </a:rPr>
              <a:t>Ind</a:t>
            </a:r>
            <a:r>
              <a:rPr lang="fr-FR" sz="1200" b="0" kern="1200" dirty="0" smtClean="0">
                <a:solidFill>
                  <a:schemeClr val="tx1"/>
                </a:solidFill>
                <a:latin typeface="+mn-lt"/>
                <a:ea typeface="+mn-ea"/>
                <a:cs typeface="+mn-cs"/>
              </a:rPr>
              <a:t>., the area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could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reached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within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eight</a:t>
            </a:r>
            <a:r>
              <a:rPr lang="fr-FR" sz="1200" b="0" kern="1200" dirty="0" smtClean="0">
                <a:solidFill>
                  <a:schemeClr val="tx1"/>
                </a:solidFill>
                <a:latin typeface="+mn-lt"/>
                <a:ea typeface="+mn-ea"/>
                <a:cs typeface="+mn-cs"/>
              </a:rPr>
              <a:t> minutes </a:t>
            </a:r>
            <a:r>
              <a:rPr lang="fr-FR" sz="1200" b="0" kern="1200" dirty="0" err="1" smtClean="0">
                <a:solidFill>
                  <a:schemeClr val="tx1"/>
                </a:solidFill>
                <a:latin typeface="+mn-lt"/>
                <a:ea typeface="+mn-ea"/>
                <a:cs typeface="+mn-cs"/>
              </a:rPr>
              <a:t>was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cut</a:t>
            </a:r>
            <a:r>
              <a:rPr lang="fr-FR" sz="1200" b="0" kern="1200" dirty="0" smtClean="0">
                <a:solidFill>
                  <a:schemeClr val="tx1"/>
                </a:solidFill>
                <a:latin typeface="+mn-lt"/>
                <a:ea typeface="+mn-ea"/>
                <a:cs typeface="+mn-cs"/>
              </a:rPr>
              <a:t> by </a:t>
            </a:r>
            <a:r>
              <a:rPr lang="fr-FR" sz="1200" b="0" kern="1200" dirty="0" err="1" smtClean="0">
                <a:solidFill>
                  <a:schemeClr val="tx1"/>
                </a:solidFill>
                <a:latin typeface="+mn-lt"/>
                <a:ea typeface="+mn-ea"/>
                <a:cs typeface="+mn-cs"/>
              </a:rPr>
              <a:t>half</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Mike </a:t>
            </a:r>
            <a:r>
              <a:rPr lang="fr-FR" sz="1200" b="0" kern="1200" dirty="0" err="1" smtClean="0">
                <a:solidFill>
                  <a:schemeClr val="tx1"/>
                </a:solidFill>
                <a:latin typeface="+mn-lt"/>
                <a:ea typeface="+mn-ea"/>
                <a:cs typeface="+mn-cs"/>
              </a:rPr>
              <a:t>Whited</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president</a:t>
            </a:r>
            <a:r>
              <a:rPr lang="fr-FR" sz="1200" b="0" kern="1200" dirty="0" smtClean="0">
                <a:solidFill>
                  <a:schemeClr val="tx1"/>
                </a:solidFill>
                <a:latin typeface="+mn-lt"/>
                <a:ea typeface="+mn-ea"/>
                <a:cs typeface="+mn-cs"/>
              </a:rPr>
              <a:t> of the </a:t>
            </a:r>
            <a:r>
              <a:rPr lang="fr-FR" sz="1200" b="0" kern="1200" dirty="0" err="1" smtClean="0">
                <a:solidFill>
                  <a:schemeClr val="tx1"/>
                </a:solidFill>
                <a:latin typeface="+mn-lt"/>
                <a:ea typeface="+mn-ea"/>
                <a:cs typeface="+mn-cs"/>
              </a:rPr>
              <a:t>firefighters</a:t>
            </a:r>
            <a:r>
              <a:rPr lang="fr-FR" sz="1200" b="0" kern="1200" dirty="0" smtClean="0">
                <a:solidFill>
                  <a:schemeClr val="tx1"/>
                </a:solidFill>
                <a:latin typeface="+mn-lt"/>
                <a:ea typeface="+mn-ea"/>
                <a:cs typeface="+mn-cs"/>
              </a:rPr>
              <a:t> union. A </a:t>
            </a:r>
            <a:r>
              <a:rPr lang="fr-FR" sz="1200" b="0" kern="1200" dirty="0" err="1" smtClean="0">
                <a:solidFill>
                  <a:schemeClr val="tx1"/>
                </a:solidFill>
                <a:latin typeface="+mn-lt"/>
                <a:ea typeface="+mn-ea"/>
                <a:cs typeface="+mn-cs"/>
              </a:rPr>
              <a:t>federal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grant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restored</a:t>
            </a:r>
            <a:r>
              <a:rPr lang="fr-FR" sz="1200" b="0" kern="1200" dirty="0" smtClean="0">
                <a:solidFill>
                  <a:schemeClr val="tx1"/>
                </a:solidFill>
                <a:latin typeface="+mn-lt"/>
                <a:ea typeface="+mn-ea"/>
                <a:cs typeface="+mn-cs"/>
              </a:rPr>
              <a:t> 25 </a:t>
            </a:r>
            <a:r>
              <a:rPr lang="fr-FR" sz="1200" b="0" kern="1200" dirty="0" err="1" smtClean="0">
                <a:solidFill>
                  <a:schemeClr val="tx1"/>
                </a:solidFill>
                <a:latin typeface="+mn-lt"/>
                <a:ea typeface="+mn-ea"/>
                <a:cs typeface="+mn-cs"/>
              </a:rPr>
              <a:t>workers</a:t>
            </a:r>
            <a:r>
              <a:rPr lang="fr-FR" sz="1200" b="0" kern="1200" dirty="0" smtClean="0">
                <a:solidFill>
                  <a:schemeClr val="tx1"/>
                </a:solidFill>
                <a:latin typeface="+mn-lt"/>
                <a:ea typeface="+mn-ea"/>
                <a:cs typeface="+mn-cs"/>
              </a:rPr>
              <a:t>, but the city </a:t>
            </a:r>
            <a:r>
              <a:rPr lang="fr-FR" sz="1200" b="0" kern="1200" dirty="0" err="1" smtClean="0">
                <a:solidFill>
                  <a:schemeClr val="tx1"/>
                </a:solidFill>
                <a:latin typeface="+mn-lt"/>
                <a:ea typeface="+mn-ea"/>
                <a:cs typeface="+mn-cs"/>
              </a:rPr>
              <a:t>does</a:t>
            </a:r>
            <a:r>
              <a:rPr lang="fr-FR" sz="1200" b="0" kern="1200" dirty="0" smtClean="0">
                <a:solidFill>
                  <a:schemeClr val="tx1"/>
                </a:solidFill>
                <a:latin typeface="+mn-lt"/>
                <a:ea typeface="+mn-ea"/>
                <a:cs typeface="+mn-cs"/>
              </a:rPr>
              <a:t> not know if </a:t>
            </a:r>
            <a:r>
              <a:rPr lang="fr-FR" sz="1200" b="0" kern="1200" dirty="0" err="1" smtClean="0">
                <a:solidFill>
                  <a:schemeClr val="tx1"/>
                </a:solidFill>
                <a:latin typeface="+mn-lt"/>
                <a:ea typeface="+mn-ea"/>
                <a:cs typeface="+mn-cs"/>
              </a:rPr>
              <a:t>it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renewed</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Mr. </a:t>
            </a:r>
            <a:r>
              <a:rPr lang="fr-FR" sz="1200" b="0" kern="1200" dirty="0" err="1" smtClean="0">
                <a:solidFill>
                  <a:schemeClr val="tx1"/>
                </a:solidFill>
                <a:latin typeface="+mn-lt"/>
                <a:ea typeface="+mn-ea"/>
                <a:cs typeface="+mn-cs"/>
              </a:rPr>
              <a:t>Whited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chafed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portrayals</a:t>
            </a:r>
            <a:r>
              <a:rPr lang="fr-FR" sz="1200" b="0" kern="1200" dirty="0" smtClean="0">
                <a:solidFill>
                  <a:schemeClr val="tx1"/>
                </a:solidFill>
                <a:latin typeface="+mn-lt"/>
                <a:ea typeface="+mn-ea"/>
                <a:cs typeface="+mn-cs"/>
              </a:rPr>
              <a:t> of public </a:t>
            </a:r>
            <a:r>
              <a:rPr lang="fr-FR" sz="1200" b="0" kern="1200" dirty="0" err="1" smtClean="0">
                <a:solidFill>
                  <a:schemeClr val="tx1"/>
                </a:solidFill>
                <a:latin typeface="+mn-lt"/>
                <a:ea typeface="+mn-ea"/>
                <a:cs typeface="+mn-cs"/>
              </a:rPr>
              <a:t>workers</a:t>
            </a:r>
            <a:r>
              <a:rPr lang="fr-FR" sz="1200" b="0" kern="1200" dirty="0" smtClean="0">
                <a:solidFill>
                  <a:schemeClr val="tx1"/>
                </a:solidFill>
                <a:latin typeface="+mn-lt"/>
                <a:ea typeface="+mn-ea"/>
                <a:cs typeface="+mn-cs"/>
              </a:rPr>
              <a:t> as </a:t>
            </a:r>
            <a:r>
              <a:rPr lang="fr-FR" sz="1200" b="0" kern="1200" dirty="0" err="1" smtClean="0">
                <a:solidFill>
                  <a:schemeClr val="tx1"/>
                </a:solidFill>
                <a:latin typeface="+mn-lt"/>
                <a:ea typeface="+mn-ea"/>
                <a:cs typeface="+mn-cs"/>
              </a:rPr>
              <a:t>overpaid</a:t>
            </a:r>
            <a:r>
              <a:rPr lang="fr-FR" sz="1200" b="0" kern="1200" dirty="0" smtClean="0">
                <a:solidFill>
                  <a:schemeClr val="tx1"/>
                </a:solidFill>
                <a:latin typeface="+mn-lt"/>
                <a:ea typeface="+mn-ea"/>
                <a:cs typeface="+mn-cs"/>
              </a:rPr>
              <a:t> or </a:t>
            </a:r>
            <a:r>
              <a:rPr lang="fr-FR" sz="1200" b="0" kern="1200" dirty="0" err="1" smtClean="0">
                <a:solidFill>
                  <a:schemeClr val="tx1"/>
                </a:solidFill>
                <a:latin typeface="+mn-lt"/>
                <a:ea typeface="+mn-ea"/>
                <a:cs typeface="+mn-cs"/>
              </a:rPr>
              <a:t>greedy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saying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his</a:t>
            </a:r>
            <a:r>
              <a:rPr lang="fr-FR" sz="1200" b="0" kern="1200" dirty="0" smtClean="0">
                <a:solidFill>
                  <a:schemeClr val="tx1"/>
                </a:solidFill>
                <a:latin typeface="+mn-lt"/>
                <a:ea typeface="+mn-ea"/>
                <a:cs typeface="+mn-cs"/>
              </a:rPr>
              <a:t> union and </a:t>
            </a:r>
            <a:r>
              <a:rPr lang="fr-FR" sz="1200" b="0" kern="1200" dirty="0" err="1" smtClean="0">
                <a:solidFill>
                  <a:schemeClr val="tx1"/>
                </a:solidFill>
                <a:latin typeface="+mn-lt"/>
                <a:ea typeface="+mn-ea"/>
                <a:cs typeface="+mn-cs"/>
              </a:rPr>
              <a:t>others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had</a:t>
            </a:r>
            <a:r>
              <a:rPr lang="fr-FR" sz="1200" b="0" kern="1200" dirty="0" smtClean="0">
                <a:solidFill>
                  <a:schemeClr val="tx1"/>
                </a:solidFill>
                <a:latin typeface="+mn-lt"/>
                <a:ea typeface="+mn-ea"/>
                <a:cs typeface="+mn-cs"/>
              </a:rPr>
              <a:t> made concessions, </a:t>
            </a:r>
            <a:r>
              <a:rPr lang="fr-FR" sz="1200" b="0" kern="1200" dirty="0" err="1" smtClean="0">
                <a:solidFill>
                  <a:schemeClr val="tx1"/>
                </a:solidFill>
                <a:latin typeface="+mn-lt"/>
                <a:ea typeface="+mn-ea"/>
                <a:cs typeface="+mn-cs"/>
              </a:rPr>
              <a:t>including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paying</a:t>
            </a:r>
            <a:r>
              <a:rPr lang="fr-FR" sz="1200" b="0" kern="1200" dirty="0" smtClean="0">
                <a:solidFill>
                  <a:schemeClr val="tx1"/>
                </a:solidFill>
                <a:latin typeface="+mn-lt"/>
                <a:ea typeface="+mn-ea"/>
                <a:cs typeface="+mn-cs"/>
              </a:rPr>
              <a:t> more for </a:t>
            </a:r>
            <a:r>
              <a:rPr lang="fr-FR" sz="1200" b="0" kern="1200" dirty="0" err="1" smtClean="0">
                <a:solidFill>
                  <a:schemeClr val="tx1"/>
                </a:solidFill>
                <a:latin typeface="+mn-lt"/>
                <a:ea typeface="+mn-ea"/>
                <a:cs typeface="+mn-cs"/>
              </a:rPr>
              <a:t>their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health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insurance</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forfeiting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raises</a:t>
            </a:r>
            <a:r>
              <a:rPr lang="fr-FR" sz="1200" b="0" kern="1200" dirty="0" smtClean="0">
                <a:solidFill>
                  <a:schemeClr val="tx1"/>
                </a:solidFill>
                <a:latin typeface="+mn-lt"/>
                <a:ea typeface="+mn-ea"/>
                <a:cs typeface="+mn-cs"/>
              </a:rPr>
              <a:t>. “I </a:t>
            </a:r>
            <a:r>
              <a:rPr lang="fr-FR" sz="1200" b="0" kern="1200" dirty="0" err="1" smtClean="0">
                <a:solidFill>
                  <a:schemeClr val="tx1"/>
                </a:solidFill>
                <a:latin typeface="+mn-lt"/>
                <a:ea typeface="+mn-ea"/>
                <a:cs typeface="+mn-cs"/>
              </a:rPr>
              <a:t>think</a:t>
            </a:r>
            <a:r>
              <a:rPr lang="fr-FR" sz="1200" b="0" kern="1200" dirty="0" smtClean="0">
                <a:solidFill>
                  <a:schemeClr val="tx1"/>
                </a:solidFill>
                <a:latin typeface="+mn-lt"/>
                <a:ea typeface="+mn-ea"/>
                <a:cs typeface="+mn-cs"/>
              </a:rPr>
              <a:t> a lot of people </a:t>
            </a:r>
            <a:r>
              <a:rPr lang="fr-FR" sz="1200" b="0" kern="1200" dirty="0" err="1" smtClean="0">
                <a:solidFill>
                  <a:schemeClr val="tx1"/>
                </a:solidFill>
                <a:latin typeface="+mn-lt"/>
                <a:ea typeface="+mn-ea"/>
                <a:cs typeface="+mn-cs"/>
              </a:rPr>
              <a:t>don’t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understand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a:t>
            </a:r>
            <a:r>
              <a:rPr lang="fr-FR" sz="1200" b="0" kern="1200" dirty="0" smtClean="0">
                <a:solidFill>
                  <a:schemeClr val="tx1"/>
                </a:solidFill>
                <a:latin typeface="+mn-lt"/>
                <a:ea typeface="+mn-ea"/>
                <a:cs typeface="+mn-cs"/>
              </a:rPr>
              <a:t> do,” </a:t>
            </a:r>
            <a:r>
              <a:rPr lang="fr-FR" sz="1200" b="0" kern="1200" dirty="0" err="1" smtClean="0">
                <a:solidFill>
                  <a:schemeClr val="tx1"/>
                </a:solidFill>
                <a:latin typeface="+mn-lt"/>
                <a:ea typeface="+mn-ea"/>
                <a:cs typeface="+mn-cs"/>
              </a:rPr>
              <a:t>he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They’re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looking</a:t>
            </a:r>
            <a:r>
              <a:rPr lang="fr-FR" sz="1200" b="0" kern="1200" dirty="0" smtClean="0">
                <a:solidFill>
                  <a:schemeClr val="tx1"/>
                </a:solidFill>
                <a:latin typeface="+mn-lt"/>
                <a:ea typeface="+mn-ea"/>
                <a:cs typeface="+mn-cs"/>
              </a:rPr>
              <a:t> for </a:t>
            </a:r>
            <a:r>
              <a:rPr lang="fr-FR" sz="1200" b="0" kern="1200" dirty="0" err="1" smtClean="0">
                <a:solidFill>
                  <a:schemeClr val="tx1"/>
                </a:solidFill>
                <a:latin typeface="+mn-lt"/>
                <a:ea typeface="+mn-ea"/>
                <a:cs typeface="+mn-cs"/>
              </a:rPr>
              <a:t>somebody</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blame</a:t>
            </a:r>
            <a:r>
              <a:rPr lang="fr-FR" sz="1200" b="0" kern="1200" dirty="0" smtClean="0">
                <a:solidFill>
                  <a:schemeClr val="tx1"/>
                </a:solidFill>
                <a:latin typeface="+mn-lt"/>
                <a:ea typeface="+mn-ea"/>
                <a:cs typeface="+mn-cs"/>
              </a:rPr>
              <a:t>, and I </a:t>
            </a:r>
            <a:r>
              <a:rPr lang="fr-FR" sz="1200" b="0" kern="1200" dirty="0" err="1" smtClean="0">
                <a:solidFill>
                  <a:schemeClr val="tx1"/>
                </a:solidFill>
                <a:latin typeface="+mn-lt"/>
                <a:ea typeface="+mn-ea"/>
                <a:cs typeface="+mn-cs"/>
              </a:rPr>
              <a:t>think</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they’re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led</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wrong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way</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Businesses </a:t>
            </a:r>
            <a:r>
              <a:rPr lang="fr-FR" sz="1200" b="0" kern="1200" dirty="0" err="1" smtClean="0">
                <a:solidFill>
                  <a:schemeClr val="tx1"/>
                </a:solidFill>
                <a:latin typeface="+mn-lt"/>
                <a:ea typeface="+mn-ea"/>
                <a:cs typeface="+mn-cs"/>
              </a:rPr>
              <a:t>can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also</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hindered</a:t>
            </a:r>
            <a:r>
              <a:rPr lang="fr-FR" sz="1200" b="0" kern="1200" dirty="0" smtClean="0">
                <a:solidFill>
                  <a:schemeClr val="tx1"/>
                </a:solidFill>
                <a:latin typeface="+mn-lt"/>
                <a:ea typeface="+mn-ea"/>
                <a:cs typeface="+mn-cs"/>
              </a:rPr>
              <a:t> by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cuts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They</a:t>
            </a:r>
            <a:r>
              <a:rPr lang="fr-FR" sz="1200" b="0" kern="1200" dirty="0" smtClean="0">
                <a:solidFill>
                  <a:schemeClr val="tx1"/>
                </a:solidFill>
                <a:latin typeface="+mn-lt"/>
                <a:ea typeface="+mn-ea"/>
                <a:cs typeface="+mn-cs"/>
              </a:rPr>
              <a:t> not </a:t>
            </a:r>
            <a:r>
              <a:rPr lang="fr-FR" sz="1200" b="0" kern="1200" dirty="0" err="1" smtClean="0">
                <a:solidFill>
                  <a:schemeClr val="tx1"/>
                </a:solidFill>
                <a:latin typeface="+mn-lt"/>
                <a:ea typeface="+mn-ea"/>
                <a:cs typeface="+mn-cs"/>
              </a:rPr>
              <a:t>only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lose</a:t>
            </a:r>
            <a:r>
              <a:rPr lang="fr-FR" sz="1200" b="0" kern="1200" dirty="0" smtClean="0">
                <a:solidFill>
                  <a:schemeClr val="tx1"/>
                </a:solidFill>
                <a:latin typeface="+mn-lt"/>
                <a:ea typeface="+mn-ea"/>
                <a:cs typeface="+mn-cs"/>
              </a:rPr>
              <a:t> prospective middle-class </a:t>
            </a:r>
            <a:r>
              <a:rPr lang="fr-FR" sz="1200" b="0" kern="1200" dirty="0" err="1" smtClean="0">
                <a:solidFill>
                  <a:schemeClr val="tx1"/>
                </a:solidFill>
                <a:latin typeface="+mn-lt"/>
                <a:ea typeface="+mn-ea"/>
                <a:cs typeface="+mn-cs"/>
              </a:rPr>
              <a:t>customers</a:t>
            </a:r>
            <a:r>
              <a:rPr lang="fr-FR" sz="1200" b="0" kern="1200" dirty="0" smtClean="0">
                <a:solidFill>
                  <a:schemeClr val="tx1"/>
                </a:solidFill>
                <a:latin typeface="+mn-lt"/>
                <a:ea typeface="+mn-ea"/>
                <a:cs typeface="+mn-cs"/>
              </a:rPr>
              <a:t> but </a:t>
            </a:r>
            <a:r>
              <a:rPr lang="fr-FR" sz="1200" b="0" kern="1200" dirty="0" err="1" smtClean="0">
                <a:solidFill>
                  <a:schemeClr val="tx1"/>
                </a:solidFill>
                <a:latin typeface="+mn-lt"/>
                <a:ea typeface="+mn-ea"/>
                <a:cs typeface="+mn-cs"/>
              </a:rPr>
              <a:t>may</a:t>
            </a:r>
            <a:r>
              <a:rPr lang="fr-FR" sz="1200" b="0" kern="1200" dirty="0" smtClean="0">
                <a:solidFill>
                  <a:schemeClr val="tx1"/>
                </a:solidFill>
                <a:latin typeface="+mn-lt"/>
                <a:ea typeface="+mn-ea"/>
                <a:cs typeface="+mn-cs"/>
              </a:rPr>
              <a:t> face long </a:t>
            </a:r>
            <a:r>
              <a:rPr lang="fr-FR" sz="1200" b="0" kern="1200" dirty="0" err="1" smtClean="0">
                <a:solidFill>
                  <a:schemeClr val="tx1"/>
                </a:solidFill>
                <a:latin typeface="+mn-lt"/>
                <a:ea typeface="+mn-ea"/>
                <a:cs typeface="+mn-cs"/>
              </a:rPr>
              <a:t>waits</a:t>
            </a:r>
            <a:r>
              <a:rPr lang="fr-FR" sz="1200" b="0" kern="1200" dirty="0" smtClean="0">
                <a:solidFill>
                  <a:schemeClr val="tx1"/>
                </a:solidFill>
                <a:latin typeface="+mn-lt"/>
                <a:ea typeface="+mn-ea"/>
                <a:cs typeface="+mn-cs"/>
              </a:rPr>
              <a:t> for services. Roland Pott, a real </a:t>
            </a:r>
            <a:r>
              <a:rPr lang="fr-FR" sz="1200" b="0" kern="1200" dirty="0" err="1" smtClean="0">
                <a:solidFill>
                  <a:schemeClr val="tx1"/>
                </a:solidFill>
                <a:latin typeface="+mn-lt"/>
                <a:ea typeface="+mn-ea"/>
                <a:cs typeface="+mn-cs"/>
              </a:rPr>
              <a:t>estate</a:t>
            </a:r>
            <a:r>
              <a:rPr lang="fr-FR" sz="1200" b="0" kern="1200" dirty="0" smtClean="0">
                <a:solidFill>
                  <a:schemeClr val="tx1"/>
                </a:solidFill>
                <a:latin typeface="+mn-lt"/>
                <a:ea typeface="+mn-ea"/>
                <a:cs typeface="+mn-cs"/>
              </a:rPr>
              <a:t> broker and </a:t>
            </a:r>
            <a:r>
              <a:rPr lang="fr-FR" sz="1200" b="0" kern="1200" dirty="0" err="1" smtClean="0">
                <a:solidFill>
                  <a:schemeClr val="tx1"/>
                </a:solidFill>
                <a:latin typeface="+mn-lt"/>
                <a:ea typeface="+mn-ea"/>
                <a:cs typeface="+mn-cs"/>
              </a:rPr>
              <a:t>developer</a:t>
            </a:r>
            <a:r>
              <a:rPr lang="fr-FR" sz="1200" b="0" kern="1200" dirty="0" smtClean="0">
                <a:solidFill>
                  <a:schemeClr val="tx1"/>
                </a:solidFill>
                <a:latin typeface="+mn-lt"/>
                <a:ea typeface="+mn-ea"/>
                <a:cs typeface="+mn-cs"/>
              </a:rPr>
              <a:t> in Trenton,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fewer</a:t>
            </a:r>
            <a:r>
              <a:rPr lang="fr-FR" sz="1200" b="0" kern="1200" dirty="0" smtClean="0">
                <a:solidFill>
                  <a:schemeClr val="tx1"/>
                </a:solidFill>
                <a:latin typeface="+mn-lt"/>
                <a:ea typeface="+mn-ea"/>
                <a:cs typeface="+mn-cs"/>
              </a:rPr>
              <a:t> city </a:t>
            </a:r>
            <a:r>
              <a:rPr lang="fr-FR" sz="1200" b="0" kern="1200" dirty="0" err="1" smtClean="0">
                <a:solidFill>
                  <a:schemeClr val="tx1"/>
                </a:solidFill>
                <a:latin typeface="+mn-lt"/>
                <a:ea typeface="+mn-ea"/>
                <a:cs typeface="+mn-cs"/>
              </a:rPr>
              <a:t>inspectors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adds</a:t>
            </a:r>
            <a:r>
              <a:rPr lang="fr-FR" sz="1200" b="0" kern="1200" dirty="0" smtClean="0">
                <a:solidFill>
                  <a:schemeClr val="tx1"/>
                </a:solidFill>
                <a:latin typeface="+mn-lt"/>
                <a:ea typeface="+mn-ea"/>
                <a:cs typeface="+mn-cs"/>
              </a:rPr>
              <a:t> to construction </a:t>
            </a:r>
            <a:r>
              <a:rPr lang="fr-FR" sz="1200" b="0" kern="1200" dirty="0" err="1" smtClean="0">
                <a:solidFill>
                  <a:schemeClr val="tx1"/>
                </a:solidFill>
                <a:latin typeface="+mn-lt"/>
                <a:ea typeface="+mn-ea"/>
                <a:cs typeface="+mn-cs"/>
              </a:rPr>
              <a:t>delays</a:t>
            </a:r>
            <a:r>
              <a:rPr lang="fr-FR" sz="1200" b="0" kern="1200" dirty="0" smtClean="0">
                <a:solidFill>
                  <a:schemeClr val="tx1"/>
                </a:solidFill>
                <a:latin typeface="+mn-lt"/>
                <a:ea typeface="+mn-ea"/>
                <a:cs typeface="+mn-cs"/>
              </a:rPr>
              <a:t>. And the </a:t>
            </a:r>
            <a:r>
              <a:rPr lang="fr-FR" sz="1200" b="0" kern="1200" dirty="0" err="1" smtClean="0">
                <a:solidFill>
                  <a:schemeClr val="tx1"/>
                </a:solidFill>
                <a:latin typeface="+mn-lt"/>
                <a:ea typeface="+mn-ea"/>
                <a:cs typeface="+mn-cs"/>
              </a:rPr>
              <a:t>shortage</a:t>
            </a:r>
            <a:r>
              <a:rPr lang="fr-FR" sz="1200" b="0" kern="1200" dirty="0" smtClean="0">
                <a:solidFill>
                  <a:schemeClr val="tx1"/>
                </a:solidFill>
                <a:latin typeface="+mn-lt"/>
                <a:ea typeface="+mn-ea"/>
                <a:cs typeface="+mn-cs"/>
              </a:rPr>
              <a:t> of police </a:t>
            </a:r>
            <a:r>
              <a:rPr lang="fr-FR" sz="1200" b="0" kern="1200" dirty="0" err="1" smtClean="0">
                <a:solidFill>
                  <a:schemeClr val="tx1"/>
                </a:solidFill>
                <a:latin typeface="+mn-lt"/>
                <a:ea typeface="+mn-ea"/>
                <a:cs typeface="+mn-cs"/>
              </a:rPr>
              <a:t>officers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means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he</a:t>
            </a:r>
            <a:r>
              <a:rPr lang="fr-FR" sz="1200" b="0" kern="1200" dirty="0" smtClean="0">
                <a:solidFill>
                  <a:schemeClr val="tx1"/>
                </a:solidFill>
                <a:latin typeface="+mn-lt"/>
                <a:ea typeface="+mn-ea"/>
                <a:cs typeface="+mn-cs"/>
              </a:rPr>
              <a:t> must </a:t>
            </a:r>
            <a:r>
              <a:rPr lang="fr-FR" sz="1200" b="0" kern="1200" dirty="0" err="1" smtClean="0">
                <a:solidFill>
                  <a:schemeClr val="tx1"/>
                </a:solidFill>
                <a:latin typeface="+mn-lt"/>
                <a:ea typeface="+mn-ea"/>
                <a:cs typeface="+mn-cs"/>
              </a:rPr>
              <a:t>assuage</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safety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concerns</a:t>
            </a:r>
            <a:r>
              <a:rPr lang="fr-FR" sz="1200" b="0" kern="1200" dirty="0" smtClean="0">
                <a:solidFill>
                  <a:schemeClr val="tx1"/>
                </a:solidFill>
                <a:latin typeface="+mn-lt"/>
                <a:ea typeface="+mn-ea"/>
                <a:cs typeface="+mn-cs"/>
              </a:rPr>
              <a:t> of prospective tenants. “It </a:t>
            </a:r>
            <a:r>
              <a:rPr lang="fr-FR" sz="1200" b="0" kern="1200" dirty="0" err="1" smtClean="0">
                <a:solidFill>
                  <a:schemeClr val="tx1"/>
                </a:solidFill>
                <a:latin typeface="+mn-lt"/>
                <a:ea typeface="+mn-ea"/>
                <a:cs typeface="+mn-cs"/>
              </a:rPr>
              <a:t>makes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a:t>
            </a:r>
            <a:r>
              <a:rPr lang="fr-FR" sz="1200" b="0" kern="1200" dirty="0" smtClean="0">
                <a:solidFill>
                  <a:schemeClr val="tx1"/>
                </a:solidFill>
                <a:latin typeface="+mn-lt"/>
                <a:ea typeface="+mn-ea"/>
                <a:cs typeface="+mn-cs"/>
              </a:rPr>
              <a:t> harder to </a:t>
            </a:r>
            <a:r>
              <a:rPr lang="fr-FR" sz="1200" b="0" kern="1200" dirty="0" err="1" smtClean="0">
                <a:solidFill>
                  <a:schemeClr val="tx1"/>
                </a:solidFill>
                <a:latin typeface="+mn-lt"/>
                <a:ea typeface="+mn-ea"/>
                <a:cs typeface="+mn-cs"/>
              </a:rPr>
              <a:t>lease</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space</a:t>
            </a:r>
            <a:r>
              <a:rPr lang="fr-FR" sz="1200" b="0" kern="1200" dirty="0" smtClean="0">
                <a:solidFill>
                  <a:schemeClr val="tx1"/>
                </a:solidFill>
                <a:latin typeface="+mn-lt"/>
                <a:ea typeface="+mn-ea"/>
                <a:cs typeface="+mn-cs"/>
              </a:rPr>
              <a:t> or </a:t>
            </a:r>
            <a:r>
              <a:rPr lang="fr-FR" sz="1200" b="0" kern="1200" dirty="0" err="1" smtClean="0">
                <a:solidFill>
                  <a:schemeClr val="tx1"/>
                </a:solidFill>
                <a:latin typeface="+mn-lt"/>
                <a:ea typeface="+mn-ea"/>
                <a:cs typeface="+mn-cs"/>
              </a:rPr>
              <a:t>market</a:t>
            </a:r>
            <a:r>
              <a:rPr lang="fr-FR" sz="1200" b="0" kern="1200" dirty="0" smtClean="0">
                <a:solidFill>
                  <a:schemeClr val="tx1"/>
                </a:solidFill>
                <a:latin typeface="+mn-lt"/>
                <a:ea typeface="+mn-ea"/>
                <a:cs typeface="+mn-cs"/>
              </a:rPr>
              <a:t> a </a:t>
            </a:r>
            <a:r>
              <a:rPr lang="fr-FR" sz="1200" b="0" kern="1200" dirty="0" err="1" smtClean="0">
                <a:solidFill>
                  <a:schemeClr val="tx1"/>
                </a:solidFill>
                <a:latin typeface="+mn-lt"/>
                <a:ea typeface="+mn-ea"/>
                <a:cs typeface="+mn-cs"/>
              </a:rPr>
              <a:t>space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because</a:t>
            </a:r>
            <a:r>
              <a:rPr lang="fr-FR" sz="1200" b="0" kern="1200" dirty="0" smtClean="0">
                <a:solidFill>
                  <a:schemeClr val="tx1"/>
                </a:solidFill>
                <a:latin typeface="+mn-lt"/>
                <a:ea typeface="+mn-ea"/>
                <a:cs typeface="+mn-cs"/>
              </a:rPr>
              <a:t> people are </a:t>
            </a:r>
            <a:r>
              <a:rPr lang="fr-FR" sz="1200" b="0" kern="1200" dirty="0" err="1" smtClean="0">
                <a:solidFill>
                  <a:schemeClr val="tx1"/>
                </a:solidFill>
                <a:latin typeface="+mn-lt"/>
                <a:ea typeface="+mn-ea"/>
                <a:cs typeface="+mn-cs"/>
              </a:rPr>
              <a:t>choosing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between</a:t>
            </a:r>
            <a:r>
              <a:rPr lang="fr-FR" sz="1200" b="0" kern="1200" dirty="0" smtClean="0">
                <a:solidFill>
                  <a:schemeClr val="tx1"/>
                </a:solidFill>
                <a:latin typeface="+mn-lt"/>
                <a:ea typeface="+mn-ea"/>
                <a:cs typeface="+mn-cs"/>
              </a:rPr>
              <a:t> Trenton or </a:t>
            </a:r>
            <a:r>
              <a:rPr lang="fr-FR" sz="1200" b="0" kern="1200" dirty="0" err="1" smtClean="0">
                <a:solidFill>
                  <a:schemeClr val="tx1"/>
                </a:solidFill>
                <a:latin typeface="+mn-lt"/>
                <a:ea typeface="+mn-ea"/>
                <a:cs typeface="+mn-cs"/>
              </a:rPr>
              <a:t>another</a:t>
            </a:r>
            <a:r>
              <a:rPr lang="fr-FR" sz="1200" b="0" kern="1200" dirty="0" smtClean="0">
                <a:solidFill>
                  <a:schemeClr val="tx1"/>
                </a:solidFill>
                <a:latin typeface="+mn-lt"/>
                <a:ea typeface="+mn-ea"/>
                <a:cs typeface="+mn-cs"/>
              </a:rPr>
              <a:t> area,” </a:t>
            </a:r>
            <a:r>
              <a:rPr lang="fr-FR" sz="1200" b="0" kern="1200" dirty="0" err="1" smtClean="0">
                <a:solidFill>
                  <a:schemeClr val="tx1"/>
                </a:solidFill>
                <a:latin typeface="+mn-lt"/>
                <a:ea typeface="+mn-ea"/>
                <a:cs typeface="+mn-cs"/>
              </a:rPr>
              <a:t>he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a:t>
            </a:r>
          </a:p>
          <a:p>
            <a:r>
              <a:rPr lang="fr-FR" sz="1200" b="0" kern="1200" dirty="0" err="1" smtClean="0">
                <a:solidFill>
                  <a:schemeClr val="tx1"/>
                </a:solidFill>
                <a:latin typeface="+mn-lt"/>
                <a:ea typeface="+mn-ea"/>
                <a:cs typeface="+mn-cs"/>
              </a:rPr>
              <a:t>Even</a:t>
            </a:r>
            <a:r>
              <a:rPr lang="fr-FR" sz="1200" b="0" kern="1200" dirty="0" smtClean="0">
                <a:solidFill>
                  <a:schemeClr val="tx1"/>
                </a:solidFill>
                <a:latin typeface="+mn-lt"/>
                <a:ea typeface="+mn-ea"/>
                <a:cs typeface="+mn-cs"/>
              </a:rPr>
              <a:t> if the </a:t>
            </a:r>
            <a:r>
              <a:rPr lang="fr-FR" sz="1200" b="0" kern="1200" dirty="0" err="1" smtClean="0">
                <a:solidFill>
                  <a:schemeClr val="tx1"/>
                </a:solidFill>
                <a:latin typeface="+mn-lt"/>
                <a:ea typeface="+mn-ea"/>
                <a:cs typeface="+mn-cs"/>
              </a:rPr>
              <a:t>overall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economy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improves</a:t>
            </a:r>
            <a:r>
              <a:rPr lang="fr-FR" sz="1200" b="0" kern="1200" dirty="0" smtClean="0">
                <a:solidFill>
                  <a:schemeClr val="tx1"/>
                </a:solidFill>
                <a:latin typeface="+mn-lt"/>
                <a:ea typeface="+mn-ea"/>
                <a:cs typeface="+mn-cs"/>
              </a:rPr>
              <a:t>, local </a:t>
            </a:r>
            <a:r>
              <a:rPr lang="fr-FR" sz="1200" b="0" kern="1200" dirty="0" err="1" smtClean="0">
                <a:solidFill>
                  <a:schemeClr val="tx1"/>
                </a:solidFill>
                <a:latin typeface="+mn-lt"/>
                <a:ea typeface="+mn-ea"/>
                <a:cs typeface="+mn-cs"/>
              </a:rPr>
              <a:t>governments</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likely</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lag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behind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Property</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tax</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receipts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which</a:t>
            </a:r>
            <a:r>
              <a:rPr lang="fr-FR" sz="1200" b="0" kern="1200" dirty="0" smtClean="0">
                <a:solidFill>
                  <a:schemeClr val="tx1"/>
                </a:solidFill>
                <a:latin typeface="+mn-lt"/>
                <a:ea typeface="+mn-ea"/>
                <a:cs typeface="+mn-cs"/>
              </a:rPr>
              <a:t> are </a:t>
            </a:r>
            <a:r>
              <a:rPr lang="fr-FR" sz="1200" b="0" kern="1200" dirty="0" err="1" smtClean="0">
                <a:solidFill>
                  <a:schemeClr val="tx1"/>
                </a:solidFill>
                <a:latin typeface="+mn-lt"/>
                <a:ea typeface="+mn-ea"/>
                <a:cs typeface="+mn-cs"/>
              </a:rPr>
              <a:t>projected</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fall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slightly</a:t>
            </a:r>
            <a:r>
              <a:rPr lang="fr-FR" sz="1200" b="0" kern="1200" dirty="0" smtClean="0">
                <a:solidFill>
                  <a:schemeClr val="tx1"/>
                </a:solidFill>
                <a:latin typeface="+mn-lt"/>
                <a:ea typeface="+mn-ea"/>
                <a:cs typeface="+mn-cs"/>
              </a:rPr>
              <a:t> in 2012,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be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weak</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through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least fiscal 2014,” </a:t>
            </a:r>
            <a:r>
              <a:rPr lang="fr-FR" sz="1200" b="0" kern="1200" dirty="0" err="1" smtClean="0">
                <a:solidFill>
                  <a:schemeClr val="tx1"/>
                </a:solidFill>
                <a:latin typeface="+mn-lt"/>
                <a:ea typeface="+mn-ea"/>
                <a:cs typeface="+mn-cs"/>
              </a:rPr>
              <a:t>wrote</a:t>
            </a:r>
            <a:r>
              <a:rPr lang="fr-FR" sz="1200" b="0" kern="1200" dirty="0" smtClean="0">
                <a:solidFill>
                  <a:schemeClr val="tx1"/>
                </a:solidFill>
                <a:latin typeface="+mn-lt"/>
                <a:ea typeface="+mn-ea"/>
                <a:cs typeface="+mn-cs"/>
              </a:rPr>
              <a:t> Daniel White, an </a:t>
            </a:r>
            <a:r>
              <a:rPr lang="fr-FR" sz="1200" b="0" kern="1200" dirty="0" err="1" smtClean="0">
                <a:solidFill>
                  <a:schemeClr val="tx1"/>
                </a:solidFill>
                <a:latin typeface="+mn-lt"/>
                <a:ea typeface="+mn-ea"/>
                <a:cs typeface="+mn-cs"/>
              </a:rPr>
              <a:t>economist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at</a:t>
            </a:r>
            <a:r>
              <a:rPr lang="fr-FR" sz="1200" b="0" kern="1200" dirty="0" smtClean="0">
                <a:solidFill>
                  <a:schemeClr val="tx1"/>
                </a:solidFill>
                <a:latin typeface="+mn-lt"/>
                <a:ea typeface="+mn-ea"/>
                <a:cs typeface="+mn-cs"/>
              </a:rPr>
              <a:t> Moody’s </a:t>
            </a:r>
            <a:r>
              <a:rPr lang="fr-FR" sz="1200" b="0" kern="1200" dirty="0" err="1" smtClean="0">
                <a:solidFill>
                  <a:schemeClr val="tx1"/>
                </a:solidFill>
                <a:latin typeface="+mn-lt"/>
                <a:ea typeface="+mn-ea"/>
                <a:cs typeface="+mn-cs"/>
              </a:rPr>
              <a:t>Analytics</a:t>
            </a:r>
            <a:r>
              <a:rPr lang="fr-FR" sz="1200" b="0" kern="1200" dirty="0" smtClean="0">
                <a:solidFill>
                  <a:schemeClr val="tx1"/>
                </a:solidFill>
                <a:latin typeface="+mn-lt"/>
                <a:ea typeface="+mn-ea"/>
                <a:cs typeface="+mn-cs"/>
              </a:rPr>
              <a:t>, in a report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month</a:t>
            </a:r>
            <a:r>
              <a:rPr lang="fr-FR" sz="1200" b="0" kern="1200" dirty="0" smtClean="0">
                <a:solidFill>
                  <a:schemeClr val="tx1"/>
                </a:solidFill>
                <a:latin typeface="+mn-lt"/>
                <a:ea typeface="+mn-ea"/>
                <a:cs typeface="+mn-cs"/>
              </a:rPr>
              <a:t>. “As a </a:t>
            </a:r>
            <a:r>
              <a:rPr lang="fr-FR" sz="1200" b="0" kern="1200" dirty="0" err="1" smtClean="0">
                <a:solidFill>
                  <a:schemeClr val="tx1"/>
                </a:solidFill>
                <a:latin typeface="+mn-lt"/>
                <a:ea typeface="+mn-ea"/>
                <a:cs typeface="+mn-cs"/>
              </a:rPr>
              <a:t>result</a:t>
            </a:r>
            <a:r>
              <a:rPr lang="fr-FR" sz="1200" b="0" kern="1200" dirty="0" smtClean="0">
                <a:solidFill>
                  <a:schemeClr val="tx1"/>
                </a:solidFill>
                <a:latin typeface="+mn-lt"/>
                <a:ea typeface="+mn-ea"/>
                <a:cs typeface="+mn-cs"/>
              </a:rPr>
              <a:t>, local </a:t>
            </a:r>
            <a:r>
              <a:rPr lang="fr-FR" sz="1200" b="0" kern="1200" dirty="0" err="1" smtClean="0">
                <a:solidFill>
                  <a:schemeClr val="tx1"/>
                </a:solidFill>
                <a:latin typeface="+mn-lt"/>
                <a:ea typeface="+mn-ea"/>
                <a:cs typeface="+mn-cs"/>
              </a:rPr>
              <a:t>government</a:t>
            </a:r>
            <a:r>
              <a:rPr lang="fr-FR" sz="1200" b="0" kern="1200" dirty="0" smtClean="0">
                <a:solidFill>
                  <a:schemeClr val="tx1"/>
                </a:solidFill>
                <a:latin typeface="+mn-lt"/>
                <a:ea typeface="+mn-ea"/>
                <a:cs typeface="+mn-cs"/>
              </a:rPr>
              <a:t> fiscal conditions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remain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under</a:t>
            </a:r>
            <a:r>
              <a:rPr lang="fr-FR" sz="1200" b="0" kern="1200" dirty="0" smtClean="0">
                <a:solidFill>
                  <a:schemeClr val="tx1"/>
                </a:solidFill>
                <a:latin typeface="+mn-lt"/>
                <a:ea typeface="+mn-ea"/>
                <a:cs typeface="+mn-cs"/>
              </a:rPr>
              <a:t> pressure.”</a:t>
            </a:r>
          </a:p>
          <a:p>
            <a:r>
              <a:rPr lang="fr-FR" sz="1200" b="0" kern="1200" dirty="0" smtClean="0">
                <a:solidFill>
                  <a:schemeClr val="tx1"/>
                </a:solidFill>
                <a:latin typeface="+mn-lt"/>
                <a:ea typeface="+mn-ea"/>
                <a:cs typeface="+mn-cs"/>
              </a:rPr>
              <a:t>Jobs in </a:t>
            </a:r>
            <a:r>
              <a:rPr lang="fr-FR" sz="1200" b="0" kern="1200" dirty="0" err="1" smtClean="0">
                <a:solidFill>
                  <a:schemeClr val="tx1"/>
                </a:solidFill>
                <a:latin typeface="+mn-lt"/>
                <a:ea typeface="+mn-ea"/>
                <a:cs typeface="+mn-cs"/>
              </a:rPr>
              <a:t>education</a:t>
            </a:r>
            <a:r>
              <a:rPr lang="fr-FR" sz="1200" b="0" kern="1200" dirty="0" smtClean="0">
                <a:solidFill>
                  <a:schemeClr val="tx1"/>
                </a:solidFill>
                <a:latin typeface="+mn-lt"/>
                <a:ea typeface="+mn-ea"/>
                <a:cs typeface="+mn-cs"/>
              </a:rPr>
              <a:t> have </a:t>
            </a:r>
            <a:r>
              <a:rPr lang="fr-FR" sz="1200" b="0" kern="1200" dirty="0" err="1" smtClean="0">
                <a:solidFill>
                  <a:schemeClr val="tx1"/>
                </a:solidFill>
                <a:latin typeface="+mn-lt"/>
                <a:ea typeface="+mn-ea"/>
                <a:cs typeface="+mn-cs"/>
              </a:rPr>
              <a:t>accounted</a:t>
            </a:r>
            <a:r>
              <a:rPr lang="fr-FR" sz="1200" b="0" kern="1200" dirty="0" smtClean="0">
                <a:solidFill>
                  <a:schemeClr val="tx1"/>
                </a:solidFill>
                <a:latin typeface="+mn-lt"/>
                <a:ea typeface="+mn-ea"/>
                <a:cs typeface="+mn-cs"/>
              </a:rPr>
              <a:t> for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half</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losses</a:t>
            </a:r>
            <a:r>
              <a:rPr lang="fr-FR" sz="1200" b="0" kern="1200" dirty="0" smtClean="0">
                <a:solidFill>
                  <a:schemeClr val="tx1"/>
                </a:solidFill>
                <a:latin typeface="+mn-lt"/>
                <a:ea typeface="+mn-ea"/>
                <a:cs typeface="+mn-cs"/>
              </a:rPr>
              <a:t> in local </a:t>
            </a:r>
            <a:r>
              <a:rPr lang="fr-FR" sz="1200" b="0" kern="1200" dirty="0" err="1" smtClean="0">
                <a:solidFill>
                  <a:schemeClr val="tx1"/>
                </a:solidFill>
                <a:latin typeface="+mn-lt"/>
                <a:ea typeface="+mn-ea"/>
                <a:cs typeface="+mn-cs"/>
              </a:rPr>
              <a:t>governments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other</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employees</a:t>
            </a:r>
            <a:r>
              <a:rPr lang="fr-FR" sz="1200" b="0" kern="1200" dirty="0" smtClean="0">
                <a:solidFill>
                  <a:schemeClr val="tx1"/>
                </a:solidFill>
                <a:latin typeface="+mn-lt"/>
                <a:ea typeface="+mn-ea"/>
                <a:cs typeface="+mn-cs"/>
              </a:rPr>
              <a:t> continue to </a:t>
            </a:r>
            <a:r>
              <a:rPr lang="fr-FR" sz="1200" b="0" kern="1200" dirty="0" err="1" smtClean="0">
                <a:solidFill>
                  <a:schemeClr val="tx1"/>
                </a:solidFill>
                <a:latin typeface="+mn-lt"/>
                <a:ea typeface="+mn-ea"/>
                <a:cs typeface="+mn-cs"/>
              </a:rPr>
              <a:t>receive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layoff</a:t>
            </a:r>
            <a:r>
              <a:rPr lang="fr-FR" sz="1200" b="0" kern="1200" dirty="0" smtClean="0">
                <a:solidFill>
                  <a:schemeClr val="tx1"/>
                </a:solidFill>
                <a:latin typeface="+mn-lt"/>
                <a:ea typeface="+mn-ea"/>
                <a:cs typeface="+mn-cs"/>
              </a:rPr>
              <a:t> notices in </a:t>
            </a:r>
            <a:r>
              <a:rPr lang="fr-FR" sz="1200" b="0" kern="1200" dirty="0" err="1" smtClean="0">
                <a:solidFill>
                  <a:schemeClr val="tx1"/>
                </a:solidFill>
                <a:latin typeface="+mn-lt"/>
                <a:ea typeface="+mn-ea"/>
                <a:cs typeface="+mn-cs"/>
              </a:rPr>
              <a:t>California</a:t>
            </a:r>
            <a:r>
              <a:rPr lang="fr-FR" sz="1200" b="0" kern="1200" dirty="0" smtClean="0">
                <a:solidFill>
                  <a:schemeClr val="tx1"/>
                </a:solidFill>
                <a:latin typeface="+mn-lt"/>
                <a:ea typeface="+mn-ea"/>
                <a:cs typeface="+mn-cs"/>
              </a:rPr>
              <a:t>, Colorado, Nevada and Ohio, </a:t>
            </a:r>
            <a:r>
              <a:rPr lang="fr-FR" sz="1200" b="0" kern="1200" dirty="0" err="1" smtClean="0">
                <a:solidFill>
                  <a:schemeClr val="tx1"/>
                </a:solidFill>
                <a:latin typeface="+mn-lt"/>
                <a:ea typeface="+mn-ea"/>
                <a:cs typeface="+mn-cs"/>
              </a:rPr>
              <a:t>among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others</a:t>
            </a:r>
            <a:r>
              <a:rPr lang="fr-FR" sz="1200" b="0" kern="1200" dirty="0" smtClean="0">
                <a:solidFill>
                  <a:schemeClr val="tx1"/>
                </a:solidFill>
                <a:latin typeface="+mn-lt"/>
                <a:ea typeface="+mn-ea"/>
                <a:cs typeface="+mn-cs"/>
              </a:rPr>
              <a:t>. In Los Angeles, about 11,700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others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were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notified</a:t>
            </a:r>
            <a:r>
              <a:rPr lang="fr-FR" sz="1200" b="0" kern="1200" dirty="0" smtClean="0">
                <a:solidFill>
                  <a:schemeClr val="tx1"/>
                </a:solidFill>
                <a:latin typeface="+mn-lt"/>
                <a:ea typeface="+mn-ea"/>
                <a:cs typeface="+mn-cs"/>
              </a:rPr>
              <a:t> in the </a:t>
            </a:r>
            <a:r>
              <a:rPr lang="fr-FR" sz="1200" b="0" kern="1200" dirty="0" err="1" smtClean="0">
                <a:solidFill>
                  <a:schemeClr val="tx1"/>
                </a:solidFill>
                <a:latin typeface="+mn-lt"/>
                <a:ea typeface="+mn-ea"/>
                <a:cs typeface="+mn-cs"/>
              </a:rPr>
              <a:t>spring</a:t>
            </a:r>
            <a:r>
              <a:rPr lang="fr-FR" sz="1200" b="0" kern="1200" dirty="0" smtClean="0">
                <a:solidFill>
                  <a:schemeClr val="tx1"/>
                </a:solidFill>
                <a:latin typeface="+mn-lt"/>
                <a:ea typeface="+mn-ea"/>
                <a:cs typeface="+mn-cs"/>
              </a:rPr>
              <a:t>. On Saturday, the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union </a:t>
            </a:r>
            <a:r>
              <a:rPr lang="fr-FR" sz="1200" b="0" kern="1200" dirty="0" err="1" smtClean="0">
                <a:solidFill>
                  <a:schemeClr val="tx1"/>
                </a:solidFill>
                <a:latin typeface="+mn-lt"/>
                <a:ea typeface="+mn-ea"/>
                <a:cs typeface="+mn-cs"/>
              </a:rPr>
              <a:t>ratified</a:t>
            </a:r>
            <a:r>
              <a:rPr lang="fr-FR" sz="1200" b="0" kern="1200" dirty="0" smtClean="0">
                <a:solidFill>
                  <a:schemeClr val="tx1"/>
                </a:solidFill>
                <a:latin typeface="+mn-lt"/>
                <a:ea typeface="+mn-ea"/>
                <a:cs typeface="+mn-cs"/>
              </a:rPr>
              <a:t> an agreement to </a:t>
            </a:r>
            <a:r>
              <a:rPr lang="fr-FR" sz="1200" b="0" kern="1200" dirty="0" err="1" smtClean="0">
                <a:solidFill>
                  <a:schemeClr val="tx1"/>
                </a:solidFill>
                <a:latin typeface="+mn-lt"/>
                <a:ea typeface="+mn-ea"/>
                <a:cs typeface="+mn-cs"/>
              </a:rPr>
              <a:t>save</a:t>
            </a:r>
            <a:r>
              <a:rPr lang="fr-FR" sz="1200" b="0" kern="1200" dirty="0" smtClean="0">
                <a:solidFill>
                  <a:schemeClr val="tx1"/>
                </a:solidFill>
                <a:latin typeface="+mn-lt"/>
                <a:ea typeface="+mn-ea"/>
                <a:cs typeface="+mn-cs"/>
              </a:rPr>
              <a:t>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4,000 jobs by </a:t>
            </a:r>
            <a:r>
              <a:rPr lang="fr-FR" sz="1200" b="0" kern="1200" dirty="0" err="1" smtClean="0">
                <a:solidFill>
                  <a:schemeClr val="tx1"/>
                </a:solidFill>
                <a:latin typeface="+mn-lt"/>
                <a:ea typeface="+mn-ea"/>
                <a:cs typeface="+mn-cs"/>
              </a:rPr>
              <a:t>taking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furlough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days</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To close a $64 million budget gap, the district in Clark </a:t>
            </a:r>
            <a:r>
              <a:rPr lang="fr-FR" sz="1200" b="0" kern="1200" dirty="0" err="1" smtClean="0">
                <a:solidFill>
                  <a:schemeClr val="tx1"/>
                </a:solidFill>
                <a:latin typeface="+mn-lt"/>
                <a:ea typeface="+mn-ea"/>
                <a:cs typeface="+mn-cs"/>
              </a:rPr>
              <a:t>County</a:t>
            </a:r>
            <a:r>
              <a:rPr lang="fr-FR" sz="1200" b="0" kern="1200" dirty="0" smtClean="0">
                <a:solidFill>
                  <a:schemeClr val="tx1"/>
                </a:solidFill>
                <a:latin typeface="+mn-lt"/>
                <a:ea typeface="+mn-ea"/>
                <a:cs typeface="+mn-cs"/>
              </a:rPr>
              <a:t>, Nevada, </a:t>
            </a:r>
            <a:r>
              <a:rPr lang="fr-FR" sz="1200" b="0" kern="1200" dirty="0" err="1" smtClean="0">
                <a:solidFill>
                  <a:schemeClr val="tx1"/>
                </a:solidFill>
                <a:latin typeface="+mn-lt"/>
                <a:ea typeface="+mn-ea"/>
                <a:cs typeface="+mn-cs"/>
              </a:rPr>
              <a:t>which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encompasses</a:t>
            </a:r>
            <a:r>
              <a:rPr lang="fr-FR" sz="1200" b="0" kern="1200" dirty="0" smtClean="0">
                <a:solidFill>
                  <a:schemeClr val="tx1"/>
                </a:solidFill>
                <a:latin typeface="+mn-lt"/>
                <a:ea typeface="+mn-ea"/>
                <a:cs typeface="+mn-cs"/>
              </a:rPr>
              <a:t> Las Vegas, sent </a:t>
            </a:r>
            <a:r>
              <a:rPr lang="fr-FR" sz="1200" b="0" kern="1200" dirty="0" err="1" smtClean="0">
                <a:solidFill>
                  <a:schemeClr val="tx1"/>
                </a:solidFill>
                <a:latin typeface="+mn-lt"/>
                <a:ea typeface="+mn-ea"/>
                <a:cs typeface="+mn-cs"/>
              </a:rPr>
              <a:t>layoff</a:t>
            </a:r>
            <a:r>
              <a:rPr lang="fr-FR" sz="1200" b="0" kern="1200" dirty="0" smtClean="0">
                <a:solidFill>
                  <a:schemeClr val="tx1"/>
                </a:solidFill>
                <a:latin typeface="+mn-lt"/>
                <a:ea typeface="+mn-ea"/>
                <a:cs typeface="+mn-cs"/>
              </a:rPr>
              <a:t> notices to 400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month</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will</a:t>
            </a:r>
            <a:r>
              <a:rPr lang="fr-FR" sz="1200" b="0" kern="1200" dirty="0" smtClean="0">
                <a:solidFill>
                  <a:schemeClr val="tx1"/>
                </a:solidFill>
                <a:latin typeface="+mn-lt"/>
                <a:ea typeface="+mn-ea"/>
                <a:cs typeface="+mn-cs"/>
              </a:rPr>
              <a:t> not </a:t>
            </a:r>
            <a:r>
              <a:rPr lang="fr-FR" sz="1200" b="0" kern="1200" dirty="0" err="1" smtClean="0">
                <a:solidFill>
                  <a:schemeClr val="tx1"/>
                </a:solidFill>
                <a:latin typeface="+mn-lt"/>
                <a:ea typeface="+mn-ea"/>
                <a:cs typeface="+mn-cs"/>
              </a:rPr>
              <a:t>fill</a:t>
            </a:r>
            <a:r>
              <a:rPr lang="fr-FR" sz="1200" b="0" kern="1200" dirty="0" smtClean="0">
                <a:solidFill>
                  <a:schemeClr val="tx1"/>
                </a:solidFill>
                <a:latin typeface="+mn-lt"/>
                <a:ea typeface="+mn-ea"/>
                <a:cs typeface="+mn-cs"/>
              </a:rPr>
              <a:t> 600 </a:t>
            </a:r>
            <a:r>
              <a:rPr lang="fr-FR" sz="1200" b="0" kern="1200" dirty="0" err="1" smtClean="0">
                <a:solidFill>
                  <a:schemeClr val="tx1"/>
                </a:solidFill>
                <a:latin typeface="+mn-lt"/>
                <a:ea typeface="+mn-ea"/>
                <a:cs typeface="+mn-cs"/>
              </a:rPr>
              <a:t>openings</a:t>
            </a:r>
            <a:r>
              <a:rPr lang="fr-FR" sz="1200" b="0" kern="1200" dirty="0" smtClean="0">
                <a:solidFill>
                  <a:schemeClr val="tx1"/>
                </a:solidFill>
                <a:latin typeface="+mn-lt"/>
                <a:ea typeface="+mn-ea"/>
                <a:cs typeface="+mn-cs"/>
              </a:rPr>
              <a:t>.</a:t>
            </a:r>
          </a:p>
          <a:p>
            <a:r>
              <a:rPr lang="fr-FR" sz="1200" b="0" kern="1200" dirty="0" smtClean="0">
                <a:solidFill>
                  <a:schemeClr val="tx1"/>
                </a:solidFill>
                <a:latin typeface="+mn-lt"/>
                <a:ea typeface="+mn-ea"/>
                <a:cs typeface="+mn-cs"/>
              </a:rPr>
              <a:t>In Cleveland, the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district </a:t>
            </a:r>
            <a:r>
              <a:rPr lang="fr-FR" sz="1200" b="0" kern="1200" dirty="0" err="1" smtClean="0">
                <a:solidFill>
                  <a:schemeClr val="tx1"/>
                </a:solidFill>
                <a:latin typeface="+mn-lt"/>
                <a:ea typeface="+mn-ea"/>
                <a:cs typeface="+mn-cs"/>
              </a:rPr>
              <a:t>cited</a:t>
            </a:r>
            <a:r>
              <a:rPr lang="fr-FR" sz="1200" b="0" kern="1200" dirty="0" smtClean="0">
                <a:solidFill>
                  <a:schemeClr val="tx1"/>
                </a:solidFill>
                <a:latin typeface="+mn-lt"/>
                <a:ea typeface="+mn-ea"/>
                <a:cs typeface="+mn-cs"/>
              </a:rPr>
              <a:t> a $66 million budget </a:t>
            </a:r>
            <a:r>
              <a:rPr lang="fr-FR" sz="1200" b="0" kern="1200" dirty="0" err="1" smtClean="0">
                <a:solidFill>
                  <a:schemeClr val="tx1"/>
                </a:solidFill>
                <a:latin typeface="+mn-lt"/>
                <a:ea typeface="+mn-ea"/>
                <a:cs typeface="+mn-cs"/>
              </a:rPr>
              <a:t>deficit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when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announcing</a:t>
            </a:r>
            <a:r>
              <a:rPr lang="fr-FR" sz="1200" b="0" kern="1200" dirty="0" smtClean="0">
                <a:solidFill>
                  <a:schemeClr val="tx1"/>
                </a:solidFill>
                <a:latin typeface="+mn-lt"/>
                <a:ea typeface="+mn-ea"/>
                <a:cs typeface="+mn-cs"/>
              </a:rPr>
              <a:t> the </a:t>
            </a:r>
            <a:r>
              <a:rPr lang="fr-FR" sz="1200" b="0" kern="1200" dirty="0" err="1" smtClean="0">
                <a:solidFill>
                  <a:schemeClr val="tx1"/>
                </a:solidFill>
                <a:latin typeface="+mn-lt"/>
                <a:ea typeface="+mn-ea"/>
                <a:cs typeface="+mn-cs"/>
              </a:rPr>
              <a:t>layoff</a:t>
            </a:r>
            <a:r>
              <a:rPr lang="fr-FR" sz="1200" b="0" kern="1200" dirty="0" smtClean="0">
                <a:solidFill>
                  <a:schemeClr val="tx1"/>
                </a:solidFill>
                <a:latin typeface="+mn-lt"/>
                <a:ea typeface="+mn-ea"/>
                <a:cs typeface="+mn-cs"/>
              </a:rPr>
              <a:t> of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500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spring</a:t>
            </a:r>
            <a:r>
              <a:rPr lang="fr-FR" sz="1200" b="0" kern="1200" dirty="0" smtClean="0">
                <a:solidFill>
                  <a:schemeClr val="tx1"/>
                </a:solidFill>
                <a:latin typeface="+mn-lt"/>
                <a:ea typeface="+mn-ea"/>
                <a:cs typeface="+mn-cs"/>
              </a:rPr>
              <a:t>. David </a:t>
            </a:r>
            <a:r>
              <a:rPr lang="fr-FR" sz="1200" b="0" kern="1200" dirty="0" err="1" smtClean="0">
                <a:solidFill>
                  <a:schemeClr val="tx1"/>
                </a:solidFill>
                <a:latin typeface="+mn-lt"/>
                <a:ea typeface="+mn-ea"/>
                <a:cs typeface="+mn-cs"/>
              </a:rPr>
              <a:t>Quolke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president</a:t>
            </a:r>
            <a:r>
              <a:rPr lang="fr-FR" sz="1200" b="0" kern="1200" dirty="0" smtClean="0">
                <a:solidFill>
                  <a:schemeClr val="tx1"/>
                </a:solidFill>
                <a:latin typeface="+mn-lt"/>
                <a:ea typeface="+mn-ea"/>
                <a:cs typeface="+mn-cs"/>
              </a:rPr>
              <a:t> of the Cleveland </a:t>
            </a:r>
            <a:r>
              <a:rPr lang="fr-FR" sz="1200" b="0" kern="1200" dirty="0" err="1" smtClean="0">
                <a:solidFill>
                  <a:schemeClr val="tx1"/>
                </a:solidFill>
                <a:latin typeface="+mn-lt"/>
                <a:ea typeface="+mn-ea"/>
                <a:cs typeface="+mn-cs"/>
              </a:rPr>
              <a:t>Teachers</a:t>
            </a:r>
            <a:r>
              <a:rPr lang="fr-FR" sz="1200" b="0" kern="1200" dirty="0" smtClean="0">
                <a:solidFill>
                  <a:schemeClr val="tx1"/>
                </a:solidFill>
                <a:latin typeface="+mn-lt"/>
                <a:ea typeface="+mn-ea"/>
                <a:cs typeface="+mn-cs"/>
              </a:rPr>
              <a:t> Union,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followed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two</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years</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cutbacks</a:t>
            </a:r>
            <a:r>
              <a:rPr lang="fr-FR" sz="1200" b="0" kern="1200" dirty="0" smtClean="0">
                <a:solidFill>
                  <a:schemeClr val="tx1"/>
                </a:solidFill>
                <a:latin typeface="+mn-lt"/>
                <a:ea typeface="+mn-ea"/>
                <a:cs typeface="+mn-cs"/>
              </a:rPr>
              <a:t> and $25 million in concessions </a:t>
            </a:r>
            <a:r>
              <a:rPr lang="fr-FR" sz="1200" b="0" kern="1200" dirty="0" err="1" smtClean="0">
                <a:solidFill>
                  <a:schemeClr val="tx1"/>
                </a:solidFill>
                <a:latin typeface="+mn-lt"/>
                <a:ea typeface="+mn-ea"/>
                <a:cs typeface="+mn-cs"/>
              </a:rPr>
              <a:t>from</a:t>
            </a:r>
            <a:r>
              <a:rPr lang="fr-FR" sz="1200" b="0" kern="1200" dirty="0" smtClean="0">
                <a:solidFill>
                  <a:schemeClr val="tx1"/>
                </a:solidFill>
                <a:latin typeface="+mn-lt"/>
                <a:ea typeface="+mn-ea"/>
                <a:cs typeface="+mn-cs"/>
              </a:rPr>
              <a:t> the union. He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that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some</a:t>
            </a:r>
            <a:r>
              <a:rPr lang="fr-FR" sz="1200" b="0" kern="1200" dirty="0" smtClean="0">
                <a:solidFill>
                  <a:schemeClr val="tx1"/>
                </a:solidFill>
                <a:latin typeface="+mn-lt"/>
                <a:ea typeface="+mn-ea"/>
                <a:cs typeface="+mn-cs"/>
              </a:rPr>
              <a:t> classes </a:t>
            </a:r>
            <a:r>
              <a:rPr lang="fr-FR" sz="1200" b="0" kern="1200" dirty="0" err="1" smtClean="0">
                <a:solidFill>
                  <a:schemeClr val="tx1"/>
                </a:solidFill>
                <a:latin typeface="+mn-lt"/>
                <a:ea typeface="+mn-ea"/>
                <a:cs typeface="+mn-cs"/>
              </a:rPr>
              <a:t>would</a:t>
            </a:r>
            <a:r>
              <a:rPr lang="fr-FR" sz="1200" b="0" kern="1200" dirty="0" smtClean="0">
                <a:solidFill>
                  <a:schemeClr val="tx1"/>
                </a:solidFill>
                <a:latin typeface="+mn-lt"/>
                <a:ea typeface="+mn-ea"/>
                <a:cs typeface="+mn-cs"/>
              </a:rPr>
              <a:t> have more </a:t>
            </a:r>
            <a:r>
              <a:rPr lang="fr-FR" sz="1200" b="0" kern="1200" dirty="0" err="1" smtClean="0">
                <a:solidFill>
                  <a:schemeClr val="tx1"/>
                </a:solidFill>
                <a:latin typeface="+mn-lt"/>
                <a:ea typeface="+mn-ea"/>
                <a:cs typeface="+mn-cs"/>
              </a:rPr>
              <a:t>than</a:t>
            </a:r>
            <a:r>
              <a:rPr lang="fr-FR" sz="1200" b="0" kern="1200" dirty="0" smtClean="0">
                <a:solidFill>
                  <a:schemeClr val="tx1"/>
                </a:solidFill>
                <a:latin typeface="+mn-lt"/>
                <a:ea typeface="+mn-ea"/>
                <a:cs typeface="+mn-cs"/>
              </a:rPr>
              <a:t> 40 </a:t>
            </a:r>
            <a:r>
              <a:rPr lang="fr-FR" sz="1200" b="0" kern="1200" dirty="0" err="1" smtClean="0">
                <a:solidFill>
                  <a:schemeClr val="tx1"/>
                </a:solidFill>
                <a:latin typeface="+mn-lt"/>
                <a:ea typeface="+mn-ea"/>
                <a:cs typeface="+mn-cs"/>
              </a:rPr>
              <a:t>children</a:t>
            </a:r>
            <a:r>
              <a:rPr lang="fr-FR" sz="1200" b="0" kern="1200" dirty="0" smtClean="0">
                <a:solidFill>
                  <a:schemeClr val="tx1"/>
                </a:solidFill>
                <a:latin typeface="+mn-lt"/>
                <a:ea typeface="+mn-ea"/>
                <a:cs typeface="+mn-cs"/>
              </a:rPr>
              <a:t>.</a:t>
            </a:r>
          </a:p>
          <a:p>
            <a:r>
              <a:rPr lang="fr-FR" sz="1200" b="0" kern="1200" dirty="0" err="1" smtClean="0">
                <a:solidFill>
                  <a:schemeClr val="tx1"/>
                </a:solidFill>
                <a:latin typeface="+mn-lt"/>
                <a:ea typeface="+mn-ea"/>
                <a:cs typeface="+mn-cs"/>
              </a:rPr>
              <a:t>Kimili</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Gulley</a:t>
            </a:r>
            <a:r>
              <a:rPr lang="fr-FR" sz="1200" b="0" kern="1200" dirty="0" smtClean="0">
                <a:solidFill>
                  <a:schemeClr val="tx1"/>
                </a:solidFill>
                <a:latin typeface="+mn-lt"/>
                <a:ea typeface="+mn-ea"/>
                <a:cs typeface="+mn-cs"/>
              </a:rPr>
              <a:t>, 32, has been </a:t>
            </a:r>
            <a:r>
              <a:rPr lang="fr-FR" sz="1200" b="0" kern="1200" dirty="0" err="1" smtClean="0">
                <a:solidFill>
                  <a:schemeClr val="tx1"/>
                </a:solidFill>
                <a:latin typeface="+mn-lt"/>
                <a:ea typeface="+mn-ea"/>
                <a:cs typeface="+mn-cs"/>
              </a:rPr>
              <a:t>teaching</a:t>
            </a:r>
            <a:r>
              <a:rPr lang="fr-FR" sz="1200" b="0" kern="1200" dirty="0" smtClean="0">
                <a:solidFill>
                  <a:schemeClr val="tx1"/>
                </a:solidFill>
                <a:latin typeface="+mn-lt"/>
                <a:ea typeface="+mn-ea"/>
                <a:cs typeface="+mn-cs"/>
              </a:rPr>
              <a:t> middle and </a:t>
            </a:r>
            <a:r>
              <a:rPr lang="fr-FR" sz="1200" b="0" kern="1200" dirty="0" err="1" smtClean="0">
                <a:solidFill>
                  <a:schemeClr val="tx1"/>
                </a:solidFill>
                <a:latin typeface="+mn-lt"/>
                <a:ea typeface="+mn-ea"/>
                <a:cs typeface="+mn-cs"/>
              </a:rPr>
              <a:t>high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school</a:t>
            </a:r>
            <a:r>
              <a:rPr lang="fr-FR" sz="1200" b="0" kern="1200" dirty="0" smtClean="0">
                <a:solidFill>
                  <a:schemeClr val="tx1"/>
                </a:solidFill>
                <a:latin typeface="+mn-lt"/>
                <a:ea typeface="+mn-ea"/>
                <a:cs typeface="+mn-cs"/>
              </a:rPr>
              <a:t> math for </a:t>
            </a:r>
            <a:r>
              <a:rPr lang="fr-FR" sz="1200" b="0" kern="1200" dirty="0" err="1" smtClean="0">
                <a:solidFill>
                  <a:schemeClr val="tx1"/>
                </a:solidFill>
                <a:latin typeface="+mn-lt"/>
                <a:ea typeface="+mn-ea"/>
                <a:cs typeface="+mn-cs"/>
              </a:rPr>
              <a:t>nine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years</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expected</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her</a:t>
            </a:r>
            <a:r>
              <a:rPr lang="fr-FR" sz="1200" b="0" kern="1200" dirty="0" smtClean="0">
                <a:solidFill>
                  <a:schemeClr val="tx1"/>
                </a:solidFill>
                <a:latin typeface="+mn-lt"/>
                <a:ea typeface="+mn-ea"/>
                <a:cs typeface="+mn-cs"/>
              </a:rPr>
              <a:t> tenure to </a:t>
            </a:r>
            <a:r>
              <a:rPr lang="fr-FR" sz="1200" b="0" kern="1200" dirty="0" err="1" smtClean="0">
                <a:solidFill>
                  <a:schemeClr val="tx1"/>
                </a:solidFill>
                <a:latin typeface="+mn-lt"/>
                <a:ea typeface="+mn-ea"/>
                <a:cs typeface="+mn-cs"/>
              </a:rPr>
              <a:t>provide</a:t>
            </a:r>
            <a:r>
              <a:rPr lang="fr-FR" sz="1200" b="0" kern="1200" dirty="0" smtClean="0">
                <a:solidFill>
                  <a:schemeClr val="tx1"/>
                </a:solidFill>
                <a:latin typeface="+mn-lt"/>
                <a:ea typeface="+mn-ea"/>
                <a:cs typeface="+mn-cs"/>
              </a:rPr>
              <a:t> protection. But </a:t>
            </a:r>
            <a:r>
              <a:rPr lang="fr-FR" sz="1200" b="0" kern="1200" dirty="0" err="1" smtClean="0">
                <a:solidFill>
                  <a:schemeClr val="tx1"/>
                </a:solidFill>
                <a:latin typeface="+mn-lt"/>
                <a:ea typeface="+mn-ea"/>
                <a:cs typeface="+mn-cs"/>
              </a:rPr>
              <a:t>this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month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she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too</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out of </a:t>
            </a:r>
            <a:r>
              <a:rPr lang="fr-FR" sz="1200" b="0" kern="1200" dirty="0" err="1" smtClean="0">
                <a:solidFill>
                  <a:schemeClr val="tx1"/>
                </a:solidFill>
                <a:latin typeface="+mn-lt"/>
                <a:ea typeface="+mn-ea"/>
                <a:cs typeface="+mn-cs"/>
              </a:rPr>
              <a:t>work</a:t>
            </a:r>
            <a:r>
              <a:rPr lang="fr-FR" sz="1200" b="0" kern="1200" dirty="0" smtClean="0">
                <a:solidFill>
                  <a:schemeClr val="tx1"/>
                </a:solidFill>
                <a:latin typeface="+mn-lt"/>
                <a:ea typeface="+mn-ea"/>
                <a:cs typeface="+mn-cs"/>
              </a:rPr>
              <a:t>. “So </a:t>
            </a:r>
            <a:r>
              <a:rPr lang="fr-FR" sz="1200" b="0" kern="1200" dirty="0" err="1" smtClean="0">
                <a:solidFill>
                  <a:schemeClr val="tx1"/>
                </a:solidFill>
                <a:latin typeface="+mn-lt"/>
                <a:ea typeface="+mn-ea"/>
                <a:cs typeface="+mn-cs"/>
              </a:rPr>
              <a:t>much</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emphasis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put on </a:t>
            </a:r>
            <a:r>
              <a:rPr lang="fr-FR" sz="1200" b="0" kern="1200" dirty="0" err="1" smtClean="0">
                <a:solidFill>
                  <a:schemeClr val="tx1"/>
                </a:solidFill>
                <a:latin typeface="+mn-lt"/>
                <a:ea typeface="+mn-ea"/>
                <a:cs typeface="+mn-cs"/>
              </a:rPr>
              <a:t>educating</a:t>
            </a:r>
            <a:r>
              <a:rPr lang="fr-FR" sz="1200" b="0" kern="1200" dirty="0" smtClean="0">
                <a:solidFill>
                  <a:schemeClr val="tx1"/>
                </a:solidFill>
                <a:latin typeface="+mn-lt"/>
                <a:ea typeface="+mn-ea"/>
                <a:cs typeface="+mn-cs"/>
              </a:rPr>
              <a:t> kids,” </a:t>
            </a:r>
            <a:r>
              <a:rPr lang="fr-FR" sz="1200" b="0" kern="1200" dirty="0" err="1" smtClean="0">
                <a:solidFill>
                  <a:schemeClr val="tx1"/>
                </a:solidFill>
                <a:latin typeface="+mn-lt"/>
                <a:ea typeface="+mn-ea"/>
                <a:cs typeface="+mn-cs"/>
              </a:rPr>
              <a:t>she</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said</a:t>
            </a:r>
            <a:r>
              <a:rPr lang="fr-FR" sz="1200" b="0" kern="1200" dirty="0" smtClean="0">
                <a:solidFill>
                  <a:schemeClr val="tx1"/>
                </a:solidFill>
                <a:latin typeface="+mn-lt"/>
                <a:ea typeface="+mn-ea"/>
                <a:cs typeface="+mn-cs"/>
              </a:rPr>
              <a:t>, “and </a:t>
            </a:r>
            <a:r>
              <a:rPr lang="fr-FR" sz="1200" b="0" kern="1200" dirty="0" err="1" smtClean="0">
                <a:solidFill>
                  <a:schemeClr val="tx1"/>
                </a:solidFill>
                <a:latin typeface="+mn-lt"/>
                <a:ea typeface="+mn-ea"/>
                <a:cs typeface="+mn-cs"/>
              </a:rPr>
              <a:t>yet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funding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getting</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cut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when</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it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comes</a:t>
            </a:r>
            <a:r>
              <a:rPr lang="fr-FR" sz="1200" b="0" kern="1200" dirty="0" smtClean="0">
                <a:solidFill>
                  <a:schemeClr val="tx1"/>
                </a:solidFill>
                <a:latin typeface="+mn-lt"/>
                <a:ea typeface="+mn-ea"/>
                <a:cs typeface="+mn-cs"/>
              </a:rPr>
              <a:t> to </a:t>
            </a:r>
            <a:r>
              <a:rPr lang="fr-FR" sz="1200" b="0" kern="1200" dirty="0" err="1" smtClean="0">
                <a:solidFill>
                  <a:schemeClr val="tx1"/>
                </a:solidFill>
                <a:latin typeface="+mn-lt"/>
                <a:ea typeface="+mn-ea"/>
                <a:cs typeface="+mn-cs"/>
              </a:rPr>
              <a:t>educating</a:t>
            </a:r>
            <a:r>
              <a:rPr lang="fr-FR" sz="1200" b="0" kern="1200" dirty="0" smtClean="0">
                <a:solidFill>
                  <a:schemeClr val="tx1"/>
                </a:solidFill>
                <a:latin typeface="+mn-lt"/>
                <a:ea typeface="+mn-ea"/>
                <a:cs typeface="+mn-cs"/>
              </a:rPr>
              <a:t> kids. So </a:t>
            </a:r>
            <a:r>
              <a:rPr lang="fr-FR" sz="1200" b="0" kern="1200" dirty="0" err="1" smtClean="0">
                <a:solidFill>
                  <a:schemeClr val="tx1"/>
                </a:solidFill>
                <a:latin typeface="+mn-lt"/>
                <a:ea typeface="+mn-ea"/>
                <a:cs typeface="+mn-cs"/>
              </a:rPr>
              <a:t>it’s</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kind</a:t>
            </a:r>
            <a:r>
              <a:rPr lang="fr-FR" sz="1200" b="0" kern="1200" dirty="0" smtClean="0">
                <a:solidFill>
                  <a:schemeClr val="tx1"/>
                </a:solidFill>
                <a:latin typeface="+mn-lt"/>
                <a:ea typeface="+mn-ea"/>
                <a:cs typeface="+mn-cs"/>
              </a:rPr>
              <a:t> of </a:t>
            </a:r>
            <a:r>
              <a:rPr lang="fr-FR" sz="1200" b="0" kern="1200" dirty="0" err="1" smtClean="0">
                <a:solidFill>
                  <a:schemeClr val="tx1"/>
                </a:solidFill>
                <a:latin typeface="+mn-lt"/>
                <a:ea typeface="+mn-ea"/>
                <a:cs typeface="+mn-cs"/>
              </a:rPr>
              <a:t>hypocritical</a:t>
            </a:r>
            <a:r>
              <a:rPr lang="fr-FR" sz="1200" b="0" kern="1200" dirty="0" smtClean="0">
                <a:solidFill>
                  <a:schemeClr val="tx1"/>
                </a:solidFill>
                <a:latin typeface="+mn-lt"/>
                <a:ea typeface="+mn-ea"/>
                <a:cs typeface="+mn-cs"/>
              </a:rPr>
              <a:t>.”</a:t>
            </a:r>
          </a:p>
          <a:p>
            <a:r>
              <a:rPr lang="fr-FR" sz="1200" b="0" i="1" kern="1200" dirty="0" smtClean="0">
                <a:solidFill>
                  <a:schemeClr val="tx1"/>
                </a:solidFill>
                <a:latin typeface="+mn-lt"/>
                <a:ea typeface="+mn-ea"/>
                <a:cs typeface="+mn-cs"/>
              </a:rPr>
              <a:t>This article has been </a:t>
            </a:r>
            <a:r>
              <a:rPr lang="fr-FR" sz="1200" b="0" i="1" kern="1200" dirty="0" err="1" smtClean="0">
                <a:solidFill>
                  <a:schemeClr val="tx1"/>
                </a:solidFill>
                <a:latin typeface="+mn-lt"/>
                <a:ea typeface="+mn-ea"/>
                <a:cs typeface="+mn-cs"/>
              </a:rPr>
              <a:t>revised</a:t>
            </a:r>
            <a:r>
              <a:rPr lang="fr-FR" sz="1200" b="0" i="1" kern="1200" dirty="0" smtClean="0">
                <a:solidFill>
                  <a:schemeClr val="tx1"/>
                </a:solidFill>
                <a:latin typeface="+mn-lt"/>
                <a:ea typeface="+mn-ea"/>
                <a:cs typeface="+mn-cs"/>
              </a:rPr>
              <a:t> to </a:t>
            </a:r>
            <a:r>
              <a:rPr lang="fr-FR" sz="1200" b="0" i="1" kern="1200" dirty="0" err="1" smtClean="0">
                <a:solidFill>
                  <a:schemeClr val="tx1"/>
                </a:solidFill>
                <a:latin typeface="+mn-lt"/>
                <a:ea typeface="+mn-ea"/>
                <a:cs typeface="+mn-cs"/>
              </a:rPr>
              <a:t>reflect</a:t>
            </a:r>
            <a:r>
              <a:rPr lang="fr-FR" sz="1200" b="0" i="1" kern="1200" dirty="0" smtClean="0">
                <a:solidFill>
                  <a:schemeClr val="tx1"/>
                </a:solidFill>
                <a:latin typeface="+mn-lt"/>
                <a:ea typeface="+mn-ea"/>
                <a:cs typeface="+mn-cs"/>
              </a:rPr>
              <a:t> the </a:t>
            </a:r>
            <a:r>
              <a:rPr lang="fr-FR" sz="1200" b="0" i="1" kern="1200" dirty="0" err="1" smtClean="0">
                <a:solidFill>
                  <a:schemeClr val="tx1"/>
                </a:solidFill>
                <a:latin typeface="+mn-lt"/>
                <a:ea typeface="+mn-ea"/>
                <a:cs typeface="+mn-cs"/>
              </a:rPr>
              <a:t>following</a:t>
            </a:r>
            <a:r>
              <a:rPr lang="fr-FR" sz="1200" b="0" i="1" kern="1200" dirty="0" smtClean="0">
                <a:solidFill>
                  <a:schemeClr val="tx1"/>
                </a:solidFill>
                <a:latin typeface="+mn-lt"/>
                <a:ea typeface="+mn-ea"/>
                <a:cs typeface="+mn-cs"/>
              </a:rPr>
              <a:t> correction:</a:t>
            </a:r>
            <a:endParaRPr lang="fr-FR" sz="1200" b="0" i="0" kern="1200" dirty="0" smtClean="0">
              <a:solidFill>
                <a:schemeClr val="tx1"/>
              </a:solidFill>
              <a:latin typeface="+mn-lt"/>
              <a:ea typeface="+mn-ea"/>
              <a:cs typeface="+mn-cs"/>
            </a:endParaRPr>
          </a:p>
          <a:p>
            <a:r>
              <a:rPr lang="fr-FR" sz="1200" b="1" i="1" kern="1200" dirty="0" smtClean="0">
                <a:solidFill>
                  <a:schemeClr val="tx1"/>
                </a:solidFill>
                <a:latin typeface="+mn-lt"/>
                <a:ea typeface="+mn-ea"/>
                <a:cs typeface="+mn-cs"/>
              </a:rPr>
              <a:t>Correction: </a:t>
            </a:r>
            <a:r>
              <a:rPr lang="fr-FR" sz="1200" b="1" i="1" kern="1200" dirty="0" err="1" smtClean="0">
                <a:solidFill>
                  <a:schemeClr val="tx1"/>
                </a:solidFill>
                <a:latin typeface="+mn-lt"/>
                <a:ea typeface="+mn-ea"/>
                <a:cs typeface="+mn-cs"/>
              </a:rPr>
              <a:t>June</a:t>
            </a:r>
            <a:r>
              <a:rPr lang="fr-FR" sz="1200" b="1" i="1" kern="1200" dirty="0" smtClean="0">
                <a:solidFill>
                  <a:schemeClr val="tx1"/>
                </a:solidFill>
                <a:latin typeface="+mn-lt"/>
                <a:ea typeface="+mn-ea"/>
                <a:cs typeface="+mn-cs"/>
              </a:rPr>
              <a:t> 20, 2012</a:t>
            </a:r>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An </a:t>
            </a:r>
            <a:r>
              <a:rPr lang="fr-FR" sz="1200" b="0" i="0" kern="1200" dirty="0" err="1" smtClean="0">
                <a:solidFill>
                  <a:schemeClr val="tx1"/>
                </a:solidFill>
                <a:latin typeface="+mn-lt"/>
                <a:ea typeface="+mn-ea"/>
                <a:cs typeface="+mn-cs"/>
              </a:rPr>
              <a:t>earlier</a:t>
            </a:r>
            <a:r>
              <a:rPr lang="fr-FR" sz="1200" b="0" i="0" kern="1200" dirty="0" smtClean="0">
                <a:solidFill>
                  <a:schemeClr val="tx1"/>
                </a:solidFill>
                <a:latin typeface="+mn-lt"/>
                <a:ea typeface="+mn-ea"/>
                <a:cs typeface="+mn-cs"/>
              </a:rPr>
              <a:t> version of </a:t>
            </a:r>
            <a:r>
              <a:rPr lang="fr-FR" sz="1200" b="0" i="0" kern="1200" dirty="0" err="1" smtClean="0">
                <a:solidFill>
                  <a:schemeClr val="tx1"/>
                </a:solidFill>
                <a:latin typeface="+mn-lt"/>
                <a:ea typeface="+mn-ea"/>
                <a:cs typeface="+mn-cs"/>
              </a:rPr>
              <a:t>this</a:t>
            </a:r>
            <a:r>
              <a:rPr lang="fr-FR" sz="1200" b="0" i="0" kern="1200" dirty="0" smtClean="0">
                <a:solidFill>
                  <a:schemeClr val="tx1"/>
                </a:solidFill>
                <a:latin typeface="+mn-lt"/>
                <a:ea typeface="+mn-ea"/>
                <a:cs typeface="+mn-cs"/>
              </a:rPr>
              <a:t> article </a:t>
            </a:r>
            <a:r>
              <a:rPr lang="fr-FR" sz="1200" b="0" i="0" kern="1200" dirty="0" err="1" smtClean="0">
                <a:solidFill>
                  <a:schemeClr val="tx1"/>
                </a:solidFill>
                <a:latin typeface="+mn-lt"/>
                <a:ea typeface="+mn-ea"/>
                <a:cs typeface="+mn-cs"/>
              </a:rPr>
              <a:t>misstated</a:t>
            </a:r>
            <a:r>
              <a:rPr lang="fr-FR" sz="1200" b="0" i="0" kern="1200" dirty="0" smtClean="0">
                <a:solidFill>
                  <a:schemeClr val="tx1"/>
                </a:solidFill>
                <a:latin typeface="+mn-lt"/>
                <a:ea typeface="+mn-ea"/>
                <a:cs typeface="+mn-cs"/>
              </a:rPr>
              <a:t> the </a:t>
            </a:r>
            <a:r>
              <a:rPr lang="fr-FR" sz="1200" b="0" i="0" kern="1200" dirty="0" err="1" smtClean="0">
                <a:solidFill>
                  <a:schemeClr val="tx1"/>
                </a:solidFill>
                <a:latin typeface="+mn-lt"/>
                <a:ea typeface="+mn-ea"/>
                <a:cs typeface="+mn-cs"/>
              </a:rPr>
              <a:t>number</a:t>
            </a:r>
            <a:r>
              <a:rPr lang="fr-FR" sz="1200" b="0" i="0" kern="1200" dirty="0" smtClean="0">
                <a:solidFill>
                  <a:schemeClr val="tx1"/>
                </a:solidFill>
                <a:latin typeface="+mn-lt"/>
                <a:ea typeface="+mn-ea"/>
                <a:cs typeface="+mn-cs"/>
              </a:rPr>
              <a:t> of </a:t>
            </a:r>
            <a:r>
              <a:rPr lang="fr-FR" sz="1200" b="0" i="0" kern="1200" dirty="0" err="1" smtClean="0">
                <a:solidFill>
                  <a:schemeClr val="tx1"/>
                </a:solidFill>
                <a:latin typeface="+mn-lt"/>
                <a:ea typeface="+mn-ea"/>
                <a:cs typeface="+mn-cs"/>
              </a:rPr>
              <a:t>government</a:t>
            </a:r>
            <a:r>
              <a:rPr lang="fr-FR" sz="1200" b="0" i="0" kern="1200" dirty="0" smtClean="0">
                <a:solidFill>
                  <a:schemeClr val="tx1"/>
                </a:solidFill>
                <a:latin typeface="+mn-lt"/>
                <a:ea typeface="+mn-ea"/>
                <a:cs typeface="+mn-cs"/>
              </a:rPr>
              <a:t> jobs </a:t>
            </a:r>
            <a:r>
              <a:rPr lang="fr-FR" sz="1200" b="0" i="0" kern="1200" dirty="0" err="1" smtClean="0">
                <a:solidFill>
                  <a:schemeClr val="tx1"/>
                </a:solidFill>
                <a:latin typeface="+mn-lt"/>
                <a:ea typeface="+mn-ea"/>
                <a:cs typeface="+mn-cs"/>
              </a:rPr>
              <a:t>lost</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since</a:t>
            </a:r>
            <a:r>
              <a:rPr lang="fr-FR" sz="1200" b="0" i="0" kern="1200" dirty="0" smtClean="0">
                <a:solidFill>
                  <a:schemeClr val="tx1"/>
                </a:solidFill>
                <a:latin typeface="+mn-lt"/>
                <a:ea typeface="+mn-ea"/>
                <a:cs typeface="+mn-cs"/>
              </a:rPr>
              <a:t> the </a:t>
            </a:r>
            <a:r>
              <a:rPr lang="fr-FR" sz="1200" b="0" i="0" kern="1200" dirty="0" err="1" smtClean="0">
                <a:solidFill>
                  <a:schemeClr val="tx1"/>
                </a:solidFill>
                <a:latin typeface="+mn-lt"/>
                <a:ea typeface="+mn-ea"/>
                <a:cs typeface="+mn-cs"/>
              </a:rPr>
              <a:t>postrecession</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peak</a:t>
            </a:r>
            <a:r>
              <a:rPr lang="fr-FR" sz="1200" b="0" i="0" kern="1200" dirty="0" smtClean="0">
                <a:solidFill>
                  <a:schemeClr val="tx1"/>
                </a:solidFill>
                <a:latin typeface="+mn-lt"/>
                <a:ea typeface="+mn-ea"/>
                <a:cs typeface="+mn-cs"/>
              </a:rPr>
              <a:t> in April 2009 as 657,000, </a:t>
            </a:r>
            <a:r>
              <a:rPr lang="fr-FR" sz="1200" b="0" i="0" kern="1200" dirty="0" err="1" smtClean="0">
                <a:solidFill>
                  <a:schemeClr val="tx1"/>
                </a:solidFill>
                <a:latin typeface="+mn-lt"/>
                <a:ea typeface="+mn-ea"/>
                <a:cs typeface="+mn-cs"/>
              </a:rPr>
              <a:t>rather</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than</a:t>
            </a:r>
            <a:r>
              <a:rPr lang="fr-FR" sz="1200" b="0" i="0" kern="1200" dirty="0" smtClean="0">
                <a:solidFill>
                  <a:schemeClr val="tx1"/>
                </a:solidFill>
                <a:latin typeface="+mn-lt"/>
                <a:ea typeface="+mn-ea"/>
                <a:cs typeface="+mn-cs"/>
              </a:rPr>
              <a:t> 706,000.</a:t>
            </a:r>
          </a:p>
          <a:p>
            <a:endParaRPr lang="fr-FR"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15</a:t>
            </a:fld>
            <a:endParaRPr lang="en-US"/>
          </a:p>
        </p:txBody>
      </p:sp>
    </p:spTree>
    <p:extLst>
      <p:ext uri="{BB962C8B-B14F-4D97-AF65-F5344CB8AC3E}">
        <p14:creationId xmlns:p14="http://schemas.microsoft.com/office/powerpoint/2010/main" val="347733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NCS™ resident opinions hold up to ground </a:t>
            </a:r>
            <a:r>
              <a:rPr lang="en-US" sz="1200" kern="1200" dirty="0" err="1" smtClean="0">
                <a:solidFill>
                  <a:schemeClr val="tx1"/>
                </a:solidFill>
                <a:latin typeface="+mn-lt"/>
                <a:ea typeface="+mn-ea"/>
                <a:cs typeface="+mn-cs"/>
              </a:rPr>
              <a:t>truthing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Thomas I Miller, Ph.D., President and CEO, and Shannon E Hayden, MS, Senior Director of Special Projects, National Research Center, Inc</a:t>
            </a:r>
          </a:p>
          <a:p>
            <a:r>
              <a:rPr lang="en-US" sz="1200" kern="1200" dirty="0" smtClean="0">
                <a:solidFill>
                  <a:schemeClr val="tx1"/>
                </a:solidFill>
                <a:latin typeface="+mn-lt"/>
                <a:ea typeface="+mn-ea"/>
                <a:cs typeface="+mn-cs"/>
              </a:rPr>
              <a:t>Perspectives, </a:t>
            </a:r>
            <a:r>
              <a:rPr lang="en-US" sz="1200" kern="1200" dirty="0" err="1" smtClean="0">
                <a:solidFill>
                  <a:schemeClr val="tx1"/>
                </a:solidFill>
                <a:latin typeface="+mn-lt"/>
                <a:ea typeface="+mn-ea"/>
                <a:cs typeface="+mn-cs"/>
              </a:rPr>
              <a:t>Vol</a:t>
            </a:r>
            <a:r>
              <a:rPr lang="en-US" sz="1200" kern="1200" dirty="0" smtClean="0">
                <a:solidFill>
                  <a:schemeClr val="tx1"/>
                </a:solidFill>
                <a:latin typeface="+mn-lt"/>
                <a:ea typeface="+mn-ea"/>
                <a:cs typeface="+mn-cs"/>
              </a:rPr>
              <a:t> 10, no. 1, Spring 2012</a:t>
            </a:r>
          </a:p>
          <a:p>
            <a:r>
              <a:rPr lang="en-US" sz="1200" kern="1200" dirty="0" smtClean="0">
                <a:solidFill>
                  <a:schemeClr val="tx1"/>
                </a:solidFill>
                <a:latin typeface="+mn-lt"/>
                <a:ea typeface="+mn-ea"/>
                <a:cs typeface="+mn-cs"/>
              </a:rPr>
              <a:t>*The NCS line is the average of the sum of the “very positive” and “positive” responses of residents to the question: “What impact, if any, do you think the economy will have on your family income in the next 6 months?” Each data point represents the average of the three prior quarters. The number of respondents to the survey question averaged around 4,000 each quarter. The correlation (r) is -.88.</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Canada’s </a:t>
            </a:r>
            <a:r>
              <a:rPr lang="en-US" sz="1200" kern="1200" dirty="0" smtClean="0">
                <a:solidFill>
                  <a:schemeClr val="tx1"/>
                </a:solidFill>
                <a:effectLst/>
                <a:latin typeface="+mn-lt"/>
                <a:ea typeface="+mn-ea"/>
                <a:cs typeface="+mn-cs"/>
              </a:rPr>
              <a:t>housing market remains an outperformer among developed nations, but conditions here too have cooled. Adjusted for inflation, the national average house price fell 2% y/y in Q1. Price trends are relatively steady in the majority of local markets, though a few, notably Toronto, continue to report strong appreciation. </a:t>
            </a:r>
            <a:endParaRPr lang="en-US" dirty="0" smtClean="0"/>
          </a:p>
          <a:p>
            <a:r>
              <a:rPr lang="en-US" sz="1200" kern="1200" dirty="0" smtClean="0">
                <a:solidFill>
                  <a:schemeClr val="tx1"/>
                </a:solidFill>
                <a:effectLst/>
                <a:latin typeface="+mn-lt"/>
                <a:ea typeface="+mn-ea"/>
                <a:cs typeface="+mn-cs"/>
              </a:rPr>
              <a:t>Despite historically low borrowing costs, demand has been tempered by moderate income growth and tighter mortgage insurance rules. Meanwhile, supply conditions are becoming better balanced in most parts of the country. We anticipate fairly flat sales and average prices over the latter half of the year. http://</a:t>
            </a:r>
            <a:r>
              <a:rPr lang="en-US" sz="1200" kern="1200" dirty="0" err="1" smtClean="0">
                <a:solidFill>
                  <a:schemeClr val="tx1"/>
                </a:solidFill>
                <a:effectLst/>
                <a:latin typeface="+mn-lt"/>
                <a:ea typeface="+mn-ea"/>
                <a:cs typeface="+mn-cs"/>
              </a:rPr>
              <a:t>www.gbm.scotiabank.com</a:t>
            </a:r>
            <a:r>
              <a:rPr lang="en-US" sz="1200" kern="1200" dirty="0" smtClean="0">
                <a:solidFill>
                  <a:schemeClr val="tx1"/>
                </a:solidFill>
                <a:effectLst/>
                <a:latin typeface="+mn-lt"/>
                <a:ea typeface="+mn-ea"/>
                <a:cs typeface="+mn-cs"/>
              </a:rPr>
              <a:t>/English/</a:t>
            </a:r>
            <a:r>
              <a:rPr lang="en-US" sz="1200" kern="1200" dirty="0" err="1" smtClean="0">
                <a:solidFill>
                  <a:schemeClr val="tx1"/>
                </a:solidFill>
                <a:effectLst/>
                <a:latin typeface="+mn-lt"/>
                <a:ea typeface="+mn-ea"/>
                <a:cs typeface="+mn-cs"/>
              </a:rPr>
              <a:t>bns_econ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retrends.pdf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Canada’s housing market frothy, but not a bubble</a:t>
            </a:r>
          </a:p>
          <a:p>
            <a:r>
              <a:rPr lang="en-US" sz="1200" b="1" kern="1200" dirty="0" smtClean="0">
                <a:solidFill>
                  <a:schemeClr val="tx1"/>
                </a:solidFill>
                <a:latin typeface="+mn-lt"/>
                <a:ea typeface="+mn-ea"/>
                <a:cs typeface="+mn-cs"/>
              </a:rPr>
              <a:t>Tighter regulation, healthier banking sector insulate housing market</a:t>
            </a:r>
          </a:p>
          <a:p>
            <a:r>
              <a:rPr lang="en-US" sz="1200" b="1" kern="1200" dirty="0" smtClean="0">
                <a:solidFill>
                  <a:schemeClr val="tx1"/>
                </a:solidFill>
                <a:latin typeface="+mn-lt"/>
                <a:ea typeface="+mn-ea"/>
                <a:cs typeface="+mn-cs"/>
              </a:rPr>
              <a:t>August 20, 2012|Ronald D. </a:t>
            </a:r>
            <a:r>
              <a:rPr lang="en-US" sz="1200" b="1" kern="1200" dirty="0" err="1" smtClean="0">
                <a:solidFill>
                  <a:schemeClr val="tx1"/>
                </a:solidFill>
                <a:latin typeface="+mn-lt"/>
                <a:ea typeface="+mn-ea"/>
                <a:cs typeface="+mn-cs"/>
              </a:rPr>
              <a:t>Orol</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MarketWatch</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TORONTO (</a:t>
            </a:r>
            <a:r>
              <a:rPr lang="en-US" sz="1200" kern="1200" dirty="0" err="1" smtClean="0">
                <a:solidFill>
                  <a:schemeClr val="tx1"/>
                </a:solidFill>
                <a:latin typeface="+mn-lt"/>
                <a:ea typeface="+mn-ea"/>
                <a:cs typeface="+mn-cs"/>
              </a:rPr>
              <a:t>MarketWatch</a:t>
            </a:r>
            <a:r>
              <a:rPr lang="en-US" sz="1200" kern="1200" dirty="0" smtClean="0">
                <a:solidFill>
                  <a:schemeClr val="tx1"/>
                </a:solidFill>
                <a:latin typeface="+mn-lt"/>
                <a:ea typeface="+mn-ea"/>
                <a:cs typeface="+mn-cs"/>
              </a:rPr>
              <a:t>) — Canada’s pricey housing market is frothing — driven by debt-ridden borrowers — but a dangerous U.S.-style housing crisis isn't in the cards, experts say.</a:t>
            </a:r>
          </a:p>
          <a:p>
            <a:r>
              <a:rPr lang="en-US" sz="1200" kern="1200" dirty="0" smtClean="0">
                <a:solidFill>
                  <a:schemeClr val="tx1"/>
                </a:solidFill>
                <a:latin typeface="+mn-lt"/>
                <a:ea typeface="+mn-ea"/>
                <a:cs typeface="+mn-cs"/>
              </a:rPr>
              <a:t>“We don’t expect the base Canadian housing market to experience the trauma of the U.S. market,” said Robert Hogue, senior economist at Royal Bank of Canada </a:t>
            </a:r>
            <a:r>
              <a:rPr lang="en-US" sz="1200" kern="1200" dirty="0" smtClean="0">
                <a:solidFill>
                  <a:schemeClr val="tx1"/>
                </a:solidFill>
                <a:latin typeface="+mn-lt"/>
                <a:ea typeface="+mn-ea"/>
                <a:cs typeface="+mn-cs"/>
                <a:hlinkClick r:id="rId3"/>
              </a:rPr>
              <a:t>(US:RY) in Toronto.</a:t>
            </a:r>
          </a:p>
          <a:p>
            <a:r>
              <a:rPr lang="en-US" sz="1200" kern="1200" dirty="0" smtClean="0">
                <a:solidFill>
                  <a:schemeClr val="tx1"/>
                </a:solidFill>
                <a:latin typeface="+mn-lt"/>
                <a:ea typeface="+mn-ea"/>
                <a:cs typeface="+mn-cs"/>
              </a:rPr>
              <a:t>Regulatory observers said they agree that a series of actions taken by the Canadian government starting in 2008 and culminating in a June 2012 package of reforms to limit access to credit for borrowers is having its intended effect of cooling the frothy Canadian housing market.</a:t>
            </a:r>
          </a:p>
          <a:p>
            <a:r>
              <a:rPr lang="en-US" sz="1200" kern="1200" dirty="0" smtClean="0">
                <a:solidFill>
                  <a:schemeClr val="tx1"/>
                </a:solidFill>
                <a:latin typeface="+mn-lt"/>
                <a:ea typeface="+mn-ea"/>
                <a:cs typeface="+mn-cs"/>
              </a:rPr>
              <a:t>Responding to the financial crisis of 2008, the Canadian government set a minimum down payment of 5% for government-backed mortgages. It also began a gradual reduction in the maximum amount of time borrowers could take to pay down their mortgages. The limit was set at 35 years in 2008 and was last cut in June to 25 years. The moves were imposed to tighten up underwriting standards that had been loosened between 2004 and 2008.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steps were necessary, observers say, in the face of rising home prices — Canadian house prices have roughly doubled in the past decade, according to credit rater Standard &amp; Poor’s — that forced borrowers to take on high debt to buy a house.</a:t>
            </a:r>
          </a:p>
          <a:p>
            <a:r>
              <a:rPr lang="en-US" sz="1200" kern="1200" dirty="0" smtClean="0">
                <a:solidFill>
                  <a:schemeClr val="tx1"/>
                </a:solidFill>
                <a:latin typeface="+mn-lt"/>
                <a:ea typeface="+mn-ea"/>
                <a:cs typeface="+mn-cs"/>
              </a:rPr>
              <a:t>“There are signs that the market has been slowing. The measures [to tighten mortgage underwriting standards] by public authorities are preventative as well as reactive and cautionary, and they are having an effect,” said Sheryl Kennedy, CEO of Promontory Canada and deputy governor at the Bank of Canada from 1994 to 2008.</a:t>
            </a:r>
          </a:p>
          <a:p>
            <a:r>
              <a:rPr lang="en-US" sz="1200" kern="1200" dirty="0" smtClean="0">
                <a:solidFill>
                  <a:schemeClr val="tx1"/>
                </a:solidFill>
                <a:latin typeface="+mn-lt"/>
                <a:ea typeface="+mn-ea"/>
                <a:cs typeface="+mn-cs"/>
              </a:rPr>
              <a:t>Kennedy argued that the regulatory actions taken over the past four years to tighten mortgage insurance and underwriting standards along with public pronouncements by the Bank of Canada and Ministry of Finance to ensure that Canadians understand they should be working to cut debt levels, have contributed to the cooling of the housing market.</a:t>
            </a:r>
          </a:p>
          <a:p>
            <a:r>
              <a:rPr lang="en-US" sz="1200" kern="1200" dirty="0" smtClean="0">
                <a:solidFill>
                  <a:schemeClr val="tx1"/>
                </a:solidFill>
                <a:latin typeface="+mn-lt"/>
                <a:ea typeface="+mn-ea"/>
                <a:cs typeface="+mn-cs"/>
              </a:rPr>
              <a:t>Tom Lewandowski, a Canadian bank analyst with Edward Jones in St. Louis, said the Canadian housing market could experience some form of slowdown, with more delinquent borrowers and a small hike in foreclosures, but nothing akin to the millions of foreclosures experienced in the U.S.</a:t>
            </a:r>
          </a:p>
          <a:p>
            <a:r>
              <a:rPr lang="en-US" sz="1200" kern="1200" dirty="0" smtClean="0">
                <a:solidFill>
                  <a:schemeClr val="tx1"/>
                </a:solidFill>
                <a:latin typeface="+mn-lt"/>
                <a:ea typeface="+mn-ea"/>
                <a:cs typeface="+mn-cs"/>
              </a:rPr>
              <a:t>“There isn’t a U.S.-style bubble to be burst,” said Lewandowski. “Given the structure of the Canadian mortgage market, I don’t think you are going to see a similar amount of foreclosures [as in the U.S.].”</a:t>
            </a:r>
          </a:p>
          <a:p>
            <a:r>
              <a:rPr lang="en-US" sz="1200" kern="1200" dirty="0" smtClean="0">
                <a:solidFill>
                  <a:schemeClr val="tx1"/>
                </a:solidFill>
                <a:latin typeface="+mn-lt"/>
                <a:ea typeface="+mn-ea"/>
                <a:cs typeface="+mn-cs"/>
              </a:rPr>
              <a:t>In fact, statistics show that Canada’s housing market continues to cool. The number of homes newly listed for sale dropped 3.3% in July, from June, according to an RBC report earlier this month.</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articles.marketwatch.com</a:t>
            </a:r>
            <a:r>
              <a:rPr lang="en-US" sz="1200" kern="1200" dirty="0" smtClean="0">
                <a:solidFill>
                  <a:schemeClr val="tx1"/>
                </a:solidFill>
                <a:latin typeface="+mn-lt"/>
                <a:ea typeface="+mn-ea"/>
                <a:cs typeface="+mn-cs"/>
              </a:rPr>
              <a:t>/2012-08-20/economy/33281500_1_canadian-real-estate-association-home-prices-mortgage-insurance</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18</a:t>
            </a:fld>
            <a:endParaRPr lang="en-US"/>
          </a:p>
        </p:txBody>
      </p:sp>
    </p:spTree>
    <p:extLst>
      <p:ext uri="{BB962C8B-B14F-4D97-AF65-F5344CB8AC3E}">
        <p14:creationId xmlns:p14="http://schemas.microsoft.com/office/powerpoint/2010/main" val="236768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www.worldpropertychannel.com</a:t>
            </a:r>
            <a:r>
              <a:rPr lang="en-US" dirty="0" smtClean="0"/>
              <a:t>/north-</a:t>
            </a:r>
            <a:r>
              <a:rPr lang="en-US" dirty="0" err="1" smtClean="0"/>
              <a:t>america</a:t>
            </a:r>
            <a:r>
              <a:rPr lang="en-US" dirty="0" smtClean="0"/>
              <a:t>-residential-news/median-home-prices-spcase-shiller-home-price-indices-case-shiller-home-price-index-national-home-prices-distressed-home-sales-current-home-prices-david-blitzer-cities-with-home-price-declines-5693.php</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19</a:t>
            </a:fld>
            <a:endParaRPr lang="en-US"/>
          </a:p>
        </p:txBody>
      </p:sp>
    </p:spTree>
    <p:extLst>
      <p:ext uri="{BB962C8B-B14F-4D97-AF65-F5344CB8AC3E}">
        <p14:creationId xmlns:p14="http://schemas.microsoft.com/office/powerpoint/2010/main" val="153631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http://www.zillow.com/blog/2012-08-22/negative-equity-falls-in-q2-half-of-borrowers-under-40-underwater/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Zillow</a:t>
            </a:r>
            <a:r>
              <a:rPr lang="en-US" dirty="0" smtClean="0"/>
              <a:t> Research, August 22, 2012.  Alison </a:t>
            </a:r>
            <a:r>
              <a:rPr lang="en-US" dirty="0" err="1" smtClean="0"/>
              <a:t>Raoli</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http://www.zillow.com/blog/research/2012/08/20/u-s-home-values-climb-for-eighth-consecutive-month-over-60-of-metros-show-increasing-values/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Zillow</a:t>
            </a:r>
            <a:r>
              <a:rPr lang="en-US" b="0" dirty="0" smtClean="0"/>
              <a:t> Research, August 20, 2012. Stan Humphries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http://www.zillow.com/blog/research/2012/08/22/negative-equity-declines-slightly-on-the-back-of-modest-home-value-gains/</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http://www.zillow.com/blog/research/2012/08/22/negative-equity-declines-slightly-on-the-back-of-modest-home-value-gains/</a:t>
            </a:r>
          </a:p>
          <a:p>
            <a:endParaRPr lang="en-US"/>
          </a:p>
        </p:txBody>
      </p:sp>
      <p:sp>
        <p:nvSpPr>
          <p:cNvPr id="4" name="Slide Number Placeholder 3"/>
          <p:cNvSpPr>
            <a:spLocks noGrp="1"/>
          </p:cNvSpPr>
          <p:nvPr>
            <p:ph type="sldNum" sz="quarter" idx="10"/>
          </p:nvPr>
        </p:nvSpPr>
        <p:spPr/>
        <p:txBody>
          <a:bodyPr/>
          <a:lstStyle/>
          <a:p>
            <a:fld id="{B75B7849-0FFE-42EB-B8FF-4C289BAE1EBE}"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http://www.zillow.com/blog/research/files/2012/08/figure1.png</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http://www.zillow.com/blog/research/files/2012/08/figure1.png</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http://www.zillow.com/blog/research/files/2012/08/figure1.png</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Christopher W. Hoene &amp; Michael A. </a:t>
            </a:r>
            <a:r>
              <a:rPr lang="en-US" sz="1200" kern="1200" baseline="0" dirty="0" err="1" smtClean="0">
                <a:solidFill>
                  <a:schemeClr val="tx1"/>
                </a:solidFill>
                <a:latin typeface="+mn-lt"/>
                <a:ea typeface="+mn-ea"/>
                <a:cs typeface="+mn-cs"/>
              </a:rPr>
              <a:t>Pagano</a:t>
            </a:r>
            <a:r>
              <a:rPr lang="en-US" sz="1200" kern="1200" baseline="0" dirty="0" smtClean="0">
                <a:solidFill>
                  <a:schemeClr val="tx1"/>
                </a:solidFill>
                <a:latin typeface="+mn-lt"/>
                <a:ea typeface="+mn-ea"/>
                <a:cs typeface="+mn-cs"/>
              </a:rPr>
              <a:t>, Sept 2011  NLC</a:t>
            </a:r>
            <a:endParaRPr lang="en-US" dirty="0" smtClean="0"/>
          </a:p>
          <a:p>
            <a:r>
              <a:rPr lang="en-US" dirty="0" smtClean="0"/>
              <a:t>Finance officers in cities that rely more upon property taxes (73%) – the most common local tax source – are more likely to say that their cities are less able to meet fiscal needs in 2011 than those in cities reliant upon sales taxes (50%) or income taxes (47%). </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http://www.cbsnews.com/8300-503544_162-503544.html?categoryId=10329&amp;tag=cnav </a:t>
            </a:r>
          </a:p>
          <a:p>
            <a:r>
              <a:rPr lang="en-US" b="1" dirty="0" smtClean="0"/>
              <a:t>Poll: Economic outlook dim, but improving</a:t>
            </a:r>
          </a:p>
          <a:p>
            <a:r>
              <a:rPr lang="en-US" dirty="0" smtClean="0"/>
              <a:t>By </a:t>
            </a:r>
            <a:r>
              <a:rPr lang="en-US" dirty="0" smtClean="0">
                <a:hlinkClick r:id="rId3" action="ppaction://hlinkfile"/>
              </a:rPr>
              <a:t>Stephanie Condon</a:t>
            </a:r>
            <a:endParaRPr lang="en-US" dirty="0" smtClean="0"/>
          </a:p>
          <a:p>
            <a:r>
              <a:rPr lang="en-US" dirty="0" smtClean="0"/>
              <a:t>April 18,</a:t>
            </a:r>
            <a:r>
              <a:rPr lang="en-US" baseline="0" dirty="0" smtClean="0"/>
              <a:t> 2012</a:t>
            </a:r>
          </a:p>
          <a:p>
            <a:r>
              <a:rPr lang="en-US" dirty="0" smtClean="0"/>
              <a:t>Americans are still largely down on the economy but have become slightly more optimistic, according to the latest CBS News/ New York Times poll. </a:t>
            </a:r>
          </a:p>
          <a:p>
            <a:r>
              <a:rPr lang="en-US" dirty="0" smtClean="0"/>
              <a:t>As many as seven in 10 Americans say the economy is in bad shape, according to the poll, conducted April 13-17. Another 27 percent think the economy is at in at least somewhat good shape - a low figure, but the best it's been since 2008. </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http://www.cbsnews.com/8301-503544_162-20102289-503544.html?tag=mncol;lst;3</a:t>
            </a:r>
          </a:p>
          <a:p>
            <a:r>
              <a:rPr lang="en-US" dirty="0" smtClean="0"/>
              <a:t>September 7, 2011 5:00 AM </a:t>
            </a:r>
          </a:p>
          <a:p>
            <a:r>
              <a:rPr lang="en-US" b="1" dirty="0" smtClean="0"/>
              <a:t>Left behind in America: Who's to blame for the wealth divide?</a:t>
            </a:r>
          </a:p>
          <a:p>
            <a:r>
              <a:rPr lang="en-US" dirty="0" smtClean="0"/>
              <a:t>By </a:t>
            </a:r>
            <a:r>
              <a:rPr lang="en-US" dirty="0" smtClean="0">
                <a:hlinkClick r:id="rId3" action="ppaction://hlinkfile"/>
              </a:rPr>
              <a:t>Brian </a:t>
            </a:r>
            <a:r>
              <a:rPr lang="en-US" dirty="0" err="1" smtClean="0">
                <a:hlinkClick r:id="rId3" action="ppaction://hlinkfile"/>
              </a:rPr>
              <a:t>Montopoli</a:t>
            </a:r>
            <a:r>
              <a:rPr lang="en-US" dirty="0" smtClean="0"/>
              <a:t> </a:t>
            </a:r>
          </a:p>
          <a:p>
            <a:r>
              <a:rPr lang="en-US" dirty="0" smtClean="0"/>
              <a:t>In the study, Americans were asked how they thought wealth was actually distributed; they estimated that the top 20 percent controlled about 59 percent of the nation's wealth, while the bottom controlled about three percent. </a:t>
            </a:r>
          </a:p>
          <a:p>
            <a:r>
              <a:rPr lang="en-US" dirty="0" smtClean="0"/>
              <a:t>That wasn't even close: In reality, the top 20 percent controlled about 84 percent of the wealth, while the bottom quintile controlled just 0.1 percent. The combined net worth of the bottom 40 percent, in fact, accounted for just 0.3 percent of the nation's wealth.</a:t>
            </a:r>
          </a:p>
          <a:p>
            <a:r>
              <a:rPr lang="en-US" dirty="0" smtClean="0"/>
              <a:t>One indicator of where you fall on the spectrum is race: White households, on average, had a median wealth of $113,149 in 2009 - 20 times the median wealth of black households ($5,677) and 18 times that of Hispanic households ($6,325). That's </a:t>
            </a:r>
            <a:r>
              <a:rPr lang="en-US" dirty="0" smtClean="0">
                <a:hlinkClick r:id="rId4"/>
              </a:rPr>
              <a:t>the largest gap between whites and minorities since the census started tracking such data in 1984</a:t>
            </a:r>
            <a:r>
              <a:rPr lang="en-US" dirty="0" smtClean="0"/>
              <a:t>.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http://www.cbo.gov/publication/42729</a:t>
            </a:r>
          </a:p>
          <a:p>
            <a:r>
              <a:rPr lang="en-US" dirty="0" smtClean="0"/>
              <a:t>CBO, October</a:t>
            </a:r>
            <a:r>
              <a:rPr lang="en-US" baseline="0" dirty="0" smtClean="0"/>
              <a:t> 2011</a:t>
            </a:r>
          </a:p>
          <a:p>
            <a:endParaRPr lang="en-US" dirty="0" smtClean="0"/>
          </a:p>
          <a:p>
            <a:r>
              <a:rPr lang="en-US" dirty="0" smtClean="0"/>
              <a:t>The share of income going to higher-income households rose, while the share going to lower-income households fell.</a:t>
            </a:r>
          </a:p>
          <a:p>
            <a:r>
              <a:rPr lang="en-US" dirty="0" smtClean="0"/>
              <a:t>The top fifth of the population saw a 10-percentage-point increase in their share of after-tax income.</a:t>
            </a:r>
          </a:p>
          <a:p>
            <a:r>
              <a:rPr lang="en-US" dirty="0" smtClean="0"/>
              <a:t>Most of that growth went to the top 1 percent of the population.</a:t>
            </a:r>
          </a:p>
          <a:p>
            <a:r>
              <a:rPr lang="en-US" dirty="0" smtClean="0"/>
              <a:t>All other groups saw their shares decline by 2 to 3 percentage points.</a:t>
            </a:r>
          </a:p>
          <a:p>
            <a:endParaRPr lang="en-US" dirty="0" smtClean="0"/>
          </a:p>
          <a:p>
            <a:endParaRPr lang="en-US" dirty="0" smtClean="0"/>
          </a:p>
          <a:p>
            <a:r>
              <a:rPr lang="en-US" dirty="0" smtClean="0"/>
              <a:t>CBO finds that, between 1979 and 2007, income grew by:</a:t>
            </a:r>
          </a:p>
          <a:p>
            <a:r>
              <a:rPr lang="en-US" dirty="0" smtClean="0"/>
              <a:t>275 percent for the top 1 percent of households,</a:t>
            </a:r>
          </a:p>
          <a:p>
            <a:r>
              <a:rPr lang="en-US" dirty="0" smtClean="0"/>
              <a:t>65 percent for the next 19 percent,</a:t>
            </a:r>
          </a:p>
          <a:p>
            <a:r>
              <a:rPr lang="en-US" dirty="0" smtClean="0"/>
              <a:t>Just under 40 percent for the next 60 percent, and</a:t>
            </a:r>
          </a:p>
          <a:p>
            <a:r>
              <a:rPr lang="en-US" dirty="0" smtClean="0"/>
              <a:t>18 percent for the bottom 20 percent. </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http://www4.hrsdc.gc.ca/.3ndic.1t.4r@-</a:t>
            </a:r>
            <a:r>
              <a:rPr lang="en-US" dirty="0" err="1" smtClean="0"/>
              <a:t>eng.jsp?iid</a:t>
            </a:r>
            <a:r>
              <a:rPr lang="en-US" dirty="0" smtClean="0"/>
              <a:t>=22</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31</a:t>
            </a:fld>
            <a:endParaRPr lang="en-US"/>
          </a:p>
        </p:txBody>
      </p:sp>
    </p:spTree>
    <p:extLst>
      <p:ext uri="{BB962C8B-B14F-4D97-AF65-F5344CB8AC3E}">
        <p14:creationId xmlns:p14="http://schemas.microsoft.com/office/powerpoint/2010/main" val="244293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www.huffingtonpost.ca</a:t>
            </a:r>
            <a:r>
              <a:rPr lang="en-US" dirty="0" smtClean="0"/>
              <a:t>/2012/05/27/income-inequality-infographic_n_1548973.html</a:t>
            </a:r>
          </a:p>
          <a:p>
            <a:r>
              <a:rPr lang="en-US" sz="1200" i="1" kern="1200" dirty="0" smtClean="0">
                <a:solidFill>
                  <a:schemeClr val="tx1"/>
                </a:solidFill>
                <a:latin typeface="+mn-lt"/>
                <a:ea typeface="+mn-ea"/>
                <a:cs typeface="+mn-cs"/>
              </a:rPr>
              <a:t>This feature was produced by Jeff Fraser, a student in </a:t>
            </a:r>
            <a:r>
              <a:rPr lang="en-US" sz="1200" i="1" kern="1200" dirty="0" smtClean="0">
                <a:solidFill>
                  <a:schemeClr val="tx1"/>
                </a:solidFill>
                <a:latin typeface="+mn-lt"/>
                <a:ea typeface="+mn-ea"/>
                <a:cs typeface="+mn-cs"/>
                <a:hlinkClick r:id="rId3"/>
              </a:rPr>
              <a:t>Ryerson University's School of Journalism, in partnership with The Huffington Post Canada.</a:t>
            </a:r>
            <a:endParaRPr lang="en-US" sz="1200" i="0" kern="1200" dirty="0" smtClean="0">
              <a:solidFill>
                <a:schemeClr val="tx1"/>
              </a:solidFill>
              <a:latin typeface="+mn-lt"/>
              <a:ea typeface="+mn-ea"/>
              <a:cs typeface="+mn-cs"/>
              <a:hlinkClick r:id="rId3"/>
            </a:endParaRPr>
          </a:p>
          <a:p>
            <a:r>
              <a:rPr lang="en-US" sz="1200" i="0" kern="1200" dirty="0" smtClean="0">
                <a:solidFill>
                  <a:schemeClr val="tx1"/>
                </a:solidFill>
                <a:latin typeface="+mn-lt"/>
                <a:ea typeface="+mn-ea"/>
                <a:cs typeface="+mn-cs"/>
              </a:rPr>
              <a:t>Statistics suggest that income inequality is growing rapidly in Canada -- twice as fast as in the United States. Here's an </a:t>
            </a:r>
            <a:r>
              <a:rPr lang="en-US" sz="1200" i="0" kern="1200" dirty="0" err="1" smtClean="0">
                <a:solidFill>
                  <a:schemeClr val="tx1"/>
                </a:solidFill>
                <a:latin typeface="+mn-lt"/>
                <a:ea typeface="+mn-ea"/>
                <a:cs typeface="+mn-cs"/>
              </a:rPr>
              <a:t>infographic</a:t>
            </a:r>
            <a:r>
              <a:rPr lang="en-US" sz="1200" i="0" kern="1200" dirty="0" smtClean="0">
                <a:solidFill>
                  <a:schemeClr val="tx1"/>
                </a:solidFill>
                <a:latin typeface="+mn-lt"/>
                <a:ea typeface="+mn-ea"/>
                <a:cs typeface="+mn-cs"/>
              </a:rPr>
              <a:t> to help you understand how large the problem is.</a:t>
            </a: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32</a:t>
            </a:fld>
            <a:endParaRPr lang="en-US"/>
          </a:p>
        </p:txBody>
      </p:sp>
    </p:spTree>
    <p:extLst>
      <p:ext uri="{BB962C8B-B14F-4D97-AF65-F5344CB8AC3E}">
        <p14:creationId xmlns:p14="http://schemas.microsoft.com/office/powerpoint/2010/main" val="112981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a:t>
            </a:r>
            <a:r>
              <a:rPr lang="en-US" dirty="0" err="1" smtClean="0"/>
              <a:t>www.conferenceboard.ca</a:t>
            </a:r>
            <a:r>
              <a:rPr lang="en-US" dirty="0" smtClean="0"/>
              <a:t>/</a:t>
            </a:r>
            <a:r>
              <a:rPr lang="en-US" dirty="0" err="1" smtClean="0"/>
              <a:t>hcp</a:t>
            </a:r>
            <a:r>
              <a:rPr lang="en-US" dirty="0" smtClean="0"/>
              <a:t>/hot-topics/</a:t>
            </a:r>
            <a:r>
              <a:rPr lang="en-US" dirty="0" err="1" smtClean="0"/>
              <a:t>caninequality.aspx</a:t>
            </a:r>
            <a:endParaRPr lang="en-US" dirty="0" smtClean="0"/>
          </a:p>
          <a:p>
            <a:endParaRPr lang="en-US" dirty="0" smtClean="0"/>
          </a:p>
          <a:p>
            <a:r>
              <a:rPr lang="en-US" sz="1200" kern="1200" dirty="0" smtClean="0">
                <a:solidFill>
                  <a:schemeClr val="tx1"/>
                </a:solidFill>
                <a:latin typeface="+mn-lt"/>
                <a:ea typeface="+mn-ea"/>
                <a:cs typeface="+mn-cs"/>
              </a:rPr>
              <a:t>Key Messages</a:t>
            </a:r>
          </a:p>
          <a:p>
            <a:r>
              <a:rPr lang="en-US" sz="1200" kern="1200" dirty="0" smtClean="0">
                <a:solidFill>
                  <a:schemeClr val="tx1"/>
                </a:solidFill>
                <a:latin typeface="+mn-lt"/>
                <a:ea typeface="+mn-ea"/>
                <a:cs typeface="+mn-cs"/>
              </a:rPr>
              <a:t>Income inequality in Canada has increased over the past 20 years.</a:t>
            </a:r>
          </a:p>
          <a:p>
            <a:r>
              <a:rPr lang="en-US" sz="1200" kern="1200" dirty="0" smtClean="0">
                <a:solidFill>
                  <a:schemeClr val="tx1"/>
                </a:solidFill>
                <a:latin typeface="+mn-lt"/>
                <a:ea typeface="+mn-ea"/>
                <a:cs typeface="+mn-cs"/>
              </a:rPr>
              <a:t>The richest group of Canadians increased its share of total national income between 1993 and 2008, while the poorest group lost share. Middle-income Canadians also lost share.</a:t>
            </a:r>
          </a:p>
          <a:p>
            <a:r>
              <a:rPr lang="en-US" sz="1200" kern="1200" dirty="0" smtClean="0">
                <a:solidFill>
                  <a:schemeClr val="tx1"/>
                </a:solidFill>
                <a:latin typeface="+mn-lt"/>
                <a:ea typeface="+mn-ea"/>
                <a:cs typeface="+mn-cs"/>
              </a:rPr>
              <a:t>Although the gap between the rich and poor widened, Canadians in the poorest income group still saw their income levels rise, albeit minimally.</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33</a:t>
            </a:fld>
            <a:endParaRPr lang="en-US"/>
          </a:p>
        </p:txBody>
      </p:sp>
    </p:spTree>
    <p:extLst>
      <p:ext uri="{BB962C8B-B14F-4D97-AF65-F5344CB8AC3E}">
        <p14:creationId xmlns:p14="http://schemas.microsoft.com/office/powerpoint/2010/main" val="2108578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http://www.americanprogress.org/issues/2012/01/snapshot011712.html</a:t>
            </a:r>
          </a:p>
          <a:p>
            <a:endParaRPr lang="en-US" dirty="0" smtClean="0"/>
          </a:p>
          <a:p>
            <a:r>
              <a:rPr lang="en-US" sz="1200" b="1" kern="1200" dirty="0" smtClean="0">
                <a:solidFill>
                  <a:schemeClr val="tx1"/>
                </a:solidFill>
                <a:latin typeface="+mn-lt"/>
                <a:ea typeface="+mn-ea"/>
                <a:cs typeface="+mn-cs"/>
              </a:rPr>
              <a:t>Public Opinion Snapshot: Yes, the Rich Are Different. They Have Too Much Power</a:t>
            </a:r>
          </a:p>
          <a:p>
            <a:r>
              <a:rPr lang="en-US" sz="1200" b="1" kern="1200" dirty="0" smtClean="0">
                <a:solidFill>
                  <a:schemeClr val="tx1"/>
                </a:solidFill>
                <a:latin typeface="+mn-lt"/>
                <a:ea typeface="+mn-ea"/>
                <a:cs typeface="+mn-cs"/>
              </a:rPr>
              <a:t>By </a:t>
            </a:r>
            <a:r>
              <a:rPr lang="en-US" sz="1200" b="1" kern="1200" dirty="0" err="1" smtClean="0">
                <a:solidFill>
                  <a:schemeClr val="tx1"/>
                </a:solidFill>
                <a:latin typeface="+mn-lt"/>
                <a:ea typeface="+mn-ea"/>
                <a:cs typeface="+mn-cs"/>
                <a:hlinkClick r:id="rId3"/>
              </a:rPr>
              <a:t>Ruy</a:t>
            </a:r>
            <a:r>
              <a:rPr lang="en-US" sz="1200" b="1" kern="1200" dirty="0" smtClean="0">
                <a:solidFill>
                  <a:schemeClr val="tx1"/>
                </a:solidFill>
                <a:latin typeface="+mn-lt"/>
                <a:ea typeface="+mn-ea"/>
                <a:cs typeface="+mn-cs"/>
                <a:hlinkClick r:id="rId3"/>
              </a:rPr>
              <a:t> Teixeira</a:t>
            </a:r>
            <a:r>
              <a:rPr lang="en-US" sz="1200" b="1" kern="1200" dirty="0" smtClean="0">
                <a:solidFill>
                  <a:schemeClr val="tx1"/>
                </a:solidFill>
                <a:latin typeface="+mn-lt"/>
                <a:ea typeface="+mn-ea"/>
                <a:cs typeface="+mn-cs"/>
              </a:rPr>
              <a:t> |January 17, 2012</a:t>
            </a:r>
          </a:p>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a:t>
            </a: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a:t>
            </a:r>
          </a:p>
          <a:p>
            <a:r>
              <a:rPr lang="en-US" sz="1200" b="0" kern="1200" dirty="0" smtClean="0">
                <a:solidFill>
                  <a:schemeClr val="tx1"/>
                </a:solidFill>
                <a:latin typeface="+mn-lt"/>
                <a:ea typeface="+mn-ea"/>
                <a:cs typeface="+mn-cs"/>
              </a:rPr>
              <a:t>The Lost Decade of the Middle Class</a:t>
            </a:r>
          </a:p>
          <a:p>
            <a:r>
              <a:rPr lang="en-US" sz="1200" b="0" i="1" kern="1200" dirty="0" smtClean="0">
                <a:solidFill>
                  <a:schemeClr val="tx1"/>
                </a:solidFill>
                <a:latin typeface="+mn-lt"/>
                <a:ea typeface="+mn-ea"/>
                <a:cs typeface="+mn-cs"/>
              </a:rPr>
              <a:t>Fewer, Poorer, Gloomier</a:t>
            </a:r>
          </a:p>
          <a:p>
            <a:r>
              <a:rPr lang="en-US" sz="1200" kern="1200" dirty="0" smtClean="0">
                <a:solidFill>
                  <a:schemeClr val="tx1"/>
                </a:solidFill>
                <a:latin typeface="+mn-lt"/>
                <a:ea typeface="+mn-ea"/>
                <a:cs typeface="+mn-cs"/>
              </a:rPr>
              <a:t>As the 2012 presidential candidates prepare their closing arguments to America’s middle class, they are courting a group that has endured a lost decade for economic well-being. Since 2000, the middle class has shrunk in size, fallen backward in income and wealth, and shed some—but by no means all—of its characteristic faith in the future.</a:t>
            </a:r>
          </a:p>
          <a:p>
            <a:r>
              <a:rPr lang="en-US" sz="1200" kern="1200" dirty="0" smtClean="0">
                <a:solidFill>
                  <a:schemeClr val="tx1"/>
                </a:solidFill>
                <a:latin typeface="+mn-lt"/>
                <a:ea typeface="+mn-ea"/>
                <a:cs typeface="+mn-cs"/>
              </a:rPr>
              <a:t>These stark assessments are based on findings from a new nationally representative Pew Research Center survey that includes 1,287 adults who describe themselves as middle class, supplemented by the Center’s analysis of data from the U.S. Census Bureau and Federal Reserve Board of Governors.</a:t>
            </a:r>
          </a:p>
          <a:p>
            <a:r>
              <a:rPr lang="en-US" sz="1200" kern="1200" dirty="0" smtClean="0">
                <a:solidFill>
                  <a:schemeClr val="tx1"/>
                </a:solidFill>
                <a:latin typeface="+mn-lt"/>
                <a:ea typeface="+mn-ea"/>
                <a:cs typeface="+mn-cs"/>
              </a:rPr>
              <a:t>Fully 85% of self-described middle-class adults say it is more difficult now than it was a decade ago for middle-class people to maintain their standard of living. Of those who feel this way, 62% say “a lot” of the blame lies with Congress, while 54% say the same about banks and financial institutions, 47% about large corporations, 44% about the Bush administration, 39% about foreign competition and 34% about the Obama administration. Just 8% blame the middle class itself a lot.</a:t>
            </a:r>
          </a:p>
          <a:p>
            <a:r>
              <a:rPr lang="en-US" sz="1200" kern="1200" dirty="0" smtClean="0">
                <a:solidFill>
                  <a:schemeClr val="tx1"/>
                </a:solidFill>
                <a:latin typeface="+mn-lt"/>
                <a:ea typeface="+mn-ea"/>
                <a:cs typeface="+mn-cs"/>
              </a:rPr>
              <a:t>Their downbeat take on their economic situation comes at the end of a decade in which, for the first time since the end of World War II, mean family incomes declined for Americans in all income tiers. But the middle-income tier—defined in this Pew Research analysis as all adults whose annual household income is two-thirds to double the national</a:t>
            </a:r>
          </a:p>
          <a:p>
            <a:r>
              <a:rPr lang="en-US" sz="1200" kern="1200" dirty="0" smtClean="0">
                <a:solidFill>
                  <a:schemeClr val="tx1"/>
                </a:solidFill>
                <a:latin typeface="+mn-lt"/>
                <a:ea typeface="+mn-ea"/>
                <a:cs typeface="+mn-cs"/>
              </a:rPr>
              <a:t>median 1 —is the only one that also shrunk in size, a trend that has continued over the past four decades.</a:t>
            </a:r>
            <a:endParaRPr lang="en-US" sz="1200" b="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36</a:t>
            </a:fld>
            <a:endParaRPr lang="en-US"/>
          </a:p>
        </p:txBody>
      </p:sp>
    </p:spTree>
    <p:extLst>
      <p:ext uri="{BB962C8B-B14F-4D97-AF65-F5344CB8AC3E}">
        <p14:creationId xmlns:p14="http://schemas.microsoft.com/office/powerpoint/2010/main" val="27820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http://www.gallup.com/poll/154892/Americans-City-Optimism-Reaches-Four-Year-High.aspx</a:t>
            </a:r>
          </a:p>
          <a:p>
            <a:pPr rtl="0"/>
            <a:r>
              <a:rPr lang="en-US" dirty="0" smtClean="0"/>
              <a:t>May 25, 2012</a:t>
            </a:r>
          </a:p>
          <a:p>
            <a:pPr rtl="0"/>
            <a:r>
              <a:rPr lang="en-US" b="1" dirty="0" smtClean="0"/>
              <a:t>Americans' City Optimism Reaches Four-Year High</a:t>
            </a:r>
          </a:p>
          <a:p>
            <a:pPr rtl="0"/>
            <a:r>
              <a:rPr lang="en-US" b="1" dirty="0" smtClean="0"/>
              <a:t>Large majority remains satisfied with current local conditions</a:t>
            </a:r>
          </a:p>
          <a:p>
            <a:pPr rtl="0"/>
            <a:r>
              <a:rPr lang="en-US" dirty="0" smtClean="0"/>
              <a:t>by Alyssa Brown</a:t>
            </a:r>
          </a:p>
          <a:p>
            <a:pPr rtl="0"/>
            <a:r>
              <a:rPr lang="en-US" dirty="0" smtClean="0"/>
              <a:t>Americans expressed a high level of satisfaction with current conditions in their city, as has been the case since Gallup and </a:t>
            </a:r>
            <a:r>
              <a:rPr lang="en-US" dirty="0" err="1" smtClean="0"/>
              <a:t>Healthways</a:t>
            </a:r>
            <a:r>
              <a:rPr lang="en-US" dirty="0" smtClean="0"/>
              <a:t> started tracking this metric. The 85.7% who said they were satisfied with their city in April is on par with the highest readings on record and is higher than what was found throughout 2008 and early 2009.</a:t>
            </a:r>
          </a:p>
          <a:p>
            <a:pPr rtl="0"/>
            <a:r>
              <a:rPr lang="en-US" dirty="0" smtClean="0"/>
              <a:t>Still, it is important note that the percentage of Americans satisfied with their city or area has stayed in a narrow range between 83.9% and 86.1% over the past four and a quarter years. Americans' satisfaction with where they live dropped to a low of 83.9% in November 2008 -- amid the financial crisis. The highest level of satisfaction on record came one year later in November 2009, at 86.1%.</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a:t>
            </a: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a:t>
            </a:r>
          </a:p>
          <a:p>
            <a:r>
              <a:rPr lang="en-US" sz="1200" b="0" kern="1200" dirty="0" smtClean="0">
                <a:solidFill>
                  <a:schemeClr val="tx1"/>
                </a:solidFill>
                <a:latin typeface="+mn-lt"/>
                <a:ea typeface="+mn-ea"/>
                <a:cs typeface="+mn-cs"/>
              </a:rPr>
              <a:t>The Lost Decade of the Middle Class</a:t>
            </a:r>
          </a:p>
        </p:txBody>
      </p:sp>
      <p:sp>
        <p:nvSpPr>
          <p:cNvPr id="4" name="Slide Number Placeholder 3"/>
          <p:cNvSpPr>
            <a:spLocks noGrp="1"/>
          </p:cNvSpPr>
          <p:nvPr>
            <p:ph type="sldNum" sz="quarter" idx="10"/>
          </p:nvPr>
        </p:nvSpPr>
        <p:spPr/>
        <p:txBody>
          <a:bodyPr/>
          <a:lstStyle/>
          <a:p>
            <a:fld id="{B75B7849-0FFE-42EB-B8FF-4C289BAE1EBE}" type="slidenum">
              <a:rPr lang="en-US" smtClean="0"/>
              <a:pPr/>
              <a:t>37</a:t>
            </a:fld>
            <a:endParaRPr lang="en-US"/>
          </a:p>
        </p:txBody>
      </p:sp>
    </p:spTree>
    <p:extLst>
      <p:ext uri="{BB962C8B-B14F-4D97-AF65-F5344CB8AC3E}">
        <p14:creationId xmlns:p14="http://schemas.microsoft.com/office/powerpoint/2010/main" val="1491077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 </a:t>
            </a:r>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  The Lost Decade of the Middle Class</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Income Tiers:</a:t>
            </a:r>
            <a:r>
              <a:rPr lang="en-US" dirty="0" smtClean="0"/>
              <a:t> Analysis based on census data refers to lower-, middle- and upper-income groups, or tiers. Using income as the criterion, the middle tier is defined as those living in households with an annual income that is two-thirds to double (67% to 200%) the national median; the upper tier is made up of those in households above the 200% threshold, and the lower tier is made up of those below the 67% threshold. The assignment of a household to a tier depends on what its income expressed in 2011 dollars is estimated to be after it is scaled to a three-person household (see Appendix 2 for details on the adjustment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looking at a “statistical middle” derived from government data, this report looks at those who self-identify as middle class, based on a Pew Research Center national survey of 2,508 adults. In the survey, 49% of adults describe themselves as middle class; 53% said the same in a similar survey in early 2008, when what is now known as the Great Recession was gathering steam.</a:t>
            </a: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5B7849-0FFE-42EB-B8FF-4C289BAE1EBE}" type="slidenum">
              <a:rPr lang="en-US" smtClean="0"/>
              <a:pPr/>
              <a:t>38</a:t>
            </a:fld>
            <a:endParaRPr lang="en-US"/>
          </a:p>
        </p:txBody>
      </p:sp>
    </p:spTree>
    <p:extLst>
      <p:ext uri="{BB962C8B-B14F-4D97-AF65-F5344CB8AC3E}">
        <p14:creationId xmlns:p14="http://schemas.microsoft.com/office/powerpoint/2010/main" val="3186612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a:t>
            </a: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a:t>
            </a:r>
          </a:p>
          <a:p>
            <a:r>
              <a:rPr lang="en-US" sz="1200" b="0" kern="1200" dirty="0" smtClean="0">
                <a:solidFill>
                  <a:schemeClr val="tx1"/>
                </a:solidFill>
                <a:latin typeface="+mn-lt"/>
                <a:ea typeface="+mn-ea"/>
                <a:cs typeface="+mn-cs"/>
              </a:rPr>
              <a:t>The Lost Decade of the Middle Class</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39</a:t>
            </a:fld>
            <a:endParaRPr lang="en-US"/>
          </a:p>
        </p:txBody>
      </p:sp>
    </p:spTree>
    <p:extLst>
      <p:ext uri="{BB962C8B-B14F-4D97-AF65-F5344CB8AC3E}">
        <p14:creationId xmlns:p14="http://schemas.microsoft.com/office/powerpoint/2010/main" val="2274160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a:t>
            </a: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a:t>
            </a:r>
          </a:p>
          <a:p>
            <a:r>
              <a:rPr lang="en-US" sz="1200" b="0" kern="1200" dirty="0" smtClean="0">
                <a:solidFill>
                  <a:schemeClr val="tx1"/>
                </a:solidFill>
                <a:latin typeface="+mn-lt"/>
                <a:ea typeface="+mn-ea"/>
                <a:cs typeface="+mn-cs"/>
              </a:rPr>
              <a:t>The Lost Decade of the Middle Class</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40</a:t>
            </a:fld>
            <a:endParaRPr lang="en-US"/>
          </a:p>
        </p:txBody>
      </p:sp>
    </p:spTree>
    <p:extLst>
      <p:ext uri="{BB962C8B-B14F-4D97-AF65-F5344CB8AC3E}">
        <p14:creationId xmlns:p14="http://schemas.microsoft.com/office/powerpoint/2010/main" val="1875821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www.pewsocialtrends.org</a:t>
            </a:r>
            <a:r>
              <a:rPr lang="en-US" sz="1200" b="1" kern="1200" dirty="0" smtClean="0">
                <a:solidFill>
                  <a:schemeClr val="tx1"/>
                </a:solidFill>
                <a:latin typeface="+mn-lt"/>
                <a:ea typeface="+mn-ea"/>
                <a:cs typeface="+mn-cs"/>
              </a:rPr>
              <a:t>/2012/08/22/the-lost-decade-of-the-middle-class/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Pew</a:t>
            </a:r>
            <a:r>
              <a:rPr lang="en-US" sz="1200" b="1" kern="1200" baseline="0" dirty="0" smtClean="0">
                <a:solidFill>
                  <a:schemeClr val="tx1"/>
                </a:solidFill>
                <a:latin typeface="+mn-lt"/>
                <a:ea typeface="+mn-ea"/>
                <a:cs typeface="+mn-cs"/>
              </a:rPr>
              <a:t> Center</a:t>
            </a: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August 22, 2012</a:t>
            </a:r>
          </a:p>
          <a:p>
            <a:r>
              <a:rPr lang="en-US" sz="1200" b="0" kern="1200" dirty="0" smtClean="0">
                <a:solidFill>
                  <a:schemeClr val="tx1"/>
                </a:solidFill>
                <a:latin typeface="+mn-lt"/>
                <a:ea typeface="+mn-ea"/>
                <a:cs typeface="+mn-cs"/>
              </a:rPr>
              <a:t>The Lost Decade of the Middle Class</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41</a:t>
            </a:fld>
            <a:endParaRPr lang="en-US"/>
          </a:p>
        </p:txBody>
      </p:sp>
    </p:spTree>
    <p:extLst>
      <p:ext uri="{BB962C8B-B14F-4D97-AF65-F5344CB8AC3E}">
        <p14:creationId xmlns:p14="http://schemas.microsoft.com/office/powerpoint/2010/main" val="1407767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http://</a:t>
            </a:r>
            <a:r>
              <a:rPr lang="en-US" sz="1200" b="1" kern="1200" dirty="0" err="1" smtClean="0">
                <a:solidFill>
                  <a:schemeClr val="tx1"/>
                </a:solidFill>
                <a:latin typeface="+mn-lt"/>
                <a:ea typeface="+mn-ea"/>
                <a:cs typeface="+mn-cs"/>
              </a:rPr>
              <a:t>www.people-press.org</a:t>
            </a:r>
            <a:r>
              <a:rPr lang="en-US" sz="1200" b="1" kern="1200" dirty="0" smtClean="0">
                <a:solidFill>
                  <a:schemeClr val="tx1"/>
                </a:solidFill>
                <a:latin typeface="+mn-lt"/>
                <a:ea typeface="+mn-ea"/>
                <a:cs typeface="+mn-cs"/>
              </a:rPr>
              <a:t>/2012/06/04/partisan-polarization-surges-in-bush-</a:t>
            </a:r>
            <a:r>
              <a:rPr lang="en-US" sz="1200" b="1" kern="1200" dirty="0" err="1" smtClean="0">
                <a:solidFill>
                  <a:schemeClr val="tx1"/>
                </a:solidFill>
                <a:latin typeface="+mn-lt"/>
                <a:ea typeface="+mn-ea"/>
                <a:cs typeface="+mn-cs"/>
              </a:rPr>
              <a:t>obama</a:t>
            </a:r>
            <a:r>
              <a:rPr lang="en-US" sz="1200" b="1" kern="1200" dirty="0" smtClean="0">
                <a:solidFill>
                  <a:schemeClr val="tx1"/>
                </a:solidFill>
                <a:latin typeface="+mn-lt"/>
                <a:ea typeface="+mn-ea"/>
                <a:cs typeface="+mn-cs"/>
              </a:rPr>
              <a:t>-years/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Released:</a:t>
            </a:r>
            <a:r>
              <a:rPr lang="en-US" sz="1200" b="0" kern="1200" dirty="0" smtClean="0">
                <a:solidFill>
                  <a:schemeClr val="tx1"/>
                </a:solidFill>
                <a:latin typeface="+mn-lt"/>
                <a:ea typeface="+mn-ea"/>
                <a:cs typeface="+mn-cs"/>
              </a:rPr>
              <a:t> June 4, 2012</a:t>
            </a:r>
          </a:p>
          <a:p>
            <a:r>
              <a:rPr lang="en-US" sz="1200" b="0" kern="1200" dirty="0" smtClean="0">
                <a:solidFill>
                  <a:schemeClr val="tx1"/>
                </a:solidFill>
                <a:latin typeface="+mn-lt"/>
                <a:ea typeface="+mn-ea"/>
                <a:cs typeface="+mn-cs"/>
              </a:rPr>
              <a:t>Partisan Polarization Surges in Bush, Obama Years</a:t>
            </a:r>
          </a:p>
          <a:p>
            <a:r>
              <a:rPr lang="en-US" sz="1200" b="0" i="1" kern="1200" dirty="0" smtClean="0">
                <a:solidFill>
                  <a:schemeClr val="tx1"/>
                </a:solidFill>
                <a:latin typeface="+mn-lt"/>
                <a:ea typeface="+mn-ea"/>
                <a:cs typeface="+mn-cs"/>
              </a:rPr>
              <a:t>Trends in American Values: 1987-2012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Americans’ values and basic beliefs are more polarized along partisan lines than at any point in the past 25 years. Party has now become the single largest fissure in American society, with the values gap between Republicans and Democrats greater than gender, age, race or class divides. The parties also have become smaller and more ideologically homogeneous over this period. Republicans are dominated by conservatives, while a smaller but growing number of Democrats are liberals.</a:t>
            </a:r>
          </a:p>
          <a:p>
            <a:r>
              <a:rPr lang="en-US" sz="1200" kern="1200" dirty="0" smtClean="0">
                <a:solidFill>
                  <a:schemeClr val="tx1"/>
                </a:solidFill>
                <a:latin typeface="+mn-lt"/>
                <a:ea typeface="+mn-ea"/>
                <a:cs typeface="+mn-cs"/>
                <a:hlinkClick r:id="rId3"/>
              </a:rPr>
              <a:t>The survey finds that neither party is solely responsible for the growing partisan gap. In different ways, both Democratic and Republican values have become more partisan over the past 25 years — and polarization extends to independents as well.</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43</a:t>
            </a:fld>
            <a:endParaRPr lang="en-US"/>
          </a:p>
        </p:txBody>
      </p:sp>
    </p:spTree>
    <p:extLst>
      <p:ext uri="{BB962C8B-B14F-4D97-AF65-F5344CB8AC3E}">
        <p14:creationId xmlns:p14="http://schemas.microsoft.com/office/powerpoint/2010/main" val="3502985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http://www.pewsocialtrends.org/2012/01/11/rising-share-of-americans-see-conflict-between-rich-and-poor/</a:t>
            </a:r>
          </a:p>
          <a:p>
            <a:r>
              <a:rPr lang="en-US" b="1" dirty="0" smtClean="0"/>
              <a:t>Rising Share of Americans See Conflict Between Rich and Poor</a:t>
            </a:r>
          </a:p>
          <a:p>
            <a:r>
              <a:rPr lang="en-US" dirty="0" smtClean="0"/>
              <a:t>by </a:t>
            </a:r>
            <a:r>
              <a:rPr lang="en-US" dirty="0" smtClean="0">
                <a:hlinkClick r:id="rId3" tooltip="Get posts by Rich Morin"/>
              </a:rPr>
              <a:t>Rich Morin</a:t>
            </a:r>
            <a:endParaRPr lang="en-US" dirty="0" smtClean="0"/>
          </a:p>
          <a:p>
            <a:r>
              <a:rPr lang="en-US" dirty="0" smtClean="0"/>
              <a:t>January 11, 2012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http://www.pewsocialtrends.org/2012/01/11/rising-share-of-americans-see-conflict-between-rich-and-poor/</a:t>
            </a:r>
          </a:p>
          <a:p>
            <a:r>
              <a:rPr lang="en-US" b="1" dirty="0" smtClean="0"/>
              <a:t>Rising Share of Americans See Conflict Between Rich and Poor</a:t>
            </a:r>
          </a:p>
          <a:p>
            <a:r>
              <a:rPr lang="en-US" dirty="0" smtClean="0"/>
              <a:t>by </a:t>
            </a:r>
            <a:r>
              <a:rPr lang="en-US" dirty="0" smtClean="0">
                <a:hlinkClick r:id="rId3" tooltip="Get posts by Rich Morin"/>
              </a:rPr>
              <a:t>Rich Morin</a:t>
            </a:r>
            <a:endParaRPr lang="en-US" dirty="0" smtClean="0"/>
          </a:p>
          <a:p>
            <a:r>
              <a:rPr lang="en-US" dirty="0" smtClean="0"/>
              <a:t>January 11, 2012 </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dirty="0" smtClean="0">
                <a:solidFill>
                  <a:schemeClr val="tx1"/>
                </a:solidFill>
                <a:latin typeface="+mn-lt"/>
                <a:ea typeface="+mn-ea"/>
                <a:cs typeface="+mn-cs"/>
              </a:rPr>
              <a:t>Pew Research</a:t>
            </a:r>
            <a:r>
              <a:rPr lang="en-US" sz="1100" b="0" kern="1200" baseline="0" dirty="0" smtClean="0">
                <a:solidFill>
                  <a:schemeClr val="tx1"/>
                </a:solidFill>
                <a:latin typeface="+mn-lt"/>
                <a:ea typeface="+mn-ea"/>
                <a:cs typeface="+mn-cs"/>
              </a:rPr>
              <a:t> Center</a:t>
            </a:r>
            <a:endParaRPr lang="en-US" sz="1100" b="0" kern="1200" dirty="0" smtClean="0">
              <a:solidFill>
                <a:schemeClr val="tx1"/>
              </a:solidFill>
              <a:latin typeface="+mn-lt"/>
              <a:ea typeface="+mn-ea"/>
              <a:cs typeface="+mn-cs"/>
            </a:endParaRPr>
          </a:p>
          <a:p>
            <a:r>
              <a:rPr lang="en-US" sz="1100" b="0" kern="1200" dirty="0" smtClean="0">
                <a:solidFill>
                  <a:schemeClr val="tx1"/>
                </a:solidFill>
                <a:latin typeface="+mn-lt"/>
                <a:ea typeface="+mn-ea"/>
                <a:cs typeface="+mn-cs"/>
              </a:rPr>
              <a:t>http://www.pewsocialtrends.org/2012/08/27/yes-the-rich-are-different/</a:t>
            </a:r>
          </a:p>
          <a:p>
            <a:r>
              <a:rPr lang="en-US" sz="1100" b="0" kern="1200" dirty="0" smtClean="0">
                <a:solidFill>
                  <a:schemeClr val="tx1"/>
                </a:solidFill>
                <a:latin typeface="+mn-lt"/>
                <a:ea typeface="+mn-ea"/>
                <a:cs typeface="+mn-cs"/>
              </a:rPr>
              <a:t>Released: August 27, 2012 </a:t>
            </a:r>
          </a:p>
          <a:p>
            <a:r>
              <a:rPr lang="en-US" sz="1100" b="0" kern="1200" dirty="0" smtClean="0">
                <a:solidFill>
                  <a:schemeClr val="tx1"/>
                </a:solidFill>
                <a:latin typeface="+mn-lt"/>
                <a:ea typeface="+mn-ea"/>
                <a:cs typeface="+mn-cs"/>
              </a:rPr>
              <a:t>Yes, the Rich Are Different </a:t>
            </a:r>
          </a:p>
          <a:p>
            <a:r>
              <a:rPr lang="en-US" sz="1100" b="0" kern="1200" dirty="0" smtClean="0">
                <a:solidFill>
                  <a:schemeClr val="tx1"/>
                </a:solidFill>
                <a:latin typeface="+mn-lt"/>
                <a:ea typeface="+mn-ea"/>
                <a:cs typeface="+mn-cs"/>
              </a:rPr>
              <a:t>by </a:t>
            </a:r>
            <a:r>
              <a:rPr lang="en-US" sz="1100" b="0" kern="1200" dirty="0" smtClean="0">
                <a:solidFill>
                  <a:schemeClr val="tx1"/>
                </a:solidFill>
                <a:latin typeface="+mn-lt"/>
                <a:ea typeface="+mn-ea"/>
                <a:cs typeface="+mn-cs"/>
                <a:hlinkClick r:id="rId3" tooltip="Get posts by Kim Parker"/>
              </a:rPr>
              <a:t>Kim Parker</a:t>
            </a:r>
            <a:endParaRPr lang="en-US" sz="1100" b="0" kern="1200" dirty="0" smtClean="0">
              <a:solidFill>
                <a:schemeClr val="tx1"/>
              </a:solidFill>
              <a:latin typeface="+mn-lt"/>
              <a:ea typeface="+mn-ea"/>
              <a:cs typeface="+mn-cs"/>
            </a:endParaRPr>
          </a:p>
          <a:p>
            <a:endParaRPr lang="en-US" sz="1100" b="0" kern="1200" dirty="0" smtClean="0">
              <a:solidFill>
                <a:schemeClr val="tx1"/>
              </a:solidFill>
              <a:latin typeface="+mn-lt"/>
              <a:ea typeface="+mn-ea"/>
              <a:cs typeface="+mn-cs"/>
            </a:endParaRPr>
          </a:p>
          <a:p>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B75B7849-0FFE-42EB-B8FF-4C289BAE1EBE}" type="slidenum">
              <a:rPr lang="en-US" smtClean="0"/>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Pew Research</a:t>
            </a:r>
            <a:r>
              <a:rPr lang="en-US" sz="1200" b="0" kern="1200" baseline="0" dirty="0" smtClean="0">
                <a:solidFill>
                  <a:schemeClr val="tx1"/>
                </a:solidFill>
                <a:latin typeface="+mn-lt"/>
                <a:ea typeface="+mn-ea"/>
                <a:cs typeface="+mn-cs"/>
              </a:rPr>
              <a:t> Center</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http://www.pewsocialtrends.org/2012/08/27/yes-the-rich-are-different/</a:t>
            </a:r>
          </a:p>
          <a:p>
            <a:r>
              <a:rPr lang="en-US" sz="1200" b="0" kern="1200" dirty="0" smtClean="0">
                <a:solidFill>
                  <a:schemeClr val="tx1"/>
                </a:solidFill>
                <a:latin typeface="+mn-lt"/>
                <a:ea typeface="+mn-ea"/>
                <a:cs typeface="+mn-cs"/>
              </a:rPr>
              <a:t>Released: August 27, 2012 </a:t>
            </a:r>
          </a:p>
          <a:p>
            <a:r>
              <a:rPr lang="en-US" sz="1200" b="0" kern="1200" dirty="0" smtClean="0">
                <a:solidFill>
                  <a:schemeClr val="tx1"/>
                </a:solidFill>
                <a:latin typeface="+mn-lt"/>
                <a:ea typeface="+mn-ea"/>
                <a:cs typeface="+mn-cs"/>
              </a:rPr>
              <a:t>Yes, the Rich Are Different </a:t>
            </a:r>
          </a:p>
          <a:p>
            <a:r>
              <a:rPr lang="en-US" sz="1200" b="0" kern="1200" dirty="0" smtClean="0">
                <a:solidFill>
                  <a:schemeClr val="tx1"/>
                </a:solidFill>
                <a:latin typeface="+mn-lt"/>
                <a:ea typeface="+mn-ea"/>
                <a:cs typeface="+mn-cs"/>
              </a:rPr>
              <a:t>by </a:t>
            </a:r>
            <a:r>
              <a:rPr lang="en-US" sz="1200" b="0" kern="1200" dirty="0" smtClean="0">
                <a:solidFill>
                  <a:schemeClr val="tx1"/>
                </a:solidFill>
                <a:latin typeface="+mn-lt"/>
                <a:ea typeface="+mn-ea"/>
                <a:cs typeface="+mn-cs"/>
                <a:hlinkClick r:id="rId3" tooltip="Get posts by Kim Parker"/>
              </a:rPr>
              <a:t>Kim Parker</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May 25, 2012</a:t>
            </a:r>
          </a:p>
          <a:p>
            <a:pPr rtl="0"/>
            <a:r>
              <a:rPr lang="en-US" b="1" dirty="0" smtClean="0"/>
              <a:t>Americans' City Optimism Reaches Four-Year High</a:t>
            </a:r>
          </a:p>
          <a:p>
            <a:pPr rtl="0"/>
            <a:r>
              <a:rPr lang="en-US" b="1" dirty="0" smtClean="0"/>
              <a:t>Large majority remains satisfied with current local conditions</a:t>
            </a:r>
          </a:p>
          <a:p>
            <a:pPr rtl="0"/>
            <a:r>
              <a:rPr lang="en-US" dirty="0" smtClean="0"/>
              <a:t>by Alyssa Brown</a:t>
            </a:r>
          </a:p>
          <a:p>
            <a:pPr rtl="0"/>
            <a:r>
              <a:rPr lang="en-US" dirty="0" smtClean="0"/>
              <a:t>The </a:t>
            </a:r>
            <a:r>
              <a:rPr lang="en-US" dirty="0" smtClean="0">
                <a:hlinkClick r:id="rId3"/>
              </a:rPr>
              <a:t>Gallup-</a:t>
            </a:r>
            <a:r>
              <a:rPr lang="en-US" dirty="0" err="1" smtClean="0">
                <a:hlinkClick r:id="rId3"/>
              </a:rPr>
              <a:t>Healthways</a:t>
            </a:r>
            <a:r>
              <a:rPr lang="en-US" dirty="0" smtClean="0">
                <a:hlinkClick r:id="rId3"/>
              </a:rPr>
              <a:t> Well-Being Index</a:t>
            </a:r>
            <a:r>
              <a:rPr lang="en-US" dirty="0" smtClean="0"/>
              <a:t> tracks community satisfaction and optimism on a daily basis. These findings are based on approximately 30,000 interviews with American adults conducted each month from January 2008 through April 2012.</a:t>
            </a:r>
          </a:p>
          <a:p>
            <a:pPr rtl="0"/>
            <a:r>
              <a:rPr lang="en-US" dirty="0" smtClean="0"/>
              <a:t>The percentage of Americans who said their city or area is getting better slowly declined leading up to the financial crisis in the first half of 2008, and fell to an all-time low of 51.0% in February 2009.</a:t>
            </a:r>
          </a:p>
          <a:p>
            <a:pPr rtl="0"/>
            <a:r>
              <a:rPr lang="en-US" dirty="0" smtClean="0"/>
              <a:t>After reaching 57.0% in May 2011, Americans' optimism about their cities declined to the 54% range in the summer and fall of 2011. City optimism had dropped to an 11-month low at the same time that economic optimism hit a 26-month low in August 2011. Now optimism appears to be increasing again -- mirroring Americans' improving economic optimism and overall </a:t>
            </a:r>
            <a:r>
              <a:rPr lang="en-US" dirty="0" smtClean="0">
                <a:hlinkClick r:id="rId4"/>
              </a:rPr>
              <a:t>life evaluation</a:t>
            </a:r>
            <a:r>
              <a:rPr lang="en-US" dirty="0" smtClean="0"/>
              <a:t> ratings.</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smtClean="0">
                <a:solidFill>
                  <a:schemeClr val="tx1"/>
                </a:solidFill>
                <a:latin typeface="+mn-lt"/>
                <a:ea typeface="+mn-ea"/>
                <a:cs typeface="+mn-cs"/>
              </a:rPr>
              <a:t>Americans Say They’re Better Off Since Obama Took Office</a:t>
            </a:r>
          </a:p>
          <a:p>
            <a:r>
              <a:rPr lang="en-US" sz="1200" b="0" kern="1200" dirty="0" smtClean="0">
                <a:solidFill>
                  <a:schemeClr val="tx1"/>
                </a:solidFill>
                <a:latin typeface="+mn-lt"/>
                <a:ea typeface="+mn-ea"/>
                <a:cs typeface="+mn-cs"/>
              </a:rPr>
              <a:t>By David J. Lynch - Jun 20, 2012 4:00 AM ET</a:t>
            </a:r>
          </a:p>
          <a:p>
            <a:r>
              <a:rPr lang="en-US" sz="1200" b="0" kern="1200" smtClean="0">
                <a:solidFill>
                  <a:schemeClr val="tx1"/>
                </a:solidFill>
                <a:latin typeface="+mn-lt"/>
                <a:ea typeface="+mn-ea"/>
                <a:cs typeface="+mn-cs"/>
              </a:rPr>
              <a:t>A </a:t>
            </a:r>
            <a:r>
              <a:rPr lang="en-US" sz="1200" b="0" kern="1200" dirty="0" smtClean="0">
                <a:solidFill>
                  <a:schemeClr val="tx1"/>
                </a:solidFill>
                <a:latin typeface="+mn-lt"/>
                <a:ea typeface="+mn-ea"/>
                <a:cs typeface="+mn-cs"/>
              </a:rPr>
              <a:t>plurality of Americans now say they are better off than they were when President </a:t>
            </a:r>
            <a:r>
              <a:rPr lang="en-US" sz="1200" b="0" kern="1200" dirty="0" smtClean="0">
                <a:solidFill>
                  <a:schemeClr val="tx1"/>
                </a:solidFill>
                <a:latin typeface="+mn-lt"/>
                <a:ea typeface="+mn-ea"/>
                <a:cs typeface="+mn-cs"/>
                <a:hlinkClick r:id="rId3"/>
              </a:rPr>
              <a:t>Barack Obama was inaugurated, providing a surprising lift to Obama’s re- election campaign despite troublesome economic news.</a:t>
            </a:r>
          </a:p>
          <a:p>
            <a:r>
              <a:rPr lang="en-US" sz="1200" b="0" kern="1200" dirty="0" smtClean="0">
                <a:solidFill>
                  <a:schemeClr val="tx1"/>
                </a:solidFill>
                <a:latin typeface="+mn-lt"/>
                <a:ea typeface="+mn-ea"/>
                <a:cs typeface="+mn-cs"/>
              </a:rPr>
              <a:t>Forty-five percent of those surveyed in a Bloomberg National Poll say they are better off than at the beginning of 2009 compared with 36 percent who say they are worse off. In March, poll respondents split almost evenly on that question after having been decidedly negative since the aftermath of the worst recession in seven decades.</a:t>
            </a:r>
          </a:p>
          <a:p>
            <a:r>
              <a:rPr lang="en-US" sz="1200" b="0" kern="1200" dirty="0" smtClean="0">
                <a:solidFill>
                  <a:schemeClr val="tx1"/>
                </a:solidFill>
                <a:latin typeface="+mn-lt"/>
                <a:ea typeface="+mn-ea"/>
                <a:cs typeface="+mn-cs"/>
              </a:rPr>
              <a:t>“I’m just tired of the doom and gloom,” says Jim Seeley, 52, a mortgage banker in Traverse City, </a:t>
            </a:r>
            <a:r>
              <a:rPr lang="en-US" sz="1200" b="0" kern="1200" dirty="0" smtClean="0">
                <a:solidFill>
                  <a:schemeClr val="tx1"/>
                </a:solidFill>
                <a:latin typeface="+mn-lt"/>
                <a:ea typeface="+mn-ea"/>
                <a:cs typeface="+mn-cs"/>
                <a:hlinkClick r:id="rId4"/>
              </a:rPr>
              <a:t>Michigan, and a poll respondent, in a follow-up interview. “I think it’s looking better. People just need to stay positive.”</a:t>
            </a:r>
          </a:p>
          <a:p>
            <a:r>
              <a:rPr lang="en-US" sz="1200" b="0" kern="1200" dirty="0" smtClean="0">
                <a:solidFill>
                  <a:schemeClr val="tx1"/>
                </a:solidFill>
                <a:latin typeface="+mn-lt"/>
                <a:ea typeface="+mn-ea"/>
                <a:cs typeface="+mn-cs"/>
              </a:rPr>
              <a:t>The poll, conducted June 15-18, contains more unlikely cheer for the president, with larger numbers of respondents saying their </a:t>
            </a:r>
            <a:r>
              <a:rPr lang="en-US" sz="1200" b="0" kern="1200" dirty="0" smtClean="0">
                <a:solidFill>
                  <a:schemeClr val="tx1"/>
                </a:solidFill>
                <a:latin typeface="+mn-lt"/>
                <a:ea typeface="+mn-ea"/>
                <a:cs typeface="+mn-cs"/>
                <a:hlinkClick r:id="rId5"/>
              </a:rPr>
              <a:t>household income is higher than a year ago. While 44 percent say they are treading water, the better off outnumbered the worse off by 28 percent to 22 percent.</a:t>
            </a:r>
          </a:p>
          <a:p>
            <a:r>
              <a:rPr lang="en-US" sz="1200" b="0" kern="1200" dirty="0" smtClean="0">
                <a:solidFill>
                  <a:schemeClr val="tx1"/>
                </a:solidFill>
                <a:latin typeface="+mn-lt"/>
                <a:ea typeface="+mn-ea"/>
                <a:cs typeface="+mn-cs"/>
              </a:rPr>
              <a:t>The share saying they are making substantial purchases they had been delaying, dining out more often, or taking deferred vacations all rose compared with March 2011. Seeley and his wife are among them. Earlier this year, the couple went on a seven- day cruise in the </a:t>
            </a:r>
            <a:r>
              <a:rPr lang="en-US" sz="1200" b="0" kern="1200" dirty="0" smtClean="0">
                <a:solidFill>
                  <a:schemeClr val="tx1"/>
                </a:solidFill>
                <a:latin typeface="+mn-lt"/>
                <a:ea typeface="+mn-ea"/>
                <a:cs typeface="+mn-cs"/>
                <a:hlinkClick r:id="rId6"/>
              </a:rPr>
              <a:t>Gulf of Mexico, joining 27 percent of respondents who say they are taking postponed trips compared with 20 percent in March 2011.</a:t>
            </a:r>
          </a:p>
          <a:p>
            <a:r>
              <a:rPr lang="en-US" sz="1200" b="0" kern="1200" dirty="0" smtClean="0">
                <a:solidFill>
                  <a:schemeClr val="tx1"/>
                </a:solidFill>
                <a:latin typeface="+mn-lt"/>
                <a:ea typeface="+mn-ea"/>
                <a:cs typeface="+mn-cs"/>
              </a:rPr>
              <a:t>Clash With Data</a:t>
            </a:r>
          </a:p>
          <a:p>
            <a:r>
              <a:rPr lang="en-US" sz="1200" b="0" kern="1200" dirty="0" smtClean="0">
                <a:solidFill>
                  <a:schemeClr val="tx1"/>
                </a:solidFill>
                <a:latin typeface="+mn-lt"/>
                <a:ea typeface="+mn-ea"/>
                <a:cs typeface="+mn-cs"/>
              </a:rPr>
              <a:t>The poll of 1,002 U.S. adults was conducted for Bloomberg News by </a:t>
            </a:r>
            <a:r>
              <a:rPr lang="en-US" sz="1200" b="0" kern="1200" dirty="0" err="1" smtClean="0">
                <a:solidFill>
                  <a:schemeClr val="tx1"/>
                </a:solidFill>
                <a:latin typeface="+mn-lt"/>
                <a:ea typeface="+mn-ea"/>
                <a:cs typeface="+mn-cs"/>
              </a:rPr>
              <a:t>Selzer</a:t>
            </a:r>
            <a:r>
              <a:rPr lang="en-US" sz="1200" b="0" kern="1200" dirty="0" smtClean="0">
                <a:solidFill>
                  <a:schemeClr val="tx1"/>
                </a:solidFill>
                <a:latin typeface="+mn-lt"/>
                <a:ea typeface="+mn-ea"/>
                <a:cs typeface="+mn-cs"/>
              </a:rPr>
              <a:t> &amp; Co. of </a:t>
            </a:r>
            <a:r>
              <a:rPr lang="en-US" sz="1200" b="0" kern="1200" dirty="0" smtClean="0">
                <a:solidFill>
                  <a:schemeClr val="tx1"/>
                </a:solidFill>
                <a:latin typeface="+mn-lt"/>
                <a:ea typeface="+mn-ea"/>
                <a:cs typeface="+mn-cs"/>
                <a:hlinkClick r:id="rId7"/>
              </a:rPr>
              <a:t>Des Moines, </a:t>
            </a:r>
            <a:r>
              <a:rPr lang="en-US" sz="1200" b="0" kern="1200" dirty="0" smtClean="0">
                <a:solidFill>
                  <a:schemeClr val="tx1"/>
                </a:solidFill>
                <a:latin typeface="+mn-lt"/>
                <a:ea typeface="+mn-ea"/>
                <a:cs typeface="+mn-cs"/>
                <a:hlinkClick r:id="rId8"/>
              </a:rPr>
              <a:t>Iowa. The results have a margin of error of plus or minus 3.1 percentage points.</a:t>
            </a:r>
          </a:p>
          <a:p>
            <a:r>
              <a:rPr lang="en-US" sz="1200" b="0" kern="1200" dirty="0" smtClean="0">
                <a:solidFill>
                  <a:schemeClr val="tx1"/>
                </a:solidFill>
                <a:latin typeface="+mn-lt"/>
                <a:ea typeface="+mn-ea"/>
                <a:cs typeface="+mn-cs"/>
              </a:rPr>
              <a:t>The poll’s findings of respondents’ brightening assessments of how they’re doing are at odds with recent data. The latest figures on industrial production, </a:t>
            </a:r>
            <a:r>
              <a:rPr lang="en-US" sz="1200" b="0" kern="1200" dirty="0" smtClean="0">
                <a:solidFill>
                  <a:schemeClr val="tx1"/>
                </a:solidFill>
                <a:latin typeface="+mn-lt"/>
                <a:ea typeface="+mn-ea"/>
                <a:cs typeface="+mn-cs"/>
                <a:hlinkClick r:id="rId9"/>
              </a:rPr>
              <a:t>consumer confidence, initial jobless claims and retail sales all showed a weakening economy. Since the last Bloomberg National Poll in March, the Standard and Poor’s 500 Index is down about 1 percent.</a:t>
            </a:r>
          </a:p>
          <a:p>
            <a:r>
              <a:rPr lang="en-US" sz="1200" b="0" kern="1200" dirty="0" smtClean="0">
                <a:solidFill>
                  <a:schemeClr val="tx1"/>
                </a:solidFill>
                <a:latin typeface="+mn-lt"/>
                <a:ea typeface="+mn-ea"/>
                <a:cs typeface="+mn-cs"/>
              </a:rPr>
              <a:t>About the only recent positive news for consumers has been a steady two-month decline in gasoline prices. Since peaking at $3.94 a gallon on April 5, regular unleaded gasoline has fallen </a:t>
            </a:r>
            <a:r>
              <a:rPr lang="en-US" sz="1200" b="0" kern="1200" dirty="0" smtClean="0">
                <a:solidFill>
                  <a:schemeClr val="tx1"/>
                </a:solidFill>
                <a:latin typeface="+mn-lt"/>
                <a:ea typeface="+mn-ea"/>
                <a:cs typeface="+mn-cs"/>
                <a:hlinkClick r:id="rId10"/>
              </a:rPr>
              <a:t>to $3.50, according to AAA.</a:t>
            </a:r>
          </a:p>
          <a:p>
            <a:r>
              <a:rPr lang="en-US" sz="1200" b="0" kern="1200" dirty="0" smtClean="0">
                <a:solidFill>
                  <a:schemeClr val="tx1"/>
                </a:solidFill>
                <a:latin typeface="+mn-lt"/>
                <a:ea typeface="+mn-ea"/>
                <a:cs typeface="+mn-cs"/>
              </a:rPr>
              <a:t>“Even as the market signals continuing softness in the economy, gloom at the personal level seems to have bottomed out,” says J. Ann </a:t>
            </a:r>
            <a:r>
              <a:rPr lang="en-US" sz="1200" b="0" kern="1200" dirty="0" err="1" smtClean="0">
                <a:solidFill>
                  <a:schemeClr val="tx1"/>
                </a:solidFill>
                <a:latin typeface="+mn-lt"/>
                <a:ea typeface="+mn-ea"/>
                <a:cs typeface="+mn-cs"/>
              </a:rPr>
              <a:t>Selzer</a:t>
            </a:r>
            <a:r>
              <a:rPr lang="en-US" sz="1200" b="0" kern="1200" dirty="0" smtClean="0">
                <a:solidFill>
                  <a:schemeClr val="tx1"/>
                </a:solidFill>
                <a:latin typeface="+mn-lt"/>
                <a:ea typeface="+mn-ea"/>
                <a:cs typeface="+mn-cs"/>
              </a:rPr>
              <a:t>, who directs the Bloomberg poll.</a:t>
            </a:r>
          </a:p>
          <a:p>
            <a:r>
              <a:rPr lang="en-US" sz="1200" b="0" kern="1200" dirty="0" smtClean="0">
                <a:solidFill>
                  <a:schemeClr val="tx1"/>
                </a:solidFill>
                <a:latin typeface="+mn-lt"/>
                <a:ea typeface="+mn-ea"/>
                <a:cs typeface="+mn-cs"/>
              </a:rPr>
              <a:t>Wall Street Banks</a:t>
            </a:r>
          </a:p>
          <a:p>
            <a:r>
              <a:rPr lang="en-US" sz="1200" b="0" kern="1200" dirty="0" smtClean="0">
                <a:solidFill>
                  <a:schemeClr val="tx1"/>
                </a:solidFill>
                <a:latin typeface="+mn-lt"/>
                <a:ea typeface="+mn-ea"/>
                <a:cs typeface="+mn-cs"/>
              </a:rPr>
              <a:t>There are hints of unease in the findings: 32 percent of Americans say they’re hopeful about improvement in the economy, down from 37 percent in March. And 19 percent say they’re fearful, compared with 17 percent three months ago.</a:t>
            </a:r>
          </a:p>
          <a:p>
            <a:r>
              <a:rPr lang="en-US" sz="1200" b="0" kern="1200" dirty="0" smtClean="0">
                <a:solidFill>
                  <a:schemeClr val="tx1"/>
                </a:solidFill>
                <a:latin typeface="+mn-lt"/>
                <a:ea typeface="+mn-ea"/>
                <a:cs typeface="+mn-cs"/>
              </a:rPr>
              <a:t>Major Wall Street banks last week underscored the economy’s subpar outlook. </a:t>
            </a:r>
            <a:r>
              <a:rPr lang="en-US" sz="1200" b="0" kern="1200" dirty="0" smtClean="0">
                <a:solidFill>
                  <a:schemeClr val="tx1"/>
                </a:solidFill>
                <a:latin typeface="+mn-lt"/>
                <a:ea typeface="+mn-ea"/>
                <a:cs typeface="+mn-cs"/>
                <a:hlinkClick r:id="rId11"/>
              </a:rPr>
              <a:t>Goldman Sachs Group Inc. (GS) cut its second-quarter tracking estimate for growth to 1.6 percent from 1.8 percent. </a:t>
            </a:r>
            <a:r>
              <a:rPr lang="en-US" sz="1200" b="0" kern="1200" dirty="0" smtClean="0">
                <a:solidFill>
                  <a:schemeClr val="tx1"/>
                </a:solidFill>
                <a:latin typeface="+mn-lt"/>
                <a:ea typeface="+mn-ea"/>
                <a:cs typeface="+mn-cs"/>
                <a:hlinkClick r:id="rId12"/>
              </a:rPr>
              <a:t>Morgan Stanley (MS) sliced its 2012 estimate to 2 percent from 2.3 percent and said the economy likely would slow further in 2013.</a:t>
            </a:r>
          </a:p>
          <a:p>
            <a:r>
              <a:rPr lang="en-US" sz="1200" b="0" kern="1200" dirty="0" smtClean="0">
                <a:solidFill>
                  <a:schemeClr val="tx1"/>
                </a:solidFill>
                <a:latin typeface="+mn-lt"/>
                <a:ea typeface="+mn-ea"/>
                <a:cs typeface="+mn-cs"/>
              </a:rPr>
              <a:t>Even with the run of bad reports, Americans say they prefer Obama’s economic vision to that of his presumptive Republican rival, former Massachusetts Governor </a:t>
            </a:r>
            <a:r>
              <a:rPr lang="en-US" sz="1200" b="0" kern="1200" dirty="0" smtClean="0">
                <a:solidFill>
                  <a:schemeClr val="tx1"/>
                </a:solidFill>
                <a:latin typeface="+mn-lt"/>
                <a:ea typeface="+mn-ea"/>
                <a:cs typeface="+mn-cs"/>
                <a:hlinkClick r:id="rId13"/>
              </a:rPr>
              <a:t>Mitt Romney, by a margin of 49 percent to 33 percent. That finding reflects a 7-percentage- point gain for Obama since March and an equal loss for his opponent, identified then as “Republicans” and in this survey as Romney.</a:t>
            </a:r>
          </a:p>
          <a:p>
            <a:r>
              <a:rPr lang="en-US" sz="1200" b="0" kern="1200" dirty="0" smtClean="0">
                <a:solidFill>
                  <a:schemeClr val="tx1"/>
                </a:solidFill>
                <a:latin typeface="+mn-lt"/>
                <a:ea typeface="+mn-ea"/>
                <a:cs typeface="+mn-cs"/>
              </a:rPr>
              <a:t>“You don’t just trust the private sector to do the right thing,” says Chris Howell, 23, who works at a nonprofit organization in </a:t>
            </a:r>
            <a:r>
              <a:rPr lang="en-US" sz="1200" b="0" kern="1200" dirty="0" smtClean="0">
                <a:solidFill>
                  <a:schemeClr val="tx1"/>
                </a:solidFill>
                <a:latin typeface="+mn-lt"/>
                <a:ea typeface="+mn-ea"/>
                <a:cs typeface="+mn-cs"/>
                <a:hlinkClick r:id="rId14"/>
              </a:rPr>
              <a:t>West Chester, Pennsylvania. Obama’s policies are better suited to providing “long-term solutions” for the economy’s problems, he added.</a:t>
            </a:r>
          </a:p>
          <a:p>
            <a:r>
              <a:rPr lang="en-US" sz="1200" b="0" kern="1200" dirty="0" smtClean="0">
                <a:solidFill>
                  <a:schemeClr val="tx1"/>
                </a:solidFill>
                <a:latin typeface="+mn-lt"/>
                <a:ea typeface="+mn-ea"/>
                <a:cs typeface="+mn-cs"/>
              </a:rPr>
              <a:t>‘Hatchet Job’</a:t>
            </a:r>
          </a:p>
          <a:p>
            <a:r>
              <a:rPr lang="en-US" sz="1200" b="0" kern="1200" dirty="0" smtClean="0">
                <a:solidFill>
                  <a:schemeClr val="tx1"/>
                </a:solidFill>
                <a:latin typeface="+mn-lt"/>
                <a:ea typeface="+mn-ea"/>
                <a:cs typeface="+mn-cs"/>
              </a:rPr>
              <a:t>Obama gets poor marks from some respondents for his handling of the nation’s economic situation.</a:t>
            </a:r>
          </a:p>
          <a:p>
            <a:r>
              <a:rPr lang="en-US" sz="1200" b="0" kern="1200" dirty="0" smtClean="0">
                <a:solidFill>
                  <a:schemeClr val="tx1"/>
                </a:solidFill>
                <a:latin typeface="+mn-lt"/>
                <a:ea typeface="+mn-ea"/>
                <a:cs typeface="+mn-cs"/>
              </a:rPr>
              <a:t>“He’s done a hatchet job on the economy,” says Larry Wilson, 49, a production supervisor at a corrugated box maker in Lancaster, Pennsylvania.</a:t>
            </a:r>
          </a:p>
          <a:p>
            <a:r>
              <a:rPr lang="en-US" sz="1200" b="0" kern="1200" dirty="0" smtClean="0">
                <a:solidFill>
                  <a:schemeClr val="tx1"/>
                </a:solidFill>
                <a:latin typeface="+mn-lt"/>
                <a:ea typeface="+mn-ea"/>
                <a:cs typeface="+mn-cs"/>
              </a:rPr>
              <a:t>Wilson complains that prices are outstripping his salary and that the president is stifling business with excessive regulation. He’s anticipating a Romney presidency that will repair the damage.</a:t>
            </a:r>
          </a:p>
          <a:p>
            <a:r>
              <a:rPr lang="en-US" sz="1200" b="0" kern="1200" dirty="0" smtClean="0">
                <a:solidFill>
                  <a:schemeClr val="tx1"/>
                </a:solidFill>
                <a:latin typeface="+mn-lt"/>
                <a:ea typeface="+mn-ea"/>
                <a:cs typeface="+mn-cs"/>
              </a:rPr>
              <a:t>“I expect him to do something similar to what Reagan did: exude some confidence in the American people, not government,” Wilson says.</a:t>
            </a:r>
          </a:p>
          <a:p>
            <a:r>
              <a:rPr lang="en-US" sz="1200" b="0" kern="1200" dirty="0" smtClean="0">
                <a:solidFill>
                  <a:schemeClr val="tx1"/>
                </a:solidFill>
                <a:latin typeface="+mn-lt"/>
                <a:ea typeface="+mn-ea"/>
                <a:cs typeface="+mn-cs"/>
              </a:rPr>
              <a:t>The public also has flip-flopped on its view of the appropriate government role in the economy since the March 2011 Bloomberg poll.</a:t>
            </a:r>
          </a:p>
          <a:p>
            <a:r>
              <a:rPr lang="en-US" sz="1200" b="0" kern="1200" dirty="0" smtClean="0">
                <a:solidFill>
                  <a:schemeClr val="tx1"/>
                </a:solidFill>
                <a:latin typeface="+mn-lt"/>
                <a:ea typeface="+mn-ea"/>
                <a:cs typeface="+mn-cs"/>
              </a:rPr>
              <a:t>New Focus</a:t>
            </a:r>
          </a:p>
          <a:p>
            <a:r>
              <a:rPr lang="en-US" sz="1200" b="0" kern="1200" dirty="0" smtClean="0">
                <a:solidFill>
                  <a:schemeClr val="tx1"/>
                </a:solidFill>
                <a:latin typeface="+mn-lt"/>
                <a:ea typeface="+mn-ea"/>
                <a:cs typeface="+mn-cs"/>
              </a:rPr>
              <a:t>Fifteen months ago, as congressional Republicans pressed the White House to agree to deep budget cuts, a majority of poll respondents echoed the party’s argument that government should focus on </a:t>
            </a:r>
            <a:r>
              <a:rPr lang="en-US" sz="1200" b="0" kern="1200" dirty="0" smtClean="0">
                <a:solidFill>
                  <a:schemeClr val="tx1"/>
                </a:solidFill>
                <a:latin typeface="+mn-lt"/>
                <a:ea typeface="+mn-ea"/>
                <a:cs typeface="+mn-cs"/>
                <a:hlinkClick r:id="rId15"/>
              </a:rPr>
              <a:t>deficit-cutting. Now that the presidential choice has narrowed to Obama or Romney, Americans by a margin of 51 percent to 43 percent are endorsing the administration’s call to invest in infrastructure and alternative energy projects to boost hiring.</a:t>
            </a:r>
          </a:p>
          <a:p>
            <a:r>
              <a:rPr lang="en-US" sz="1200" b="0" kern="1200" dirty="0" smtClean="0">
                <a:solidFill>
                  <a:schemeClr val="tx1"/>
                </a:solidFill>
                <a:latin typeface="+mn-lt"/>
                <a:ea typeface="+mn-ea"/>
                <a:cs typeface="+mn-cs"/>
              </a:rPr>
              <a:t>“I’m a Keynesian,” says Dale Phillips, 60, a </a:t>
            </a:r>
            <a:r>
              <a:rPr lang="en-US" sz="1200" b="0" kern="1200" dirty="0" smtClean="0">
                <a:solidFill>
                  <a:schemeClr val="tx1"/>
                </a:solidFill>
                <a:latin typeface="+mn-lt"/>
                <a:ea typeface="+mn-ea"/>
                <a:cs typeface="+mn-cs"/>
                <a:hlinkClick r:id="rId16"/>
              </a:rPr>
              <a:t>management consultant in Houston. “Government does play a role.”</a:t>
            </a:r>
          </a:p>
          <a:p>
            <a:r>
              <a:rPr lang="en-US" sz="1200" b="0" kern="1200" dirty="0" smtClean="0">
                <a:solidFill>
                  <a:schemeClr val="tx1"/>
                </a:solidFill>
                <a:latin typeface="+mn-lt"/>
                <a:ea typeface="+mn-ea"/>
                <a:cs typeface="+mn-cs"/>
              </a:rPr>
              <a:t>Phillips is among those counting themselves better off. His six-figure salary has risen about 15 percent since the recession’s depths in early 2009.</a:t>
            </a:r>
          </a:p>
          <a:p>
            <a:r>
              <a:rPr lang="en-US" sz="1200" b="0" kern="1200" dirty="0" smtClean="0">
                <a:solidFill>
                  <a:schemeClr val="tx1"/>
                </a:solidFill>
                <a:latin typeface="+mn-lt"/>
                <a:ea typeface="+mn-ea"/>
                <a:cs typeface="+mn-cs"/>
              </a:rPr>
              <a:t>The improving public mood remains precarious and, in some cases, should be characterized as less awful rather than better. A plurality of poll respondents still expect American children to have a lower standard of living than their parents do. Yet the 45 percent to 28 percent margin is narrower than a year ago, when 55 percent expected the next generation’s living standards to drop compared with only 23 percent who retained their faith in the American Dream.</a:t>
            </a:r>
          </a:p>
          <a:p>
            <a:r>
              <a:rPr lang="en-US" sz="1200" b="0" kern="1200" dirty="0" smtClean="0">
                <a:solidFill>
                  <a:schemeClr val="tx1"/>
                </a:solidFill>
                <a:latin typeface="+mn-lt"/>
                <a:ea typeface="+mn-ea"/>
                <a:cs typeface="+mn-cs"/>
              </a:rPr>
              <a:t>Home Prices</a:t>
            </a:r>
          </a:p>
          <a:p>
            <a:r>
              <a:rPr lang="en-US" sz="1200" b="0" kern="1200" dirty="0" smtClean="0">
                <a:solidFill>
                  <a:schemeClr val="tx1"/>
                </a:solidFill>
                <a:latin typeface="+mn-lt"/>
                <a:ea typeface="+mn-ea"/>
                <a:cs typeface="+mn-cs"/>
              </a:rPr>
              <a:t>And amid indications that the decline in housing prices may be at or near an end, 14 percent of respondents say the market value of their home increased in the past year compared with 33 percent who say it declined. The last time that question was asked, in December 2009, only 8 percent said their home’s value had increased.</a:t>
            </a:r>
          </a:p>
          <a:p>
            <a:r>
              <a:rPr lang="en-US" sz="1200" b="0" kern="1200" dirty="0" smtClean="0">
                <a:solidFill>
                  <a:schemeClr val="tx1"/>
                </a:solidFill>
                <a:latin typeface="+mn-lt"/>
                <a:ea typeface="+mn-ea"/>
                <a:cs typeface="+mn-cs"/>
              </a:rPr>
              <a:t>Americans also split about evenly over changes in their overall sense of financial security in the past year, with the largest share, 47 percent, reporting no change.</a:t>
            </a:r>
          </a:p>
          <a:p>
            <a:r>
              <a:rPr lang="en-US" sz="1200" b="0" kern="1200" dirty="0" smtClean="0">
                <a:solidFill>
                  <a:schemeClr val="tx1"/>
                </a:solidFill>
                <a:latin typeface="+mn-lt"/>
                <a:ea typeface="+mn-ea"/>
                <a:cs typeface="+mn-cs"/>
              </a:rPr>
              <a:t>“I’m hopeful for improvement, but I temper that with pragmatism,” says Catherine </a:t>
            </a:r>
            <a:r>
              <a:rPr lang="en-US" sz="1200" b="0" kern="1200" dirty="0" err="1" smtClean="0">
                <a:solidFill>
                  <a:schemeClr val="tx1"/>
                </a:solidFill>
                <a:latin typeface="+mn-lt"/>
                <a:ea typeface="+mn-ea"/>
                <a:cs typeface="+mn-cs"/>
              </a:rPr>
              <a:t>Lahey</a:t>
            </a:r>
            <a:r>
              <a:rPr lang="en-US" sz="1200" b="0" kern="1200" dirty="0" smtClean="0">
                <a:solidFill>
                  <a:schemeClr val="tx1"/>
                </a:solidFill>
                <a:latin typeface="+mn-lt"/>
                <a:ea typeface="+mn-ea"/>
                <a:cs typeface="+mn-cs"/>
              </a:rPr>
              <a:t>, 28, a sports marketing executive in </a:t>
            </a:r>
            <a:r>
              <a:rPr lang="en-US" sz="1200" b="0" kern="1200" dirty="0" err="1" smtClean="0">
                <a:solidFill>
                  <a:schemeClr val="tx1"/>
                </a:solidFill>
                <a:latin typeface="+mn-lt"/>
                <a:ea typeface="+mn-ea"/>
                <a:cs typeface="+mn-cs"/>
              </a:rPr>
              <a:t>DeLand</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17"/>
              </a:rPr>
              <a:t>Florida.</a:t>
            </a:r>
          </a:p>
          <a:p>
            <a:r>
              <a:rPr lang="en-US" sz="1200" b="0" kern="1200" dirty="0" smtClean="0">
                <a:solidFill>
                  <a:schemeClr val="tx1"/>
                </a:solidFill>
                <a:latin typeface="+mn-lt"/>
                <a:ea typeface="+mn-ea"/>
                <a:cs typeface="+mn-cs"/>
              </a:rPr>
              <a:t>After 40 consecutive months of a </a:t>
            </a:r>
            <a:r>
              <a:rPr lang="en-US" sz="1200" b="0" kern="1200" dirty="0" smtClean="0">
                <a:solidFill>
                  <a:schemeClr val="tx1"/>
                </a:solidFill>
                <a:latin typeface="+mn-lt"/>
                <a:ea typeface="+mn-ea"/>
                <a:cs typeface="+mn-cs"/>
                <a:hlinkClick r:id="rId18"/>
              </a:rPr>
              <a:t>jobless rate higher than 8 percent, Americans in general, too, are slowly growing less anxious about employment. Those reporting improved </a:t>
            </a:r>
            <a:r>
              <a:rPr lang="en-US" sz="1200" b="0" kern="1200" dirty="0" smtClean="0">
                <a:solidFill>
                  <a:schemeClr val="tx1"/>
                </a:solidFill>
                <a:latin typeface="+mn-lt"/>
                <a:ea typeface="+mn-ea"/>
                <a:cs typeface="+mn-cs"/>
                <a:hlinkClick r:id="rId19"/>
              </a:rPr>
              <a:t>job security for people in their household rose to 19 percent, still less than the 22 percent saying their hold on employment is shakier.</a:t>
            </a:r>
          </a:p>
          <a:p>
            <a:r>
              <a:rPr lang="en-US" sz="1200" b="0" kern="1200" dirty="0" smtClean="0">
                <a:solidFill>
                  <a:schemeClr val="tx1"/>
                </a:solidFill>
                <a:latin typeface="+mn-lt"/>
                <a:ea typeface="+mn-ea"/>
                <a:cs typeface="+mn-cs"/>
              </a:rPr>
              <a:t>That divide reflected an improvement from December 2009, when those who said their job security was worsening outweighed those feeling more secure 28 percent to 7 percent.</a:t>
            </a:r>
          </a:p>
          <a:p>
            <a:r>
              <a:rPr lang="en-US" sz="1200" b="0" kern="1200" dirty="0" smtClean="0">
                <a:solidFill>
                  <a:schemeClr val="tx1"/>
                </a:solidFill>
                <a:latin typeface="+mn-lt"/>
                <a:ea typeface="+mn-ea"/>
                <a:cs typeface="+mn-cs"/>
              </a:rPr>
              <a:t>“I started working full time and making more money,” says Nathan </a:t>
            </a:r>
            <a:r>
              <a:rPr lang="en-US" sz="1200" b="0" kern="1200" dirty="0" err="1" smtClean="0">
                <a:solidFill>
                  <a:schemeClr val="tx1"/>
                </a:solidFill>
                <a:latin typeface="+mn-lt"/>
                <a:ea typeface="+mn-ea"/>
                <a:cs typeface="+mn-cs"/>
              </a:rPr>
              <a:t>Blubaugh</a:t>
            </a:r>
            <a:r>
              <a:rPr lang="en-US" sz="1200" b="0" kern="1200" dirty="0" smtClean="0">
                <a:solidFill>
                  <a:schemeClr val="tx1"/>
                </a:solidFill>
                <a:latin typeface="+mn-lt"/>
                <a:ea typeface="+mn-ea"/>
                <a:cs typeface="+mn-cs"/>
              </a:rPr>
              <a:t>, 25, a mental health counselor in Media, </a:t>
            </a:r>
            <a:r>
              <a:rPr lang="en-US" sz="1200" b="0" kern="1200" dirty="0" smtClean="0">
                <a:solidFill>
                  <a:schemeClr val="tx1"/>
                </a:solidFill>
                <a:latin typeface="+mn-lt"/>
                <a:ea typeface="+mn-ea"/>
                <a:cs typeface="+mn-cs"/>
                <a:hlinkClick r:id="rId20"/>
              </a:rPr>
              <a:t>Pennsylvania. “Things are getting better. They’re not getting better quickly, but they’re getting better.”</a:t>
            </a:r>
          </a:p>
          <a:p>
            <a:r>
              <a:rPr lang="en-US" sz="1200" b="0" kern="1200" dirty="0" smtClean="0">
                <a:solidFill>
                  <a:schemeClr val="tx1"/>
                </a:solidFill>
                <a:latin typeface="+mn-lt"/>
                <a:ea typeface="+mn-ea"/>
                <a:cs typeface="+mn-cs"/>
              </a:rPr>
              <a:t>To contact the reporter on this story: David J. Lynch in Washington at </a:t>
            </a:r>
            <a:r>
              <a:rPr lang="en-US" sz="1200" b="0" kern="1200" dirty="0" smtClean="0">
                <a:solidFill>
                  <a:schemeClr val="tx1"/>
                </a:solidFill>
                <a:latin typeface="+mn-lt"/>
                <a:ea typeface="+mn-ea"/>
                <a:cs typeface="+mn-cs"/>
                <a:hlinkClick r:id="rId21"/>
              </a:rPr>
              <a:t>dlynch27@bloomberg.net</a:t>
            </a:r>
          </a:p>
          <a:p>
            <a:r>
              <a:rPr lang="en-US" sz="1200" b="0" kern="1200" dirty="0" smtClean="0">
                <a:solidFill>
                  <a:schemeClr val="tx1"/>
                </a:solidFill>
                <a:latin typeface="+mn-lt"/>
                <a:ea typeface="+mn-ea"/>
                <a:cs typeface="+mn-cs"/>
              </a:rPr>
              <a:t>To contact the editor responsible for this story: Jeanne Cummings at </a:t>
            </a:r>
            <a:r>
              <a:rPr lang="en-US" sz="1200" b="0" kern="1200" dirty="0" smtClean="0">
                <a:solidFill>
                  <a:schemeClr val="tx1"/>
                </a:solidFill>
                <a:latin typeface="+mn-lt"/>
                <a:ea typeface="+mn-ea"/>
                <a:cs typeface="+mn-cs"/>
                <a:hlinkClick r:id="rId22"/>
              </a:rPr>
              <a:t>jcummings21@bloomberg.net</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52</a:t>
            </a:fld>
            <a:endParaRPr lang="en-US"/>
          </a:p>
        </p:txBody>
      </p:sp>
    </p:spTree>
    <p:extLst>
      <p:ext uri="{BB962C8B-B14F-4D97-AF65-F5344CB8AC3E}">
        <p14:creationId xmlns:p14="http://schemas.microsoft.com/office/powerpoint/2010/main" val="945891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Adapted from Andrew P.</a:t>
            </a:r>
            <a:r>
              <a:rPr lang="en-US" baseline="0" dirty="0" smtClean="0"/>
              <a:t> McCoy</a:t>
            </a:r>
          </a:p>
          <a:p>
            <a:r>
              <a:rPr lang="en-US" baseline="0" dirty="0" smtClean="0"/>
              <a:t>Virginia Tech</a:t>
            </a:r>
          </a:p>
          <a:p>
            <a:endParaRPr lang="en-US" baseline="0" dirty="0" smtClean="0"/>
          </a:p>
          <a:p>
            <a:r>
              <a:rPr lang="en-US" baseline="0" dirty="0" smtClean="0"/>
              <a:t>Source document EPA 2009 Buildings and Their Environment</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http://www.fema.gov/news/disaster_totals_annual.fema </a:t>
            </a:r>
          </a:p>
          <a:p>
            <a:r>
              <a:rPr lang="en-US" dirty="0" smtClean="0"/>
              <a:t>99 major</a:t>
            </a:r>
            <a:r>
              <a:rPr lang="en-US" baseline="0" dirty="0" smtClean="0"/>
              <a:t> declarations in 2011 – highest on record.</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Rose &amp; Grace Camden,</a:t>
            </a:r>
            <a:r>
              <a:rPr lang="en-US" baseline="0" dirty="0" smtClean="0"/>
              <a:t> iconic representatives of a future generation.</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internet-adoption-digital-online-broadband-mobile</a:t>
            </a:r>
          </a:p>
          <a:p>
            <a:endParaRPr lang="en-US" dirty="0" smtClean="0"/>
          </a:p>
          <a:p>
            <a:r>
              <a:rPr lang="en-US" b="1" dirty="0" smtClean="0"/>
              <a:t>Digital Differences</a:t>
            </a:r>
          </a:p>
          <a:p>
            <a:r>
              <a:rPr lang="en-US" b="1" dirty="0" smtClean="0"/>
              <a:t>For Some Groups Digital Disparities Still Remain</a:t>
            </a:r>
          </a:p>
          <a:p>
            <a:r>
              <a:rPr lang="en-US" dirty="0" smtClean="0"/>
              <a:t>April 13, 2012</a:t>
            </a:r>
          </a:p>
          <a:p>
            <a:r>
              <a:rPr lang="en-US" dirty="0" smtClean="0"/>
              <a:t>One-in-five adults do not use the internet. The difference between that group and the majority of Americans who do go online remains strongly correlated with age, education, and household income, which are the strongest positive predictors of internet use. </a:t>
            </a:r>
            <a:br>
              <a:rPr lang="en-US" dirty="0" smtClean="0"/>
            </a:br>
            <a:r>
              <a:rPr lang="en-US" dirty="0" smtClean="0"/>
              <a:t/>
            </a:r>
            <a:br>
              <a:rPr lang="en-US" dirty="0" smtClean="0"/>
            </a:br>
            <a:r>
              <a:rPr lang="en-US" dirty="0" smtClean="0"/>
              <a:t>Certain aspects of the current internet population still strongly resemble the state of internet adoption in 2000, when one of Pew Internet's first reports found that minorities, adults living in households with lower incomes, and seniors were less likely than others to be online. </a:t>
            </a:r>
            <a:br>
              <a:rPr lang="en-US" dirty="0" smtClean="0"/>
            </a:br>
            <a:r>
              <a:rPr lang="en-US" dirty="0" smtClean="0"/>
              <a:t/>
            </a:r>
            <a:br>
              <a:rPr lang="en-US" dirty="0" smtClean="0"/>
            </a:br>
            <a:r>
              <a:rPr lang="en-US" dirty="0" smtClean="0"/>
              <a:t>Yet while gaps in internet adoption persist, some have narrowed in the past decade. The internet access gap closest to disappearing is that between whites and minorities. Differences in access persist, especially in terms of adults who have high-speed broadband at home, but they have become significantly less prominent over the years.</a:t>
            </a:r>
            <a:br>
              <a:rPr lang="en-US" dirty="0" smtClean="0"/>
            </a:br>
            <a:r>
              <a:rPr lang="en-US" dirty="0" smtClean="0"/>
              <a:t/>
            </a:r>
            <a:br>
              <a:rPr lang="en-US" dirty="0" smtClean="0"/>
            </a:br>
            <a:r>
              <a:rPr lang="en-US" dirty="0" smtClean="0"/>
              <a:t>Almost half of adults don't use the internet because they don't think the it is relevant to them -- often saying they don't want to use the internet and don't need to use it to get the information they want or conduct the communication they want.</a:t>
            </a:r>
            <a:br>
              <a:rPr lang="en-US" dirty="0" smtClean="0"/>
            </a:b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http://allthingsd.com/20120525/mobile-devices-now-make-up-about-20-percent-of-u-s-web-traffic/</a:t>
            </a:r>
          </a:p>
          <a:p>
            <a:r>
              <a:rPr lang="en-US" sz="1200" b="1" kern="1200" dirty="0" smtClean="0">
                <a:solidFill>
                  <a:schemeClr val="tx1"/>
                </a:solidFill>
                <a:latin typeface="+mn-lt"/>
                <a:ea typeface="+mn-ea"/>
                <a:cs typeface="+mn-cs"/>
              </a:rPr>
              <a:t>Mobile</a:t>
            </a:r>
          </a:p>
          <a:p>
            <a:r>
              <a:rPr lang="en-US" sz="1200" b="1" kern="1200" dirty="0" smtClean="0">
                <a:solidFill>
                  <a:schemeClr val="tx1"/>
                </a:solidFill>
                <a:latin typeface="+mn-lt"/>
                <a:ea typeface="+mn-ea"/>
                <a:cs typeface="+mn-cs"/>
              </a:rPr>
              <a:t>Mobile Devices Now Make Up About 20 Percent of U.S. Web Traffic</a:t>
            </a:r>
          </a:p>
          <a:p>
            <a:r>
              <a:rPr lang="en-US" sz="1200" kern="1200" dirty="0" smtClean="0">
                <a:solidFill>
                  <a:schemeClr val="tx1"/>
                </a:solidFill>
                <a:latin typeface="+mn-lt"/>
                <a:ea typeface="+mn-ea"/>
                <a:cs typeface="+mn-cs"/>
              </a:rPr>
              <a:t>Published on May 25, 2012</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by </a:t>
            </a:r>
            <a:r>
              <a:rPr lang="en-US" sz="1200" b="1" kern="1200" dirty="0" smtClean="0">
                <a:solidFill>
                  <a:schemeClr val="tx1"/>
                </a:solidFill>
                <a:latin typeface="+mn-lt"/>
                <a:ea typeface="+mn-ea"/>
                <a:cs typeface="+mn-cs"/>
              </a:rPr>
              <a:t>Ina Fried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Mobile Web browsing continues to take off, with </a:t>
            </a:r>
            <a:r>
              <a:rPr lang="en-US" sz="1200" kern="1200" dirty="0" err="1" smtClean="0">
                <a:solidFill>
                  <a:schemeClr val="tx1"/>
                </a:solidFill>
                <a:latin typeface="+mn-lt"/>
                <a:ea typeface="+mn-ea"/>
                <a:cs typeface="+mn-cs"/>
              </a:rPr>
              <a:t>smartphones</a:t>
            </a:r>
            <a:r>
              <a:rPr lang="en-US" sz="1200" kern="1200" dirty="0" smtClean="0">
                <a:solidFill>
                  <a:schemeClr val="tx1"/>
                </a:solidFill>
                <a:latin typeface="+mn-lt"/>
                <a:ea typeface="+mn-ea"/>
                <a:cs typeface="+mn-cs"/>
              </a:rPr>
              <a:t> and tablets accounting for 20 percent of Web traffic in the U.S. and Canada, according to a new report.</a:t>
            </a:r>
          </a:p>
          <a:p>
            <a:r>
              <a:rPr lang="en-US" sz="1200" kern="1200" dirty="0" smtClean="0">
                <a:solidFill>
                  <a:schemeClr val="tx1"/>
                </a:solidFill>
                <a:latin typeface="+mn-lt"/>
                <a:ea typeface="+mn-ea"/>
                <a:cs typeface="+mn-cs"/>
              </a:rPr>
              <a:t>The analysis, from online advertising network </a:t>
            </a:r>
            <a:r>
              <a:rPr lang="en-US" sz="1200" u="none" strike="noStrike" kern="1200" dirty="0" err="1" smtClean="0">
                <a:solidFill>
                  <a:schemeClr val="tx1"/>
                </a:solidFill>
                <a:latin typeface="+mn-lt"/>
                <a:ea typeface="+mn-ea"/>
                <a:cs typeface="+mn-cs"/>
                <a:hlinkClick r:id="rId3"/>
              </a:rPr>
              <a:t>Chitika</a:t>
            </a:r>
            <a:r>
              <a:rPr lang="en-US" sz="1200" kern="1200" dirty="0" smtClean="0">
                <a:solidFill>
                  <a:schemeClr val="tx1"/>
                </a:solidFill>
                <a:latin typeface="+mn-lt"/>
                <a:ea typeface="+mn-ea"/>
                <a:cs typeface="+mn-cs"/>
              </a:rPr>
              <a:t>, finds that those stodgy old PCs still produce just under 80 percent of Web traffic, with </a:t>
            </a:r>
            <a:r>
              <a:rPr lang="en-US" sz="1200" kern="1200" dirty="0" err="1" smtClean="0">
                <a:solidFill>
                  <a:schemeClr val="tx1"/>
                </a:solidFill>
                <a:latin typeface="+mn-lt"/>
                <a:ea typeface="+mn-ea"/>
                <a:cs typeface="+mn-cs"/>
              </a:rPr>
              <a:t>smartphones</a:t>
            </a:r>
            <a:r>
              <a:rPr lang="en-US" sz="1200" kern="1200" dirty="0" smtClean="0">
                <a:solidFill>
                  <a:schemeClr val="tx1"/>
                </a:solidFill>
                <a:latin typeface="+mn-lt"/>
                <a:ea typeface="+mn-ea"/>
                <a:cs typeface="+mn-cs"/>
              </a:rPr>
              <a:t> accounting for 14.6 percent and tablets making up 5.6 percent.</a:t>
            </a:r>
          </a:p>
          <a:p>
            <a:r>
              <a:rPr lang="en-US" sz="1200" kern="1200" dirty="0" smtClean="0">
                <a:solidFill>
                  <a:schemeClr val="tx1"/>
                </a:solidFill>
                <a:latin typeface="+mn-lt"/>
                <a:ea typeface="+mn-ea"/>
                <a:cs typeface="+mn-cs"/>
              </a:rPr>
              <a:t>Other findings of note, Windows Phone now accounts for a third as much traffic as BlackBerry devices. Undoubtedly its market share is far less than that, but its more powerful browser and larger screen likely make it more conducive to Web surfing.</a:t>
            </a:r>
          </a:p>
          <a:p>
            <a:r>
              <a:rPr lang="en-US" sz="1200" kern="1200" dirty="0" smtClean="0">
                <a:solidFill>
                  <a:schemeClr val="tx1"/>
                </a:solidFill>
                <a:latin typeface="+mn-lt"/>
                <a:ea typeface="+mn-ea"/>
                <a:cs typeface="+mn-cs"/>
              </a:rPr>
              <a:t>Also, as it has seen in the past, </a:t>
            </a:r>
            <a:r>
              <a:rPr lang="en-US" sz="1200" kern="1200" dirty="0" err="1" smtClean="0">
                <a:solidFill>
                  <a:schemeClr val="tx1"/>
                </a:solidFill>
                <a:latin typeface="+mn-lt"/>
                <a:ea typeface="+mn-ea"/>
                <a:cs typeface="+mn-cs"/>
              </a:rPr>
              <a:t>Chitika</a:t>
            </a:r>
            <a:r>
              <a:rPr lang="en-US" sz="1200" kern="1200" dirty="0" smtClean="0">
                <a:solidFill>
                  <a:schemeClr val="tx1"/>
                </a:solidFill>
                <a:latin typeface="+mn-lt"/>
                <a:ea typeface="+mn-ea"/>
                <a:cs typeface="+mn-cs"/>
              </a:rPr>
              <a:t> said that tablet and </a:t>
            </a:r>
            <a:r>
              <a:rPr lang="en-US" sz="1200" kern="1200" dirty="0" smtClean="0">
                <a:solidFill>
                  <a:srgbClr val="FFFF00"/>
                </a:solidFill>
                <a:latin typeface="+mn-lt"/>
                <a:ea typeface="+mn-ea"/>
                <a:cs typeface="+mn-cs"/>
              </a:rPr>
              <a:t>mobile phone Internet usage peak in the evening hours. That’s when people leave their computers for a bit and pretend to have a real life, while nonetheless staring at their phones or sitting on the couch watching TV and simultaneously pawing an </a:t>
            </a:r>
            <a:r>
              <a:rPr lang="en-US" sz="1200" kern="1200" dirty="0" err="1" smtClean="0">
                <a:solidFill>
                  <a:srgbClr val="FFFF00"/>
                </a:solidFill>
                <a:latin typeface="+mn-lt"/>
                <a:ea typeface="+mn-ea"/>
                <a:cs typeface="+mn-cs"/>
              </a:rPr>
              <a:t>iPad</a:t>
            </a:r>
            <a:r>
              <a:rPr lang="en-US" sz="1200" kern="1200" dirty="0" smtClean="0">
                <a:solidFill>
                  <a:srgbClr val="FFFF00"/>
                </a:solidFill>
                <a:latin typeface="+mn-lt"/>
                <a:ea typeface="+mn-ea"/>
                <a:cs typeface="+mn-cs"/>
              </a:rPr>
              <a:t>.</a:t>
            </a:r>
          </a:p>
          <a:p>
            <a:r>
              <a:rPr lang="en-US" sz="1200" kern="1200" dirty="0" smtClean="0">
                <a:solidFill>
                  <a:schemeClr val="tx1"/>
                </a:solidFill>
                <a:latin typeface="+mn-lt"/>
                <a:ea typeface="+mn-ea"/>
                <a:cs typeface="+mn-cs"/>
              </a:rPr>
              <a:t>Speaking of </a:t>
            </a:r>
            <a:r>
              <a:rPr lang="en-US" sz="1200" kern="1200" dirty="0" err="1" smtClean="0">
                <a:solidFill>
                  <a:schemeClr val="tx1"/>
                </a:solidFill>
                <a:latin typeface="+mn-lt"/>
                <a:ea typeface="+mn-ea"/>
                <a:cs typeface="+mn-cs"/>
              </a:rPr>
              <a:t>iPads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Chitika</a:t>
            </a:r>
            <a:r>
              <a:rPr lang="en-US" sz="1200" kern="1200" dirty="0" smtClean="0">
                <a:solidFill>
                  <a:schemeClr val="tx1"/>
                </a:solidFill>
                <a:latin typeface="+mn-lt"/>
                <a:ea typeface="+mn-ea"/>
                <a:cs typeface="+mn-cs"/>
              </a:rPr>
              <a:t> says that </a:t>
            </a:r>
            <a:r>
              <a:rPr lang="en-US" sz="1200" u="none" strike="noStrike" kern="1200" dirty="0" smtClean="0">
                <a:solidFill>
                  <a:schemeClr val="tx1"/>
                </a:solidFill>
                <a:latin typeface="+mn-lt"/>
                <a:ea typeface="+mn-ea"/>
                <a:cs typeface="+mn-cs"/>
                <a:hlinkClick r:id="rId4"/>
              </a:rPr>
              <a:t>95 percent of tablet Web traffic comes from an Apple device</a:t>
            </a:r>
            <a:r>
              <a:rPr lang="en-US" sz="1200" kern="1200" dirty="0" smtClean="0">
                <a:solidFill>
                  <a:schemeClr val="tx1"/>
                </a:solidFill>
                <a:latin typeface="+mn-lt"/>
                <a:ea typeface="+mn-ea"/>
                <a:cs typeface="+mn-cs"/>
              </a:rPr>
              <a:t>, compared to phones, where Apple’s share is 72 percent, compared to 26 percent for Android devices.</a:t>
            </a:r>
          </a:p>
          <a:p>
            <a:r>
              <a:rPr lang="en-US" sz="1200" kern="1200" dirty="0" smtClean="0">
                <a:solidFill>
                  <a:schemeClr val="tx1"/>
                </a:solidFill>
                <a:latin typeface="+mn-lt"/>
                <a:ea typeface="+mn-ea"/>
                <a:cs typeface="+mn-cs"/>
              </a:rPr>
              <a:t>On the desktop, </a:t>
            </a:r>
            <a:r>
              <a:rPr lang="en-US" sz="1200" kern="1200" dirty="0" err="1" smtClean="0">
                <a:solidFill>
                  <a:schemeClr val="tx1"/>
                </a:solidFill>
                <a:latin typeface="+mn-lt"/>
                <a:ea typeface="+mn-ea"/>
                <a:cs typeface="+mn-cs"/>
              </a:rPr>
              <a:t>Chitika</a:t>
            </a:r>
            <a:r>
              <a:rPr lang="en-US" sz="1200" kern="1200" dirty="0" smtClean="0">
                <a:solidFill>
                  <a:schemeClr val="tx1"/>
                </a:solidFill>
                <a:latin typeface="+mn-lt"/>
                <a:ea typeface="+mn-ea"/>
                <a:cs typeface="+mn-cs"/>
              </a:rPr>
              <a:t> says that just over 85 percent of Web traffic comes from Windows machines, compared with slightly more than 13 percent stemming from Macs.</a:t>
            </a:r>
          </a:p>
          <a:p>
            <a:r>
              <a:rPr lang="en-US" sz="1200" kern="1200" dirty="0" smtClean="0">
                <a:solidFill>
                  <a:schemeClr val="tx1"/>
                </a:solidFill>
                <a:latin typeface="+mn-lt"/>
                <a:ea typeface="+mn-ea"/>
                <a:cs typeface="+mn-cs"/>
              </a:rPr>
              <a:t>Return to: </a:t>
            </a:r>
            <a:r>
              <a:rPr lang="en-US" sz="1200" u="none" strike="noStrike" kern="1200" dirty="0" smtClean="0">
                <a:solidFill>
                  <a:schemeClr val="tx1"/>
                </a:solidFill>
                <a:latin typeface="+mn-lt"/>
                <a:ea typeface="+mn-ea"/>
                <a:cs typeface="+mn-cs"/>
                <a:hlinkClick r:id="rId5"/>
              </a:rPr>
              <a:t>Mobile Devices Now Make Up About 20 Percent of U.S. Web Traffic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URL: http://allthingsd.com/20120525/mobile-devices-now-make-up-about-20-percent-of-u-s-web-traffic/</a:t>
            </a:r>
          </a:p>
          <a:p>
            <a:r>
              <a:rPr lang="en-US" sz="1200" kern="1200" dirty="0" smtClean="0">
                <a:solidFill>
                  <a:schemeClr val="tx1"/>
                </a:solidFill>
                <a:latin typeface="+mn-lt"/>
                <a:ea typeface="+mn-ea"/>
                <a:cs typeface="+mn-cs"/>
              </a:rPr>
              <a:t>Brought to you by The Wall Street Journal | © 2005-2012 Dow Jones &amp; Company, Inc. All Rights Reserved.</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Tech</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61</a:t>
            </a:fld>
            <a:endParaRPr lang="en-US"/>
          </a:p>
        </p:txBody>
      </p:sp>
    </p:spTree>
    <p:extLst>
      <p:ext uri="{BB962C8B-B14F-4D97-AF65-F5344CB8AC3E}">
        <p14:creationId xmlns:p14="http://schemas.microsoft.com/office/powerpoint/2010/main" val="1282317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http://www.pewinternet.org/Reports/2012/Cell-Internet-Use-2012/Key-Findings.aspx </a:t>
            </a:r>
          </a:p>
          <a:p>
            <a:r>
              <a:rPr lang="en-US" b="1" dirty="0" smtClean="0"/>
              <a:t>Cell Internet Use 2012 </a:t>
            </a:r>
          </a:p>
          <a:p>
            <a:r>
              <a:rPr lang="en-US" dirty="0" smtClean="0"/>
              <a:t>Jun 26, 2012</a:t>
            </a:r>
          </a:p>
          <a:p>
            <a:r>
              <a:rPr lang="en-US" dirty="0" smtClean="0"/>
              <a:t>by Aaron Smith</a:t>
            </a:r>
          </a:p>
          <a:p>
            <a:endParaRPr lang="en-US" dirty="0" smtClean="0"/>
          </a:p>
          <a:p>
            <a:r>
              <a:rPr lang="en-US" dirty="0" smtClean="0"/>
              <a:t>Some 88% of U.S. adults own a cell phone of some kind as of April 2012, and more than half of these cell owners (55%) use their phone to go online. We call these individuals “cell internet users” throughout this report, and this represents a notable increase from the 31% of cell owners who said that they used their phone to go online as recently as April 2009.</a:t>
            </a:r>
          </a:p>
          <a:p>
            <a:endParaRPr lang="en-US" dirty="0" smtClean="0"/>
          </a:p>
          <a:p>
            <a:r>
              <a:rPr lang="en-US" dirty="0" smtClean="0"/>
              <a:t>Moreover, 31% of these current cell internet users say that they </a:t>
            </a:r>
            <a:r>
              <a:rPr lang="en-US" i="1" dirty="0" smtClean="0"/>
              <a:t>mostly go online using their cell phone, </a:t>
            </a:r>
            <a:r>
              <a:rPr lang="en-US" dirty="0" smtClean="0"/>
              <a:t>and not using some other device such as a desktop or laptop computer. That works out to 17% of </a:t>
            </a:r>
            <a:r>
              <a:rPr lang="en-US" i="1" dirty="0" smtClean="0"/>
              <a:t>all adult cell owners</a:t>
            </a:r>
            <a:r>
              <a:rPr lang="en-US" dirty="0" smtClean="0"/>
              <a:t> who are “cell-mostly internet users”—that is, who use their phone for most of their online browsing.</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http://www.pewinternet.org/Reports/2012/Twitter-Use-2012/Findings.aspx</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15% of online adults</a:t>
            </a:r>
            <a:r>
              <a:rPr lang="en-US" baseline="30000" dirty="0" smtClean="0">
                <a:hlinkClick r:id="" action="ppaction://hlinkfile"/>
              </a:rPr>
              <a:t>1</a:t>
            </a:r>
            <a:r>
              <a:rPr lang="en-US" dirty="0" smtClean="0"/>
              <a:t> use Twitter as of February 2012, and 8% do so on a typical day. Although overall Twitter usage has nearly doubled since the Pew Research Center’s Internet &amp; American Life Project first asked a stand-alone Twitter question in November 2010, the 15% of online adults who use Twitter as of early 2012 is similar to the 13% of such adults who did so in May 2011. At the same time, the proportion of online adults who use Twitter </a:t>
            </a:r>
            <a:r>
              <a:rPr lang="en-US" i="1" dirty="0" smtClean="0"/>
              <a:t>on a typical day</a:t>
            </a:r>
            <a:r>
              <a:rPr lang="en-US" dirty="0" smtClean="0"/>
              <a:t> has doubled since May 2011 and has quadrupled since late 2010—at that point just 2% of online adults </a:t>
            </a:r>
            <a:r>
              <a:rPr lang="en-US" dirty="0" smtClean="0">
                <a:hlinkClick r:id="rId3"/>
              </a:rPr>
              <a:t>used Twitter on a typical day</a:t>
            </a:r>
            <a:r>
              <a:rPr lang="en-US" dirty="0" smtClean="0"/>
              <a:t>.</a:t>
            </a:r>
            <a:r>
              <a:rPr lang="en-US" baseline="30000" dirty="0" smtClean="0">
                <a:hlinkClick r:id="" action="ppaction://hlinkfile"/>
              </a:rPr>
              <a:t>2</a:t>
            </a:r>
            <a:r>
              <a:rPr lang="en-US" dirty="0" smtClean="0"/>
              <a:t> The rise of </a:t>
            </a:r>
            <a:r>
              <a:rPr lang="en-US" dirty="0" err="1" smtClean="0"/>
              <a:t>smartphones</a:t>
            </a:r>
            <a:r>
              <a:rPr lang="en-US" dirty="0" smtClean="0"/>
              <a:t> might account for some of the uptick in usage because </a:t>
            </a:r>
            <a:r>
              <a:rPr lang="en-US" dirty="0" err="1" smtClean="0"/>
              <a:t>smartphone</a:t>
            </a:r>
            <a:r>
              <a:rPr lang="en-US" dirty="0" smtClean="0"/>
              <a:t> users are particularly likely to be using Twitter.</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May 31, 2012</a:t>
            </a:r>
          </a:p>
          <a:p>
            <a:pPr rtl="0"/>
            <a:r>
              <a:rPr lang="en-US" b="1" dirty="0" smtClean="0"/>
              <a:t>U.S. Unemployment Drops in May, to a New Unadjusted Low</a:t>
            </a:r>
          </a:p>
          <a:p>
            <a:pPr rtl="0"/>
            <a:r>
              <a:rPr lang="en-US" b="1" dirty="0" smtClean="0"/>
              <a:t>Underemployed are now more hopeful that they will find work in the next 30 days</a:t>
            </a:r>
          </a:p>
          <a:p>
            <a:pPr rtl="0"/>
            <a:r>
              <a:rPr lang="en-US" dirty="0" smtClean="0"/>
              <a:t>by Jenny </a:t>
            </a:r>
            <a:r>
              <a:rPr lang="en-US" dirty="0" err="1" smtClean="0"/>
              <a:t>Marlar</a:t>
            </a:r>
            <a:endParaRPr lang="en-US" dirty="0" smtClean="0"/>
          </a:p>
          <a:p>
            <a:pPr rtl="0"/>
            <a:r>
              <a:rPr lang="en-US" dirty="0" smtClean="0"/>
              <a:t>WASHINGTON, D.C. -- U.S. unemployment, as measured by Gallup without seasonal adjustment, dropped to 8.0% in May, a new low since Gallup began measuring employment in 2010, and more than a full percentage-point decline from May 2011. Gallup's seasonally adjusted number for May is 8.3%, down from 8.6% in April. However, that remains higher than the seasonally adjusted low of 7.9% recorded in January 2012.</a:t>
            </a:r>
          </a:p>
          <a:p>
            <a:pPr rtl="0"/>
            <a:endParaRPr lang="en-US" dirty="0" smtClean="0"/>
          </a:p>
          <a:p>
            <a:pPr rtl="0"/>
            <a:r>
              <a:rPr lang="en-US" dirty="0" smtClean="0"/>
              <a:t>These results are based on Gallup Daily tracking interviews, conducted by landline and cell phone, with almost 30,000 Americans throughout the month. Gallup calculates a seasonally adjusted unemployment rate by applying the adjustment factor the government used for the same month in the previous year.</a:t>
            </a:r>
          </a:p>
          <a:p>
            <a:pPr rtl="0"/>
            <a:endParaRPr lang="en-US" dirty="0" smtClean="0"/>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National Research Center</a:t>
            </a:r>
            <a:br>
              <a:rPr lang="en-US" sz="1200" dirty="0" smtClean="0"/>
            </a:b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http://www.pewinternet.org/Reports/2010/Home-Broadband-2010/Part-1/Most-non-users-would-need-help.aspx</a:t>
            </a:r>
          </a:p>
          <a:p>
            <a:r>
              <a:rPr lang="en-US" b="1" dirty="0" smtClean="0"/>
              <a:t>Home Broadband 2010</a:t>
            </a:r>
          </a:p>
          <a:p>
            <a:r>
              <a:rPr lang="en-US" dirty="0" smtClean="0"/>
              <a:t>by </a:t>
            </a:r>
            <a:r>
              <a:rPr lang="en-US" dirty="0" smtClean="0">
                <a:hlinkClick r:id="rId3"/>
              </a:rPr>
              <a:t>Aaron Smith</a:t>
            </a:r>
            <a:endParaRPr lang="en-US" dirty="0" smtClean="0"/>
          </a:p>
          <a:p>
            <a:r>
              <a:rPr lang="en-US" dirty="0" smtClean="0"/>
              <a:t>Aug 11, 2010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 fifth of American adults (21%) do not use the internet. Many non-users think online content is not relevant to their lives and they are not confident they could use computers and navigate the web on their own.</a:t>
            </a:r>
            <a:r>
              <a:rPr lang="en-US" dirty="0" smtClean="0"/>
              <a:t> </a:t>
            </a:r>
          </a:p>
          <a:p>
            <a:endParaRPr lang="en-US" b="1" dirty="0" smtClean="0"/>
          </a:p>
          <a:p>
            <a:r>
              <a:rPr lang="en-US" b="1" dirty="0" smtClean="0"/>
              <a:t>They do not find online content relevant to their lives. </a:t>
            </a:r>
            <a:r>
              <a:rPr lang="en-US" dirty="0" smtClean="0"/>
              <a:t>Half (48%) of non-users cite issues relating to the relevance of online content as the main reason they do not go online. </a:t>
            </a:r>
          </a:p>
          <a:p>
            <a:endParaRPr lang="en-US" b="1" dirty="0" smtClean="0"/>
          </a:p>
          <a:p>
            <a:r>
              <a:rPr lang="en-US" b="1" dirty="0" smtClean="0"/>
              <a:t>They are largely not interested in going online. </a:t>
            </a:r>
            <a:r>
              <a:rPr lang="en-US" dirty="0" smtClean="0"/>
              <a:t>Just one in ten non-users say would like to start using the internet in the future. </a:t>
            </a:r>
          </a:p>
          <a:p>
            <a:endParaRPr lang="en-US" b="1" dirty="0" smtClean="0"/>
          </a:p>
          <a:p>
            <a:r>
              <a:rPr lang="en-US" b="1" dirty="0" smtClean="0"/>
              <a:t>They are not comfortable using computers or the internet on their own.</a:t>
            </a:r>
            <a:r>
              <a:rPr lang="en-US" dirty="0" smtClean="0"/>
              <a:t> Six in ten non-users would need assistance getting online. Just one in five know enough about computers and technology to start using the internet on their own.</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are most non-users uninterested in getting online, many say that they do not know enough about computers or technology to use the internet on their own. When asked if they know enough about computers and technology to start using the internet on their own, just one in five non-users (21%) say that they do while six in ten (61%) say that they would need someone to help them. An additional 14% volunteered that they would not want to start using the internet.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http://www.pewinternet.org/Reports/2010/Home-Broadband-2010/Part-1/Most-non-users-would-need-help.aspx</a:t>
            </a:r>
          </a:p>
          <a:p>
            <a:r>
              <a:rPr lang="en-US" b="1" dirty="0" smtClean="0"/>
              <a:t>Home Broadband 2010</a:t>
            </a:r>
          </a:p>
          <a:p>
            <a:r>
              <a:rPr lang="en-US" dirty="0" smtClean="0"/>
              <a:t>by </a:t>
            </a:r>
            <a:r>
              <a:rPr lang="en-US" dirty="0" smtClean="0">
                <a:hlinkClick r:id="rId3"/>
              </a:rPr>
              <a:t>Aaron Smith</a:t>
            </a:r>
            <a:endParaRPr lang="en-US" dirty="0" smtClean="0"/>
          </a:p>
          <a:p>
            <a:r>
              <a:rPr lang="en-US" dirty="0" smtClean="0"/>
              <a:t>Aug 11, 2010</a:t>
            </a:r>
          </a:p>
          <a:p>
            <a:endParaRPr lang="en-US" b="1" dirty="0" smtClean="0"/>
          </a:p>
          <a:p>
            <a:endParaRPr lang="en-US" b="1" dirty="0" smtClean="0"/>
          </a:p>
          <a:p>
            <a:r>
              <a:rPr lang="en-US" b="1" dirty="0" smtClean="0"/>
              <a:t>Americans are split in their views of how much a lack of access hurts non-users. The worst disadvantage they cited related to job opportunities and career-improvement skills.</a:t>
            </a:r>
            <a:r>
              <a:rPr lang="en-US" dirty="0" smtClean="0"/>
              <a:t> </a:t>
            </a:r>
          </a:p>
          <a:p>
            <a:r>
              <a:rPr lang="en-US" dirty="0" smtClean="0"/>
              <a:t>In order to evaluate the importance that Americans place on a high-speed internet connection, we asked all of our survey respondents (including broadband users, dial-up users and non-internet users) whether individuals who do not have access to high speed internet access at home are at a disadvantage when it comes to different aspects of modern life. In all of the examples we gave, a majority of respondents said they thought lack of broadband access was a “minor disadvantage” or “not a disadvantage” to doing the activities. </a:t>
            </a:r>
          </a:p>
          <a:p>
            <a:r>
              <a:rPr lang="en-US" dirty="0" smtClean="0"/>
              <a:t>Generally, Americans view those without broadband access as being most disadvantaged when it comes to job and career opportunities. Some 43% of Americans feel that individuals who do not have broadband at home are at a major disadvantage when it comes to finding out about job opportunities or learning career skills, with an additional 23% saying that a lack of broadband access is a minor disadvantage in this regard. Other areas where a lack of broadband is seen as a relatively significant disadvantage include:</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67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413458-A701-43A3-B2AC-05BF6ECBDC6E}" type="slidenum">
              <a:rPr lang="en-US" smtClean="0"/>
              <a:pPr>
                <a:defRPr/>
              </a:pPr>
              <a:t>70</a:t>
            </a:fld>
            <a:endParaRPr lang="en-US"/>
          </a:p>
        </p:txBody>
      </p:sp>
    </p:spTree>
    <p:extLst>
      <p:ext uri="{BB962C8B-B14F-4D97-AF65-F5344CB8AC3E}">
        <p14:creationId xmlns:p14="http://schemas.microsoft.com/office/powerpoint/2010/main" val="1980526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62413458-A701-43A3-B2AC-05BF6ECBDC6E}" type="slidenum">
              <a:rPr lang="en-US" smtClean="0"/>
              <a:pPr>
                <a:defRPr/>
              </a:pPr>
              <a:t>71</a:t>
            </a:fld>
            <a:endParaRPr lang="en-US"/>
          </a:p>
        </p:txBody>
      </p:sp>
    </p:spTree>
    <p:extLst>
      <p:ext uri="{BB962C8B-B14F-4D97-AF65-F5344CB8AC3E}">
        <p14:creationId xmlns:p14="http://schemas.microsoft.com/office/powerpoint/2010/main" val="3955639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9CA43799-18FC-482B-920A-464C57F87C53}" type="slidenum">
              <a:rPr lang="en-US" smtClean="0">
                <a:solidFill>
                  <a:srgbClr val="000000"/>
                </a:solidFill>
                <a:latin typeface="Arial" pitchFamily="34" charset="0"/>
                <a:ea typeface="ＭＳ Ｐゴシック" pitchFamily="34" charset="-128"/>
              </a:rPr>
              <a:pPr/>
              <a:t>75</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4EB761C7-C629-4C61-B0F0-9F2E7D0EF71B}" type="slidenum">
              <a:rPr lang="en-US" smtClean="0">
                <a:solidFill>
                  <a:srgbClr val="000000"/>
                </a:solidFill>
                <a:latin typeface="Arial" pitchFamily="34" charset="0"/>
                <a:ea typeface="ＭＳ Ｐゴシック" pitchFamily="34" charset="-128"/>
              </a:rPr>
              <a:pPr/>
              <a:t>76</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07EAF787-AFE4-4080-8D09-CD4ADC5D3388}" type="slidenum">
              <a:rPr lang="en-US" smtClean="0">
                <a:solidFill>
                  <a:srgbClr val="000000"/>
                </a:solidFill>
                <a:latin typeface="Arial" pitchFamily="34" charset="0"/>
                <a:ea typeface="ＭＳ Ｐゴシック" pitchFamily="34" charset="-128"/>
              </a:rPr>
              <a:pPr/>
              <a:t>77</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http://www.people-press.org/2012/05/01/supreme-court-favorability-reaches-new-low/</a:t>
            </a:r>
          </a:p>
          <a:p>
            <a:r>
              <a:rPr lang="en-US" b="1" dirty="0" smtClean="0"/>
              <a:t>Released:</a:t>
            </a:r>
            <a:r>
              <a:rPr lang="en-US" dirty="0" smtClean="0"/>
              <a:t> May 1, 2012</a:t>
            </a:r>
          </a:p>
          <a:p>
            <a:r>
              <a:rPr lang="en-US" b="1" dirty="0" smtClean="0"/>
              <a:t>Supreme Court Favorability Reaches New Low</a:t>
            </a:r>
          </a:p>
          <a:p>
            <a:endParaRPr lang="en-US" dirty="0" smtClean="0"/>
          </a:p>
          <a:p>
            <a:r>
              <a:rPr lang="en-US" dirty="0" smtClean="0"/>
              <a:t>Public assessments of the Supreme Court have reached a quarter-century low. Unlike evaluations over much of the past decade, there is very little partisan divide. The court receives relatively low favorable ratings from Republicans, Democrats and independents alike.</a:t>
            </a:r>
          </a:p>
          <a:p>
            <a:r>
              <a:rPr lang="en-US" dirty="0" smtClean="0"/>
              <a:t>The survey by the Pew Research Center for the People &amp; the Press, conducted April 4-15, 2012 among 1,514 adults nationwide, finds 52% offering a favorable opinion of the Supreme Court, down from 58% in 2010 and the previous low of 57%, in 2005 and 2007. About three-in-ten (29%) say they have an unfavorable view, which approaches the high reached in 2005 (30%).</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79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http://www.gallup.com/poll/149888/Local-State-Governments-Retain-Positive-Ratings.aspx</a:t>
            </a:r>
          </a:p>
          <a:p>
            <a:pPr rtl="0"/>
            <a:endParaRPr lang="en-US" dirty="0" smtClean="0"/>
          </a:p>
          <a:p>
            <a:pPr rtl="0"/>
            <a:r>
              <a:rPr lang="en-US" dirty="0" smtClean="0"/>
              <a:t>October 3, 2011</a:t>
            </a:r>
          </a:p>
          <a:p>
            <a:pPr rtl="0"/>
            <a:r>
              <a:rPr lang="en-US" b="1" dirty="0" smtClean="0"/>
              <a:t>In U.S., Local and State Governments Retain Positive Ratings</a:t>
            </a:r>
          </a:p>
          <a:p>
            <a:pPr rtl="0"/>
            <a:r>
              <a:rPr lang="en-US" b="1" dirty="0" smtClean="0"/>
              <a:t>In contrast to low trust in Washington, majorities trust state and local governments</a:t>
            </a:r>
          </a:p>
          <a:p>
            <a:pPr rtl="0"/>
            <a:r>
              <a:rPr lang="en-US" dirty="0" smtClean="0"/>
              <a:t>by Lydia </a:t>
            </a:r>
            <a:r>
              <a:rPr lang="en-US" dirty="0" err="1" smtClean="0"/>
              <a:t>Saad</a:t>
            </a:r>
            <a:endParaRPr lang="en-US" dirty="0" smtClean="0"/>
          </a:p>
          <a:p>
            <a:pPr rtl="0"/>
            <a:r>
              <a:rPr lang="en-US" dirty="0" smtClean="0"/>
              <a:t>PRINCETON, NJ -- Two-thirds of Americans have a great deal or fair amount of confidence in their local governments to handle local problems, and a solid majority feel the same way about their state government.</a:t>
            </a:r>
          </a:p>
          <a:p>
            <a:pPr rtl="0"/>
            <a:r>
              <a:rPr lang="en-US" dirty="0" smtClean="0"/>
              <a:t>Confidence in state government matched confidence in local government as recently as 2008; however, the former fell sharply in 2009 as statehouses across the country began to grapple with major budgetary problems, and it has yet to fully recover.</a:t>
            </a:r>
          </a:p>
          <a:p>
            <a:pPr rtl="0"/>
            <a:r>
              <a:rPr lang="en-US" dirty="0" smtClean="0"/>
              <a:t>Still, Americans remain more confident in state and local government than in the two policymaking branches of the federal government, according to findings from the Sept. 8-11 update of Gallup's annual Governance poll.</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80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johnrlott.blogspot.com</a:t>
            </a:r>
            <a:r>
              <a:rPr lang="en-US" dirty="0" smtClean="0"/>
              <a:t>/2011/06/comparing-</a:t>
            </a:r>
            <a:r>
              <a:rPr lang="en-US" dirty="0" err="1" smtClean="0"/>
              <a:t>canadian</a:t>
            </a:r>
            <a:r>
              <a:rPr lang="en-US" dirty="0" smtClean="0"/>
              <a:t>-and-us-</a:t>
            </a:r>
            <a:r>
              <a:rPr lang="en-US" dirty="0" err="1" smtClean="0"/>
              <a:t>unemployment.html</a:t>
            </a:r>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9</a:t>
            </a:fld>
            <a:endParaRPr lang="en-US"/>
          </a:p>
        </p:txBody>
      </p:sp>
    </p:spTree>
    <p:extLst>
      <p:ext uri="{BB962C8B-B14F-4D97-AF65-F5344CB8AC3E}">
        <p14:creationId xmlns:p14="http://schemas.microsoft.com/office/powerpoint/2010/main" val="34935669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http://www.gallup.com/poll/149888/Local-State-Governments-Retain-Positive-Ratings.aspx</a:t>
            </a:r>
          </a:p>
          <a:p>
            <a:pPr rtl="0"/>
            <a:endParaRPr lang="en-US" dirty="0" smtClean="0"/>
          </a:p>
          <a:p>
            <a:pPr rtl="0"/>
            <a:r>
              <a:rPr lang="en-US" dirty="0" smtClean="0"/>
              <a:t>October 3, 2011</a:t>
            </a:r>
          </a:p>
          <a:p>
            <a:pPr rtl="0"/>
            <a:r>
              <a:rPr lang="en-US" b="1" dirty="0" smtClean="0"/>
              <a:t>In U.S., Local and State Governments Retain Positive Ratings</a:t>
            </a:r>
          </a:p>
          <a:p>
            <a:pPr rtl="0"/>
            <a:r>
              <a:rPr lang="en-US" b="1" dirty="0" smtClean="0"/>
              <a:t>In contrast to low trust in Washington, majorities trust state and local governments</a:t>
            </a:r>
          </a:p>
          <a:p>
            <a:pPr rtl="0"/>
            <a:r>
              <a:rPr lang="en-US" dirty="0" smtClean="0"/>
              <a:t>by Lydia </a:t>
            </a:r>
            <a:r>
              <a:rPr lang="en-US" dirty="0" err="1" smtClean="0"/>
              <a:t>Saad</a:t>
            </a:r>
            <a:endParaRPr lang="en-US" dirty="0" smtClean="0"/>
          </a:p>
          <a:p>
            <a:pPr rtl="0"/>
            <a:r>
              <a:rPr lang="en-US" dirty="0" smtClean="0"/>
              <a:t>PRINCETON, NJ -- Two-thirds of Americans have a great deal or fair amount of confidence in their local governments to handle local problems, and a solid majority feel the same way about their state government.</a:t>
            </a:r>
          </a:p>
          <a:p>
            <a:pPr rtl="0"/>
            <a:r>
              <a:rPr lang="en-US" dirty="0" smtClean="0"/>
              <a:t>Confidence in state government matched confidence in local government as recently as 2008; however, the former fell sharply in 2009 as statehouses across the country began to grapple with major budgetary problems, and it has yet to fully recover.</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81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http://www.gallup.com/poll/154892/Americans-City-Optimism-Reaches-Four-Year-High.aspx</a:t>
            </a:r>
          </a:p>
          <a:p>
            <a:pPr rtl="0"/>
            <a:r>
              <a:rPr lang="en-US" dirty="0" smtClean="0"/>
              <a:t>May 25, 2012</a:t>
            </a:r>
          </a:p>
          <a:p>
            <a:pPr rtl="0"/>
            <a:r>
              <a:rPr lang="en-US" b="1" dirty="0" smtClean="0"/>
              <a:t>Americans' City Optimism Reaches Four-Year High</a:t>
            </a:r>
          </a:p>
          <a:p>
            <a:pPr rtl="0"/>
            <a:r>
              <a:rPr lang="en-US" b="1" dirty="0" smtClean="0"/>
              <a:t>Large majority remains satisfied with current local conditions</a:t>
            </a:r>
          </a:p>
          <a:p>
            <a:pPr rtl="0"/>
            <a:r>
              <a:rPr lang="en-US" dirty="0" smtClean="0"/>
              <a:t>by Alyssa Brown</a:t>
            </a:r>
          </a:p>
          <a:p>
            <a:pPr rtl="0"/>
            <a:r>
              <a:rPr lang="en-US" dirty="0" smtClean="0"/>
              <a:t>Americans expressed a high level of satisfaction with current conditions in their city, as has been the case since Gallup and </a:t>
            </a:r>
            <a:r>
              <a:rPr lang="en-US" dirty="0" err="1" smtClean="0"/>
              <a:t>Healthways</a:t>
            </a:r>
            <a:r>
              <a:rPr lang="en-US" dirty="0" smtClean="0"/>
              <a:t> started tracking this metric. The 85.7% who said they were satisfied with their city in April is on par with the highest readings on record and is higher than what was found throughout 2008 and early 2009.</a:t>
            </a:r>
          </a:p>
          <a:p>
            <a:pPr rtl="0"/>
            <a:r>
              <a:rPr lang="en-US" dirty="0" smtClean="0"/>
              <a:t>Still, it is important note that the percentage of Americans satisfied with their city or area has stayed in a narrow range between 83.9% and 86.1% over the past four and a quarter years. Americans' satisfaction with where they live dropped to a low of 83.9% in November 2008 -- amid the financial crisis. The highest level of satisfaction on record came one year later in November 2009, at 86.1%.</a:t>
            </a:r>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82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Lifewellrun.org</a:t>
            </a:r>
          </a:p>
          <a:p>
            <a:endParaRPr lang="en-US" dirty="0" smtClean="0"/>
          </a:p>
          <a:p>
            <a:r>
              <a:rPr lang="en-US" b="1" i="1" dirty="0" smtClean="0"/>
              <a:t>Life, Well Run</a:t>
            </a:r>
            <a:r>
              <a:rPr lang="en-US" b="1" dirty="0" smtClean="0"/>
              <a:t> </a:t>
            </a:r>
            <a:r>
              <a:rPr lang="en-US" dirty="0" smtClean="0"/>
              <a:t>is a campaign to raise awareness of and appreciation for the value professional local government managers bring to building great communities. Professional managers are key to making local government services more effective, ethical, and efficient in 27 percent of counties across America, and more than 59 percent of cities and towns with a population of 2,500 and over.</a:t>
            </a:r>
            <a:br>
              <a:rPr lang="en-US" dirty="0" smtClean="0"/>
            </a:br>
            <a:endParaRPr lang="en-US" dirty="0" smtClean="0"/>
          </a:p>
          <a:p>
            <a:r>
              <a:rPr lang="en-US" dirty="0" smtClean="0"/>
              <a:t>A professional local government manager is an executive or administrator hired to serve the public interest of a city, town, or county.</a:t>
            </a:r>
          </a:p>
          <a:p>
            <a:r>
              <a:rPr lang="en-US" dirty="0" smtClean="0"/>
              <a:t>As the scope and complexity of local government services has grown, so, too, has the need for greater professionalism in government management.</a:t>
            </a:r>
          </a:p>
          <a:p>
            <a:r>
              <a:rPr lang="en-US" dirty="0" smtClean="0"/>
              <a:t>Professional managers </a:t>
            </a:r>
            <a:r>
              <a:rPr lang="en-US" dirty="0" smtClean="0">
                <a:hlinkClick r:id="rId3" tooltip="Elected and Appointed Officials"/>
              </a:rPr>
              <a:t>work closely with local elected officials</a:t>
            </a:r>
            <a:r>
              <a:rPr lang="en-US" dirty="0" smtClean="0"/>
              <a:t> – mayors, city, town, and county councils — to manage their policies and programs and oversee the day-to-day business of the government ethically and transparently.</a:t>
            </a:r>
          </a:p>
          <a:p>
            <a:endParaRPr lang="en-US" dirty="0" smtClean="0"/>
          </a:p>
          <a:p>
            <a:r>
              <a:rPr lang="en-US" dirty="0" smtClean="0"/>
              <a:t>Professional managers:</a:t>
            </a:r>
          </a:p>
          <a:p>
            <a:pPr>
              <a:buFont typeface="Arial" pitchFamily="34" charset="0"/>
              <a:buChar char="•"/>
            </a:pPr>
            <a:r>
              <a:rPr lang="en-US" dirty="0" smtClean="0"/>
              <a:t>are trained in the business of managing government and resources.</a:t>
            </a:r>
          </a:p>
          <a:p>
            <a:pPr>
              <a:buFont typeface="Arial" pitchFamily="34" charset="0"/>
              <a:buChar char="•"/>
            </a:pPr>
            <a:r>
              <a:rPr lang="en-US" dirty="0" smtClean="0"/>
              <a:t>maintain political neutrality and put the overall welfare of the community first.</a:t>
            </a:r>
          </a:p>
          <a:p>
            <a:pPr>
              <a:buFont typeface="Arial" pitchFamily="34" charset="0"/>
              <a:buChar char="•"/>
            </a:pPr>
            <a:r>
              <a:rPr lang="en-US" dirty="0" smtClean="0"/>
              <a:t>bring a community-wide perspective to policies and programs.</a:t>
            </a:r>
          </a:p>
          <a:p>
            <a:pPr>
              <a:buFont typeface="Arial" pitchFamily="34" charset="0"/>
              <a:buChar char="•"/>
            </a:pPr>
            <a:r>
              <a:rPr lang="en-US" dirty="0" smtClean="0"/>
              <a:t>strengthen local democracy by bringing all groups and all interests into the legislative process.</a:t>
            </a:r>
          </a:p>
          <a:p>
            <a:pPr>
              <a:buFont typeface="Arial" pitchFamily="34" charset="0"/>
              <a:buChar char="•"/>
            </a:pPr>
            <a:r>
              <a:rPr lang="en-US" dirty="0" smtClean="0"/>
              <a:t>ensure that services are fairly distributed to all members of the community.</a:t>
            </a:r>
          </a:p>
          <a:p>
            <a:pPr>
              <a:buFont typeface="Arial" pitchFamily="34" charset="0"/>
              <a:buChar char="•"/>
            </a:pPr>
            <a:r>
              <a:rPr lang="en-US" dirty="0" smtClean="0"/>
              <a:t>nurture organizational excellence and promote innovation.</a:t>
            </a:r>
          </a:p>
          <a:p>
            <a:endParaRPr lang="en-US" b="1" dirty="0" smtClean="0"/>
          </a:p>
          <a:p>
            <a:r>
              <a:rPr lang="en-US" b="1" dirty="0" smtClean="0"/>
              <a:t>The benefits of professional management</a:t>
            </a:r>
          </a:p>
          <a:p>
            <a:r>
              <a:rPr lang="en-US" dirty="0" smtClean="0"/>
              <a:t>Professional managers oversee the day-to-day operations of more than 59 percent of cities and towns with a population of 2,500 and over, and 27 percent of counties across America.</a:t>
            </a:r>
          </a:p>
          <a:p>
            <a:r>
              <a:rPr lang="en-US" dirty="0" smtClean="0"/>
              <a:t>They are involved in thousands of individual decisions, large and small, that define our communities and affect our quality of life.</a:t>
            </a:r>
          </a:p>
          <a:p>
            <a:endParaRPr lang="en-US" b="1" dirty="0" smtClean="0"/>
          </a:p>
          <a:p>
            <a:r>
              <a:rPr lang="en-US" b="1" dirty="0" smtClean="0"/>
              <a:t>Commitment to excellence</a:t>
            </a:r>
            <a:endParaRPr lang="en-US" dirty="0" smtClean="0"/>
          </a:p>
          <a:p>
            <a:r>
              <a:rPr lang="en-US" dirty="0" smtClean="0"/>
              <a:t>An important part of their job is supervising the many hard-working public servants who keep their communities thriving. They bring a commitment to excellence that sets the tone for all employees.</a:t>
            </a:r>
          </a:p>
          <a:p>
            <a:r>
              <a:rPr lang="en-US" dirty="0" smtClean="0"/>
              <a:t>There are professionals at all levels of local government – from department directors down. A professional manager expects his or her staff to meet high standards in service delivery, accountability, and ethics. Together, they look for better and more efficient ways to serve the members of their community.</a:t>
            </a:r>
          </a:p>
          <a:p>
            <a:endParaRPr lang="en-US" b="1" dirty="0" smtClean="0"/>
          </a:p>
          <a:p>
            <a:r>
              <a:rPr lang="en-US" b="1" dirty="0" smtClean="0"/>
              <a:t>Professional city, town, and county managers make tomorrow happen.</a:t>
            </a:r>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milescorak.com</a:t>
            </a:r>
            <a:r>
              <a:rPr lang="en-US" dirty="0" smtClean="0"/>
              <a:t>/2012/05/04/the-gap-between-us-and-canadian-unemployment-rates-is-bigger-than-it-appears/</a:t>
            </a:r>
          </a:p>
          <a:p>
            <a:r>
              <a:rPr lang="en-US" sz="1200" kern="1200" dirty="0" smtClean="0">
                <a:solidFill>
                  <a:schemeClr val="tx1"/>
                </a:solidFill>
                <a:latin typeface="+mn-lt"/>
                <a:ea typeface="+mn-ea"/>
                <a:cs typeface="+mn-cs"/>
              </a:rPr>
              <a:t>At 8.1% the unemployment rate in the United States is about one percentage point above the 7.2% currently reported for Canada, but this gap would be almost two percentage points if the Canadian rate was measured in the same way as the American.</a:t>
            </a:r>
          </a:p>
          <a:p>
            <a:r>
              <a:rPr lang="en-US" sz="1200" kern="1200" dirty="0" smtClean="0">
                <a:solidFill>
                  <a:schemeClr val="tx1"/>
                </a:solidFill>
                <a:latin typeface="+mn-lt"/>
                <a:ea typeface="+mn-ea"/>
                <a:cs typeface="+mn-cs"/>
              </a:rPr>
              <a:t>This revealing picture from the recent Canadian federal government Budget paints a more accurate portrait by using unemployment rates defined in a similar way across the two countries.</a:t>
            </a:r>
          </a:p>
          <a:p>
            <a:endParaRPr lang="en-US" dirty="0" smtClean="0"/>
          </a:p>
        </p:txBody>
      </p:sp>
      <p:sp>
        <p:nvSpPr>
          <p:cNvPr id="4" name="Slide Number Placeholder 3"/>
          <p:cNvSpPr>
            <a:spLocks noGrp="1"/>
          </p:cNvSpPr>
          <p:nvPr>
            <p:ph type="sldNum" sz="quarter" idx="10"/>
          </p:nvPr>
        </p:nvSpPr>
        <p:spPr/>
        <p:txBody>
          <a:bodyPr/>
          <a:lstStyle/>
          <a:p>
            <a:fld id="{B75B7849-0FFE-42EB-B8FF-4C289BAE1EBE}" type="slidenum">
              <a:rPr lang="en-US" smtClean="0"/>
              <a:pPr/>
              <a:t>10</a:t>
            </a:fld>
            <a:endParaRPr lang="en-US"/>
          </a:p>
        </p:txBody>
      </p:sp>
    </p:spTree>
    <p:extLst>
      <p:ext uri="{BB962C8B-B14F-4D97-AF65-F5344CB8AC3E}">
        <p14:creationId xmlns:p14="http://schemas.microsoft.com/office/powerpoint/2010/main" val="105772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www.nga.org</a:t>
            </a:r>
            <a:r>
              <a:rPr lang="en-US" dirty="0" smtClean="0"/>
              <a:t>/</a:t>
            </a:r>
            <a:r>
              <a:rPr lang="en-US" dirty="0" err="1" smtClean="0"/>
              <a:t>cms</a:t>
            </a:r>
            <a:r>
              <a:rPr lang="en-US" dirty="0" smtClean="0"/>
              <a:t>/home/special/col2-content/state-fiscal-</a:t>
            </a:r>
            <a:r>
              <a:rPr lang="en-US" dirty="0" err="1" smtClean="0"/>
              <a:t>information.html</a:t>
            </a:r>
            <a:r>
              <a:rPr lang="en-US" dirty="0" smtClean="0"/>
              <a:t> </a:t>
            </a:r>
          </a:p>
          <a:p>
            <a:endParaRPr lang="en-US" dirty="0" smtClean="0"/>
          </a:p>
          <a:p>
            <a:r>
              <a:rPr lang="en-US" dirty="0" smtClean="0"/>
              <a:t>NGA,</a:t>
            </a:r>
            <a:r>
              <a:rPr lang="en-US" baseline="0" dirty="0" smtClean="0"/>
              <a:t> 6/12/12</a:t>
            </a:r>
          </a:p>
          <a:p>
            <a:r>
              <a:rPr lang="en-US" baseline="0" dirty="0" smtClean="0"/>
              <a:t>State Fiscal Information</a:t>
            </a:r>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12</a:t>
            </a:fld>
            <a:endParaRPr lang="en-US"/>
          </a:p>
        </p:txBody>
      </p:sp>
    </p:spTree>
    <p:extLst>
      <p:ext uri="{BB962C8B-B14F-4D97-AF65-F5344CB8AC3E}">
        <p14:creationId xmlns:p14="http://schemas.microsoft.com/office/powerpoint/2010/main" val="149128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www.nga.org</a:t>
            </a:r>
            <a:r>
              <a:rPr lang="en-US" dirty="0" smtClean="0"/>
              <a:t>/</a:t>
            </a:r>
            <a:r>
              <a:rPr lang="en-US" dirty="0" err="1" smtClean="0"/>
              <a:t>cms</a:t>
            </a:r>
            <a:r>
              <a:rPr lang="en-US" dirty="0" smtClean="0"/>
              <a:t>/home/special/col2-content/state-fiscal-</a:t>
            </a:r>
            <a:r>
              <a:rPr lang="en-US" dirty="0" err="1" smtClean="0"/>
              <a:t>information.html</a:t>
            </a:r>
            <a:r>
              <a:rPr lang="en-US" dirty="0" smtClean="0"/>
              <a:t> </a:t>
            </a:r>
          </a:p>
          <a:p>
            <a:endParaRPr lang="en-US" dirty="0" smtClean="0"/>
          </a:p>
          <a:p>
            <a:r>
              <a:rPr lang="en-US" dirty="0" smtClean="0"/>
              <a:t>NGA,</a:t>
            </a:r>
            <a:r>
              <a:rPr lang="en-US" baseline="0" dirty="0" smtClean="0"/>
              <a:t> 6/12/12</a:t>
            </a:r>
          </a:p>
          <a:p>
            <a:r>
              <a:rPr lang="en-US" baseline="0" dirty="0" smtClean="0"/>
              <a:t>State Fiscal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75B7849-0FFE-42EB-B8FF-4C289BAE1EBE}" type="slidenum">
              <a:rPr lang="en-US" smtClean="0"/>
              <a:pPr/>
              <a:t>13</a:t>
            </a:fld>
            <a:endParaRPr lang="en-US"/>
          </a:p>
        </p:txBody>
      </p:sp>
    </p:spTree>
    <p:extLst>
      <p:ext uri="{BB962C8B-B14F-4D97-AF65-F5344CB8AC3E}">
        <p14:creationId xmlns:p14="http://schemas.microsoft.com/office/powerpoint/2010/main" val="38538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BE3F26-5BF0-4602-AF4F-1FD2391B25F1}" type="datetime1">
              <a:rPr lang="en-US" smtClean="0"/>
              <a:pPr/>
              <a:t>8/28/2012</a:t>
            </a:fld>
            <a:endParaRPr lang="en-US"/>
          </a:p>
        </p:txBody>
      </p:sp>
      <p:sp>
        <p:nvSpPr>
          <p:cNvPr id="5" name="Footer Placeholder 4"/>
          <p:cNvSpPr>
            <a:spLocks noGrp="1"/>
          </p:cNvSpPr>
          <p:nvPr>
            <p:ph type="ftr" sz="quarter" idx="11"/>
          </p:nvPr>
        </p:nvSpPr>
        <p:spPr/>
        <p:txBody>
          <a:bodyPr/>
          <a:lstStyle>
            <a:lvl1pPr>
              <a:defRPr sz="1800"/>
            </a:lvl1pPr>
          </a:lstStyle>
          <a:p>
            <a:r>
              <a:rPr lang="en-US" dirty="0" smtClean="0"/>
              <a:t>Slide </a:t>
            </a:r>
            <a:fld id="{D7E63A33-8271-4DD0-9C48-789913D7C115}" type="slidenum">
              <a:rPr lang="en-US" smtClean="0"/>
              <a:pPr/>
              <a:t>‹#›</a:t>
            </a:fld>
            <a:endParaRPr lang="en-US" dirty="0" smtClean="0"/>
          </a:p>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596A4-C2D0-45C0-BDED-EA576C356CDC}" type="datetime1">
              <a:rPr lang="en-US" smtClean="0"/>
              <a:pPr/>
              <a:t>8/28/2012</a:t>
            </a:fld>
            <a:endParaRPr lang="en-US"/>
          </a:p>
        </p:txBody>
      </p:sp>
      <p:sp>
        <p:nvSpPr>
          <p:cNvPr id="5" name="Footer Placeholder 4"/>
          <p:cNvSpPr>
            <a:spLocks noGrp="1"/>
          </p:cNvSpPr>
          <p:nvPr>
            <p:ph type="ftr" sz="quarter" idx="11"/>
          </p:nvPr>
        </p:nvSpPr>
        <p:spPr/>
        <p:txBody>
          <a:bodyPr/>
          <a:lstStyle/>
          <a:p>
            <a:r>
              <a:rPr lang="en-US" smtClean="0"/>
              <a:t>Slide ‹#› </a:t>
            </a:r>
            <a:endParaRPr lang="en-US"/>
          </a:p>
        </p:txBody>
      </p:sp>
      <p:sp>
        <p:nvSpPr>
          <p:cNvPr id="6" name="Slide Number Placeholder 5"/>
          <p:cNvSpPr>
            <a:spLocks noGrp="1"/>
          </p:cNvSpPr>
          <p:nvPr>
            <p:ph type="sldNum" sz="quarter" idx="12"/>
          </p:nvPr>
        </p:nvSpPr>
        <p:spPr/>
        <p:txBody>
          <a:bodyPr/>
          <a:lstStyle/>
          <a:p>
            <a:fld id="{B44BAFE0-C790-4AED-901F-355FEFF2DC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E9756-179E-4368-B4E0-DABD6A9507FA}" type="datetime1">
              <a:rPr lang="en-US" smtClean="0"/>
              <a:pPr/>
              <a:t>8/28/2012</a:t>
            </a:fld>
            <a:endParaRPr lang="en-US"/>
          </a:p>
        </p:txBody>
      </p:sp>
      <p:sp>
        <p:nvSpPr>
          <p:cNvPr id="5" name="Footer Placeholder 4"/>
          <p:cNvSpPr>
            <a:spLocks noGrp="1"/>
          </p:cNvSpPr>
          <p:nvPr>
            <p:ph type="ftr" sz="quarter" idx="11"/>
          </p:nvPr>
        </p:nvSpPr>
        <p:spPr/>
        <p:txBody>
          <a:bodyPr/>
          <a:lstStyle/>
          <a:p>
            <a:r>
              <a:rPr lang="en-US" smtClean="0"/>
              <a:t>Slide ‹#› </a:t>
            </a:r>
            <a:endParaRPr lang="en-US"/>
          </a:p>
        </p:txBody>
      </p:sp>
      <p:sp>
        <p:nvSpPr>
          <p:cNvPr id="6" name="Slide Number Placeholder 5"/>
          <p:cNvSpPr>
            <a:spLocks noGrp="1"/>
          </p:cNvSpPr>
          <p:nvPr>
            <p:ph type="sldNum" sz="quarter" idx="12"/>
          </p:nvPr>
        </p:nvSpPr>
        <p:spPr/>
        <p:txBody>
          <a:bodyPr/>
          <a:lstStyle/>
          <a:p>
            <a:fld id="{B44BAFE0-C790-4AED-901F-355FEFF2DC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BECBD-0335-49AC-9D2D-80BCBD39B7E1}" type="datetime1">
              <a:rPr lang="en-US" smtClean="0"/>
              <a:pPr/>
              <a:t>8/28/2012</a:t>
            </a:fld>
            <a:endParaRPr lang="en-US"/>
          </a:p>
        </p:txBody>
      </p:sp>
      <p:sp>
        <p:nvSpPr>
          <p:cNvPr id="5" name="Footer Placeholder 4"/>
          <p:cNvSpPr>
            <a:spLocks noGrp="1"/>
          </p:cNvSpPr>
          <p:nvPr>
            <p:ph type="ftr" sz="quarter" idx="11"/>
          </p:nvPr>
        </p:nvSpPr>
        <p:spPr/>
        <p:txBody>
          <a:bodyPr/>
          <a:lstStyle/>
          <a:p>
            <a:r>
              <a:rPr lang="en-US" smtClean="0"/>
              <a:t>Slide ‹#› </a:t>
            </a:r>
            <a:endParaRPr lang="en-US"/>
          </a:p>
        </p:txBody>
      </p:sp>
      <p:sp>
        <p:nvSpPr>
          <p:cNvPr id="6" name="Slide Number Placeholder 5"/>
          <p:cNvSpPr>
            <a:spLocks noGrp="1"/>
          </p:cNvSpPr>
          <p:nvPr>
            <p:ph type="sldNum" sz="quarter" idx="12"/>
          </p:nvPr>
        </p:nvSpPr>
        <p:spPr/>
        <p:txBody>
          <a:bodyPr/>
          <a:lstStyle/>
          <a:p>
            <a:fld id="{B44BAFE0-C790-4AED-901F-355FEFF2DC49}" type="slidenum">
              <a:rPr lang="en-US" smtClean="0"/>
              <a:pPr/>
              <a:t>‹#›</a:t>
            </a:fld>
            <a:endParaRPr lang="en-US"/>
          </a:p>
        </p:txBody>
      </p:sp>
      <p:sp>
        <p:nvSpPr>
          <p:cNvPr id="8" name="Title 7"/>
          <p:cNvSpPr>
            <a:spLocks noGrp="1"/>
          </p:cNvSpPr>
          <p:nvPr>
            <p:ph type="title"/>
          </p:nvPr>
        </p:nvSpPr>
        <p:spPr>
          <a:effectLst/>
        </p:spPr>
        <p:txBody>
          <a:body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4612E-D0F9-4CDD-BBD9-414F336DBC96}" type="datetime1">
              <a:rPr lang="en-US" smtClean="0"/>
              <a:pPr/>
              <a:t>8/28/2012</a:t>
            </a:fld>
            <a:endParaRPr lang="en-US"/>
          </a:p>
        </p:txBody>
      </p:sp>
      <p:sp>
        <p:nvSpPr>
          <p:cNvPr id="5" name="Footer Placeholder 4"/>
          <p:cNvSpPr>
            <a:spLocks noGrp="1"/>
          </p:cNvSpPr>
          <p:nvPr>
            <p:ph type="ftr" sz="quarter" idx="11"/>
          </p:nvPr>
        </p:nvSpPr>
        <p:spPr/>
        <p:txBody>
          <a:bodyPr/>
          <a:lstStyle/>
          <a:p>
            <a:r>
              <a:rPr lang="en-US" smtClean="0"/>
              <a:t>Slide ‹#› </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EF7163-A488-4D59-939E-199709FFDD8A}" type="datetime1">
              <a:rPr lang="en-US" smtClean="0"/>
              <a:pPr/>
              <a:t>8/28/2012</a:t>
            </a:fld>
            <a:endParaRPr lang="en-US"/>
          </a:p>
        </p:txBody>
      </p:sp>
      <p:sp>
        <p:nvSpPr>
          <p:cNvPr id="6" name="Footer Placeholder 5"/>
          <p:cNvSpPr>
            <a:spLocks noGrp="1"/>
          </p:cNvSpPr>
          <p:nvPr>
            <p:ph type="ftr" sz="quarter" idx="11"/>
          </p:nvPr>
        </p:nvSpPr>
        <p:spPr/>
        <p:txBody>
          <a:bodyPr/>
          <a:lstStyle/>
          <a:p>
            <a:r>
              <a:rPr lang="en-US" smtClean="0"/>
              <a:t>Slide ‹#› </a:t>
            </a:r>
            <a:endParaRPr lang="en-US"/>
          </a:p>
        </p:txBody>
      </p:sp>
      <p:sp>
        <p:nvSpPr>
          <p:cNvPr id="7" name="Slide Number Placeholder 6"/>
          <p:cNvSpPr>
            <a:spLocks noGrp="1"/>
          </p:cNvSpPr>
          <p:nvPr>
            <p:ph type="sldNum" sz="quarter" idx="12"/>
          </p:nvPr>
        </p:nvSpPr>
        <p:spPr/>
        <p:txBody>
          <a:bodyPr/>
          <a:lstStyle/>
          <a:p>
            <a:fld id="{B44BAFE0-C790-4AED-901F-355FEFF2DC4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E203E8-A784-45D6-921C-25AF020ADE47}" type="datetime1">
              <a:rPr lang="en-US" smtClean="0"/>
              <a:pPr/>
              <a:t>8/28/2012</a:t>
            </a:fld>
            <a:endParaRPr lang="en-US"/>
          </a:p>
        </p:txBody>
      </p:sp>
      <p:sp>
        <p:nvSpPr>
          <p:cNvPr id="8" name="Footer Placeholder 7"/>
          <p:cNvSpPr>
            <a:spLocks noGrp="1"/>
          </p:cNvSpPr>
          <p:nvPr>
            <p:ph type="ftr" sz="quarter" idx="11"/>
          </p:nvPr>
        </p:nvSpPr>
        <p:spPr/>
        <p:txBody>
          <a:bodyPr/>
          <a:lstStyle/>
          <a:p>
            <a:r>
              <a:rPr lang="en-US" smtClean="0"/>
              <a:t>Slide ‹#› </a:t>
            </a:r>
            <a:endParaRPr lang="en-US"/>
          </a:p>
        </p:txBody>
      </p:sp>
      <p:sp>
        <p:nvSpPr>
          <p:cNvPr id="9" name="Slide Number Placeholder 8"/>
          <p:cNvSpPr>
            <a:spLocks noGrp="1"/>
          </p:cNvSpPr>
          <p:nvPr>
            <p:ph type="sldNum" sz="quarter" idx="12"/>
          </p:nvPr>
        </p:nvSpPr>
        <p:spPr/>
        <p:txBody>
          <a:bodyPr/>
          <a:lstStyle/>
          <a:p>
            <a:fld id="{B44BAFE0-C790-4AED-901F-355FEFF2DC4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A177E7-EFEA-475E-BB95-62FB1B594B98}" type="datetime1">
              <a:rPr lang="en-US" smtClean="0"/>
              <a:pPr/>
              <a:t>8/28/2012</a:t>
            </a:fld>
            <a:endParaRPr lang="en-US"/>
          </a:p>
        </p:txBody>
      </p:sp>
      <p:sp>
        <p:nvSpPr>
          <p:cNvPr id="4" name="Footer Placeholder 3"/>
          <p:cNvSpPr>
            <a:spLocks noGrp="1"/>
          </p:cNvSpPr>
          <p:nvPr>
            <p:ph type="ftr" sz="quarter" idx="11"/>
          </p:nvPr>
        </p:nvSpPr>
        <p:spPr/>
        <p:txBody>
          <a:bodyPr/>
          <a:lstStyle/>
          <a:p>
            <a:r>
              <a:rPr lang="en-US" smtClean="0"/>
              <a:t>Slide ‹#› </a:t>
            </a:r>
            <a:endParaRPr lang="en-US"/>
          </a:p>
        </p:txBody>
      </p:sp>
      <p:sp>
        <p:nvSpPr>
          <p:cNvPr id="5" name="Slide Number Placeholder 4"/>
          <p:cNvSpPr>
            <a:spLocks noGrp="1"/>
          </p:cNvSpPr>
          <p:nvPr>
            <p:ph type="sldNum" sz="quarter" idx="12"/>
          </p:nvPr>
        </p:nvSpPr>
        <p:spPr/>
        <p:txBody>
          <a:bodyPr/>
          <a:lstStyle/>
          <a:p>
            <a:fld id="{B44BAFE0-C790-4AED-901F-355FEFF2DC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7D7F-3BA3-4F83-8D79-45373FADC4B3}" type="datetime1">
              <a:rPr lang="en-US" smtClean="0"/>
              <a:pPr/>
              <a:t>8/28/2012</a:t>
            </a:fld>
            <a:endParaRPr lang="en-US"/>
          </a:p>
        </p:txBody>
      </p:sp>
      <p:sp>
        <p:nvSpPr>
          <p:cNvPr id="3" name="Footer Placeholder 2"/>
          <p:cNvSpPr>
            <a:spLocks noGrp="1"/>
          </p:cNvSpPr>
          <p:nvPr>
            <p:ph type="ftr" sz="quarter" idx="11"/>
          </p:nvPr>
        </p:nvSpPr>
        <p:spPr/>
        <p:txBody>
          <a:bodyPr/>
          <a:lstStyle/>
          <a:p>
            <a:r>
              <a:rPr lang="en-US" smtClean="0"/>
              <a:t>Slide ‹#› </a:t>
            </a:r>
            <a:endParaRPr lang="en-US"/>
          </a:p>
        </p:txBody>
      </p:sp>
      <p:sp>
        <p:nvSpPr>
          <p:cNvPr id="4" name="Slide Number Placeholder 3"/>
          <p:cNvSpPr>
            <a:spLocks noGrp="1"/>
          </p:cNvSpPr>
          <p:nvPr>
            <p:ph type="sldNum" sz="quarter" idx="12"/>
          </p:nvPr>
        </p:nvSpPr>
        <p:spPr/>
        <p:txBody>
          <a:bodyPr/>
          <a:lstStyle/>
          <a:p>
            <a:fld id="{B44BAFE0-C790-4AED-901F-355FEFF2DC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DC305-CCFD-4686-B493-E503EE42612D}" type="datetime1">
              <a:rPr lang="en-US" smtClean="0"/>
              <a:pPr/>
              <a:t>8/28/2012</a:t>
            </a:fld>
            <a:endParaRPr lang="en-US"/>
          </a:p>
        </p:txBody>
      </p:sp>
      <p:sp>
        <p:nvSpPr>
          <p:cNvPr id="6" name="Footer Placeholder 5"/>
          <p:cNvSpPr>
            <a:spLocks noGrp="1"/>
          </p:cNvSpPr>
          <p:nvPr>
            <p:ph type="ftr" sz="quarter" idx="11"/>
          </p:nvPr>
        </p:nvSpPr>
        <p:spPr/>
        <p:txBody>
          <a:bodyPr/>
          <a:lstStyle/>
          <a:p>
            <a:r>
              <a:rPr lang="en-US" smtClean="0"/>
              <a:t>Slide ‹#› </a:t>
            </a:r>
            <a:endParaRPr lang="en-US"/>
          </a:p>
        </p:txBody>
      </p:sp>
      <p:sp>
        <p:nvSpPr>
          <p:cNvPr id="7" name="Slide Number Placeholder 6"/>
          <p:cNvSpPr>
            <a:spLocks noGrp="1"/>
          </p:cNvSpPr>
          <p:nvPr>
            <p:ph type="sldNum" sz="quarter" idx="12"/>
          </p:nvPr>
        </p:nvSpPr>
        <p:spPr/>
        <p:txBody>
          <a:bodyPr/>
          <a:lstStyle/>
          <a:p>
            <a:fld id="{B44BAFE0-C790-4AED-901F-355FEFF2DC4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ABAF8-67F8-4437-B2B4-1605B8A6E4C1}" type="datetime1">
              <a:rPr lang="en-US" smtClean="0"/>
              <a:pPr/>
              <a:t>8/28/2012</a:t>
            </a:fld>
            <a:endParaRPr lang="en-US"/>
          </a:p>
        </p:txBody>
      </p:sp>
      <p:sp>
        <p:nvSpPr>
          <p:cNvPr id="6" name="Footer Placeholder 5"/>
          <p:cNvSpPr>
            <a:spLocks noGrp="1"/>
          </p:cNvSpPr>
          <p:nvPr>
            <p:ph type="ftr" sz="quarter" idx="11"/>
          </p:nvPr>
        </p:nvSpPr>
        <p:spPr/>
        <p:txBody>
          <a:bodyPr/>
          <a:lstStyle/>
          <a:p>
            <a:r>
              <a:rPr lang="en-US" smtClean="0"/>
              <a:t>Slide ‹#› </a:t>
            </a:r>
            <a:endParaRPr lang="en-US"/>
          </a:p>
        </p:txBody>
      </p:sp>
      <p:sp>
        <p:nvSpPr>
          <p:cNvPr id="7" name="Slide Number Placeholder 6"/>
          <p:cNvSpPr>
            <a:spLocks noGrp="1"/>
          </p:cNvSpPr>
          <p:nvPr>
            <p:ph type="sldNum" sz="quarter" idx="12"/>
          </p:nvPr>
        </p:nvSpPr>
        <p:spPr/>
        <p:txBody>
          <a:bodyPr/>
          <a:lstStyle/>
          <a:p>
            <a:fld id="{B44BAFE0-C790-4AED-901F-355FEFF2DC49}"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77C721B-ADDE-491F-AF68-205479319AC6}" type="datetime1">
              <a:rPr lang="en-US" smtClean="0"/>
              <a:pPr/>
              <a:t>8/28/2012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Slide ‹#› </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4BAFE0-C790-4AED-901F-355FEFF2D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carlee@icma.org"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huffingtonpost.ca/2012/06/25/income-inequality-statscan-cuts_n_1625345.html"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people-press.org/2012/05/01/supreme-court-favorability-reaches-new-low/5-1-12-1/"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800" dirty="0" smtClean="0"/>
              <a:t>August 2012</a:t>
            </a:r>
            <a:endParaRPr lang="en-US" sz="1800" dirty="0"/>
          </a:p>
        </p:txBody>
      </p:sp>
      <p:sp>
        <p:nvSpPr>
          <p:cNvPr id="2" name="Title 1"/>
          <p:cNvSpPr>
            <a:spLocks noGrp="1"/>
          </p:cNvSpPr>
          <p:nvPr>
            <p:ph type="ctrTitle"/>
          </p:nvPr>
        </p:nvSpPr>
        <p:spPr>
          <a:xfrm>
            <a:off x="838200" y="2057400"/>
            <a:ext cx="7620000" cy="1447800"/>
          </a:xfrm>
        </p:spPr>
        <p:txBody>
          <a:bodyPr/>
          <a:lstStyle/>
          <a:p>
            <a:r>
              <a:rPr lang="en-US" sz="3600" dirty="0" smtClean="0"/>
              <a:t>Drivers in Local Government</a:t>
            </a:r>
            <a:br>
              <a:rPr lang="en-US" sz="3600" dirty="0" smtClean="0"/>
            </a:br>
            <a:endParaRPr lang="en-US" sz="3600" dirty="0"/>
          </a:p>
        </p:txBody>
      </p:sp>
      <p:pic>
        <p:nvPicPr>
          <p:cNvPr id="4" name="Picture 3" descr="ICMA Master COL.jpg"/>
          <p:cNvPicPr>
            <a:picLocks noChangeAspect="1"/>
          </p:cNvPicPr>
          <p:nvPr/>
        </p:nvPicPr>
        <p:blipFill>
          <a:blip r:embed="rId2" cstate="print"/>
          <a:stretch>
            <a:fillRect/>
          </a:stretch>
        </p:blipFill>
        <p:spPr>
          <a:xfrm>
            <a:off x="1676400" y="5715000"/>
            <a:ext cx="2758025" cy="838200"/>
          </a:xfrm>
          <a:prstGeom prst="rect">
            <a:avLst/>
          </a:prstGeom>
        </p:spPr>
      </p:pic>
      <p:sp>
        <p:nvSpPr>
          <p:cNvPr id="6" name="TextBox 5"/>
          <p:cNvSpPr txBox="1"/>
          <p:nvPr/>
        </p:nvSpPr>
        <p:spPr>
          <a:xfrm>
            <a:off x="1524000" y="3429000"/>
            <a:ext cx="6613597" cy="923330"/>
          </a:xfrm>
          <a:prstGeom prst="rect">
            <a:avLst/>
          </a:prstGeom>
          <a:noFill/>
        </p:spPr>
        <p:txBody>
          <a:bodyPr wrap="none" rtlCol="0">
            <a:spAutoFit/>
          </a:bodyPr>
          <a:lstStyle/>
          <a:p>
            <a:r>
              <a:rPr lang="en-US" dirty="0" smtClean="0"/>
              <a:t>Ron Carlee, DPA, CM</a:t>
            </a:r>
          </a:p>
          <a:p>
            <a:r>
              <a:rPr lang="en-US" dirty="0" smtClean="0"/>
              <a:t>Chief Operating Officer, ICMA</a:t>
            </a:r>
          </a:p>
          <a:p>
            <a:r>
              <a:rPr lang="en-US" dirty="0" smtClean="0"/>
              <a:t>Adjunct Professor, Public Administration/Public Policy, GWU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10</a:t>
            </a:fld>
            <a:endParaRPr lang="en-US"/>
          </a:p>
        </p:txBody>
      </p:sp>
      <p:pic>
        <p:nvPicPr>
          <p:cNvPr id="3" name="Picture 2"/>
          <p:cNvPicPr>
            <a:picLocks noChangeAspect="1"/>
          </p:cNvPicPr>
          <p:nvPr/>
        </p:nvPicPr>
        <p:blipFill>
          <a:blip r:embed="rId3" cstate="print"/>
          <a:stretch>
            <a:fillRect/>
          </a:stretch>
        </p:blipFill>
        <p:spPr>
          <a:xfrm>
            <a:off x="1409700" y="1524000"/>
            <a:ext cx="6311900" cy="3797300"/>
          </a:xfrm>
          <a:prstGeom prst="rect">
            <a:avLst/>
          </a:prstGeom>
        </p:spPr>
      </p:pic>
    </p:spTree>
    <p:extLst>
      <p:ext uri="{BB962C8B-B14F-4D97-AF65-F5344CB8AC3E}">
        <p14:creationId xmlns:p14="http://schemas.microsoft.com/office/powerpoint/2010/main" val="22226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Budgets</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44BAFE0-C790-4AED-901F-355FEFF2DC49}" type="slidenum">
              <a:rPr lang="en-US" smtClean="0"/>
              <a:pPr/>
              <a:t>11</a:t>
            </a:fld>
            <a:endParaRPr lang="en-US"/>
          </a:p>
        </p:txBody>
      </p:sp>
    </p:spTree>
    <p:extLst>
      <p:ext uri="{BB962C8B-B14F-4D97-AF65-F5344CB8AC3E}">
        <p14:creationId xmlns:p14="http://schemas.microsoft.com/office/powerpoint/2010/main" val="1274605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E63A33-8271-4DD0-9C48-789913D7C115}" type="slidenum">
              <a:rPr lang="en-US" smtClean="0"/>
              <a:pPr/>
              <a:t>12</a:t>
            </a:fld>
            <a:endParaRPr lang="en-US"/>
          </a:p>
        </p:txBody>
      </p:sp>
      <p:pic>
        <p:nvPicPr>
          <p:cNvPr id="5" name="Picture 4"/>
          <p:cNvPicPr>
            <a:picLocks noChangeAspect="1"/>
          </p:cNvPicPr>
          <p:nvPr/>
        </p:nvPicPr>
        <p:blipFill>
          <a:blip r:embed="rId3" cstate="print"/>
          <a:stretch>
            <a:fillRect/>
          </a:stretch>
        </p:blipFill>
        <p:spPr>
          <a:xfrm>
            <a:off x="879522" y="1057148"/>
            <a:ext cx="7080155" cy="4743704"/>
          </a:xfrm>
          <a:prstGeom prst="rect">
            <a:avLst/>
          </a:prstGeom>
        </p:spPr>
      </p:pic>
    </p:spTree>
    <p:extLst>
      <p:ext uri="{BB962C8B-B14F-4D97-AF65-F5344CB8AC3E}">
        <p14:creationId xmlns:p14="http://schemas.microsoft.com/office/powerpoint/2010/main" val="214626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13</a:t>
            </a:fld>
            <a:endParaRPr lang="en-US"/>
          </a:p>
        </p:txBody>
      </p:sp>
      <p:pic>
        <p:nvPicPr>
          <p:cNvPr id="3" name="Picture 2"/>
          <p:cNvPicPr>
            <a:picLocks noChangeAspect="1"/>
          </p:cNvPicPr>
          <p:nvPr/>
        </p:nvPicPr>
        <p:blipFill>
          <a:blip r:embed="rId3" cstate="print"/>
          <a:stretch>
            <a:fillRect/>
          </a:stretch>
        </p:blipFill>
        <p:spPr>
          <a:xfrm>
            <a:off x="876300" y="1066800"/>
            <a:ext cx="7086600" cy="4724400"/>
          </a:xfrm>
          <a:prstGeom prst="rect">
            <a:avLst/>
          </a:prstGeom>
        </p:spPr>
      </p:pic>
    </p:spTree>
    <p:extLst>
      <p:ext uri="{BB962C8B-B14F-4D97-AF65-F5344CB8AC3E}">
        <p14:creationId xmlns:p14="http://schemas.microsoft.com/office/powerpoint/2010/main" val="1518745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0" descr="LGjobsApr2012.jpg"/>
          <p:cNvPicPr>
            <a:picLocks noChangeAspect="1" noChangeArrowheads="1"/>
          </p:cNvPicPr>
          <p:nvPr/>
        </p:nvPicPr>
        <p:blipFill>
          <a:blip r:embed="rId3" cstate="print"/>
          <a:srcRect/>
          <a:stretch>
            <a:fillRect/>
          </a:stretch>
        </p:blipFill>
        <p:spPr bwMode="auto">
          <a:xfrm>
            <a:off x="914400" y="1234440"/>
            <a:ext cx="7315200" cy="438912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44BAFE0-C790-4AED-901F-355FEFF2DC4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15</a:t>
            </a:fld>
            <a:endParaRPr lang="en-US"/>
          </a:p>
        </p:txBody>
      </p:sp>
      <p:pic>
        <p:nvPicPr>
          <p:cNvPr id="3" name="Picture 2"/>
          <p:cNvPicPr>
            <a:picLocks noChangeAspect="1"/>
          </p:cNvPicPr>
          <p:nvPr/>
        </p:nvPicPr>
        <p:blipFill>
          <a:blip r:embed="rId3" cstate="print"/>
          <a:stretch>
            <a:fillRect/>
          </a:stretch>
        </p:blipFill>
        <p:spPr>
          <a:xfrm>
            <a:off x="3365500" y="660400"/>
            <a:ext cx="2413000" cy="5524500"/>
          </a:xfrm>
          <a:prstGeom prst="rect">
            <a:avLst/>
          </a:prstGeom>
        </p:spPr>
      </p:pic>
    </p:spTree>
    <p:extLst>
      <p:ext uri="{BB962C8B-B14F-4D97-AF65-F5344CB8AC3E}">
        <p14:creationId xmlns:p14="http://schemas.microsoft.com/office/powerpoint/2010/main" val="149369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p:cNvGraphicFramePr>
          <p:nvPr>
            <p:extLst>
              <p:ext uri="{D42A27DB-BD31-4B8C-83A1-F6EECF244321}">
                <p14:modId xmlns:p14="http://schemas.microsoft.com/office/powerpoint/2010/main" val="2406608077"/>
              </p:ext>
            </p:extLst>
          </p:nvPr>
        </p:nvGraphicFramePr>
        <p:xfrm>
          <a:off x="914400" y="1409700"/>
          <a:ext cx="7315200" cy="4038600"/>
        </p:xfrm>
        <a:graphic>
          <a:graphicData uri="http://schemas.openxmlformats.org/presentationml/2006/ole">
            <mc:AlternateContent xmlns:mc="http://schemas.openxmlformats.org/markup-compatibility/2006">
              <mc:Choice xmlns:v="urn:schemas-microsoft-com:vml" Requires="v">
                <p:oleObj spid="_x0000_s2092" name="Chart" r:id="rId5" imgW="5943743" imgH="2486025" progId="Excel.Sheet.8">
                  <p:embed/>
                </p:oleObj>
              </mc:Choice>
              <mc:Fallback>
                <p:oleObj name="Chart" r:id="rId5" imgW="5943743" imgH="2486025" progId="Excel.Sheet.8">
                  <p:embed/>
                  <p:pic>
                    <p:nvPicPr>
                      <p:cNvPr id="0"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409700"/>
                        <a:ext cx="73152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44BAFE0-C790-4AED-901F-355FEFF2DC4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17</a:t>
            </a:fld>
            <a:endParaRPr lang="en-US"/>
          </a:p>
        </p:txBody>
      </p:sp>
      <p:pic>
        <p:nvPicPr>
          <p:cNvPr id="56322" name="Picture 2" descr="http://www.project.org/images/graphs/US_National_Housing_Price_Index.jpg"/>
          <p:cNvPicPr>
            <a:picLocks noChangeAspect="1" noChangeArrowheads="1"/>
          </p:cNvPicPr>
          <p:nvPr/>
        </p:nvPicPr>
        <p:blipFill>
          <a:blip r:embed="rId2" cstate="print"/>
          <a:srcRect/>
          <a:stretch>
            <a:fillRect/>
          </a:stretch>
        </p:blipFill>
        <p:spPr bwMode="auto">
          <a:xfrm>
            <a:off x="914400" y="1428366"/>
            <a:ext cx="7315200" cy="400126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18</a:t>
            </a:fld>
            <a:endParaRPr lang="en-US"/>
          </a:p>
        </p:txBody>
      </p:sp>
      <p:pic>
        <p:nvPicPr>
          <p:cNvPr id="3" name="Picture 2"/>
          <p:cNvPicPr>
            <a:picLocks noChangeAspect="1"/>
          </p:cNvPicPr>
          <p:nvPr/>
        </p:nvPicPr>
        <p:blipFill>
          <a:blip r:embed="rId3" cstate="print"/>
          <a:stretch>
            <a:fillRect/>
          </a:stretch>
        </p:blipFill>
        <p:spPr>
          <a:xfrm>
            <a:off x="1727200" y="1460500"/>
            <a:ext cx="5689600" cy="3937000"/>
          </a:xfrm>
          <a:prstGeom prst="rect">
            <a:avLst/>
          </a:prstGeom>
        </p:spPr>
      </p:pic>
    </p:spTree>
    <p:extLst>
      <p:ext uri="{BB962C8B-B14F-4D97-AF65-F5344CB8AC3E}">
        <p14:creationId xmlns:p14="http://schemas.microsoft.com/office/powerpoint/2010/main" val="128713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19</a:t>
            </a:fld>
            <a:endParaRPr lang="en-US"/>
          </a:p>
        </p:txBody>
      </p:sp>
      <p:pic>
        <p:nvPicPr>
          <p:cNvPr id="3" name="Picture 2"/>
          <p:cNvPicPr>
            <a:picLocks noChangeAspect="1"/>
          </p:cNvPicPr>
          <p:nvPr/>
        </p:nvPicPr>
        <p:blipFill>
          <a:blip r:embed="rId3" cstate="print"/>
          <a:stretch>
            <a:fillRect/>
          </a:stretch>
        </p:blipFill>
        <p:spPr>
          <a:xfrm>
            <a:off x="0" y="12700"/>
            <a:ext cx="9131300" cy="6832600"/>
          </a:xfrm>
          <a:prstGeom prst="rect">
            <a:avLst/>
          </a:prstGeom>
        </p:spPr>
      </p:pic>
    </p:spTree>
    <p:extLst>
      <p:ext uri="{BB962C8B-B14F-4D97-AF65-F5344CB8AC3E}">
        <p14:creationId xmlns:p14="http://schemas.microsoft.com/office/powerpoint/2010/main" val="393685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2</a:t>
            </a:fld>
            <a:endParaRPr lang="en-US"/>
          </a:p>
        </p:txBody>
      </p:sp>
      <p:sp>
        <p:nvSpPr>
          <p:cNvPr id="4" name="TextBox 3"/>
          <p:cNvSpPr txBox="1"/>
          <p:nvPr/>
        </p:nvSpPr>
        <p:spPr>
          <a:xfrm>
            <a:off x="914400" y="3962400"/>
            <a:ext cx="7315200" cy="1569660"/>
          </a:xfrm>
          <a:prstGeom prst="rect">
            <a:avLst/>
          </a:prstGeom>
          <a:noFill/>
        </p:spPr>
        <p:txBody>
          <a:bodyPr wrap="square" rtlCol="0">
            <a:spAutoFit/>
          </a:bodyPr>
          <a:lstStyle/>
          <a:p>
            <a:r>
              <a:rPr lang="en-US" sz="2400" i="1" dirty="0" smtClean="0"/>
              <a:t>…creating excellence in local governance by supporting professional leaders to build sustainable communities that improve people’s lives worldwide…</a:t>
            </a:r>
            <a:endParaRPr lang="en-US" sz="2400" i="1" dirty="0"/>
          </a:p>
        </p:txBody>
      </p:sp>
      <p:pic>
        <p:nvPicPr>
          <p:cNvPr id="6" name="Picture 5" descr="ICMA-100-Date-Color-200dp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705" y="685800"/>
            <a:ext cx="3188955" cy="2971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20</a:t>
            </a:fld>
            <a:endParaRPr lang="en-US"/>
          </a:p>
        </p:txBody>
      </p:sp>
      <p:pic>
        <p:nvPicPr>
          <p:cNvPr id="3" name="Picture 2"/>
          <p:cNvPicPr>
            <a:picLocks noChangeAspect="1"/>
          </p:cNvPicPr>
          <p:nvPr/>
        </p:nvPicPr>
        <p:blipFill>
          <a:blip r:embed="rId2" cstate="print"/>
          <a:stretch>
            <a:fillRect/>
          </a:stretch>
        </p:blipFill>
        <p:spPr>
          <a:xfrm>
            <a:off x="0" y="228600"/>
            <a:ext cx="9144000" cy="6377940"/>
          </a:xfrm>
          <a:prstGeom prst="rect">
            <a:avLst/>
          </a:prstGeom>
        </p:spPr>
      </p:pic>
    </p:spTree>
    <p:extLst>
      <p:ext uri="{BB962C8B-B14F-4D97-AF65-F5344CB8AC3E}">
        <p14:creationId xmlns:p14="http://schemas.microsoft.com/office/powerpoint/2010/main" val="216803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21</a:t>
            </a:fld>
            <a:endParaRPr lang="en-US"/>
          </a:p>
        </p:txBody>
      </p:sp>
      <p:sp>
        <p:nvSpPr>
          <p:cNvPr id="4" name="Title 3"/>
          <p:cNvSpPr>
            <a:spLocks noGrp="1"/>
          </p:cNvSpPr>
          <p:nvPr>
            <p:ph type="title"/>
          </p:nvPr>
        </p:nvSpPr>
        <p:spPr/>
        <p:txBody>
          <a:bodyPr/>
          <a:lstStyle/>
          <a:p>
            <a:pPr lvl="0"/>
            <a:r>
              <a:rPr lang="en-US" sz="2400" dirty="0" smtClean="0"/>
              <a:t>Negative Equity Falls in Q2; Half of Borrowers Under 40 Underwater</a:t>
            </a:r>
            <a:br>
              <a:rPr lang="en-US" sz="2400" dirty="0" smtClean="0"/>
            </a:br>
            <a:endParaRPr lang="en-US" sz="2400" dirty="0"/>
          </a:p>
        </p:txBody>
      </p:sp>
      <p:sp>
        <p:nvSpPr>
          <p:cNvPr id="5" name="Content Placeholder 4"/>
          <p:cNvSpPr>
            <a:spLocks noGrp="1"/>
          </p:cNvSpPr>
          <p:nvPr>
            <p:ph sz="quarter" idx="13"/>
          </p:nvPr>
        </p:nvSpPr>
        <p:spPr/>
        <p:txBody>
          <a:bodyPr>
            <a:normAutofit fontScale="85000" lnSpcReduction="20000"/>
          </a:bodyPr>
          <a:lstStyle/>
          <a:p>
            <a:pPr lvl="0"/>
            <a:r>
              <a:rPr lang="en-US" dirty="0" smtClean="0"/>
              <a:t>Negative equity rate for U.S. homeowners with a mortgage declined to 30.9% from 31.4% in the first quarter 2012.</a:t>
            </a:r>
          </a:p>
          <a:p>
            <a:r>
              <a:rPr lang="en-US" dirty="0" smtClean="0"/>
              <a:t>15.3 million homes are underwater, totaling $1.15 trillion in negative equity in the second quarter, down from 15.7 million homes and $1.19 trillion in negative equity in the first quarter.</a:t>
            </a:r>
          </a:p>
          <a:p>
            <a:pPr lvl="0"/>
            <a:r>
              <a:rPr lang="en-US" dirty="0" smtClean="0"/>
              <a:t>Negative equity disproportionately affects borrowers under age 40; nearly half (48%) of homeowners with mortgages under the age of 40 are underwater.</a:t>
            </a:r>
          </a:p>
          <a:p>
            <a:pPr lvl="0"/>
            <a:r>
              <a:rPr lang="en-US" dirty="0" smtClean="0"/>
              <a:t>Home values increased 0.5 percent to $151,600 from June to July 2012</a:t>
            </a:r>
          </a:p>
          <a:p>
            <a:pPr lvl="0"/>
            <a:endParaRPr lang="en-US" dirty="0" smtClean="0"/>
          </a:p>
          <a:p>
            <a:pPr lvl="0"/>
            <a:endParaRPr lang="en-US" dirty="0" smtClean="0"/>
          </a:p>
          <a:p>
            <a:pPr lvl="0"/>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22</a:t>
            </a:fld>
            <a:endParaRPr lang="en-US"/>
          </a:p>
        </p:txBody>
      </p:sp>
      <p:pic>
        <p:nvPicPr>
          <p:cNvPr id="158722" name="Picture 2" descr="http://www.zillow.com/blog/research/files/2012/08/ne14.png"/>
          <p:cNvPicPr>
            <a:picLocks noChangeAspect="1" noChangeArrowheads="1"/>
          </p:cNvPicPr>
          <p:nvPr/>
        </p:nvPicPr>
        <p:blipFill>
          <a:blip r:embed="rId3" cstate="print"/>
          <a:srcRect/>
          <a:stretch>
            <a:fillRect/>
          </a:stretch>
        </p:blipFill>
        <p:spPr bwMode="auto">
          <a:xfrm>
            <a:off x="1219200" y="533400"/>
            <a:ext cx="6677025" cy="4048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23</a:t>
            </a:fld>
            <a:endParaRPr lang="en-US"/>
          </a:p>
        </p:txBody>
      </p:sp>
      <p:pic>
        <p:nvPicPr>
          <p:cNvPr id="160770" name="Picture 2" descr="http://www.zillow.com/blog/research/files/2012/08/ne13.png"/>
          <p:cNvPicPr>
            <a:picLocks noChangeAspect="1" noChangeArrowheads="1"/>
          </p:cNvPicPr>
          <p:nvPr/>
        </p:nvPicPr>
        <p:blipFill>
          <a:blip r:embed="rId3" cstate="print"/>
          <a:srcRect/>
          <a:stretch>
            <a:fillRect/>
          </a:stretch>
        </p:blipFill>
        <p:spPr bwMode="auto">
          <a:xfrm>
            <a:off x="2209800" y="457200"/>
            <a:ext cx="4784436" cy="5638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24</a:t>
            </a:fld>
            <a:endParaRPr lang="en-US"/>
          </a:p>
        </p:txBody>
      </p:sp>
      <p:pic>
        <p:nvPicPr>
          <p:cNvPr id="152578" name="Picture 2" descr="http://www.zillow.com/blog/research/files/2012/08/figure1.png"/>
          <p:cNvPicPr>
            <a:picLocks noChangeAspect="1" noChangeArrowheads="1"/>
          </p:cNvPicPr>
          <p:nvPr/>
        </p:nvPicPr>
        <p:blipFill>
          <a:blip r:embed="rId3" cstate="print"/>
          <a:srcRect/>
          <a:stretch>
            <a:fillRect/>
          </a:stretch>
        </p:blipFill>
        <p:spPr bwMode="auto">
          <a:xfrm>
            <a:off x="762000" y="457200"/>
            <a:ext cx="7372350" cy="46386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25</a:t>
            </a:fld>
            <a:endParaRPr lang="en-US"/>
          </a:p>
        </p:txBody>
      </p:sp>
      <p:pic>
        <p:nvPicPr>
          <p:cNvPr id="154626" name="Picture 2" descr="http://www.zillow.com/blog/research/files/2012/08/figure2.png"/>
          <p:cNvPicPr>
            <a:picLocks noChangeAspect="1" noChangeArrowheads="1"/>
          </p:cNvPicPr>
          <p:nvPr/>
        </p:nvPicPr>
        <p:blipFill>
          <a:blip r:embed="rId3" cstate="print"/>
          <a:srcRect/>
          <a:stretch>
            <a:fillRect/>
          </a:stretch>
        </p:blipFill>
        <p:spPr bwMode="auto">
          <a:xfrm>
            <a:off x="1447800" y="762000"/>
            <a:ext cx="6238875" cy="38195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26</a:t>
            </a:fld>
            <a:endParaRPr lang="en-US"/>
          </a:p>
        </p:txBody>
      </p:sp>
      <p:pic>
        <p:nvPicPr>
          <p:cNvPr id="156674" name="Picture 2" descr="http://www.zillow.com/blog/research/files/2012/08/figure4.png"/>
          <p:cNvPicPr>
            <a:picLocks noChangeAspect="1" noChangeArrowheads="1"/>
          </p:cNvPicPr>
          <p:nvPr/>
        </p:nvPicPr>
        <p:blipFill>
          <a:blip r:embed="rId3" cstate="print"/>
          <a:srcRect/>
          <a:stretch>
            <a:fillRect/>
          </a:stretch>
        </p:blipFill>
        <p:spPr bwMode="auto">
          <a:xfrm>
            <a:off x="1447800" y="838200"/>
            <a:ext cx="6229350" cy="38481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85800"/>
            <a:ext cx="7239000" cy="5486773"/>
          </a:xfrm>
          <a:prstGeom prst="rect">
            <a:avLst/>
          </a:prstGeom>
        </p:spPr>
      </p:pic>
      <p:sp>
        <p:nvSpPr>
          <p:cNvPr id="3" name="Slide Number Placeholder 2"/>
          <p:cNvSpPr>
            <a:spLocks noGrp="1"/>
          </p:cNvSpPr>
          <p:nvPr>
            <p:ph type="sldNum" sz="quarter" idx="12"/>
          </p:nvPr>
        </p:nvSpPr>
        <p:spPr/>
        <p:txBody>
          <a:bodyPr/>
          <a:lstStyle/>
          <a:p>
            <a:fld id="{B44BAFE0-C790-4AED-901F-355FEFF2DC49}" type="slidenum">
              <a:rPr lang="en-US" smtClean="0"/>
              <a:pPr/>
              <a:t>27</a:t>
            </a:fld>
            <a:endParaRPr lang="en-US"/>
          </a:p>
        </p:txBody>
      </p:sp>
    </p:spTree>
    <p:extLst>
      <p:ext uri="{BB962C8B-B14F-4D97-AF65-F5344CB8AC3E}">
        <p14:creationId xmlns:p14="http://schemas.microsoft.com/office/powerpoint/2010/main" val="1485226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28</a:t>
            </a:fld>
            <a:endParaRPr lang="en-US"/>
          </a:p>
        </p:txBody>
      </p:sp>
      <p:pic>
        <p:nvPicPr>
          <p:cNvPr id="48130" name="Picture 2" descr="Chart - Condition of the Economy"/>
          <p:cNvPicPr>
            <a:picLocks noChangeAspect="1" noChangeArrowheads="1"/>
          </p:cNvPicPr>
          <p:nvPr/>
        </p:nvPicPr>
        <p:blipFill>
          <a:blip r:embed="rId3" cstate="print"/>
          <a:srcRect/>
          <a:stretch>
            <a:fillRect/>
          </a:stretch>
        </p:blipFill>
        <p:spPr bwMode="auto">
          <a:xfrm>
            <a:off x="2514600" y="685800"/>
            <a:ext cx="4038600" cy="543466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29</a:t>
            </a:fld>
            <a:endParaRPr lang="en-US"/>
          </a:p>
        </p:txBody>
      </p:sp>
      <p:pic>
        <p:nvPicPr>
          <p:cNvPr id="51202" name="Picture 2" descr="Table - Wealth Divide"/>
          <p:cNvPicPr>
            <a:picLocks noChangeAspect="1" noChangeArrowheads="1"/>
          </p:cNvPicPr>
          <p:nvPr/>
        </p:nvPicPr>
        <p:blipFill>
          <a:blip r:embed="rId3" cstate="print"/>
          <a:srcRect/>
          <a:stretch>
            <a:fillRect/>
          </a:stretch>
        </p:blipFill>
        <p:spPr bwMode="auto">
          <a:xfrm>
            <a:off x="891363" y="876300"/>
            <a:ext cx="7361274" cy="5105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90600" y="685800"/>
            <a:ext cx="7239000" cy="4724400"/>
          </a:xfrm>
        </p:spPr>
        <p:txBody>
          <a:bodyPr>
            <a:normAutofit fontScale="92500" lnSpcReduction="20000"/>
          </a:bodyPr>
          <a:lstStyle/>
          <a:p>
            <a:pPr algn="l"/>
            <a:r>
              <a:rPr lang="en-US" b="1" dirty="0" smtClean="0"/>
              <a:t>INTRODUCTION</a:t>
            </a:r>
          </a:p>
          <a:p>
            <a:pPr algn="l"/>
            <a:r>
              <a:rPr lang="en-US" dirty="0" smtClean="0"/>
              <a:t>The following is a collection of data from a variety of internet based sources.  In virtually every case, a primary source is used.  The source is documented in the “Notes” section of the PowerPoint.</a:t>
            </a:r>
          </a:p>
          <a:p>
            <a:pPr algn="l"/>
            <a:r>
              <a:rPr lang="en-US" dirty="0" smtClean="0"/>
              <a:t>These data formed the basis of presentations by Dr. Carlee made to the local government professional associations in the states in George, New Work, and Texas in the first half of 2012.</a:t>
            </a:r>
          </a:p>
          <a:p>
            <a:pPr algn="l"/>
            <a:r>
              <a:rPr lang="en-US" dirty="0" smtClean="0"/>
              <a:t>The data selected are illustrative of external forces that are affecting local governments.  This discussion of drivers of local government is a supplement to Dr. </a:t>
            </a:r>
            <a:r>
              <a:rPr lang="en-US" dirty="0" err="1" smtClean="0"/>
              <a:t>Carlee’s</a:t>
            </a:r>
            <a:r>
              <a:rPr lang="en-US" dirty="0" smtClean="0"/>
              <a:t> article in the ICMA’s </a:t>
            </a:r>
            <a:r>
              <a:rPr lang="en-US" u="sng" dirty="0" smtClean="0"/>
              <a:t>Municipal Yearbook 2012</a:t>
            </a:r>
            <a:r>
              <a:rPr lang="en-US" dirty="0" smtClean="0"/>
              <a:t>, “The Politics of Apolitical Leadership: Professional Management in a Digital and Divided Society.”</a:t>
            </a:r>
          </a:p>
          <a:p>
            <a:pPr algn="l"/>
            <a:r>
              <a:rPr lang="en-US" dirty="0" smtClean="0"/>
              <a:t>Your comments and additions to the presentation are encouraged.  Please contact Dr. Carlee at…</a:t>
            </a:r>
          </a:p>
          <a:p>
            <a:pPr algn="l"/>
            <a:r>
              <a:rPr lang="en-US" dirty="0" smtClean="0">
                <a:solidFill>
                  <a:schemeClr val="accent2">
                    <a:lumMod val="75000"/>
                  </a:schemeClr>
                </a:solidFill>
                <a:hlinkClick r:id="rId2"/>
              </a:rPr>
              <a:t>rcarlee@icma.org</a:t>
            </a:r>
            <a:endParaRPr lang="en-US" dirty="0" smtClean="0">
              <a:solidFill>
                <a:schemeClr val="accent2">
                  <a:lumMod val="75000"/>
                </a:schemeClr>
              </a:solidFill>
            </a:endParaRPr>
          </a:p>
          <a:p>
            <a:pPr algn="l"/>
            <a:r>
              <a:rPr lang="en-US" dirty="0" smtClean="0"/>
              <a:t>      @</a:t>
            </a:r>
            <a:r>
              <a:rPr lang="en-US" dirty="0" err="1" smtClean="0"/>
              <a:t>roncarlee</a:t>
            </a:r>
            <a:endParaRPr lang="en-US" dirty="0" smtClean="0"/>
          </a:p>
          <a:p>
            <a:pPr algn="l"/>
            <a:endParaRPr lang="en-US" dirty="0" smtClean="0"/>
          </a:p>
          <a:p>
            <a:pPr algn="l"/>
            <a:endParaRPr lang="en-US" dirty="0" smtClean="0"/>
          </a:p>
          <a:p>
            <a:pPr algn="l"/>
            <a:endParaRPr lang="en-US" dirty="0" smtClean="0"/>
          </a:p>
          <a:p>
            <a:pPr algn="l"/>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3</a:t>
            </a:fld>
            <a:endParaRPr lang="en-US"/>
          </a:p>
        </p:txBody>
      </p:sp>
      <p:pic>
        <p:nvPicPr>
          <p:cNvPr id="5" name="Picture 4" descr="twitter_newbird_boxed_blueon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53000"/>
            <a:ext cx="304800" cy="304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30</a:t>
            </a:fld>
            <a:endParaRPr lang="en-US"/>
          </a:p>
        </p:txBody>
      </p:sp>
      <p:pic>
        <p:nvPicPr>
          <p:cNvPr id="55298" name="Picture 2" descr="Shares of Income After Transfers and Federal Taxes, 1979 and 2007"/>
          <p:cNvPicPr>
            <a:picLocks noChangeAspect="1" noChangeArrowheads="1"/>
          </p:cNvPicPr>
          <p:nvPr/>
        </p:nvPicPr>
        <p:blipFill>
          <a:blip r:embed="rId3" cstate="print"/>
          <a:srcRect/>
          <a:stretch>
            <a:fillRect/>
          </a:stretch>
        </p:blipFill>
        <p:spPr bwMode="auto">
          <a:xfrm>
            <a:off x="914400" y="911710"/>
            <a:ext cx="7315200" cy="503457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31</a:t>
            </a:fld>
            <a:endParaRPr lang="en-US"/>
          </a:p>
        </p:txBody>
      </p:sp>
      <p:pic>
        <p:nvPicPr>
          <p:cNvPr id="3" name="Picture 2"/>
          <p:cNvPicPr>
            <a:picLocks noChangeAspect="1"/>
          </p:cNvPicPr>
          <p:nvPr/>
        </p:nvPicPr>
        <p:blipFill>
          <a:blip r:embed="rId3" cstate="print"/>
          <a:stretch>
            <a:fillRect/>
          </a:stretch>
        </p:blipFill>
        <p:spPr>
          <a:xfrm>
            <a:off x="1079500" y="1206500"/>
            <a:ext cx="6985000" cy="4445000"/>
          </a:xfrm>
          <a:prstGeom prst="rect">
            <a:avLst/>
          </a:prstGeom>
        </p:spPr>
      </p:pic>
    </p:spTree>
    <p:extLst>
      <p:ext uri="{BB962C8B-B14F-4D97-AF65-F5344CB8AC3E}">
        <p14:creationId xmlns:p14="http://schemas.microsoft.com/office/powerpoint/2010/main" val="108780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32</a:t>
            </a:fld>
            <a:endParaRPr lang="en-US"/>
          </a:p>
        </p:txBody>
      </p:sp>
      <p:pic>
        <p:nvPicPr>
          <p:cNvPr id="3" name="Picture 2"/>
          <p:cNvPicPr>
            <a:picLocks noChangeAspect="1"/>
          </p:cNvPicPr>
          <p:nvPr/>
        </p:nvPicPr>
        <p:blipFill>
          <a:blip r:embed="rId3" cstate="print"/>
          <a:stretch>
            <a:fillRect/>
          </a:stretch>
        </p:blipFill>
        <p:spPr>
          <a:xfrm>
            <a:off x="3644900" y="0"/>
            <a:ext cx="1845637" cy="6858000"/>
          </a:xfrm>
          <a:prstGeom prst="rect">
            <a:avLst/>
          </a:prstGeom>
        </p:spPr>
      </p:pic>
    </p:spTree>
    <p:extLst>
      <p:ext uri="{BB962C8B-B14F-4D97-AF65-F5344CB8AC3E}">
        <p14:creationId xmlns:p14="http://schemas.microsoft.com/office/powerpoint/2010/main" val="1854114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33</a:t>
            </a:fld>
            <a:endParaRPr lang="en-US"/>
          </a:p>
        </p:txBody>
      </p:sp>
      <p:sp>
        <p:nvSpPr>
          <p:cNvPr id="3" name="Rectangle 2"/>
          <p:cNvSpPr/>
          <p:nvPr/>
        </p:nvSpPr>
        <p:spPr>
          <a:xfrm>
            <a:off x="2286000" y="1720840"/>
            <a:ext cx="4572000" cy="3416320"/>
          </a:xfrm>
          <a:prstGeom prst="rect">
            <a:avLst/>
          </a:prstGeom>
        </p:spPr>
        <p:txBody>
          <a:bodyPr>
            <a:spAutoFit/>
          </a:bodyPr>
          <a:lstStyle/>
          <a:p>
            <a:r>
              <a:rPr lang="en-US" dirty="0"/>
              <a:t>Key Messages</a:t>
            </a:r>
          </a:p>
          <a:p>
            <a:r>
              <a:rPr lang="en-US" dirty="0"/>
              <a:t>Income inequality in Canada has increased over the past 20 years.</a:t>
            </a:r>
          </a:p>
          <a:p>
            <a:r>
              <a:rPr lang="en-US" dirty="0"/>
              <a:t>The richest group of Canadians increased its share of total national income between 1993 and 2008, while the poorest group lost share. Middle-income Canadians also lost share.</a:t>
            </a:r>
          </a:p>
          <a:p>
            <a:r>
              <a:rPr lang="en-US" dirty="0"/>
              <a:t>Although the gap between the rich and poor widened, Canadians in the poorest income group still saw their income levels rise, albeit minimally.</a:t>
            </a:r>
          </a:p>
        </p:txBody>
      </p:sp>
      <p:pic>
        <p:nvPicPr>
          <p:cNvPr id="4" name="Picture 3"/>
          <p:cNvPicPr>
            <a:picLocks noChangeAspect="1"/>
          </p:cNvPicPr>
          <p:nvPr/>
        </p:nvPicPr>
        <p:blipFill>
          <a:blip r:embed="rId3" cstate="print"/>
          <a:stretch>
            <a:fillRect/>
          </a:stretch>
        </p:blipFill>
        <p:spPr>
          <a:xfrm>
            <a:off x="762000" y="609600"/>
            <a:ext cx="2540000" cy="635000"/>
          </a:xfrm>
          <a:prstGeom prst="rect">
            <a:avLst/>
          </a:prstGeom>
        </p:spPr>
      </p:pic>
    </p:spTree>
    <p:extLst>
      <p:ext uri="{BB962C8B-B14F-4D97-AF65-F5344CB8AC3E}">
        <p14:creationId xmlns:p14="http://schemas.microsoft.com/office/powerpoint/2010/main" val="73189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34</a:t>
            </a:fld>
            <a:endParaRPr lang="en-US"/>
          </a:p>
        </p:txBody>
      </p:sp>
      <p:sp>
        <p:nvSpPr>
          <p:cNvPr id="3" name="Rectangle 2"/>
          <p:cNvSpPr/>
          <p:nvPr/>
        </p:nvSpPr>
        <p:spPr>
          <a:xfrm>
            <a:off x="2286000" y="2967335"/>
            <a:ext cx="4572000" cy="923330"/>
          </a:xfrm>
          <a:prstGeom prst="rect">
            <a:avLst/>
          </a:prstGeom>
        </p:spPr>
        <p:txBody>
          <a:bodyPr>
            <a:spAutoFit/>
          </a:bodyPr>
          <a:lstStyle/>
          <a:p>
            <a:r>
              <a:rPr lang="en-US" dirty="0">
                <a:hlinkClick r:id="rId2"/>
              </a:rPr>
              <a:t>http://www.huffingtonpost.ca/2012/06/25/income-inequality-statscan-cuts_n_1625345.html#slide=</a:t>
            </a:r>
            <a:r>
              <a:rPr lang="en-US" dirty="0" smtClean="0">
                <a:hlinkClick r:id="rId2"/>
              </a:rPr>
              <a:t>943075</a:t>
            </a:r>
            <a:r>
              <a:rPr lang="en-US" dirty="0" smtClean="0"/>
              <a:t> </a:t>
            </a:r>
            <a:endParaRPr lang="en-US" dirty="0"/>
          </a:p>
        </p:txBody>
      </p:sp>
    </p:spTree>
    <p:extLst>
      <p:ext uri="{BB962C8B-B14F-4D97-AF65-F5344CB8AC3E}">
        <p14:creationId xmlns:p14="http://schemas.microsoft.com/office/powerpoint/2010/main" val="411481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35</a:t>
            </a:fld>
            <a:endParaRPr lang="en-US"/>
          </a:p>
        </p:txBody>
      </p:sp>
      <p:pic>
        <p:nvPicPr>
          <p:cNvPr id="60418" name="Picture 2" descr="the current economic structure of our society is out of balance"/>
          <p:cNvPicPr>
            <a:picLocks noChangeAspect="1" noChangeArrowheads="1"/>
          </p:cNvPicPr>
          <p:nvPr/>
        </p:nvPicPr>
        <p:blipFill>
          <a:blip r:embed="rId3" cstate="print"/>
          <a:srcRect/>
          <a:stretch>
            <a:fillRect/>
          </a:stretch>
        </p:blipFill>
        <p:spPr bwMode="auto">
          <a:xfrm>
            <a:off x="2133600" y="685800"/>
            <a:ext cx="4899735" cy="54863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36</a:t>
            </a:fld>
            <a:endParaRPr lang="en-US"/>
          </a:p>
        </p:txBody>
      </p:sp>
      <p:pic>
        <p:nvPicPr>
          <p:cNvPr id="3" name="Picture 2"/>
          <p:cNvPicPr>
            <a:picLocks noChangeAspect="1"/>
          </p:cNvPicPr>
          <p:nvPr/>
        </p:nvPicPr>
        <p:blipFill>
          <a:blip r:embed="rId3" cstate="print"/>
          <a:stretch>
            <a:fillRect/>
          </a:stretch>
        </p:blipFill>
        <p:spPr>
          <a:xfrm>
            <a:off x="1433384" y="1219200"/>
            <a:ext cx="5972432" cy="4419600"/>
          </a:xfrm>
          <a:prstGeom prst="rect">
            <a:avLst/>
          </a:prstGeom>
        </p:spPr>
      </p:pic>
    </p:spTree>
    <p:extLst>
      <p:ext uri="{BB962C8B-B14F-4D97-AF65-F5344CB8AC3E}">
        <p14:creationId xmlns:p14="http://schemas.microsoft.com/office/powerpoint/2010/main" val="258304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37</a:t>
            </a:fld>
            <a:endParaRPr lang="en-US"/>
          </a:p>
        </p:txBody>
      </p:sp>
      <p:pic>
        <p:nvPicPr>
          <p:cNvPr id="3" name="Picture 2"/>
          <p:cNvPicPr>
            <a:picLocks noChangeAspect="1"/>
          </p:cNvPicPr>
          <p:nvPr/>
        </p:nvPicPr>
        <p:blipFill>
          <a:blip r:embed="rId3" cstate="print"/>
          <a:stretch>
            <a:fillRect/>
          </a:stretch>
        </p:blipFill>
        <p:spPr>
          <a:xfrm>
            <a:off x="3251200" y="0"/>
            <a:ext cx="2641078" cy="6858000"/>
          </a:xfrm>
          <a:prstGeom prst="rect">
            <a:avLst/>
          </a:prstGeom>
        </p:spPr>
      </p:pic>
    </p:spTree>
    <p:extLst>
      <p:ext uri="{BB962C8B-B14F-4D97-AF65-F5344CB8AC3E}">
        <p14:creationId xmlns:p14="http://schemas.microsoft.com/office/powerpoint/2010/main" val="2854832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38</a:t>
            </a:fld>
            <a:endParaRPr lang="en-US"/>
          </a:p>
        </p:txBody>
      </p:sp>
      <p:pic>
        <p:nvPicPr>
          <p:cNvPr id="3" name="Picture 2"/>
          <p:cNvPicPr>
            <a:picLocks noChangeAspect="1"/>
          </p:cNvPicPr>
          <p:nvPr/>
        </p:nvPicPr>
        <p:blipFill>
          <a:blip r:embed="rId3" cstate="print"/>
          <a:stretch>
            <a:fillRect/>
          </a:stretch>
        </p:blipFill>
        <p:spPr>
          <a:xfrm>
            <a:off x="1943100" y="596900"/>
            <a:ext cx="5245100" cy="5651500"/>
          </a:xfrm>
          <a:prstGeom prst="rect">
            <a:avLst/>
          </a:prstGeom>
        </p:spPr>
      </p:pic>
    </p:spTree>
    <p:extLst>
      <p:ext uri="{BB962C8B-B14F-4D97-AF65-F5344CB8AC3E}">
        <p14:creationId xmlns:p14="http://schemas.microsoft.com/office/powerpoint/2010/main" val="2872326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39</a:t>
            </a:fld>
            <a:endParaRPr lang="en-US"/>
          </a:p>
        </p:txBody>
      </p:sp>
      <p:pic>
        <p:nvPicPr>
          <p:cNvPr id="3" name="Picture 2"/>
          <p:cNvPicPr>
            <a:picLocks noChangeAspect="1"/>
          </p:cNvPicPr>
          <p:nvPr/>
        </p:nvPicPr>
        <p:blipFill>
          <a:blip r:embed="rId3" cstate="print"/>
          <a:stretch>
            <a:fillRect/>
          </a:stretch>
        </p:blipFill>
        <p:spPr>
          <a:xfrm>
            <a:off x="3365500" y="736600"/>
            <a:ext cx="2413000" cy="5384800"/>
          </a:xfrm>
          <a:prstGeom prst="rect">
            <a:avLst/>
          </a:prstGeom>
        </p:spPr>
      </p:pic>
    </p:spTree>
    <p:extLst>
      <p:ext uri="{BB962C8B-B14F-4D97-AF65-F5344CB8AC3E}">
        <p14:creationId xmlns:p14="http://schemas.microsoft.com/office/powerpoint/2010/main" val="308577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a:t>
            </a:r>
            <a:endParaRPr lang="en-US" dirty="0"/>
          </a:p>
        </p:txBody>
      </p:sp>
      <p:sp>
        <p:nvSpPr>
          <p:cNvPr id="3" name="Content Placeholder 2"/>
          <p:cNvSpPr>
            <a:spLocks noGrp="1"/>
          </p:cNvSpPr>
          <p:nvPr>
            <p:ph sz="quarter" idx="13"/>
          </p:nvPr>
        </p:nvSpPr>
        <p:spPr/>
        <p:txBody>
          <a:bodyPr>
            <a:normAutofit/>
          </a:bodyPr>
          <a:lstStyle/>
          <a:p>
            <a:pPr marL="788670" indent="-742950">
              <a:buFont typeface="+mj-lt"/>
              <a:buAutoNum type="arabicPeriod"/>
            </a:pPr>
            <a:r>
              <a:rPr lang="en-US" sz="3600" dirty="0" smtClean="0"/>
              <a:t>Economy</a:t>
            </a:r>
          </a:p>
          <a:p>
            <a:pPr marL="788670" indent="-742950">
              <a:buFont typeface="+mj-lt"/>
              <a:buAutoNum type="arabicPeriod"/>
            </a:pPr>
            <a:r>
              <a:rPr lang="en-US" sz="3600" dirty="0" smtClean="0"/>
              <a:t>Social/Political</a:t>
            </a:r>
          </a:p>
          <a:p>
            <a:pPr marL="788670" indent="-742950">
              <a:buFont typeface="+mj-lt"/>
              <a:buAutoNum type="arabicPeriod"/>
            </a:pPr>
            <a:r>
              <a:rPr lang="en-US" sz="3600" dirty="0"/>
              <a:t>Environment</a:t>
            </a:r>
          </a:p>
          <a:p>
            <a:pPr marL="788670" indent="-742950">
              <a:buFont typeface="+mj-lt"/>
              <a:buAutoNum type="arabicPeriod"/>
            </a:pPr>
            <a:r>
              <a:rPr lang="en-US" sz="3600" dirty="0" smtClean="0"/>
              <a:t>Technology</a:t>
            </a:r>
          </a:p>
        </p:txBody>
      </p:sp>
      <p:sp>
        <p:nvSpPr>
          <p:cNvPr id="4" name="Slide Number Placeholder 3"/>
          <p:cNvSpPr>
            <a:spLocks noGrp="1"/>
          </p:cNvSpPr>
          <p:nvPr>
            <p:ph type="sldNum" sz="quarter" idx="12"/>
          </p:nvPr>
        </p:nvSpPr>
        <p:spPr/>
        <p:txBody>
          <a:bodyPr/>
          <a:lstStyle/>
          <a:p>
            <a:fld id="{B44BAFE0-C790-4AED-901F-355FEFF2DC4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40</a:t>
            </a:fld>
            <a:endParaRPr lang="en-US"/>
          </a:p>
        </p:txBody>
      </p:sp>
      <p:pic>
        <p:nvPicPr>
          <p:cNvPr id="3" name="Picture 2"/>
          <p:cNvPicPr>
            <a:picLocks noChangeAspect="1"/>
          </p:cNvPicPr>
          <p:nvPr/>
        </p:nvPicPr>
        <p:blipFill>
          <a:blip r:embed="rId3" cstate="print"/>
          <a:stretch>
            <a:fillRect/>
          </a:stretch>
        </p:blipFill>
        <p:spPr>
          <a:xfrm>
            <a:off x="2705100" y="1054100"/>
            <a:ext cx="3733800" cy="4737100"/>
          </a:xfrm>
          <a:prstGeom prst="rect">
            <a:avLst/>
          </a:prstGeom>
        </p:spPr>
      </p:pic>
    </p:spTree>
    <p:extLst>
      <p:ext uri="{BB962C8B-B14F-4D97-AF65-F5344CB8AC3E}">
        <p14:creationId xmlns:p14="http://schemas.microsoft.com/office/powerpoint/2010/main" val="897710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41</a:t>
            </a:fld>
            <a:endParaRPr lang="en-US"/>
          </a:p>
        </p:txBody>
      </p:sp>
      <p:pic>
        <p:nvPicPr>
          <p:cNvPr id="3" name="Picture 2"/>
          <p:cNvPicPr>
            <a:picLocks noChangeAspect="1"/>
          </p:cNvPicPr>
          <p:nvPr/>
        </p:nvPicPr>
        <p:blipFill>
          <a:blip r:embed="rId3" cstate="print"/>
          <a:stretch>
            <a:fillRect/>
          </a:stretch>
        </p:blipFill>
        <p:spPr>
          <a:xfrm>
            <a:off x="812800" y="622300"/>
            <a:ext cx="7505700" cy="5613400"/>
          </a:xfrm>
          <a:prstGeom prst="rect">
            <a:avLst/>
          </a:prstGeom>
        </p:spPr>
      </p:pic>
    </p:spTree>
    <p:extLst>
      <p:ext uri="{BB962C8B-B14F-4D97-AF65-F5344CB8AC3E}">
        <p14:creationId xmlns:p14="http://schemas.microsoft.com/office/powerpoint/2010/main" val="2868635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D2 Social/Political</a:t>
            </a:r>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43</a:t>
            </a:fld>
            <a:endParaRPr lang="en-US"/>
          </a:p>
        </p:txBody>
      </p:sp>
      <p:pic>
        <p:nvPicPr>
          <p:cNvPr id="4" name="Picture 3"/>
          <p:cNvPicPr>
            <a:picLocks noChangeAspect="1"/>
          </p:cNvPicPr>
          <p:nvPr/>
        </p:nvPicPr>
        <p:blipFill>
          <a:blip r:embed="rId3" cstate="print"/>
          <a:stretch>
            <a:fillRect/>
          </a:stretch>
        </p:blipFill>
        <p:spPr>
          <a:xfrm>
            <a:off x="685800" y="1270000"/>
            <a:ext cx="7772400" cy="4318000"/>
          </a:xfrm>
          <a:prstGeom prst="rect">
            <a:avLst/>
          </a:prstGeom>
        </p:spPr>
      </p:pic>
    </p:spTree>
    <p:extLst>
      <p:ext uri="{BB962C8B-B14F-4D97-AF65-F5344CB8AC3E}">
        <p14:creationId xmlns:p14="http://schemas.microsoft.com/office/powerpoint/2010/main" val="2975366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44</a:t>
            </a:fld>
            <a:endParaRPr lang="en-US"/>
          </a:p>
        </p:txBody>
      </p:sp>
      <p:pic>
        <p:nvPicPr>
          <p:cNvPr id="3" name="Picture 2"/>
          <p:cNvPicPr>
            <a:picLocks noChangeAspect="1"/>
          </p:cNvPicPr>
          <p:nvPr/>
        </p:nvPicPr>
        <p:blipFill>
          <a:blip r:embed="rId2" cstate="print"/>
          <a:stretch>
            <a:fillRect/>
          </a:stretch>
        </p:blipFill>
        <p:spPr>
          <a:xfrm>
            <a:off x="685800" y="1270000"/>
            <a:ext cx="7772400" cy="4318000"/>
          </a:xfrm>
          <a:prstGeom prst="rect">
            <a:avLst/>
          </a:prstGeom>
        </p:spPr>
      </p:pic>
    </p:spTree>
    <p:extLst>
      <p:ext uri="{BB962C8B-B14F-4D97-AF65-F5344CB8AC3E}">
        <p14:creationId xmlns:p14="http://schemas.microsoft.com/office/powerpoint/2010/main" val="1290561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45</a:t>
            </a:fld>
            <a:endParaRPr lang="en-US"/>
          </a:p>
        </p:txBody>
      </p:sp>
      <p:pic>
        <p:nvPicPr>
          <p:cNvPr id="3" name="Picture 2"/>
          <p:cNvPicPr>
            <a:picLocks noChangeAspect="1"/>
          </p:cNvPicPr>
          <p:nvPr/>
        </p:nvPicPr>
        <p:blipFill>
          <a:blip r:embed="rId2" cstate="print"/>
          <a:stretch>
            <a:fillRect/>
          </a:stretch>
        </p:blipFill>
        <p:spPr>
          <a:xfrm>
            <a:off x="685800" y="1270000"/>
            <a:ext cx="7772400" cy="4318000"/>
          </a:xfrm>
          <a:prstGeom prst="rect">
            <a:avLst/>
          </a:prstGeom>
        </p:spPr>
      </p:pic>
    </p:spTree>
    <p:extLst>
      <p:ext uri="{BB962C8B-B14F-4D97-AF65-F5344CB8AC3E}">
        <p14:creationId xmlns:p14="http://schemas.microsoft.com/office/powerpoint/2010/main" val="1073682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46</a:t>
            </a:fld>
            <a:endParaRPr lang="en-US"/>
          </a:p>
        </p:txBody>
      </p:sp>
      <p:pic>
        <p:nvPicPr>
          <p:cNvPr id="3" name="Picture 2"/>
          <p:cNvPicPr>
            <a:picLocks noChangeAspect="1"/>
          </p:cNvPicPr>
          <p:nvPr/>
        </p:nvPicPr>
        <p:blipFill>
          <a:blip r:embed="rId2" cstate="print"/>
          <a:stretch>
            <a:fillRect/>
          </a:stretch>
        </p:blipFill>
        <p:spPr>
          <a:xfrm>
            <a:off x="685800" y="1270000"/>
            <a:ext cx="7772400" cy="4318000"/>
          </a:xfrm>
          <a:prstGeom prst="rect">
            <a:avLst/>
          </a:prstGeom>
        </p:spPr>
      </p:pic>
    </p:spTree>
    <p:extLst>
      <p:ext uri="{BB962C8B-B14F-4D97-AF65-F5344CB8AC3E}">
        <p14:creationId xmlns:p14="http://schemas.microsoft.com/office/powerpoint/2010/main" val="1054740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47</a:t>
            </a:fld>
            <a:endParaRPr lang="en-US"/>
          </a:p>
        </p:txBody>
      </p:sp>
      <p:pic>
        <p:nvPicPr>
          <p:cNvPr id="3" name="Picture 2"/>
          <p:cNvPicPr>
            <a:picLocks noChangeAspect="1"/>
          </p:cNvPicPr>
          <p:nvPr/>
        </p:nvPicPr>
        <p:blipFill>
          <a:blip r:embed="rId2" cstate="print"/>
          <a:stretch>
            <a:fillRect/>
          </a:stretch>
        </p:blipFill>
        <p:spPr>
          <a:xfrm>
            <a:off x="2692400" y="1168400"/>
            <a:ext cx="3746500" cy="4521200"/>
          </a:xfrm>
          <a:prstGeom prst="rect">
            <a:avLst/>
          </a:prstGeom>
        </p:spPr>
      </p:pic>
      <p:sp>
        <p:nvSpPr>
          <p:cNvPr id="4" name="TextBox 3"/>
          <p:cNvSpPr txBox="1"/>
          <p:nvPr/>
        </p:nvSpPr>
        <p:spPr>
          <a:xfrm>
            <a:off x="1485563" y="18687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540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48</a:t>
            </a:fld>
            <a:endParaRPr lang="en-US" dirty="0"/>
          </a:p>
        </p:txBody>
      </p:sp>
      <p:pic>
        <p:nvPicPr>
          <p:cNvPr id="67588" name="Picture 4" descr="http://www.pewsocialtrends.org/files/2012/01/2012-rich-vs-poor-02.png"/>
          <p:cNvPicPr>
            <a:picLocks noChangeAspect="1" noChangeArrowheads="1"/>
          </p:cNvPicPr>
          <p:nvPr/>
        </p:nvPicPr>
        <p:blipFill>
          <a:blip r:embed="rId3" cstate="print"/>
          <a:srcRect/>
          <a:stretch>
            <a:fillRect/>
          </a:stretch>
        </p:blipFill>
        <p:spPr bwMode="auto">
          <a:xfrm>
            <a:off x="2606294" y="1028700"/>
            <a:ext cx="3931411" cy="48006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49</a:t>
            </a:fld>
            <a:endParaRPr lang="en-US"/>
          </a:p>
        </p:txBody>
      </p:sp>
      <p:pic>
        <p:nvPicPr>
          <p:cNvPr id="3" name="Picture 2" descr="http://www.pewsocialtrends.org/files/2012/01/2012-rich-vs-poor-03.png"/>
          <p:cNvPicPr>
            <a:picLocks noChangeAspect="1" noChangeArrowheads="1"/>
          </p:cNvPicPr>
          <p:nvPr/>
        </p:nvPicPr>
        <p:blipFill>
          <a:blip r:embed="rId3" cstate="print"/>
          <a:srcRect/>
          <a:stretch>
            <a:fillRect/>
          </a:stretch>
        </p:blipFill>
        <p:spPr bwMode="auto">
          <a:xfrm>
            <a:off x="3200400" y="685800"/>
            <a:ext cx="2815200" cy="552882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a:t>
            </a:fld>
            <a:endParaRPr lang="en-US"/>
          </a:p>
        </p:txBody>
      </p:sp>
      <p:pic>
        <p:nvPicPr>
          <p:cNvPr id="80898" name="Picture 2" descr="Satisfied or dissatisfied with city or area"/>
          <p:cNvPicPr>
            <a:picLocks noChangeAspect="1" noChangeArrowheads="1"/>
          </p:cNvPicPr>
          <p:nvPr/>
        </p:nvPicPr>
        <p:blipFill>
          <a:blip r:embed="rId3" cstate="print"/>
          <a:srcRect/>
          <a:stretch>
            <a:fillRect/>
          </a:stretch>
        </p:blipFill>
        <p:spPr bwMode="auto">
          <a:xfrm>
            <a:off x="907774" y="990600"/>
            <a:ext cx="7328452" cy="4876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50</a:t>
            </a:fld>
            <a:endParaRPr lang="en-US"/>
          </a:p>
        </p:txBody>
      </p:sp>
      <p:pic>
        <p:nvPicPr>
          <p:cNvPr id="45058" name="Picture 2" descr="http://www.pewsocialtrends.org/files/2012/08/sdt-2012-08-27-Rich-Poor-02.png"/>
          <p:cNvPicPr>
            <a:picLocks noChangeAspect="1" noChangeArrowheads="1"/>
          </p:cNvPicPr>
          <p:nvPr/>
        </p:nvPicPr>
        <p:blipFill>
          <a:blip r:embed="rId3" cstate="print"/>
          <a:srcRect/>
          <a:stretch>
            <a:fillRect/>
          </a:stretch>
        </p:blipFill>
        <p:spPr bwMode="auto">
          <a:xfrm>
            <a:off x="2057400" y="1066800"/>
            <a:ext cx="4800600" cy="474234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51</a:t>
            </a:fld>
            <a:endParaRPr lang="en-US"/>
          </a:p>
        </p:txBody>
      </p:sp>
      <p:pic>
        <p:nvPicPr>
          <p:cNvPr id="148482" name="Picture 2" descr="http://www.pewsocialtrends.org/files/2012/08/sdt-2012-08-27-Rich-Poor-04.png"/>
          <p:cNvPicPr>
            <a:picLocks noChangeAspect="1" noChangeArrowheads="1"/>
          </p:cNvPicPr>
          <p:nvPr/>
        </p:nvPicPr>
        <p:blipFill>
          <a:blip r:embed="rId3" cstate="print"/>
          <a:srcRect/>
          <a:stretch>
            <a:fillRect/>
          </a:stretch>
        </p:blipFill>
        <p:spPr bwMode="auto">
          <a:xfrm>
            <a:off x="2286000" y="685800"/>
            <a:ext cx="4629150" cy="519598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52</a:t>
            </a:fld>
            <a:endParaRPr lang="en-US"/>
          </a:p>
        </p:txBody>
      </p:sp>
      <p:sp>
        <p:nvSpPr>
          <p:cNvPr id="3" name="TextBox 2"/>
          <p:cNvSpPr txBox="1"/>
          <p:nvPr/>
        </p:nvSpPr>
        <p:spPr>
          <a:xfrm>
            <a:off x="1327117" y="1520785"/>
            <a:ext cx="6184966" cy="3816429"/>
          </a:xfrm>
          <a:prstGeom prst="rect">
            <a:avLst/>
          </a:prstGeom>
          <a:noFill/>
        </p:spPr>
        <p:txBody>
          <a:bodyPr wrap="square" rtlCol="0">
            <a:spAutoFit/>
          </a:bodyPr>
          <a:lstStyle/>
          <a:p>
            <a:r>
              <a:rPr lang="en-US" sz="3200" dirty="0" smtClean="0"/>
              <a:t>June 2012</a:t>
            </a:r>
          </a:p>
          <a:p>
            <a:r>
              <a:rPr lang="en-US" sz="3200" dirty="0" smtClean="0"/>
              <a:t>45% say they are </a:t>
            </a:r>
            <a:r>
              <a:rPr lang="en-US" sz="3200" dirty="0"/>
              <a:t>better off than at the beginning of </a:t>
            </a:r>
            <a:r>
              <a:rPr lang="en-US" sz="3200" dirty="0" smtClean="0"/>
              <a:t>2009;</a:t>
            </a:r>
          </a:p>
          <a:p>
            <a:r>
              <a:rPr lang="en-US" sz="3200" dirty="0" smtClean="0"/>
              <a:t>36% say </a:t>
            </a:r>
            <a:r>
              <a:rPr lang="en-US" sz="3200" dirty="0"/>
              <a:t>they are worse off. </a:t>
            </a:r>
            <a:endParaRPr lang="en-US" sz="3200" dirty="0" smtClean="0"/>
          </a:p>
          <a:p>
            <a:endParaRPr lang="en-US" sz="3200" dirty="0" smtClean="0"/>
          </a:p>
          <a:p>
            <a:r>
              <a:rPr lang="en-US" sz="3200" dirty="0" smtClean="0"/>
              <a:t>In </a:t>
            </a:r>
            <a:r>
              <a:rPr lang="en-US" sz="3200" dirty="0"/>
              <a:t>March, poll respondents split almost evenly on that </a:t>
            </a:r>
            <a:r>
              <a:rPr lang="en-US" sz="3200" dirty="0" smtClean="0"/>
              <a:t>question…</a:t>
            </a:r>
            <a:r>
              <a:rPr lang="en-US" dirty="0"/>
              <a:t>Bloomberg National Poll </a:t>
            </a:r>
          </a:p>
        </p:txBody>
      </p:sp>
    </p:spTree>
    <p:extLst>
      <p:ext uri="{BB962C8B-B14F-4D97-AF65-F5344CB8AC3E}">
        <p14:creationId xmlns:p14="http://schemas.microsoft.com/office/powerpoint/2010/main" val="527946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D3 Environment</a:t>
            </a:r>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54</a:t>
            </a:fld>
            <a:endParaRPr lang="en-US"/>
          </a:p>
        </p:txBody>
      </p:sp>
      <p:sp>
        <p:nvSpPr>
          <p:cNvPr id="3" name="Title 2"/>
          <p:cNvSpPr>
            <a:spLocks noGrp="1"/>
          </p:cNvSpPr>
          <p:nvPr>
            <p:ph type="title"/>
          </p:nvPr>
        </p:nvSpPr>
        <p:spPr/>
        <p:txBody>
          <a:bodyPr/>
          <a:lstStyle/>
          <a:p>
            <a:r>
              <a:rPr lang="en-US" dirty="0" smtClean="0"/>
              <a:t>“S************y</a:t>
            </a:r>
            <a:endParaRPr lang="en-US" dirty="0"/>
          </a:p>
        </p:txBody>
      </p:sp>
      <p:sp>
        <p:nvSpPr>
          <p:cNvPr id="5" name="Content Placeholder 2"/>
          <p:cNvSpPr>
            <a:spLocks noGrp="1"/>
          </p:cNvSpPr>
          <p:nvPr>
            <p:ph sz="quarter" idx="13"/>
          </p:nvPr>
        </p:nvSpPr>
        <p:spPr/>
        <p:txBody>
          <a:bodyPr>
            <a:normAutofit lnSpcReduction="10000"/>
          </a:bodyPr>
          <a:lstStyle/>
          <a:p>
            <a:pPr>
              <a:buNone/>
            </a:pPr>
            <a:r>
              <a:rPr lang="en-US" sz="2400" dirty="0" smtClean="0"/>
              <a:t>“Some of today's’ critics present sustainability as a dangerous philosophy that promotes a not-too-distant future in which freedom, library and the timeless aspirations of leave a better life for our kids are trampled buy a new world order outlines in a United Nations document know as agenda 21.”</a:t>
            </a:r>
          </a:p>
          <a:p>
            <a:pPr algn="r">
              <a:buNone/>
            </a:pPr>
            <a:r>
              <a:rPr lang="en-US" sz="2400" dirty="0" smtClean="0"/>
              <a:t>Tad McGalliard, PM, June 2012</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3289" y="4372168"/>
            <a:ext cx="6512511" cy="1571432"/>
          </a:xfrm>
        </p:spPr>
        <p:txBody>
          <a:bodyPr/>
          <a:lstStyle/>
          <a:p>
            <a:r>
              <a:rPr lang="en-US" dirty="0" smtClean="0"/>
              <a:t>Prepared, Resilient, Enduring: Sustainable</a:t>
            </a:r>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55</a:t>
            </a:fld>
            <a:endParaRPr lang="en-US"/>
          </a:p>
        </p:txBody>
      </p:sp>
      <p:graphicFrame>
        <p:nvGraphicFramePr>
          <p:cNvPr id="3" name="Chart 2"/>
          <p:cNvGraphicFramePr/>
          <p:nvPr>
            <p:extLst>
              <p:ext uri="{D42A27DB-BD31-4B8C-83A1-F6EECF244321}">
                <p14:modId xmlns:p14="http://schemas.microsoft.com/office/powerpoint/2010/main" val="1102975605"/>
              </p:ext>
            </p:extLst>
          </p:nvPr>
        </p:nvGraphicFramePr>
        <p:xfrm>
          <a:off x="914400" y="457200"/>
          <a:ext cx="6248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828800" y="1219200"/>
            <a:ext cx="1752403" cy="646331"/>
          </a:xfrm>
          <a:prstGeom prst="rect">
            <a:avLst/>
          </a:prstGeom>
          <a:solidFill>
            <a:schemeClr val="bg2">
              <a:alpha val="80000"/>
            </a:schemeClr>
          </a:solidFill>
        </p:spPr>
        <p:txBody>
          <a:bodyPr wrap="none" rtlCol="0">
            <a:spAutoFit/>
          </a:bodyPr>
          <a:lstStyle/>
          <a:p>
            <a:pPr algn="ctr"/>
            <a:r>
              <a:rPr lang="en-US" dirty="0" smtClean="0"/>
              <a:t>Major Disasters</a:t>
            </a:r>
          </a:p>
          <a:p>
            <a:pPr algn="ctr"/>
            <a:r>
              <a:rPr lang="en-US" dirty="0" smtClean="0"/>
              <a:t>1953 - 2011</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56</a:t>
            </a:fld>
            <a:endParaRPr lang="en-US"/>
          </a:p>
        </p:txBody>
      </p:sp>
      <p:pic>
        <p:nvPicPr>
          <p:cNvPr id="55298" name="Picture 2"/>
          <p:cNvPicPr>
            <a:picLocks noChangeAspect="1" noChangeArrowheads="1"/>
          </p:cNvPicPr>
          <p:nvPr/>
        </p:nvPicPr>
        <p:blipFill>
          <a:blip r:embed="rId3" cstate="print"/>
          <a:srcRect/>
          <a:stretch>
            <a:fillRect/>
          </a:stretch>
        </p:blipFill>
        <p:spPr bwMode="auto">
          <a:xfrm>
            <a:off x="914400" y="685800"/>
            <a:ext cx="7315200" cy="5524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D4 Technology</a:t>
            </a:r>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58</a:t>
            </a:fld>
            <a:endParaRPr lang="en-US"/>
          </a:p>
        </p:txBody>
      </p:sp>
      <p:pic>
        <p:nvPicPr>
          <p:cNvPr id="4" name="Content Placeholder 3" descr="DSC_0134.JPG"/>
          <p:cNvPicPr>
            <a:picLocks noChangeAspect="1"/>
          </p:cNvPicPr>
          <p:nvPr/>
        </p:nvPicPr>
        <p:blipFill>
          <a:blip r:embed="rId3" cstate="print">
            <a:extLst>
              <a:ext uri="{28A0092B-C50C-407E-A947-70E740481C1C}">
                <a14:useLocalDpi xmlns:a14="http://schemas.microsoft.com/office/drawing/2010/main" val="0"/>
              </a:ext>
            </a:extLst>
          </a:blip>
          <a:srcRect l="-10385" r="-10385"/>
          <a:stretch>
            <a:fillRect/>
          </a:stretch>
        </p:blipFill>
        <p:spPr>
          <a:xfrm>
            <a:off x="457200" y="1166018"/>
            <a:ext cx="8229600" cy="4525963"/>
          </a:xfrm>
          <a:prstGeom prst="rect">
            <a:avLst/>
          </a:prstGeom>
        </p:spPr>
      </p:pic>
    </p:spTree>
    <p:extLst>
      <p:ext uri="{BB962C8B-B14F-4D97-AF65-F5344CB8AC3E}">
        <p14:creationId xmlns:p14="http://schemas.microsoft.com/office/powerpoint/2010/main" val="1493383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59</a:t>
            </a:fld>
            <a:endParaRPr lang="en-US"/>
          </a:p>
        </p:txBody>
      </p:sp>
      <p:pic>
        <p:nvPicPr>
          <p:cNvPr id="90114" name="Picture 2" descr="http://pewresearch.org/assets/publications/2240-1.png"/>
          <p:cNvPicPr>
            <a:picLocks noChangeAspect="1" noChangeArrowheads="1"/>
          </p:cNvPicPr>
          <p:nvPr/>
        </p:nvPicPr>
        <p:blipFill>
          <a:blip r:embed="rId3" cstate="print"/>
          <a:srcRect/>
          <a:stretch>
            <a:fillRect/>
          </a:stretch>
        </p:blipFill>
        <p:spPr bwMode="auto">
          <a:xfrm>
            <a:off x="990600" y="685800"/>
            <a:ext cx="7239000" cy="547531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6</a:t>
            </a:fld>
            <a:endParaRPr lang="en-US"/>
          </a:p>
        </p:txBody>
      </p:sp>
      <p:pic>
        <p:nvPicPr>
          <p:cNvPr id="78850" name="Picture 2" descr="city or area where you live getting better?"/>
          <p:cNvPicPr>
            <a:picLocks noChangeAspect="1" noChangeArrowheads="1"/>
          </p:cNvPicPr>
          <p:nvPr/>
        </p:nvPicPr>
        <p:blipFill>
          <a:blip r:embed="rId3" cstate="print"/>
          <a:srcRect/>
          <a:stretch>
            <a:fillRect/>
          </a:stretch>
        </p:blipFill>
        <p:spPr bwMode="auto">
          <a:xfrm>
            <a:off x="914400" y="875955"/>
            <a:ext cx="7315200" cy="510609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60</a:t>
            </a:fld>
            <a:endParaRPr lang="en-US"/>
          </a:p>
        </p:txBody>
      </p:sp>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3" name="Picture 3" descr="http://allthingsd.com/files/2012/05/Mobile-share-of-web-traffic.png"/>
          <p:cNvPicPr>
            <a:picLocks noChangeAspect="1" noChangeArrowheads="1"/>
          </p:cNvPicPr>
          <p:nvPr/>
        </p:nvPicPr>
        <p:blipFill>
          <a:blip r:embed="rId3" cstate="print"/>
          <a:srcRect/>
          <a:stretch>
            <a:fillRect/>
          </a:stretch>
        </p:blipFill>
        <p:spPr bwMode="auto">
          <a:xfrm>
            <a:off x="496094" y="952500"/>
            <a:ext cx="8151812" cy="4953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4BAFE0-C790-4AED-901F-355FEFF2DC49}" type="slidenum">
              <a:rPr lang="en-US" smtClean="0"/>
              <a:pPr/>
              <a:t>61</a:t>
            </a:fld>
            <a:endParaRPr lang="en-US"/>
          </a:p>
        </p:txBody>
      </p:sp>
      <p:sp>
        <p:nvSpPr>
          <p:cNvPr id="4" name="Content Placeholder 3"/>
          <p:cNvSpPr>
            <a:spLocks noGrp="1"/>
          </p:cNvSpPr>
          <p:nvPr>
            <p:ph sz="quarter" idx="4294967295"/>
          </p:nvPr>
        </p:nvSpPr>
        <p:spPr>
          <a:xfrm>
            <a:off x="2514600" y="1691481"/>
            <a:ext cx="4572000" cy="3475037"/>
          </a:xfrm>
        </p:spPr>
        <p:txBody>
          <a:bodyPr>
            <a:normAutofit/>
          </a:bodyPr>
          <a:lstStyle/>
          <a:p>
            <a:pPr lvl="0"/>
            <a:r>
              <a:rPr lang="en-US" sz="3600" dirty="0"/>
              <a:t>88% </a:t>
            </a:r>
            <a:r>
              <a:rPr lang="en-US" sz="3600" dirty="0" smtClean="0"/>
              <a:t>cell </a:t>
            </a:r>
            <a:r>
              <a:rPr lang="en-US" sz="3600" dirty="0"/>
              <a:t>phone</a:t>
            </a:r>
          </a:p>
          <a:p>
            <a:pPr lvl="0"/>
            <a:r>
              <a:rPr lang="en-US" sz="3600" dirty="0"/>
              <a:t>57% </a:t>
            </a:r>
            <a:r>
              <a:rPr lang="en-US" sz="3600" dirty="0" smtClean="0"/>
              <a:t>laptop</a:t>
            </a:r>
            <a:endParaRPr lang="en-US" sz="3600" dirty="0"/>
          </a:p>
          <a:p>
            <a:pPr lvl="0"/>
            <a:r>
              <a:rPr lang="en-US" sz="3600" dirty="0"/>
              <a:t>19% </a:t>
            </a:r>
            <a:r>
              <a:rPr lang="en-US" sz="3600" dirty="0" smtClean="0"/>
              <a:t>e</a:t>
            </a:r>
            <a:r>
              <a:rPr lang="en-US" sz="3600" dirty="0"/>
              <a:t>-book reader</a:t>
            </a:r>
          </a:p>
          <a:p>
            <a:pPr lvl="0"/>
            <a:r>
              <a:rPr lang="en-US" sz="3600" dirty="0"/>
              <a:t>19% </a:t>
            </a:r>
            <a:r>
              <a:rPr lang="en-US" sz="3600" dirty="0" smtClean="0"/>
              <a:t>tablet</a:t>
            </a:r>
            <a:endParaRPr lang="en-US" sz="3600" dirty="0"/>
          </a:p>
          <a:p>
            <a:pPr marL="45720" indent="0">
              <a:buNone/>
            </a:pPr>
            <a:endParaRPr lang="en-US" sz="3600" dirty="0"/>
          </a:p>
        </p:txBody>
      </p:sp>
    </p:spTree>
    <p:extLst>
      <p:ext uri="{BB962C8B-B14F-4D97-AF65-F5344CB8AC3E}">
        <p14:creationId xmlns:p14="http://schemas.microsoft.com/office/powerpoint/2010/main" val="9187858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62</a:t>
            </a:fld>
            <a:endParaRPr lang="en-US"/>
          </a:p>
        </p:txBody>
      </p:sp>
      <p:pic>
        <p:nvPicPr>
          <p:cNvPr id="40962" name="Picture 2" descr="Chart 1"/>
          <p:cNvPicPr>
            <a:picLocks noChangeAspect="1" noChangeArrowheads="1"/>
          </p:cNvPicPr>
          <p:nvPr/>
        </p:nvPicPr>
        <p:blipFill>
          <a:blip r:embed="rId3" cstate="print"/>
          <a:srcRect/>
          <a:stretch>
            <a:fillRect/>
          </a:stretch>
        </p:blipFill>
        <p:spPr bwMode="auto">
          <a:xfrm>
            <a:off x="1295400" y="1295400"/>
            <a:ext cx="6598800" cy="3581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thlyappdownloads-ApplevsAndroid.png"/>
          <p:cNvPicPr>
            <a:picLocks noChangeAspect="1"/>
          </p:cNvPicPr>
          <p:nvPr/>
        </p:nvPicPr>
        <p:blipFill>
          <a:blip r:embed="rId2" cstate="print"/>
          <a:stretch>
            <a:fillRect/>
          </a:stretch>
        </p:blipFill>
        <p:spPr>
          <a:xfrm>
            <a:off x="914400" y="685800"/>
            <a:ext cx="7367758" cy="5430239"/>
          </a:xfrm>
          <a:prstGeom prst="rect">
            <a:avLst/>
          </a:prstGeom>
        </p:spPr>
      </p:pic>
      <p:sp>
        <p:nvSpPr>
          <p:cNvPr id="3" name="Slide Number Placeholder 2"/>
          <p:cNvSpPr>
            <a:spLocks noGrp="1"/>
          </p:cNvSpPr>
          <p:nvPr>
            <p:ph type="sldNum" sz="quarter" idx="12"/>
          </p:nvPr>
        </p:nvSpPr>
        <p:spPr/>
        <p:txBody>
          <a:bodyPr/>
          <a:lstStyle/>
          <a:p>
            <a:fld id="{B44BAFE0-C790-4AED-901F-355FEFF2DC49}"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64</a:t>
            </a:fld>
            <a:endParaRPr lang="en-US"/>
          </a:p>
        </p:txBody>
      </p:sp>
      <p:pic>
        <p:nvPicPr>
          <p:cNvPr id="82946" name="Picture 2" descr="Twitter usage over time"/>
          <p:cNvPicPr>
            <a:picLocks noChangeAspect="1" noChangeArrowheads="1"/>
          </p:cNvPicPr>
          <p:nvPr/>
        </p:nvPicPr>
        <p:blipFill>
          <a:blip r:embed="rId3" cstate="print"/>
          <a:srcRect/>
          <a:stretch>
            <a:fillRect/>
          </a:stretch>
        </p:blipFill>
        <p:spPr bwMode="auto">
          <a:xfrm>
            <a:off x="1295400" y="685800"/>
            <a:ext cx="6535082" cy="54864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4BAFE0-C790-4AED-901F-355FEFF2DC49}" type="slidenum">
              <a:rPr lang="en-US" smtClean="0"/>
              <a:pPr/>
              <a:t>65</a:t>
            </a:fld>
            <a:endParaRPr lang="en-US"/>
          </a:p>
        </p:txBody>
      </p:sp>
      <p:sp>
        <p:nvSpPr>
          <p:cNvPr id="3" name="Content Placeholder 2"/>
          <p:cNvSpPr>
            <a:spLocks noGrp="1"/>
          </p:cNvSpPr>
          <p:nvPr>
            <p:ph sz="quarter" idx="4294967295"/>
          </p:nvPr>
        </p:nvSpPr>
        <p:spPr>
          <a:xfrm>
            <a:off x="1276350" y="1691481"/>
            <a:ext cx="6286500" cy="3475038"/>
          </a:xfrm>
        </p:spPr>
        <p:txBody>
          <a:bodyPr>
            <a:normAutofit/>
          </a:bodyPr>
          <a:lstStyle/>
          <a:p>
            <a:r>
              <a:rPr lang="en-US" sz="3600" dirty="0"/>
              <a:t>61% </a:t>
            </a:r>
            <a:r>
              <a:rPr lang="en-US" sz="3600" dirty="0" smtClean="0"/>
              <a:t>visit local </a:t>
            </a:r>
            <a:r>
              <a:rPr lang="en-US" sz="3600" dirty="0" err="1" smtClean="0"/>
              <a:t>gvt</a:t>
            </a:r>
            <a:r>
              <a:rPr lang="en-US" sz="3600" dirty="0" smtClean="0"/>
              <a:t> web </a:t>
            </a:r>
            <a:r>
              <a:rPr lang="en-US" sz="3600" dirty="0"/>
              <a:t>site</a:t>
            </a:r>
          </a:p>
          <a:p>
            <a:r>
              <a:rPr lang="en-US" sz="3600" dirty="0"/>
              <a:t>43% watch public meetings</a:t>
            </a:r>
          </a:p>
          <a:p>
            <a:r>
              <a:rPr lang="en-US" sz="3600" dirty="0"/>
              <a:t>27% attend public meeting</a:t>
            </a:r>
          </a:p>
          <a:p>
            <a:endParaRPr lang="en-US" sz="3600" dirty="0"/>
          </a:p>
        </p:txBody>
      </p:sp>
    </p:spTree>
    <p:extLst>
      <p:ext uri="{BB962C8B-B14F-4D97-AF65-F5344CB8AC3E}">
        <p14:creationId xmlns:p14="http://schemas.microsoft.com/office/powerpoint/2010/main" val="294903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66</a:t>
            </a:fld>
            <a:endParaRPr lang="en-US"/>
          </a:p>
        </p:txBody>
      </p:sp>
      <p:pic>
        <p:nvPicPr>
          <p:cNvPr id="94210" name="Picture 2" descr="Six in 10 would need assistance"/>
          <p:cNvPicPr>
            <a:picLocks noChangeAspect="1" noChangeArrowheads="1"/>
          </p:cNvPicPr>
          <p:nvPr/>
        </p:nvPicPr>
        <p:blipFill>
          <a:blip r:embed="rId3" cstate="print"/>
          <a:srcRect/>
          <a:stretch>
            <a:fillRect/>
          </a:stretch>
        </p:blipFill>
        <p:spPr bwMode="auto">
          <a:xfrm>
            <a:off x="1524000" y="609600"/>
            <a:ext cx="5967972" cy="5562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67</a:t>
            </a:fld>
            <a:endParaRPr lang="en-US"/>
          </a:p>
        </p:txBody>
      </p:sp>
      <p:pic>
        <p:nvPicPr>
          <p:cNvPr id="96258" name="Picture 2" descr="Impact of not having home broadband service"/>
          <p:cNvPicPr>
            <a:picLocks noChangeAspect="1" noChangeArrowheads="1"/>
          </p:cNvPicPr>
          <p:nvPr/>
        </p:nvPicPr>
        <p:blipFill>
          <a:blip r:embed="rId3" cstate="print"/>
          <a:srcRect/>
          <a:stretch>
            <a:fillRect/>
          </a:stretch>
        </p:blipFill>
        <p:spPr bwMode="auto">
          <a:xfrm>
            <a:off x="1828800" y="685800"/>
            <a:ext cx="5456846" cy="5562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89CA465F-97FA-904B-810D-1F95491871C9}" type="slidenum">
              <a:rPr lang="en-US"/>
              <a:pPr>
                <a:defRPr/>
              </a:pPr>
              <a:t>68</a:t>
            </a:fld>
            <a:endParaRPr lang="en-US"/>
          </a:p>
        </p:txBody>
      </p:sp>
      <p:pic>
        <p:nvPicPr>
          <p:cNvPr id="2560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78708"/>
            <a:ext cx="4876800" cy="187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3657601"/>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686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r>
              <a:rPr lang="en-US" dirty="0" smtClean="0"/>
              <a:t>Community Planning</a:t>
            </a:r>
          </a:p>
        </p:txBody>
      </p:sp>
      <p:sp>
        <p:nvSpPr>
          <p:cNvPr id="8" name="Slide Number Placeholder 7"/>
          <p:cNvSpPr>
            <a:spLocks noGrp="1"/>
          </p:cNvSpPr>
          <p:nvPr>
            <p:ph type="sldNum" sz="quarter" idx="12"/>
          </p:nvPr>
        </p:nvSpPr>
        <p:spPr/>
        <p:txBody>
          <a:bodyPr>
            <a:normAutofit/>
          </a:bodyPr>
          <a:lstStyle/>
          <a:p>
            <a:fld id="{AD01FCEA-83BC-41D8-A708-33F765CF1842}" type="slidenum">
              <a:rPr lang="en-US" smtClean="0"/>
              <a:pPr/>
              <a:t>69</a:t>
            </a:fld>
            <a:endParaRPr lang="en-US"/>
          </a:p>
        </p:txBody>
      </p:sp>
      <p:pic>
        <p:nvPicPr>
          <p:cNvPr id="35842" name="Picture 4"/>
          <p:cNvPicPr>
            <a:picLocks noChangeAspect="1"/>
          </p:cNvPicPr>
          <p:nvPr/>
        </p:nvPicPr>
        <p:blipFill>
          <a:blip r:embed="rId2" cstate="print"/>
          <a:srcRect/>
          <a:stretch>
            <a:fillRect/>
          </a:stretch>
        </p:blipFill>
        <p:spPr bwMode="auto">
          <a:xfrm>
            <a:off x="2057400" y="2286000"/>
            <a:ext cx="4419600" cy="1699846"/>
          </a:xfrm>
          <a:prstGeom prst="rect">
            <a:avLst/>
          </a:prstGeom>
          <a:noFill/>
          <a:ln w="9525">
            <a:noFill/>
            <a:miter lim="800000"/>
            <a:headEnd/>
            <a:tailEnd/>
          </a:ln>
        </p:spPr>
      </p:pic>
      <p:sp>
        <p:nvSpPr>
          <p:cNvPr id="9" name="Rectangle 8"/>
          <p:cNvSpPr/>
          <p:nvPr/>
        </p:nvSpPr>
        <p:spPr>
          <a:xfrm>
            <a:off x="304800" y="5410200"/>
            <a:ext cx="8596905" cy="461665"/>
          </a:xfrm>
          <a:prstGeom prst="rect">
            <a:avLst/>
          </a:prstGeom>
        </p:spPr>
        <p:txBody>
          <a:bodyPr wrap="none">
            <a:spAutoFit/>
          </a:bodyPr>
          <a:lstStyle/>
          <a:p>
            <a:r>
              <a:rPr lang="en-US" sz="2400" b="1" dirty="0" smtClean="0"/>
              <a:t>Collaboration of IMLS</a:t>
            </a:r>
            <a:r>
              <a:rPr lang="en-US" sz="2400" dirty="0" smtClean="0"/>
              <a:t>, ICMA, UW, WEBJUNCTION, TECHSOUP</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D1 Economy</a:t>
            </a:r>
            <a:endParaRPr lang="en-US"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42900"/>
            <a:ext cx="8724899" cy="990600"/>
          </a:xfrm>
        </p:spPr>
        <p:txBody>
          <a:bodyPr>
            <a:noAutofit/>
          </a:bodyPr>
          <a:lstStyle/>
          <a:p>
            <a:r>
              <a:rPr lang="en-US" dirty="0" smtClean="0"/>
              <a:t>Building Digital Communities</a:t>
            </a:r>
            <a:endParaRPr lang="en-US" dirty="0"/>
          </a:p>
        </p:txBody>
      </p:sp>
      <p:grpSp>
        <p:nvGrpSpPr>
          <p:cNvPr id="2" name="Group 1"/>
          <p:cNvGrpSpPr/>
          <p:nvPr/>
        </p:nvGrpSpPr>
        <p:grpSpPr>
          <a:xfrm>
            <a:off x="5667242" y="1257300"/>
            <a:ext cx="2557751" cy="5308608"/>
            <a:chOff x="1844220" y="1421663"/>
            <a:chExt cx="2557751" cy="5308608"/>
          </a:xfrm>
        </p:grpSpPr>
        <p:sp>
          <p:nvSpPr>
            <p:cNvPr id="6" name="Circular Arrow 5"/>
            <p:cNvSpPr/>
            <p:nvPr/>
          </p:nvSpPr>
          <p:spPr>
            <a:xfrm>
              <a:off x="2400302" y="1421663"/>
              <a:ext cx="2001669" cy="2001873"/>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2842235" y="2146296"/>
              <a:ext cx="1117044" cy="558464"/>
            </a:xfrm>
            <a:custGeom>
              <a:avLst/>
              <a:gdLst>
                <a:gd name="connsiteX0" fmla="*/ 0 w 1117044"/>
                <a:gd name="connsiteY0" fmla="*/ 0 h 558464"/>
                <a:gd name="connsiteX1" fmla="*/ 1117044 w 1117044"/>
                <a:gd name="connsiteY1" fmla="*/ 0 h 558464"/>
                <a:gd name="connsiteX2" fmla="*/ 1117044 w 1117044"/>
                <a:gd name="connsiteY2" fmla="*/ 558464 h 558464"/>
                <a:gd name="connsiteX3" fmla="*/ 0 w 1117044"/>
                <a:gd name="connsiteY3" fmla="*/ 558464 h 558464"/>
                <a:gd name="connsiteX4" fmla="*/ 0 w 1117044"/>
                <a:gd name="connsiteY4" fmla="*/ 0 h 55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44" h="558464">
                  <a:moveTo>
                    <a:pt x="0" y="0"/>
                  </a:moveTo>
                  <a:lnTo>
                    <a:pt x="1117044" y="0"/>
                  </a:lnTo>
                  <a:lnTo>
                    <a:pt x="1117044" y="558464"/>
                  </a:lnTo>
                  <a:lnTo>
                    <a:pt x="0" y="558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63500" sx="102000" sy="102000" algn="ctr" rotWithShape="0">
                      <a:prstClr val="black">
                        <a:alpha val="40000"/>
                      </a:prstClr>
                    </a:outerShdw>
                  </a:effectLst>
                </a:rPr>
                <a:t>Vision</a:t>
              </a:r>
              <a:endParaRPr lang="en-US" sz="1600" kern="1200" dirty="0">
                <a:effectLst>
                  <a:outerShdw blurRad="63500" sx="102000" sy="102000" algn="ctr" rotWithShape="0">
                    <a:prstClr val="black">
                      <a:alpha val="40000"/>
                    </a:prstClr>
                  </a:outerShdw>
                </a:effectLst>
              </a:endParaRPr>
            </a:p>
          </p:txBody>
        </p:sp>
        <p:sp>
          <p:nvSpPr>
            <p:cNvPr id="9" name="Shape 8"/>
            <p:cNvSpPr/>
            <p:nvPr/>
          </p:nvSpPr>
          <p:spPr>
            <a:xfrm>
              <a:off x="1844220" y="2572036"/>
              <a:ext cx="2001669" cy="200187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2">
                <a:hueOff val="-4800000"/>
                <a:satOff val="-16668"/>
                <a:lumOff val="20000"/>
                <a:alphaOff val="0"/>
              </a:schemeClr>
            </a:fillRef>
            <a:effectRef idx="0">
              <a:schemeClr val="accent2">
                <a:hueOff val="-4800000"/>
                <a:satOff val="-16668"/>
                <a:lumOff val="20000"/>
                <a:alphaOff val="0"/>
              </a:schemeClr>
            </a:effectRef>
            <a:fontRef idx="minor">
              <a:schemeClr val="lt1"/>
            </a:fontRef>
          </p:style>
        </p:sp>
        <p:sp>
          <p:nvSpPr>
            <p:cNvPr id="12" name="Freeform 11"/>
            <p:cNvSpPr/>
            <p:nvPr/>
          </p:nvSpPr>
          <p:spPr>
            <a:xfrm>
              <a:off x="2283900" y="3298793"/>
              <a:ext cx="1117044" cy="558464"/>
            </a:xfrm>
            <a:custGeom>
              <a:avLst/>
              <a:gdLst>
                <a:gd name="connsiteX0" fmla="*/ 0 w 1117044"/>
                <a:gd name="connsiteY0" fmla="*/ 0 h 558464"/>
                <a:gd name="connsiteX1" fmla="*/ 1117044 w 1117044"/>
                <a:gd name="connsiteY1" fmla="*/ 0 h 558464"/>
                <a:gd name="connsiteX2" fmla="*/ 1117044 w 1117044"/>
                <a:gd name="connsiteY2" fmla="*/ 558464 h 558464"/>
                <a:gd name="connsiteX3" fmla="*/ 0 w 1117044"/>
                <a:gd name="connsiteY3" fmla="*/ 558464 h 558464"/>
                <a:gd name="connsiteX4" fmla="*/ 0 w 1117044"/>
                <a:gd name="connsiteY4" fmla="*/ 0 h 55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44" h="558464">
                  <a:moveTo>
                    <a:pt x="0" y="0"/>
                  </a:moveTo>
                  <a:lnTo>
                    <a:pt x="1117044" y="0"/>
                  </a:lnTo>
                  <a:lnTo>
                    <a:pt x="1117044" y="558464"/>
                  </a:lnTo>
                  <a:lnTo>
                    <a:pt x="0" y="558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63500" sx="102000" sy="102000" algn="ctr" rotWithShape="0">
                      <a:prstClr val="black">
                        <a:alpha val="40000"/>
                      </a:prstClr>
                    </a:outerShdw>
                  </a:effectLst>
                </a:rPr>
                <a:t>Principles</a:t>
              </a:r>
              <a:endParaRPr lang="en-US" sz="1600" kern="1200" dirty="0">
                <a:effectLst>
                  <a:outerShdw blurRad="63500" sx="102000" sy="102000" algn="ctr" rotWithShape="0">
                    <a:prstClr val="black">
                      <a:alpha val="40000"/>
                    </a:prstClr>
                  </a:outerShdw>
                </a:effectLst>
              </a:endParaRPr>
            </a:p>
          </p:txBody>
        </p:sp>
        <p:sp>
          <p:nvSpPr>
            <p:cNvPr id="13" name="Circular Arrow 12"/>
            <p:cNvSpPr/>
            <p:nvPr/>
          </p:nvSpPr>
          <p:spPr>
            <a:xfrm>
              <a:off x="2400302" y="3726657"/>
              <a:ext cx="2001669" cy="2001873"/>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2">
                <a:hueOff val="-9600000"/>
                <a:satOff val="-33335"/>
                <a:lumOff val="40001"/>
                <a:alphaOff val="0"/>
              </a:schemeClr>
            </a:fillRef>
            <a:effectRef idx="0">
              <a:schemeClr val="accent2">
                <a:hueOff val="-9600000"/>
                <a:satOff val="-33335"/>
                <a:lumOff val="40001"/>
                <a:alphaOff val="0"/>
              </a:schemeClr>
            </a:effectRef>
            <a:fontRef idx="minor">
              <a:schemeClr val="lt1"/>
            </a:fontRef>
          </p:style>
        </p:sp>
        <p:sp>
          <p:nvSpPr>
            <p:cNvPr id="14" name="Freeform 13"/>
            <p:cNvSpPr/>
            <p:nvPr/>
          </p:nvSpPr>
          <p:spPr>
            <a:xfrm>
              <a:off x="2842235" y="4451290"/>
              <a:ext cx="1117044" cy="558464"/>
            </a:xfrm>
            <a:custGeom>
              <a:avLst/>
              <a:gdLst>
                <a:gd name="connsiteX0" fmla="*/ 0 w 1117044"/>
                <a:gd name="connsiteY0" fmla="*/ 0 h 558464"/>
                <a:gd name="connsiteX1" fmla="*/ 1117044 w 1117044"/>
                <a:gd name="connsiteY1" fmla="*/ 0 h 558464"/>
                <a:gd name="connsiteX2" fmla="*/ 1117044 w 1117044"/>
                <a:gd name="connsiteY2" fmla="*/ 558464 h 558464"/>
                <a:gd name="connsiteX3" fmla="*/ 0 w 1117044"/>
                <a:gd name="connsiteY3" fmla="*/ 558464 h 558464"/>
                <a:gd name="connsiteX4" fmla="*/ 0 w 1117044"/>
                <a:gd name="connsiteY4" fmla="*/ 0 h 55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44" h="558464">
                  <a:moveTo>
                    <a:pt x="0" y="0"/>
                  </a:moveTo>
                  <a:lnTo>
                    <a:pt x="1117044" y="0"/>
                  </a:lnTo>
                  <a:lnTo>
                    <a:pt x="1117044" y="558464"/>
                  </a:lnTo>
                  <a:lnTo>
                    <a:pt x="0" y="558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63500" sx="102000" sy="102000" algn="ctr" rotWithShape="0">
                      <a:prstClr val="black">
                        <a:alpha val="40000"/>
                      </a:prstClr>
                    </a:outerShdw>
                  </a:effectLst>
                </a:rPr>
                <a:t>Goals</a:t>
              </a:r>
            </a:p>
          </p:txBody>
        </p:sp>
        <p:sp>
          <p:nvSpPr>
            <p:cNvPr id="15" name="Block Arc 14"/>
            <p:cNvSpPr/>
            <p:nvPr/>
          </p:nvSpPr>
          <p:spPr>
            <a:xfrm>
              <a:off x="1986896" y="5009754"/>
              <a:ext cx="1719685" cy="1720517"/>
            </a:xfrm>
            <a:prstGeom prst="blockArc">
              <a:avLst>
                <a:gd name="adj1" fmla="val 0"/>
                <a:gd name="adj2" fmla="val 18900000"/>
                <a:gd name="adj3" fmla="val 12740"/>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16" name="Freeform 15"/>
            <p:cNvSpPr/>
            <p:nvPr/>
          </p:nvSpPr>
          <p:spPr>
            <a:xfrm>
              <a:off x="2283900" y="5603788"/>
              <a:ext cx="1117044" cy="558464"/>
            </a:xfrm>
            <a:custGeom>
              <a:avLst/>
              <a:gdLst>
                <a:gd name="connsiteX0" fmla="*/ 0 w 1117044"/>
                <a:gd name="connsiteY0" fmla="*/ 0 h 558464"/>
                <a:gd name="connsiteX1" fmla="*/ 1117044 w 1117044"/>
                <a:gd name="connsiteY1" fmla="*/ 0 h 558464"/>
                <a:gd name="connsiteX2" fmla="*/ 1117044 w 1117044"/>
                <a:gd name="connsiteY2" fmla="*/ 558464 h 558464"/>
                <a:gd name="connsiteX3" fmla="*/ 0 w 1117044"/>
                <a:gd name="connsiteY3" fmla="*/ 558464 h 558464"/>
                <a:gd name="connsiteX4" fmla="*/ 0 w 1117044"/>
                <a:gd name="connsiteY4" fmla="*/ 0 h 55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44" h="558464">
                  <a:moveTo>
                    <a:pt x="0" y="0"/>
                  </a:moveTo>
                  <a:lnTo>
                    <a:pt x="1117044" y="0"/>
                  </a:lnTo>
                  <a:lnTo>
                    <a:pt x="1117044" y="558464"/>
                  </a:lnTo>
                  <a:lnTo>
                    <a:pt x="0" y="558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63500" sx="102000" sy="102000" algn="ctr" rotWithShape="0">
                      <a:prstClr val="black">
                        <a:alpha val="40000"/>
                      </a:prstClr>
                    </a:outerShdw>
                  </a:effectLst>
                </a:rPr>
                <a:t>Strategies</a:t>
              </a:r>
            </a:p>
          </p:txBody>
        </p:sp>
      </p:grpSp>
      <p:sp>
        <p:nvSpPr>
          <p:cNvPr id="17" name="Rectangle 3"/>
          <p:cNvSpPr txBox="1">
            <a:spLocks noChangeArrowheads="1"/>
          </p:cNvSpPr>
          <p:nvPr/>
        </p:nvSpPr>
        <p:spPr bwMode="auto">
          <a:xfrm>
            <a:off x="457200" y="2607044"/>
            <a:ext cx="5029200" cy="217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E694D"/>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sz="2600" dirty="0" smtClean="0"/>
              <a:t>Framework</a:t>
            </a:r>
          </a:p>
          <a:p>
            <a:pPr marL="461963" lvl="1" indent="-230188" eaLnBrk="1" hangingPunct="1">
              <a:lnSpc>
                <a:spcPct val="90000"/>
              </a:lnSpc>
            </a:pPr>
            <a:r>
              <a:rPr lang="en-US" dirty="0" smtClean="0"/>
              <a:t>help community leaders</a:t>
            </a:r>
          </a:p>
          <a:p>
            <a:pPr marL="461963" lvl="1" indent="-230188" eaLnBrk="1" hangingPunct="1">
              <a:lnSpc>
                <a:spcPct val="90000"/>
              </a:lnSpc>
            </a:pPr>
            <a:r>
              <a:rPr lang="en-US" dirty="0" smtClean="0"/>
              <a:t>initiate community discussions</a:t>
            </a:r>
          </a:p>
          <a:p>
            <a:pPr marL="461963" lvl="1" indent="-230188" eaLnBrk="1" hangingPunct="1">
              <a:lnSpc>
                <a:spcPct val="90000"/>
              </a:lnSpc>
            </a:pPr>
            <a:r>
              <a:rPr lang="en-US" dirty="0" smtClean="0"/>
              <a:t>conduct asset mapping</a:t>
            </a:r>
          </a:p>
          <a:p>
            <a:pPr marL="461963" lvl="1" indent="-230188" eaLnBrk="1" hangingPunct="1">
              <a:lnSpc>
                <a:spcPct val="90000"/>
              </a:lnSpc>
            </a:pPr>
            <a:r>
              <a:rPr lang="en-US" dirty="0" smtClean="0"/>
              <a:t>foster digital inclusion</a:t>
            </a:r>
          </a:p>
          <a:p>
            <a:pPr eaLnBrk="1" hangingPunct="1">
              <a:lnSpc>
                <a:spcPct val="90000"/>
              </a:lnSpc>
            </a:pPr>
            <a:endParaRPr lang="en-US" dirty="0" smtClean="0"/>
          </a:p>
        </p:txBody>
      </p:sp>
    </p:spTree>
    <p:custDataLst>
      <p:tags r:id="rId1"/>
    </p:custDataLst>
    <p:extLst>
      <p:ext uri="{BB962C8B-B14F-4D97-AF65-F5344CB8AC3E}">
        <p14:creationId xmlns:p14="http://schemas.microsoft.com/office/powerpoint/2010/main" val="606940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5027" y="1600200"/>
            <a:ext cx="4078373" cy="2514600"/>
            <a:chOff x="265027" y="1714500"/>
            <a:chExt cx="4078373" cy="2514600"/>
          </a:xfrm>
        </p:grpSpPr>
        <p:sp>
          <p:nvSpPr>
            <p:cNvPr id="8" name="Rounded Rectangle 7"/>
            <p:cNvSpPr/>
            <p:nvPr/>
          </p:nvSpPr>
          <p:spPr bwMode="auto">
            <a:xfrm>
              <a:off x="457200" y="1714500"/>
              <a:ext cx="3886200" cy="25146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E694D"/>
                </a:solidFill>
                <a:effectLst/>
                <a:latin typeface="Verdana" pitchFamily="34" charset="0"/>
              </a:endParaRPr>
            </a:p>
          </p:txBody>
        </p:sp>
        <p:sp>
          <p:nvSpPr>
            <p:cNvPr id="10" name="TextBox 9"/>
            <p:cNvSpPr txBox="1"/>
            <p:nvPr/>
          </p:nvSpPr>
          <p:spPr>
            <a:xfrm>
              <a:off x="571500" y="2216221"/>
              <a:ext cx="3771900" cy="1815882"/>
            </a:xfrm>
            <a:prstGeom prst="rect">
              <a:avLst/>
            </a:prstGeom>
            <a:noFill/>
          </p:spPr>
          <p:txBody>
            <a:bodyPr wrap="square" rtlCol="0">
              <a:spAutoFit/>
            </a:bodyPr>
            <a:lstStyle/>
            <a:p>
              <a:pPr algn="r"/>
              <a:r>
                <a:rPr lang="en-US" sz="2800" dirty="0"/>
                <a:t>Availability</a:t>
              </a:r>
            </a:p>
            <a:p>
              <a:pPr algn="r"/>
              <a:r>
                <a:rPr lang="en-US" sz="2800" dirty="0" smtClean="0"/>
                <a:t>Affordability</a:t>
              </a:r>
              <a:r>
                <a:rPr lang="en-US" sz="2800" b="1" dirty="0" smtClean="0"/>
                <a:t> </a:t>
              </a:r>
              <a:endParaRPr lang="en-US" sz="2800" b="1" dirty="0"/>
            </a:p>
            <a:p>
              <a:pPr algn="r"/>
              <a:r>
                <a:rPr lang="en-US" sz="2800" dirty="0"/>
                <a:t>Design for inclusion</a:t>
              </a:r>
            </a:p>
            <a:p>
              <a:pPr algn="r"/>
              <a:r>
                <a:rPr lang="en-US" sz="2800" dirty="0"/>
                <a:t>Public </a:t>
              </a:r>
              <a:r>
                <a:rPr lang="en-US" sz="2800" dirty="0" smtClean="0"/>
                <a:t>access</a:t>
              </a:r>
              <a:endParaRPr lang="en-US" sz="2800" dirty="0"/>
            </a:p>
          </p:txBody>
        </p:sp>
        <p:sp>
          <p:nvSpPr>
            <p:cNvPr id="9" name="TextBox 8"/>
            <p:cNvSpPr txBox="1"/>
            <p:nvPr/>
          </p:nvSpPr>
          <p:spPr>
            <a:xfrm rot="20159869">
              <a:off x="265027" y="1865237"/>
              <a:ext cx="3039446" cy="769441"/>
            </a:xfrm>
            <a:prstGeom prst="rect">
              <a:avLst/>
            </a:prstGeom>
            <a:noFill/>
          </p:spPr>
          <p:txBody>
            <a:bodyPr wrap="square" rtlCol="0">
              <a:spAutoFit/>
            </a:bodyPr>
            <a:lstStyle/>
            <a:p>
              <a:r>
                <a:rPr lang="en-US" sz="4400" dirty="0" smtClean="0">
                  <a:solidFill>
                    <a:schemeClr val="bg1"/>
                  </a:solidFill>
                </a:rPr>
                <a:t>ACCESS</a:t>
              </a:r>
              <a:endParaRPr lang="en-US" sz="4400" dirty="0">
                <a:solidFill>
                  <a:schemeClr val="bg1"/>
                </a:solidFill>
              </a:endParaRPr>
            </a:p>
          </p:txBody>
        </p:sp>
      </p:grpSp>
      <p:grpSp>
        <p:nvGrpSpPr>
          <p:cNvPr id="5" name="Group 5"/>
          <p:cNvGrpSpPr/>
          <p:nvPr/>
        </p:nvGrpSpPr>
        <p:grpSpPr>
          <a:xfrm>
            <a:off x="4800600" y="1600200"/>
            <a:ext cx="4054265" cy="2514600"/>
            <a:chOff x="4800600" y="1714500"/>
            <a:chExt cx="4054265" cy="2514600"/>
          </a:xfrm>
        </p:grpSpPr>
        <p:sp>
          <p:nvSpPr>
            <p:cNvPr id="7" name="Rounded Rectangle 6"/>
            <p:cNvSpPr/>
            <p:nvPr/>
          </p:nvSpPr>
          <p:spPr bwMode="auto">
            <a:xfrm>
              <a:off x="4800600" y="1714500"/>
              <a:ext cx="3886200" cy="25146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E694D"/>
                </a:solidFill>
                <a:effectLst/>
                <a:latin typeface="Verdana" pitchFamily="34" charset="0"/>
              </a:endParaRPr>
            </a:p>
          </p:txBody>
        </p:sp>
        <p:sp>
          <p:nvSpPr>
            <p:cNvPr id="3" name="Rectangle 2"/>
            <p:cNvSpPr/>
            <p:nvPr/>
          </p:nvSpPr>
          <p:spPr>
            <a:xfrm rot="1464666">
              <a:off x="5614875" y="2121021"/>
              <a:ext cx="3239990" cy="769441"/>
            </a:xfrm>
            <a:prstGeom prst="rect">
              <a:avLst/>
            </a:prstGeom>
          </p:spPr>
          <p:txBody>
            <a:bodyPr wrap="none">
              <a:spAutoFit/>
            </a:bodyPr>
            <a:lstStyle/>
            <a:p>
              <a:r>
                <a:rPr lang="en-US" sz="4400" dirty="0" smtClean="0">
                  <a:solidFill>
                    <a:schemeClr val="bg1"/>
                  </a:solidFill>
                </a:rPr>
                <a:t>ADOPTION</a:t>
              </a:r>
              <a:endParaRPr lang="en-US" sz="4400" dirty="0">
                <a:solidFill>
                  <a:schemeClr val="bg1"/>
                </a:solidFill>
              </a:endParaRPr>
            </a:p>
          </p:txBody>
        </p:sp>
        <p:sp>
          <p:nvSpPr>
            <p:cNvPr id="4" name="TextBox 3"/>
            <p:cNvSpPr txBox="1"/>
            <p:nvPr/>
          </p:nvSpPr>
          <p:spPr>
            <a:xfrm>
              <a:off x="4800600" y="2647108"/>
              <a:ext cx="3543300" cy="1384995"/>
            </a:xfrm>
            <a:prstGeom prst="rect">
              <a:avLst/>
            </a:prstGeom>
            <a:noFill/>
          </p:spPr>
          <p:txBody>
            <a:bodyPr wrap="square" rtlCol="0">
              <a:spAutoFit/>
            </a:bodyPr>
            <a:lstStyle/>
            <a:p>
              <a:r>
                <a:rPr lang="en-US" sz="2800" dirty="0"/>
                <a:t>Relevance</a:t>
              </a:r>
            </a:p>
            <a:p>
              <a:r>
                <a:rPr lang="en-US" sz="2800" dirty="0"/>
                <a:t>Digital </a:t>
              </a:r>
              <a:r>
                <a:rPr lang="en-US" sz="2800" dirty="0" smtClean="0"/>
                <a:t>literacy</a:t>
              </a:r>
              <a:endParaRPr lang="en-US" sz="2800" b="1" dirty="0"/>
            </a:p>
            <a:p>
              <a:r>
                <a:rPr lang="en-US" sz="2800" dirty="0"/>
                <a:t>Consumer </a:t>
              </a:r>
              <a:r>
                <a:rPr lang="en-US" sz="2800" dirty="0" smtClean="0"/>
                <a:t>safety</a:t>
              </a:r>
              <a:endParaRPr lang="en-US" sz="2800" dirty="0"/>
            </a:p>
          </p:txBody>
        </p:sp>
      </p:grpSp>
      <p:sp>
        <p:nvSpPr>
          <p:cNvPr id="11" name="Content Placeholder 2"/>
          <p:cNvSpPr txBox="1">
            <a:spLocks/>
          </p:cNvSpPr>
          <p:nvPr/>
        </p:nvSpPr>
        <p:spPr bwMode="auto">
          <a:xfrm>
            <a:off x="914400" y="4267200"/>
            <a:ext cx="7315200" cy="2286000"/>
          </a:xfrm>
          <a:prstGeom prst="rect">
            <a:avLst/>
          </a:prstGeom>
          <a:noFill/>
          <a:ln w="15875" cap="rnd">
            <a:solidFill>
              <a:schemeClr val="accent1"/>
            </a:solidFill>
            <a:round/>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E694D"/>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000" i="1" dirty="0" smtClean="0">
                <a:solidFill>
                  <a:schemeClr val="tx1"/>
                </a:solidFill>
              </a:rPr>
              <a:t>Economic and workforce development</a:t>
            </a:r>
          </a:p>
          <a:p>
            <a:pPr marL="0" indent="0" algn="ctr">
              <a:buNone/>
            </a:pPr>
            <a:r>
              <a:rPr lang="en-US" sz="2000" i="1" dirty="0" smtClean="0">
                <a:solidFill>
                  <a:schemeClr val="tx1"/>
                </a:solidFill>
              </a:rPr>
              <a:t>Education</a:t>
            </a:r>
          </a:p>
          <a:p>
            <a:pPr marL="0" indent="0" algn="ctr">
              <a:buNone/>
            </a:pPr>
            <a:r>
              <a:rPr lang="en-US" sz="2000" i="1" dirty="0" smtClean="0">
                <a:solidFill>
                  <a:schemeClr val="tx1"/>
                </a:solidFill>
              </a:rPr>
              <a:t>Health care</a:t>
            </a:r>
          </a:p>
          <a:p>
            <a:pPr marL="0" indent="0" algn="ctr">
              <a:buNone/>
            </a:pPr>
            <a:r>
              <a:rPr lang="en-US" sz="2000" i="1" dirty="0" smtClean="0">
                <a:solidFill>
                  <a:schemeClr val="tx1"/>
                </a:solidFill>
              </a:rPr>
              <a:t>Public safety and emergency services</a:t>
            </a:r>
          </a:p>
          <a:p>
            <a:pPr marL="0" indent="0" algn="ctr">
              <a:buNone/>
            </a:pPr>
            <a:r>
              <a:rPr lang="en-US" sz="2000" i="1" dirty="0" smtClean="0">
                <a:solidFill>
                  <a:schemeClr val="tx1"/>
                </a:solidFill>
              </a:rPr>
              <a:t>Civic engagement</a:t>
            </a:r>
          </a:p>
          <a:p>
            <a:pPr marL="0" indent="0" algn="ctr">
              <a:buNone/>
            </a:pPr>
            <a:r>
              <a:rPr lang="en-US" sz="2000" i="1" dirty="0" smtClean="0">
                <a:solidFill>
                  <a:schemeClr val="tx1"/>
                </a:solidFill>
              </a:rPr>
              <a:t>Social connections</a:t>
            </a:r>
          </a:p>
        </p:txBody>
      </p:sp>
      <p:sp>
        <p:nvSpPr>
          <p:cNvPr id="12" name="Title 1"/>
          <p:cNvSpPr>
            <a:spLocks noGrp="1"/>
          </p:cNvSpPr>
          <p:nvPr>
            <p:ph type="title"/>
          </p:nvPr>
        </p:nvSpPr>
        <p:spPr>
          <a:xfrm>
            <a:off x="457200" y="228600"/>
            <a:ext cx="8229600" cy="1066800"/>
          </a:xfrm>
        </p:spPr>
        <p:txBody>
          <a:bodyPr/>
          <a:lstStyle/>
          <a:p>
            <a:r>
              <a:rPr lang="en-US" b="1" dirty="0" smtClean="0"/>
              <a:t>Building Digital Communities</a:t>
            </a:r>
            <a:endParaRPr lang="en-US" b="1" i="1" dirty="0"/>
          </a:p>
        </p:txBody>
      </p:sp>
    </p:spTree>
    <p:extLst>
      <p:ext uri="{BB962C8B-B14F-4D97-AF65-F5344CB8AC3E}">
        <p14:creationId xmlns:p14="http://schemas.microsoft.com/office/powerpoint/2010/main" val="1711439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t>Building Digital Communities</a:t>
            </a:r>
            <a:endParaRPr lang="en-US" dirty="0"/>
          </a:p>
        </p:txBody>
      </p:sp>
      <p:sp>
        <p:nvSpPr>
          <p:cNvPr id="6" name="Title 5"/>
          <p:cNvSpPr>
            <a:spLocks noGrp="1"/>
          </p:cNvSpPr>
          <p:nvPr>
            <p:ph type="title"/>
          </p:nvPr>
        </p:nvSpPr>
        <p:spPr/>
        <p:txBody>
          <a:bodyPr/>
          <a:lstStyle/>
          <a:p>
            <a:r>
              <a:rPr lang="en-US" smtClean="0"/>
              <a:t>imls.gov</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2D26DF84-B034-431E-95C2-F21B99A4B4AC}" type="slidenum">
              <a:rPr lang="en-US" smtClean="0"/>
              <a:pPr/>
              <a:t>73</a:t>
            </a:fld>
            <a:endParaRPr lang="en-US"/>
          </a:p>
        </p:txBody>
      </p:sp>
      <p:pic>
        <p:nvPicPr>
          <p:cNvPr id="6" name="Picture 5"/>
          <p:cNvPicPr>
            <a:picLocks noChangeAspect="1"/>
          </p:cNvPicPr>
          <p:nvPr/>
        </p:nvPicPr>
        <p:blipFill>
          <a:blip r:embed="rId2" cstate="print"/>
          <a:srcRect/>
          <a:stretch>
            <a:fillRect/>
          </a:stretch>
        </p:blipFill>
        <p:spPr bwMode="auto">
          <a:xfrm>
            <a:off x="3124200" y="1600200"/>
            <a:ext cx="2682875" cy="2682875"/>
          </a:xfrm>
          <a:prstGeom prst="rect">
            <a:avLst/>
          </a:prstGeom>
          <a:noFill/>
          <a:ln w="9525">
            <a:noFill/>
            <a:miter lim="800000"/>
            <a:headEnd/>
            <a:tailEnd/>
          </a:ln>
        </p:spPr>
      </p:pic>
      <p:sp>
        <p:nvSpPr>
          <p:cNvPr id="7" name="TextBox 6"/>
          <p:cNvSpPr txBox="1"/>
          <p:nvPr/>
        </p:nvSpPr>
        <p:spPr>
          <a:xfrm>
            <a:off x="685800" y="4572000"/>
            <a:ext cx="7848600" cy="1569660"/>
          </a:xfrm>
          <a:prstGeom prst="rect">
            <a:avLst/>
          </a:prstGeom>
          <a:noFill/>
        </p:spPr>
        <p:txBody>
          <a:bodyPr wrap="square" rtlCol="0">
            <a:spAutoFit/>
          </a:bodyPr>
          <a:lstStyle/>
          <a:p>
            <a:r>
              <a:rPr lang="en-US" sz="2400" dirty="0" smtClean="0"/>
              <a:t>Collaboration of the Bill and Melinda Gates Foundation,  Urban Libraries Council, ALA,, PLA, </a:t>
            </a:r>
            <a:r>
              <a:rPr lang="en-US" sz="2400" dirty="0" err="1" smtClean="0"/>
              <a:t>Lyrasis</a:t>
            </a:r>
            <a:r>
              <a:rPr lang="en-US" sz="2400" dirty="0" smtClean="0"/>
              <a:t>, </a:t>
            </a:r>
            <a:r>
              <a:rPr lang="en-US" sz="2400" dirty="0" err="1" smtClean="0"/>
              <a:t>TechSoup</a:t>
            </a:r>
            <a:r>
              <a:rPr lang="en-US" sz="2400" dirty="0" smtClean="0"/>
              <a:t>, </a:t>
            </a:r>
            <a:r>
              <a:rPr lang="en-US" sz="2400" dirty="0" err="1" smtClean="0"/>
              <a:t>WebJunction</a:t>
            </a:r>
            <a:r>
              <a:rPr lang="en-US" sz="2400" dirty="0" smtClean="0"/>
              <a:t>-OCLC, State Libraries of CA, NC, OK, and TX, U. Maryland, U. Washington, ICMA</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Edge</a:t>
            </a:r>
            <a:br>
              <a:rPr lang="en-US" dirty="0" smtClean="0"/>
            </a:br>
            <a:r>
              <a:rPr lang="en-US" sz="2000" dirty="0" smtClean="0"/>
              <a:t>Where People Connect, Communities Achieve</a:t>
            </a:r>
          </a:p>
        </p:txBody>
      </p:sp>
      <p:sp>
        <p:nvSpPr>
          <p:cNvPr id="20482" name="Rectangle 2"/>
          <p:cNvSpPr>
            <a:spLocks noGrp="1" noChangeArrowheads="1"/>
          </p:cNvSpPr>
          <p:nvPr>
            <p:ph sz="quarter" idx="13"/>
          </p:nvPr>
        </p:nvSpPr>
        <p:spPr/>
        <p:txBody>
          <a:bodyPr/>
          <a:lstStyle/>
          <a:p>
            <a:r>
              <a:rPr lang="en-US" smtClean="0"/>
              <a:t>Community Value</a:t>
            </a:r>
          </a:p>
          <a:p>
            <a:r>
              <a:rPr lang="en-US" smtClean="0"/>
              <a:t>Engaging the Community and Decision-Makers</a:t>
            </a:r>
          </a:p>
          <a:p>
            <a:r>
              <a:rPr lang="en-US" smtClean="0"/>
              <a:t>Organizational Management</a:t>
            </a:r>
            <a:endParaRPr lang="en-US" dirty="0" smtClean="0"/>
          </a:p>
        </p:txBody>
      </p:sp>
      <p:sp>
        <p:nvSpPr>
          <p:cNvPr id="20485" name="TextBox 5"/>
          <p:cNvSpPr txBox="1">
            <a:spLocks noChangeArrowheads="1"/>
          </p:cNvSpPr>
          <p:nvPr/>
        </p:nvSpPr>
        <p:spPr bwMode="auto">
          <a:xfrm>
            <a:off x="1447800" y="3048000"/>
            <a:ext cx="6054328" cy="583779"/>
          </a:xfrm>
          <a:prstGeom prst="rect">
            <a:avLst/>
          </a:prstGeom>
          <a:solidFill>
            <a:srgbClr val="FF0000"/>
          </a:solidFill>
          <a:ln w="9525">
            <a:noFill/>
            <a:miter lim="800000"/>
            <a:headEnd/>
            <a:tailEnd/>
          </a:ln>
        </p:spPr>
        <p:txBody>
          <a:bodyPr lIns="64277" tIns="32139" rIns="64277" bIns="32139">
            <a:spAutoFit/>
          </a:bodyPr>
          <a:lstStyle/>
          <a:p>
            <a:pPr algn="ctr"/>
            <a:r>
              <a:rPr lang="en-US" sz="1700" dirty="0">
                <a:solidFill>
                  <a:schemeClr val="bg1"/>
                </a:solidFill>
              </a:rPr>
              <a:t>This is a work in progress; items are representative and not necessarily reflective of the final product.</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5791200" y="6000750"/>
            <a:ext cx="2133600" cy="396875"/>
          </a:xfrm>
          <a:prstGeom prst="rect">
            <a:avLst/>
          </a:prstGeom>
          <a:noFill/>
          <a:ln w="9525">
            <a:noFill/>
            <a:miter lim="800000"/>
            <a:headEnd/>
            <a:tailEnd/>
          </a:ln>
        </p:spPr>
        <p:txBody>
          <a:bodyPr>
            <a:spAutoFit/>
          </a:bodyPr>
          <a:lstStyle/>
          <a:p>
            <a:pPr algn="r"/>
            <a:r>
              <a:rPr lang="en-US" sz="1000" b="1">
                <a:solidFill>
                  <a:srgbClr val="FF6600"/>
                </a:solidFill>
              </a:rPr>
              <a:t>Where People Connect, Communities Achieve</a:t>
            </a:r>
          </a:p>
        </p:txBody>
      </p:sp>
      <p:pic>
        <p:nvPicPr>
          <p:cNvPr id="8195" name="Picture 6"/>
          <p:cNvPicPr>
            <a:picLocks noChangeAspect="1"/>
          </p:cNvPicPr>
          <p:nvPr/>
        </p:nvPicPr>
        <p:blipFill>
          <a:blip r:embed="rId3" cstate="print"/>
          <a:srcRect/>
          <a:stretch>
            <a:fillRect/>
          </a:stretch>
        </p:blipFill>
        <p:spPr bwMode="auto">
          <a:xfrm>
            <a:off x="7956550" y="5791200"/>
            <a:ext cx="730250" cy="730250"/>
          </a:xfrm>
          <a:prstGeom prst="rect">
            <a:avLst/>
          </a:prstGeom>
          <a:noFill/>
          <a:ln w="9525">
            <a:noFill/>
            <a:miter lim="800000"/>
            <a:headEnd/>
            <a:tailEnd/>
          </a:ln>
        </p:spPr>
      </p:pic>
      <p:sp>
        <p:nvSpPr>
          <p:cNvPr id="8196" name="TextBox 7"/>
          <p:cNvSpPr txBox="1">
            <a:spLocks noChangeArrowheads="1"/>
          </p:cNvSpPr>
          <p:nvPr/>
        </p:nvSpPr>
        <p:spPr bwMode="auto">
          <a:xfrm>
            <a:off x="762000" y="533400"/>
            <a:ext cx="8001000" cy="830263"/>
          </a:xfrm>
          <a:prstGeom prst="rect">
            <a:avLst/>
          </a:prstGeom>
          <a:noFill/>
          <a:ln w="9525">
            <a:noFill/>
            <a:miter lim="800000"/>
            <a:headEnd/>
            <a:tailEnd/>
          </a:ln>
        </p:spPr>
        <p:txBody>
          <a:bodyPr>
            <a:spAutoFit/>
          </a:bodyPr>
          <a:lstStyle/>
          <a:p>
            <a:r>
              <a:rPr lang="en-US" sz="4800" b="1">
                <a:solidFill>
                  <a:srgbClr val="FF6600"/>
                </a:solidFill>
                <a:latin typeface="Franklin Gothic Book" pitchFamily="34" charset="0"/>
                <a:cs typeface="Arial" pitchFamily="34" charset="0"/>
              </a:rPr>
              <a:t>Community Value</a:t>
            </a:r>
          </a:p>
        </p:txBody>
      </p:sp>
      <p:sp>
        <p:nvSpPr>
          <p:cNvPr id="9" name="TextBox 8"/>
          <p:cNvSpPr txBox="1">
            <a:spLocks noChangeArrowheads="1"/>
          </p:cNvSpPr>
          <p:nvPr/>
        </p:nvSpPr>
        <p:spPr bwMode="auto">
          <a:xfrm>
            <a:off x="762000" y="1600200"/>
            <a:ext cx="8001000" cy="6524625"/>
          </a:xfrm>
          <a:prstGeom prst="rect">
            <a:avLst/>
          </a:prstGeom>
          <a:noFill/>
          <a:ln w="9525">
            <a:noFill/>
            <a:miter lim="800000"/>
            <a:headEnd/>
            <a:tailEnd/>
          </a:ln>
        </p:spPr>
        <p:txBody>
          <a:bodyPr>
            <a:spAutoFit/>
          </a:bodyPr>
          <a:lstStyle/>
          <a:p>
            <a:pPr>
              <a:defRPr/>
            </a:pPr>
            <a:r>
              <a:rPr lang="en-US" sz="2000" i="1" dirty="0">
                <a:latin typeface="Franklin Gothic Book" pitchFamily="34" charset="0"/>
                <a:ea typeface="ＭＳ Ｐゴシック" pitchFamily="-65" charset="-128"/>
              </a:rPr>
              <a:t>Recognize libraries that provide the staffing, support and services that patrons need to take advantage of digital opportunities so that patrons are able to fully utilize technology services to achieve life-enriching benefits.	</a:t>
            </a:r>
          </a:p>
          <a:p>
            <a:pPr>
              <a:defRPr/>
            </a:pPr>
            <a:endParaRPr lang="en-US" sz="1600" i="1" dirty="0">
              <a:latin typeface="Franklin Gothic Book" pitchFamily="34" charset="0"/>
              <a:ea typeface="ＭＳ Ｐゴシック" pitchFamily="-65" charset="-128"/>
            </a:endParaRPr>
          </a:p>
          <a:p>
            <a:pPr lvl="1">
              <a:defRPr/>
            </a:pPr>
            <a:r>
              <a:rPr lang="en-US" sz="1600" b="1" dirty="0">
                <a:latin typeface="Franklin Gothic Book" pitchFamily="34" charset="0"/>
                <a:ea typeface="ＭＳ Ｐゴシック" pitchFamily="-65" charset="-128"/>
              </a:rPr>
              <a:t>Benchmark 1:</a:t>
            </a:r>
            <a:r>
              <a:rPr lang="en-US" sz="1600" dirty="0">
                <a:latin typeface="Franklin Gothic Book" pitchFamily="34" charset="0"/>
                <a:ea typeface="ＭＳ Ｐゴシック" pitchFamily="-65" charset="-128"/>
              </a:rPr>
              <a:t> Library staff and volunteers provide assistance and training with the goal of increasing the level of digital literacy in the community</a:t>
            </a:r>
          </a:p>
          <a:p>
            <a:pPr lvl="1">
              <a:defRPr/>
            </a:pPr>
            <a:r>
              <a:rPr lang="en-US" sz="1600" b="1" dirty="0">
                <a:latin typeface="Franklin Gothic Book" pitchFamily="34" charset="0"/>
                <a:ea typeface="ＭＳ Ｐゴシック" pitchFamily="-65" charset="-128"/>
              </a:rPr>
              <a:t>Benchmark 2:</a:t>
            </a:r>
            <a:r>
              <a:rPr lang="en-US" sz="1600" dirty="0">
                <a:latin typeface="Franklin Gothic Book" pitchFamily="34" charset="0"/>
                <a:ea typeface="ＭＳ Ｐゴシック" pitchFamily="-65" charset="-128"/>
              </a:rPr>
              <a:t> Libraries provides access to relevant digital content and enables community members to create their own digital content.</a:t>
            </a:r>
          </a:p>
          <a:p>
            <a:pPr lvl="1">
              <a:defRPr/>
            </a:pPr>
            <a:r>
              <a:rPr lang="en-US" sz="1600" b="1" dirty="0">
                <a:latin typeface="Franklin Gothic Book" pitchFamily="34" charset="0"/>
                <a:ea typeface="ＭＳ Ｐゴシック" pitchFamily="-65" charset="-128"/>
              </a:rPr>
              <a:t>Benchmark 3:</a:t>
            </a:r>
            <a:r>
              <a:rPr lang="en-US" sz="1600" dirty="0">
                <a:latin typeface="Franklin Gothic Book" pitchFamily="34" charset="0"/>
                <a:ea typeface="ＭＳ Ｐゴシック" pitchFamily="-65" charset="-128"/>
              </a:rPr>
              <a:t> Libraries provide technology to meet community members’ job-seeking  and entrepreneurial needs.</a:t>
            </a:r>
          </a:p>
          <a:p>
            <a:pPr lvl="1">
              <a:defRPr/>
            </a:pPr>
            <a:r>
              <a:rPr lang="en-US" sz="1600" b="1" dirty="0">
                <a:latin typeface="Franklin Gothic Book" pitchFamily="34" charset="0"/>
                <a:ea typeface="ＭＳ Ｐゴシック" pitchFamily="-65" charset="-128"/>
              </a:rPr>
              <a:t>Benchmark 4:</a:t>
            </a:r>
            <a:r>
              <a:rPr lang="en-US" sz="1600" dirty="0">
                <a:latin typeface="Franklin Gothic Book" pitchFamily="34" charset="0"/>
                <a:ea typeface="ＭＳ Ｐゴシック" pitchFamily="-65" charset="-128"/>
              </a:rPr>
              <a:t> Libraries provide technology to meet community members’ demand for government and legal information and services/assistance.</a:t>
            </a:r>
          </a:p>
          <a:p>
            <a:pPr lvl="1">
              <a:defRPr/>
            </a:pPr>
            <a:r>
              <a:rPr lang="en-US" sz="1600" b="1" dirty="0">
                <a:latin typeface="Franklin Gothic Book" pitchFamily="34" charset="0"/>
                <a:ea typeface="ＭＳ Ｐゴシック" pitchFamily="-65" charset="-128"/>
              </a:rPr>
              <a:t>Benchmark 5:</a:t>
            </a:r>
            <a:r>
              <a:rPr lang="en-US" sz="1600" dirty="0">
                <a:latin typeface="Franklin Gothic Book" pitchFamily="34" charset="0"/>
                <a:ea typeface="ＭＳ Ｐゴシック" pitchFamily="-65" charset="-128"/>
              </a:rPr>
              <a:t> Libraries provide technology to meet community members’ demand for educational support. </a:t>
            </a:r>
          </a:p>
          <a:p>
            <a:pPr lvl="1">
              <a:defRPr/>
            </a:pPr>
            <a:r>
              <a:rPr lang="en-US" sz="1600" b="1" dirty="0">
                <a:latin typeface="Franklin Gothic Book" pitchFamily="34" charset="0"/>
                <a:ea typeface="ＭＳ Ｐゴシック" pitchFamily="-65" charset="-128"/>
              </a:rPr>
              <a:t>Benchmark 6:</a:t>
            </a:r>
            <a:r>
              <a:rPr lang="en-US" sz="1600" dirty="0">
                <a:latin typeface="Franklin Gothic Book" pitchFamily="34" charset="0"/>
                <a:ea typeface="ＭＳ Ｐゴシック" pitchFamily="-65" charset="-128"/>
              </a:rPr>
              <a:t> Libraries provide technology to meet community members’ demand for health and wellness information.</a:t>
            </a:r>
          </a:p>
          <a:p>
            <a:pPr lvl="1">
              <a:defRPr/>
            </a:pPr>
            <a:endParaRPr lang="en-US" sz="2000" dirty="0">
              <a:latin typeface="Arial" charset="0"/>
              <a:ea typeface="ＭＳ Ｐゴシック" pitchFamily="-65" charset="-128"/>
            </a:endParaRPr>
          </a:p>
          <a:p>
            <a:pPr>
              <a:buFont typeface="Arial" pitchFamily="34" charset="0"/>
              <a:buChar char="•"/>
              <a:defRPr/>
            </a:pPr>
            <a:endParaRPr lang="en-US" sz="2200" i="1"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1143000" lvl="2" indent="-228600" eaLnBrk="0" hangingPunct="0">
              <a:defRPr/>
            </a:pPr>
            <a:endParaRPr lang="en-US" sz="2800" dirty="0">
              <a:latin typeface="Franklin Gothic Book" pitchFamily="34" charset="0"/>
              <a:ea typeface="ＭＳ Ｐゴシック" pitchFamily="-65" charset="-128"/>
            </a:endParaRPr>
          </a:p>
        </p:txBody>
      </p:sp>
      <p:sp>
        <p:nvSpPr>
          <p:cNvPr id="8198" name="Slide Number Placeholder 7"/>
          <p:cNvSpPr>
            <a:spLocks noGrp="1"/>
          </p:cNvSpPr>
          <p:nvPr>
            <p:ph type="sldNum" sz="quarter" idx="12"/>
          </p:nvPr>
        </p:nvSpPr>
        <p:spPr bwMode="auto">
          <a:noFill/>
          <a:ln>
            <a:miter lim="800000"/>
            <a:headEnd/>
            <a:tailEnd/>
          </a:ln>
        </p:spPr>
        <p:txBody>
          <a:bodyPr>
            <a:normAutofit/>
          </a:bodyPr>
          <a:lstStyle/>
          <a:p>
            <a:fld id="{3262A34C-7E92-4152-9E05-6BDC14112EFE}" type="slidenum">
              <a:rPr lang="en-US" smtClean="0">
                <a:latin typeface="Georgia" pitchFamily="18" charset="0"/>
                <a:ea typeface="ＭＳ Ｐゴシック" pitchFamily="34" charset="-128"/>
              </a:rPr>
              <a:pPr/>
              <a:t>75</a:t>
            </a:fld>
            <a:endParaRPr lang="en-US" smtClean="0">
              <a:latin typeface="Georgia" pitchFamily="18" charset="0"/>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5791200" y="6000750"/>
            <a:ext cx="2133600" cy="396875"/>
          </a:xfrm>
          <a:prstGeom prst="rect">
            <a:avLst/>
          </a:prstGeom>
          <a:noFill/>
          <a:ln w="9525">
            <a:noFill/>
            <a:miter lim="800000"/>
            <a:headEnd/>
            <a:tailEnd/>
          </a:ln>
        </p:spPr>
        <p:txBody>
          <a:bodyPr>
            <a:spAutoFit/>
          </a:bodyPr>
          <a:lstStyle/>
          <a:p>
            <a:pPr algn="r"/>
            <a:r>
              <a:rPr lang="en-US" sz="1000" b="1">
                <a:solidFill>
                  <a:srgbClr val="FF6600"/>
                </a:solidFill>
              </a:rPr>
              <a:t>Where People Connect, Communities Achieve</a:t>
            </a:r>
          </a:p>
        </p:txBody>
      </p:sp>
      <p:pic>
        <p:nvPicPr>
          <p:cNvPr id="10243" name="Picture 6"/>
          <p:cNvPicPr>
            <a:picLocks noChangeAspect="1"/>
          </p:cNvPicPr>
          <p:nvPr/>
        </p:nvPicPr>
        <p:blipFill>
          <a:blip r:embed="rId3" cstate="print"/>
          <a:srcRect/>
          <a:stretch>
            <a:fillRect/>
          </a:stretch>
        </p:blipFill>
        <p:spPr bwMode="auto">
          <a:xfrm>
            <a:off x="7956550" y="5791200"/>
            <a:ext cx="730250" cy="730250"/>
          </a:xfrm>
          <a:prstGeom prst="rect">
            <a:avLst/>
          </a:prstGeom>
          <a:noFill/>
          <a:ln w="9525">
            <a:noFill/>
            <a:miter lim="800000"/>
            <a:headEnd/>
            <a:tailEnd/>
          </a:ln>
        </p:spPr>
      </p:pic>
      <p:sp>
        <p:nvSpPr>
          <p:cNvPr id="10244" name="TextBox 7"/>
          <p:cNvSpPr txBox="1">
            <a:spLocks noChangeArrowheads="1"/>
          </p:cNvSpPr>
          <p:nvPr/>
        </p:nvSpPr>
        <p:spPr bwMode="auto">
          <a:xfrm>
            <a:off x="838200" y="0"/>
            <a:ext cx="8001000" cy="1446550"/>
          </a:xfrm>
          <a:prstGeom prst="rect">
            <a:avLst/>
          </a:prstGeom>
          <a:noFill/>
          <a:ln w="9525">
            <a:noFill/>
            <a:miter lim="800000"/>
            <a:headEnd/>
            <a:tailEnd/>
          </a:ln>
        </p:spPr>
        <p:txBody>
          <a:bodyPr wrap="square">
            <a:spAutoFit/>
          </a:bodyPr>
          <a:lstStyle/>
          <a:p>
            <a:r>
              <a:rPr lang="en-US" sz="4400" b="1" dirty="0">
                <a:solidFill>
                  <a:srgbClr val="FF6600"/>
                </a:solidFill>
                <a:latin typeface="Franklin Gothic Book" pitchFamily="34" charset="0"/>
                <a:cs typeface="Arial" pitchFamily="34" charset="0"/>
              </a:rPr>
              <a:t>Engaging the Community and Decision Makers</a:t>
            </a:r>
          </a:p>
        </p:txBody>
      </p:sp>
      <p:sp>
        <p:nvSpPr>
          <p:cNvPr id="9" name="TextBox 8"/>
          <p:cNvSpPr txBox="1">
            <a:spLocks noChangeArrowheads="1"/>
          </p:cNvSpPr>
          <p:nvPr/>
        </p:nvSpPr>
        <p:spPr bwMode="auto">
          <a:xfrm>
            <a:off x="609600" y="1600201"/>
            <a:ext cx="8001000" cy="6032421"/>
          </a:xfrm>
          <a:prstGeom prst="rect">
            <a:avLst/>
          </a:prstGeom>
          <a:noFill/>
          <a:ln w="9525">
            <a:noFill/>
            <a:miter lim="800000"/>
            <a:headEnd/>
            <a:tailEnd/>
          </a:ln>
        </p:spPr>
        <p:txBody>
          <a:bodyPr wrap="square">
            <a:spAutoFit/>
          </a:bodyPr>
          <a:lstStyle/>
          <a:p>
            <a:pPr>
              <a:defRPr/>
            </a:pPr>
            <a:r>
              <a:rPr lang="en-US" sz="2000" i="1" dirty="0">
                <a:latin typeface="Franklin Gothic Book" pitchFamily="34" charset="0"/>
                <a:ea typeface="ＭＳ Ｐゴシック" pitchFamily="-65" charset="-128"/>
              </a:rPr>
              <a:t>Encourage libraries to raise awareness of and build a positive perception of the library as a valuable community resource so that communities experience an innovative, agile and inspirational organization and service.</a:t>
            </a:r>
          </a:p>
          <a:p>
            <a:pPr>
              <a:defRPr/>
            </a:pPr>
            <a:endParaRPr lang="en-US" sz="1600" i="1" dirty="0">
              <a:latin typeface="Arial" charset="0"/>
              <a:ea typeface="ＭＳ Ｐゴシック" pitchFamily="-65" charset="-128"/>
            </a:endParaRPr>
          </a:p>
          <a:p>
            <a:pPr lvl="1">
              <a:defRPr/>
            </a:pPr>
            <a:r>
              <a:rPr lang="en-US" sz="1600" b="1" dirty="0">
                <a:latin typeface="Franklin Gothic Book" pitchFamily="34" charset="0"/>
                <a:ea typeface="ＭＳ Ｐゴシック" pitchFamily="-65" charset="-128"/>
              </a:rPr>
              <a:t>Benchmark 7:</a:t>
            </a:r>
            <a:r>
              <a:rPr lang="en-US" sz="1600" dirty="0">
                <a:latin typeface="Franklin Gothic Book" pitchFamily="34" charset="0"/>
                <a:ea typeface="ＭＳ Ｐゴシック" pitchFamily="-65" charset="-128"/>
              </a:rPr>
              <a:t> Libraries have leaders and staff who actively engage in high-level community planning and digital inclusion efforts to amplify their value in the community. </a:t>
            </a:r>
          </a:p>
          <a:p>
            <a:pPr lvl="1">
              <a:defRPr/>
            </a:pPr>
            <a:r>
              <a:rPr lang="en-US" sz="1600" b="1" dirty="0">
                <a:latin typeface="Franklin Gothic Book" pitchFamily="34" charset="0"/>
                <a:ea typeface="ＭＳ Ｐゴシック" pitchFamily="-65" charset="-128"/>
              </a:rPr>
              <a:t>Benchmark 8:</a:t>
            </a:r>
            <a:r>
              <a:rPr lang="en-US" sz="1600" dirty="0">
                <a:latin typeface="Franklin Gothic Book" pitchFamily="34" charset="0"/>
                <a:ea typeface="ＭＳ Ｐゴシック" pitchFamily="-65" charset="-128"/>
              </a:rPr>
              <a:t> Libraries  build strategic relationships with community partners to maximize public access technology resources and services provided to the community. </a:t>
            </a:r>
          </a:p>
          <a:p>
            <a:pPr lvl="1">
              <a:defRPr/>
            </a:pPr>
            <a:r>
              <a:rPr lang="en-US" sz="1600" b="1" dirty="0">
                <a:latin typeface="Franklin Gothic Book" pitchFamily="34" charset="0"/>
                <a:ea typeface="ＭＳ Ｐゴシック" pitchFamily="-65" charset="-128"/>
              </a:rPr>
              <a:t>Benchmark 9:</a:t>
            </a:r>
            <a:r>
              <a:rPr lang="en-US" sz="1600" dirty="0">
                <a:latin typeface="Franklin Gothic Book" pitchFamily="34" charset="0"/>
                <a:ea typeface="ＭＳ Ｐゴシック" pitchFamily="-65" charset="-128"/>
              </a:rPr>
              <a:t> Libraries support continuous improvement in public access technology services by sharing expertise &amp; best practices with other providers locally, regionally &amp; nationally. </a:t>
            </a:r>
          </a:p>
          <a:p>
            <a:pPr lvl="1">
              <a:buFont typeface="Arial" pitchFamily="34" charset="0"/>
              <a:buChar char="•"/>
              <a:defRPr/>
            </a:pPr>
            <a:endParaRPr lang="en-US" sz="2000" dirty="0">
              <a:latin typeface="Arial" charset="0"/>
              <a:ea typeface="ＭＳ Ｐゴシック" pitchFamily="-65" charset="-128"/>
            </a:endParaRPr>
          </a:p>
          <a:p>
            <a:pPr lvl="1">
              <a:buFont typeface="Arial" pitchFamily="34" charset="0"/>
              <a:buChar char="•"/>
              <a:defRPr/>
            </a:pPr>
            <a:endParaRPr lang="en-US" sz="2000" dirty="0">
              <a:latin typeface="Arial" charset="0"/>
              <a:ea typeface="ＭＳ Ｐゴシック" pitchFamily="-65" charset="-128"/>
            </a:endParaRPr>
          </a:p>
          <a:p>
            <a:pPr>
              <a:buFont typeface="Arial" pitchFamily="34" charset="0"/>
              <a:buChar char="•"/>
              <a:defRPr/>
            </a:pPr>
            <a:endParaRPr lang="en-US" sz="2200" i="1"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1143000" lvl="2" indent="-228600" eaLnBrk="0" hangingPunct="0">
              <a:defRPr/>
            </a:pPr>
            <a:endParaRPr lang="en-US" sz="2800" dirty="0">
              <a:latin typeface="Franklin Gothic Book" pitchFamily="34" charset="0"/>
              <a:ea typeface="ＭＳ Ｐゴシック" pitchFamily="-65" charset="-128"/>
            </a:endParaRPr>
          </a:p>
        </p:txBody>
      </p:sp>
      <p:sp>
        <p:nvSpPr>
          <p:cNvPr id="10246" name="Slide Number Placeholder 7"/>
          <p:cNvSpPr>
            <a:spLocks noGrp="1"/>
          </p:cNvSpPr>
          <p:nvPr>
            <p:ph type="sldNum" sz="quarter" idx="12"/>
          </p:nvPr>
        </p:nvSpPr>
        <p:spPr bwMode="auto">
          <a:noFill/>
          <a:ln>
            <a:miter lim="800000"/>
            <a:headEnd/>
            <a:tailEnd/>
          </a:ln>
        </p:spPr>
        <p:txBody>
          <a:bodyPr>
            <a:normAutofit/>
          </a:bodyPr>
          <a:lstStyle/>
          <a:p>
            <a:fld id="{2A5C10DF-9987-412A-AC76-4ED34CA86889}" type="slidenum">
              <a:rPr lang="en-US" smtClean="0">
                <a:latin typeface="Georgia" pitchFamily="18" charset="0"/>
                <a:ea typeface="ＭＳ Ｐゴシック" pitchFamily="34" charset="-128"/>
              </a:rPr>
              <a:pPr/>
              <a:t>76</a:t>
            </a:fld>
            <a:endParaRPr lang="en-US" smtClean="0">
              <a:latin typeface="Georgia" pitchFamily="18" charset="0"/>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5791200" y="6000750"/>
            <a:ext cx="2133600" cy="396875"/>
          </a:xfrm>
          <a:prstGeom prst="rect">
            <a:avLst/>
          </a:prstGeom>
          <a:noFill/>
          <a:ln w="9525">
            <a:noFill/>
            <a:miter lim="800000"/>
            <a:headEnd/>
            <a:tailEnd/>
          </a:ln>
        </p:spPr>
        <p:txBody>
          <a:bodyPr>
            <a:spAutoFit/>
          </a:bodyPr>
          <a:lstStyle/>
          <a:p>
            <a:pPr algn="r"/>
            <a:r>
              <a:rPr lang="en-US" sz="1000" b="1">
                <a:solidFill>
                  <a:srgbClr val="FF6600"/>
                </a:solidFill>
              </a:rPr>
              <a:t>Where People Connect, Communities Achieve</a:t>
            </a:r>
          </a:p>
        </p:txBody>
      </p:sp>
      <p:pic>
        <p:nvPicPr>
          <p:cNvPr id="11267" name="Picture 6"/>
          <p:cNvPicPr>
            <a:picLocks noChangeAspect="1"/>
          </p:cNvPicPr>
          <p:nvPr/>
        </p:nvPicPr>
        <p:blipFill>
          <a:blip r:embed="rId3" cstate="print"/>
          <a:srcRect/>
          <a:stretch>
            <a:fillRect/>
          </a:stretch>
        </p:blipFill>
        <p:spPr bwMode="auto">
          <a:xfrm>
            <a:off x="7956550" y="5791200"/>
            <a:ext cx="730250" cy="730250"/>
          </a:xfrm>
          <a:prstGeom prst="rect">
            <a:avLst/>
          </a:prstGeom>
          <a:noFill/>
          <a:ln w="9525">
            <a:noFill/>
            <a:miter lim="800000"/>
            <a:headEnd/>
            <a:tailEnd/>
          </a:ln>
        </p:spPr>
      </p:pic>
      <p:sp>
        <p:nvSpPr>
          <p:cNvPr id="11268" name="TextBox 7"/>
          <p:cNvSpPr txBox="1">
            <a:spLocks noChangeArrowheads="1"/>
          </p:cNvSpPr>
          <p:nvPr/>
        </p:nvSpPr>
        <p:spPr bwMode="auto">
          <a:xfrm>
            <a:off x="762000" y="533400"/>
            <a:ext cx="8001000" cy="830263"/>
          </a:xfrm>
          <a:prstGeom prst="rect">
            <a:avLst/>
          </a:prstGeom>
          <a:noFill/>
          <a:ln w="9525">
            <a:noFill/>
            <a:miter lim="800000"/>
            <a:headEnd/>
            <a:tailEnd/>
          </a:ln>
        </p:spPr>
        <p:txBody>
          <a:bodyPr>
            <a:spAutoFit/>
          </a:bodyPr>
          <a:lstStyle/>
          <a:p>
            <a:r>
              <a:rPr lang="en-US" sz="4800" b="1">
                <a:solidFill>
                  <a:srgbClr val="FF6600"/>
                </a:solidFill>
                <a:latin typeface="Franklin Gothic Book" pitchFamily="34" charset="0"/>
                <a:cs typeface="Arial" pitchFamily="34" charset="0"/>
              </a:rPr>
              <a:t>Organizational Management</a:t>
            </a:r>
          </a:p>
        </p:txBody>
      </p:sp>
      <p:sp>
        <p:nvSpPr>
          <p:cNvPr id="9" name="TextBox 8"/>
          <p:cNvSpPr txBox="1">
            <a:spLocks noChangeArrowheads="1"/>
          </p:cNvSpPr>
          <p:nvPr/>
        </p:nvSpPr>
        <p:spPr bwMode="auto">
          <a:xfrm>
            <a:off x="762000" y="1676401"/>
            <a:ext cx="8001000" cy="6032421"/>
          </a:xfrm>
          <a:prstGeom prst="rect">
            <a:avLst/>
          </a:prstGeom>
          <a:noFill/>
          <a:ln w="9525">
            <a:noFill/>
            <a:miter lim="800000"/>
            <a:headEnd/>
            <a:tailEnd/>
          </a:ln>
        </p:spPr>
        <p:txBody>
          <a:bodyPr wrap="square">
            <a:spAutoFit/>
          </a:bodyPr>
          <a:lstStyle/>
          <a:p>
            <a:pPr>
              <a:defRPr/>
            </a:pPr>
            <a:r>
              <a:rPr lang="en-US" sz="2000" i="1" dirty="0">
                <a:latin typeface="Franklin Gothic Book" pitchFamily="34" charset="0"/>
                <a:ea typeface="ＭＳ Ｐゴシック" pitchFamily="-65" charset="-128"/>
              </a:rPr>
              <a:t>Manage library resources to ensure equitable access to opportunities through technology so that members of the community who need or want access can get it at their public libraries regardless of ability, skill, personal technology, or available time.</a:t>
            </a:r>
          </a:p>
          <a:p>
            <a:pPr>
              <a:defRPr/>
            </a:pPr>
            <a:endParaRPr lang="en-US" sz="1600" i="1" dirty="0">
              <a:latin typeface="Arial" charset="0"/>
              <a:ea typeface="ＭＳ Ｐゴシック" pitchFamily="-65" charset="-128"/>
            </a:endParaRPr>
          </a:p>
          <a:p>
            <a:pPr lvl="1">
              <a:defRPr/>
            </a:pPr>
            <a:r>
              <a:rPr lang="en-US" sz="1600" b="1" dirty="0" smtClean="0">
                <a:latin typeface="Arial" charset="0"/>
                <a:ea typeface="ＭＳ Ｐゴシック" pitchFamily="-65" charset="-128"/>
              </a:rPr>
              <a:t>Benchmark </a:t>
            </a:r>
            <a:r>
              <a:rPr lang="en-US" sz="1600" b="1" dirty="0">
                <a:latin typeface="Arial" charset="0"/>
                <a:ea typeface="ＭＳ Ｐゴシック" pitchFamily="-65" charset="-128"/>
              </a:rPr>
              <a:t>10:</a:t>
            </a:r>
            <a:r>
              <a:rPr lang="en-US" sz="1600" dirty="0">
                <a:latin typeface="Arial" charset="0"/>
                <a:ea typeface="ＭＳ Ｐゴシック" pitchFamily="-65" charset="-128"/>
              </a:rPr>
              <a:t> Libraries integrate public access technology </a:t>
            </a:r>
            <a:r>
              <a:rPr lang="en-US" sz="1600" dirty="0" smtClean="0">
                <a:latin typeface="Arial" charset="0"/>
                <a:ea typeface="ＭＳ Ｐゴシック" pitchFamily="-65" charset="-128"/>
              </a:rPr>
              <a:t>into planning </a:t>
            </a:r>
            <a:r>
              <a:rPr lang="en-US" sz="1600" dirty="0">
                <a:latin typeface="Arial" charset="0"/>
                <a:ea typeface="ＭＳ Ｐゴシック" pitchFamily="-65" charset="-128"/>
              </a:rPr>
              <a:t>and </a:t>
            </a:r>
            <a:r>
              <a:rPr lang="en-US" sz="1600" dirty="0" smtClean="0">
                <a:latin typeface="Arial" charset="0"/>
                <a:ea typeface="ＭＳ Ｐゴシック" pitchFamily="-65" charset="-128"/>
              </a:rPr>
              <a:t>policies</a:t>
            </a:r>
            <a:r>
              <a:rPr lang="en-US" sz="1600" dirty="0">
                <a:latin typeface="Arial" charset="0"/>
                <a:ea typeface="ＭＳ Ｐゴシック" pitchFamily="-65" charset="-128"/>
              </a:rPr>
              <a:t>.</a:t>
            </a:r>
          </a:p>
          <a:p>
            <a:pPr lvl="1" fontAlgn="ctr">
              <a:defRPr/>
            </a:pPr>
            <a:r>
              <a:rPr lang="en-US" sz="1600" b="1" dirty="0" smtClean="0">
                <a:latin typeface="Arial" charset="0"/>
                <a:ea typeface="ＭＳ Ｐゴシック" pitchFamily="-65" charset="-128"/>
              </a:rPr>
              <a:t>Benchmark </a:t>
            </a:r>
            <a:r>
              <a:rPr lang="en-US" sz="1600" b="1" dirty="0">
                <a:latin typeface="Arial" charset="0"/>
                <a:ea typeface="ＭＳ Ｐゴシック" pitchFamily="-65" charset="-128"/>
              </a:rPr>
              <a:t>11: </a:t>
            </a:r>
            <a:r>
              <a:rPr lang="en-US" sz="1600" dirty="0">
                <a:latin typeface="Arial" charset="0"/>
                <a:ea typeface="ＭＳ Ｐゴシック" pitchFamily="-65" charset="-128"/>
              </a:rPr>
              <a:t>Libraries have sufficient staff with technology expertise  to help </a:t>
            </a:r>
            <a:r>
              <a:rPr lang="en-US" sz="1600" dirty="0" smtClean="0">
                <a:latin typeface="Arial" charset="0"/>
                <a:ea typeface="ＭＳ Ｐゴシック" pitchFamily="-65" charset="-128"/>
              </a:rPr>
              <a:t>patrons </a:t>
            </a:r>
            <a:r>
              <a:rPr lang="en-US" sz="1600" dirty="0">
                <a:latin typeface="Arial" charset="0"/>
                <a:ea typeface="ＭＳ Ｐゴシック" pitchFamily="-65" charset="-128"/>
              </a:rPr>
              <a:t>achieve their </a:t>
            </a:r>
            <a:r>
              <a:rPr lang="en-US" sz="1600" dirty="0" smtClean="0">
                <a:latin typeface="Arial" charset="0"/>
                <a:ea typeface="ＭＳ Ｐゴシック" pitchFamily="-65" charset="-128"/>
              </a:rPr>
              <a:t>goals.</a:t>
            </a:r>
          </a:p>
          <a:p>
            <a:pPr lvl="1" fontAlgn="ctr">
              <a:defRPr/>
            </a:pPr>
            <a:r>
              <a:rPr lang="en-US" sz="1600" b="1" dirty="0" smtClean="0">
                <a:latin typeface="Arial" charset="0"/>
                <a:ea typeface="ＭＳ Ｐゴシック" pitchFamily="-65" charset="-128"/>
              </a:rPr>
              <a:t>Benchmark </a:t>
            </a:r>
            <a:r>
              <a:rPr lang="en-US" sz="1600" b="1" dirty="0">
                <a:latin typeface="Arial" charset="0"/>
                <a:ea typeface="ＭＳ Ｐゴシック" pitchFamily="-65" charset="-128"/>
              </a:rPr>
              <a:t>12:</a:t>
            </a:r>
            <a:r>
              <a:rPr lang="en-US" sz="1600" dirty="0">
                <a:latin typeface="Arial" charset="0"/>
                <a:ea typeface="ＭＳ Ｐゴシック" pitchFamily="-65" charset="-128"/>
              </a:rPr>
              <a:t> Libraries have sufficient devices and bandwidth to accommodate user </a:t>
            </a:r>
            <a:r>
              <a:rPr lang="en-US" sz="1600" dirty="0" smtClean="0">
                <a:latin typeface="Arial" charset="0"/>
                <a:ea typeface="ＭＳ Ｐゴシック" pitchFamily="-65" charset="-128"/>
              </a:rPr>
              <a:t>demand.</a:t>
            </a:r>
          </a:p>
          <a:p>
            <a:pPr lvl="1" fontAlgn="ctr">
              <a:defRPr/>
            </a:pPr>
            <a:r>
              <a:rPr lang="en-US" sz="1600" b="1" dirty="0" smtClean="0">
                <a:latin typeface="Arial" charset="0"/>
                <a:ea typeface="ＭＳ Ｐゴシック" pitchFamily="-65" charset="-128"/>
              </a:rPr>
              <a:t>Benchmark </a:t>
            </a:r>
            <a:r>
              <a:rPr lang="en-US" sz="1600" b="1" dirty="0">
                <a:latin typeface="Arial" charset="0"/>
                <a:ea typeface="ＭＳ Ｐゴシック" pitchFamily="-65" charset="-128"/>
              </a:rPr>
              <a:t>13:</a:t>
            </a:r>
            <a:r>
              <a:rPr lang="en-US" sz="1600" dirty="0">
                <a:latin typeface="Arial" charset="0"/>
                <a:ea typeface="ＭＳ Ｐゴシック" pitchFamily="-65" charset="-128"/>
              </a:rPr>
              <a:t> Libraries manage their technology resources to maximize </a:t>
            </a:r>
            <a:r>
              <a:rPr lang="en-US" sz="1600" dirty="0" smtClean="0">
                <a:latin typeface="Arial" charset="0"/>
                <a:ea typeface="ＭＳ Ｐゴシック" pitchFamily="-65" charset="-128"/>
              </a:rPr>
              <a:t>quality.</a:t>
            </a:r>
          </a:p>
          <a:p>
            <a:pPr lvl="1" fontAlgn="ctr">
              <a:defRPr/>
            </a:pPr>
            <a:r>
              <a:rPr lang="en-US" sz="1600" b="1" dirty="0" smtClean="0">
                <a:latin typeface="Arial" charset="0"/>
                <a:ea typeface="ＭＳ Ｐゴシック" pitchFamily="-65" charset="-128"/>
              </a:rPr>
              <a:t>Benchmark </a:t>
            </a:r>
            <a:r>
              <a:rPr lang="en-US" sz="1600" b="1" dirty="0">
                <a:latin typeface="Arial" charset="0"/>
                <a:ea typeface="ＭＳ Ｐゴシック" pitchFamily="-65" charset="-128"/>
              </a:rPr>
              <a:t>14:</a:t>
            </a:r>
            <a:r>
              <a:rPr lang="en-US" sz="1600" dirty="0">
                <a:latin typeface="Arial" charset="0"/>
                <a:ea typeface="ＭＳ Ｐゴシック" pitchFamily="-65" charset="-128"/>
              </a:rPr>
              <a:t> Libraries ensure participation in digital technology for people with unique needs, including those with disabilities.</a:t>
            </a:r>
          </a:p>
          <a:p>
            <a:pPr lvl="1">
              <a:defRPr/>
            </a:pPr>
            <a:endParaRPr lang="en-US" sz="2000" dirty="0">
              <a:latin typeface="Arial" charset="0"/>
              <a:ea typeface="ＭＳ Ｐゴシック" pitchFamily="-65" charset="-128"/>
            </a:endParaRPr>
          </a:p>
          <a:p>
            <a:pPr lvl="1">
              <a:buFont typeface="Arial" pitchFamily="34" charset="0"/>
              <a:buChar char="•"/>
              <a:defRPr/>
            </a:pPr>
            <a:endParaRPr lang="en-US" sz="2000" dirty="0">
              <a:latin typeface="Arial" charset="0"/>
              <a:ea typeface="ＭＳ Ｐゴシック" pitchFamily="-65" charset="-128"/>
            </a:endParaRPr>
          </a:p>
          <a:p>
            <a:pPr>
              <a:buFont typeface="Arial" pitchFamily="34" charset="0"/>
              <a:buChar char="•"/>
              <a:defRPr/>
            </a:pPr>
            <a:endParaRPr lang="en-US" sz="2200" i="1"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742950" lvl="1" indent="-285750" eaLnBrk="0" hangingPunct="0">
              <a:buFont typeface="Arial" charset="0"/>
              <a:buChar char="•"/>
              <a:defRPr/>
            </a:pPr>
            <a:endParaRPr lang="en-US" sz="2800" dirty="0">
              <a:latin typeface="Franklin Gothic Book" pitchFamily="34" charset="0"/>
              <a:ea typeface="ＭＳ Ｐゴシック" pitchFamily="-65" charset="-128"/>
            </a:endParaRPr>
          </a:p>
          <a:p>
            <a:pPr marL="1143000" lvl="2" indent="-228600" eaLnBrk="0" hangingPunct="0">
              <a:defRPr/>
            </a:pPr>
            <a:endParaRPr lang="en-US" sz="2800" dirty="0">
              <a:latin typeface="Franklin Gothic Book" pitchFamily="34" charset="0"/>
              <a:ea typeface="ＭＳ Ｐゴシック" pitchFamily="-65" charset="-128"/>
            </a:endParaRPr>
          </a:p>
        </p:txBody>
      </p:sp>
      <p:sp>
        <p:nvSpPr>
          <p:cNvPr id="11270" name="Slide Number Placeholder 7"/>
          <p:cNvSpPr>
            <a:spLocks noGrp="1"/>
          </p:cNvSpPr>
          <p:nvPr>
            <p:ph type="sldNum" sz="quarter" idx="12"/>
          </p:nvPr>
        </p:nvSpPr>
        <p:spPr bwMode="auto">
          <a:noFill/>
          <a:ln>
            <a:miter lim="800000"/>
            <a:headEnd/>
            <a:tailEnd/>
          </a:ln>
        </p:spPr>
        <p:txBody>
          <a:bodyPr>
            <a:normAutofit/>
          </a:bodyPr>
          <a:lstStyle/>
          <a:p>
            <a:fld id="{09D5BCBD-37FF-453B-A47A-BC42D1ED2349}" type="slidenum">
              <a:rPr lang="en-US" smtClean="0">
                <a:latin typeface="Georgia" pitchFamily="18" charset="0"/>
                <a:ea typeface="ＭＳ Ｐゴシック" pitchFamily="34" charset="-128"/>
              </a:rPr>
              <a:pPr/>
              <a:t>77</a:t>
            </a:fld>
            <a:endParaRPr lang="en-US" smtClean="0">
              <a:latin typeface="Georgia" pitchFamily="18" charset="0"/>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3810000"/>
            <a:ext cx="6512511" cy="1752600"/>
          </a:xfrm>
        </p:spPr>
        <p:txBody>
          <a:bodyPr/>
          <a:lstStyle/>
          <a:p>
            <a:r>
              <a:rPr lang="en-US" dirty="0" smtClean="0"/>
              <a:t>Who Do People Trust?</a:t>
            </a:r>
            <a:endParaRPr lang="en-US" sz="3600" dirty="0"/>
          </a:p>
        </p:txBody>
      </p:sp>
      <p:sp>
        <p:nvSpPr>
          <p:cNvPr id="2" name="Slide Number Placeholder 1"/>
          <p:cNvSpPr>
            <a:spLocks noGrp="1"/>
          </p:cNvSpPr>
          <p:nvPr>
            <p:ph type="sldNum" sz="quarter" idx="12"/>
          </p:nvPr>
        </p:nvSpPr>
        <p:spPr/>
        <p:txBody>
          <a:bodyPr/>
          <a:lstStyle/>
          <a:p>
            <a:fld id="{B44BAFE0-C790-4AED-901F-355FEFF2DC49}"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79</a:t>
            </a:fld>
            <a:endParaRPr lang="en-US"/>
          </a:p>
        </p:txBody>
      </p:sp>
      <p:pic>
        <p:nvPicPr>
          <p:cNvPr id="92162" name="Picture 2" descr="http://www.people-press.org/files/2012/05/5-1-12-1.png">
            <a:hlinkClick r:id="rId3"/>
          </p:cNvPr>
          <p:cNvPicPr>
            <a:picLocks noChangeAspect="1" noChangeArrowheads="1"/>
          </p:cNvPicPr>
          <p:nvPr/>
        </p:nvPicPr>
        <p:blipFill>
          <a:blip r:embed="rId4" cstate="print"/>
          <a:srcRect/>
          <a:stretch>
            <a:fillRect/>
          </a:stretch>
        </p:blipFill>
        <p:spPr bwMode="auto">
          <a:xfrm>
            <a:off x="2362200" y="685800"/>
            <a:ext cx="4374291" cy="548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8</a:t>
            </a:fld>
            <a:endParaRPr lang="en-US"/>
          </a:p>
        </p:txBody>
      </p:sp>
      <p:pic>
        <p:nvPicPr>
          <p:cNvPr id="68610" name="Picture 2" descr="Gallup Adjusted and Unadjusted Unemployment Rate Trend, January 2011-May 2012"/>
          <p:cNvPicPr>
            <a:picLocks noChangeAspect="1" noChangeArrowheads="1"/>
          </p:cNvPicPr>
          <p:nvPr/>
        </p:nvPicPr>
        <p:blipFill>
          <a:blip r:embed="rId3" cstate="print"/>
          <a:srcRect/>
          <a:stretch>
            <a:fillRect/>
          </a:stretch>
        </p:blipFill>
        <p:spPr bwMode="auto">
          <a:xfrm>
            <a:off x="865322" y="1143000"/>
            <a:ext cx="7413355" cy="4572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80</a:t>
            </a:fld>
            <a:endParaRPr lang="en-US"/>
          </a:p>
        </p:txBody>
      </p:sp>
      <p:pic>
        <p:nvPicPr>
          <p:cNvPr id="76802" name="Picture 2" descr="1997-2011 trend: Trust and Confidence in Government Entities to Handle Problems "/>
          <p:cNvPicPr>
            <a:picLocks noChangeAspect="1" noChangeArrowheads="1"/>
          </p:cNvPicPr>
          <p:nvPr/>
        </p:nvPicPr>
        <p:blipFill>
          <a:blip r:embed="rId3" cstate="print"/>
          <a:srcRect/>
          <a:stretch>
            <a:fillRect/>
          </a:stretch>
        </p:blipFill>
        <p:spPr bwMode="auto">
          <a:xfrm>
            <a:off x="914401" y="685800"/>
            <a:ext cx="7315200" cy="46228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4BAFE0-C790-4AED-901F-355FEFF2DC49}" type="slidenum">
              <a:rPr lang="en-US" smtClean="0"/>
              <a:pPr/>
              <a:t>81</a:t>
            </a:fld>
            <a:endParaRPr lang="en-US"/>
          </a:p>
        </p:txBody>
      </p:sp>
      <p:pic>
        <p:nvPicPr>
          <p:cNvPr id="73730" name="Picture 2" descr="1997-2011 trend: Trust and Confidence in Each Type of Government to Handle Problems"/>
          <p:cNvPicPr>
            <a:picLocks noChangeAspect="1" noChangeArrowheads="1"/>
          </p:cNvPicPr>
          <p:nvPr/>
        </p:nvPicPr>
        <p:blipFill>
          <a:blip r:embed="rId3" cstate="print"/>
          <a:srcRect/>
          <a:stretch>
            <a:fillRect/>
          </a:stretch>
        </p:blipFill>
        <p:spPr bwMode="auto">
          <a:xfrm>
            <a:off x="908433" y="1317360"/>
            <a:ext cx="7327133" cy="4223279"/>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82</a:t>
            </a:fld>
            <a:endParaRPr lang="en-US"/>
          </a:p>
        </p:txBody>
      </p:sp>
      <p:pic>
        <p:nvPicPr>
          <p:cNvPr id="80898" name="Picture 2" descr="Satisfied or dissatisfied with city or area"/>
          <p:cNvPicPr>
            <a:picLocks noChangeAspect="1" noChangeArrowheads="1"/>
          </p:cNvPicPr>
          <p:nvPr/>
        </p:nvPicPr>
        <p:blipFill>
          <a:blip r:embed="rId3" cstate="print"/>
          <a:srcRect/>
          <a:stretch>
            <a:fillRect/>
          </a:stretch>
        </p:blipFill>
        <p:spPr bwMode="auto">
          <a:xfrm>
            <a:off x="907774" y="990600"/>
            <a:ext cx="7328452" cy="48768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fewellru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148" y="2692243"/>
            <a:ext cx="3145704" cy="1473514"/>
          </a:xfrm>
          <a:prstGeom prst="rect">
            <a:avLst/>
          </a:prstGeom>
        </p:spPr>
      </p:pic>
      <p:sp>
        <p:nvSpPr>
          <p:cNvPr id="3" name="Slide Number Placeholder 2"/>
          <p:cNvSpPr>
            <a:spLocks noGrp="1"/>
          </p:cNvSpPr>
          <p:nvPr>
            <p:ph type="sldNum" sz="quarter" idx="12"/>
          </p:nvPr>
        </p:nvSpPr>
        <p:spPr/>
        <p:txBody>
          <a:bodyPr/>
          <a:lstStyle/>
          <a:p>
            <a:fld id="{B44BAFE0-C790-4AED-901F-355FEFF2DC49}" type="slidenum">
              <a:rPr lang="en-US" smtClean="0"/>
              <a:pPr/>
              <a:t>83</a:t>
            </a:fld>
            <a:endParaRPr lang="en-US"/>
          </a:p>
        </p:txBody>
      </p:sp>
    </p:spTree>
    <p:extLst>
      <p:ext uri="{BB962C8B-B14F-4D97-AF65-F5344CB8AC3E}">
        <p14:creationId xmlns:p14="http://schemas.microsoft.com/office/powerpoint/2010/main" val="109148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4BAFE0-C790-4AED-901F-355FEFF2DC49}" type="slidenum">
              <a:rPr lang="en-US" smtClean="0"/>
              <a:pPr/>
              <a:t>9</a:t>
            </a:fld>
            <a:endParaRPr lang="en-US"/>
          </a:p>
        </p:txBody>
      </p:sp>
      <p:pic>
        <p:nvPicPr>
          <p:cNvPr id="3" name="Picture 2"/>
          <p:cNvPicPr>
            <a:picLocks noChangeAspect="1"/>
          </p:cNvPicPr>
          <p:nvPr/>
        </p:nvPicPr>
        <p:blipFill>
          <a:blip r:embed="rId3" cstate="print"/>
          <a:stretch>
            <a:fillRect/>
          </a:stretch>
        </p:blipFill>
        <p:spPr>
          <a:xfrm>
            <a:off x="2489200" y="889000"/>
            <a:ext cx="4152900" cy="5080000"/>
          </a:xfrm>
          <a:prstGeom prst="rect">
            <a:avLst/>
          </a:prstGeom>
        </p:spPr>
      </p:pic>
    </p:spTree>
    <p:extLst>
      <p:ext uri="{BB962C8B-B14F-4D97-AF65-F5344CB8AC3E}">
        <p14:creationId xmlns:p14="http://schemas.microsoft.com/office/powerpoint/2010/main" val="3699456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12,1506286217,\\store\users$\MBall\NT\My Documents\Presentations\WebJunction webinar with notes - Chute_pptx\Media.ppcx"/>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2142</TotalTime>
  <Words>8128</Words>
  <Application>Microsoft Office PowerPoint</Application>
  <PresentationFormat>On-screen Show (4:3)</PresentationFormat>
  <Paragraphs>654</Paragraphs>
  <Slides>83</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Slipstream</vt:lpstr>
      <vt:lpstr>Chart</vt:lpstr>
      <vt:lpstr>Drivers in Local Government </vt:lpstr>
      <vt:lpstr>PowerPoint Presentation</vt:lpstr>
      <vt:lpstr>PowerPoint Presentation</vt:lpstr>
      <vt:lpstr>Drivers</vt:lpstr>
      <vt:lpstr>PowerPoint Presentation</vt:lpstr>
      <vt:lpstr>PowerPoint Presentation</vt:lpstr>
      <vt:lpstr>D1 Economy</vt:lpstr>
      <vt:lpstr>PowerPoint Presentation</vt:lpstr>
      <vt:lpstr>PowerPoint Presentation</vt:lpstr>
      <vt:lpstr>PowerPoint Presentation</vt:lpstr>
      <vt:lpstr>State Budgets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Negative Equity Falls in Q2; Half of Borrowers Under 40 Underwater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D2 Social/Political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D3 Environment</vt:lpstr>
      <vt:lpstr>“S************y</vt:lpstr>
      <vt:lpstr>Prepared, Resilient, Enduring: Sustainable</vt:lpstr>
      <vt:lpstr>PowerPoint Presentation</vt:lpstr>
      <vt:lpstr>D4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Planning</vt:lpstr>
      <vt:lpstr>Building Digital Communities</vt:lpstr>
      <vt:lpstr>Building Digital Communities</vt:lpstr>
      <vt:lpstr>imls.gov</vt:lpstr>
      <vt:lpstr>PowerPoint Presentation</vt:lpstr>
      <vt:lpstr>Edge Where People Connect, Communities Achieve</vt:lpstr>
      <vt:lpstr>PowerPoint Presentation</vt:lpstr>
      <vt:lpstr>PowerPoint Presentation</vt:lpstr>
      <vt:lpstr>PowerPoint Presentation</vt:lpstr>
      <vt:lpstr>Who Do People Trust?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Carlee</dc:creator>
  <cp:lastModifiedBy>kgreenlee</cp:lastModifiedBy>
  <cp:revision>144</cp:revision>
  <dcterms:created xsi:type="dcterms:W3CDTF">2012-05-19T10:17:38Z</dcterms:created>
  <dcterms:modified xsi:type="dcterms:W3CDTF">2012-08-28T17:09:13Z</dcterms:modified>
</cp:coreProperties>
</file>