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7" r:id="rId2"/>
    <p:sldId id="263" r:id="rId3"/>
    <p:sldId id="267" r:id="rId4"/>
    <p:sldId id="266" r:id="rId5"/>
    <p:sldId id="275" r:id="rId6"/>
    <p:sldId id="276" r:id="rId7"/>
    <p:sldId id="278" r:id="rId8"/>
    <p:sldId id="277" r:id="rId9"/>
    <p:sldId id="264" r:id="rId10"/>
    <p:sldId id="265" r:id="rId11"/>
    <p:sldId id="279" r:id="rId12"/>
    <p:sldId id="283" r:id="rId13"/>
    <p:sldId id="280" r:id="rId14"/>
    <p:sldId id="281" r:id="rId15"/>
    <p:sldId id="282" r:id="rId16"/>
    <p:sldId id="284" r:id="rId17"/>
    <p:sldId id="285" r:id="rId18"/>
    <p:sldId id="258" r:id="rId19"/>
    <p:sldId id="259"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Geneva" pitchFamily="33" charset="-128"/>
        <a:cs typeface="+mn-cs"/>
      </a:defRPr>
    </a:lvl1pPr>
    <a:lvl2pPr marL="457200" algn="l" defTabSz="457200" rtl="0" fontAlgn="base">
      <a:spcBef>
        <a:spcPct val="0"/>
      </a:spcBef>
      <a:spcAft>
        <a:spcPct val="0"/>
      </a:spcAft>
      <a:defRPr kern="1200">
        <a:solidFill>
          <a:schemeClr val="tx1"/>
        </a:solidFill>
        <a:latin typeface="Arial" pitchFamily="34" charset="0"/>
        <a:ea typeface="Geneva" pitchFamily="33" charset="-128"/>
        <a:cs typeface="+mn-cs"/>
      </a:defRPr>
    </a:lvl2pPr>
    <a:lvl3pPr marL="914400" algn="l" defTabSz="457200" rtl="0" fontAlgn="base">
      <a:spcBef>
        <a:spcPct val="0"/>
      </a:spcBef>
      <a:spcAft>
        <a:spcPct val="0"/>
      </a:spcAft>
      <a:defRPr kern="1200">
        <a:solidFill>
          <a:schemeClr val="tx1"/>
        </a:solidFill>
        <a:latin typeface="Arial" pitchFamily="34" charset="0"/>
        <a:ea typeface="Geneva" pitchFamily="33" charset="-128"/>
        <a:cs typeface="+mn-cs"/>
      </a:defRPr>
    </a:lvl3pPr>
    <a:lvl4pPr marL="1371600" algn="l" defTabSz="457200" rtl="0" fontAlgn="base">
      <a:spcBef>
        <a:spcPct val="0"/>
      </a:spcBef>
      <a:spcAft>
        <a:spcPct val="0"/>
      </a:spcAft>
      <a:defRPr kern="1200">
        <a:solidFill>
          <a:schemeClr val="tx1"/>
        </a:solidFill>
        <a:latin typeface="Arial" pitchFamily="34" charset="0"/>
        <a:ea typeface="Geneva" pitchFamily="33" charset="-128"/>
        <a:cs typeface="+mn-cs"/>
      </a:defRPr>
    </a:lvl4pPr>
    <a:lvl5pPr marL="1828800" algn="l" defTabSz="457200" rtl="0" fontAlgn="base">
      <a:spcBef>
        <a:spcPct val="0"/>
      </a:spcBef>
      <a:spcAft>
        <a:spcPct val="0"/>
      </a:spcAft>
      <a:defRPr kern="1200">
        <a:solidFill>
          <a:schemeClr val="tx1"/>
        </a:solidFill>
        <a:latin typeface="Arial" pitchFamily="34" charset="0"/>
        <a:ea typeface="Geneva" pitchFamily="33" charset="-128"/>
        <a:cs typeface="+mn-cs"/>
      </a:defRPr>
    </a:lvl5pPr>
    <a:lvl6pPr marL="2286000" algn="l" defTabSz="914400" rtl="0" eaLnBrk="1" latinLnBrk="0" hangingPunct="1">
      <a:defRPr kern="1200">
        <a:solidFill>
          <a:schemeClr val="tx1"/>
        </a:solidFill>
        <a:latin typeface="Arial" pitchFamily="34" charset="0"/>
        <a:ea typeface="Geneva" pitchFamily="33" charset="-128"/>
        <a:cs typeface="+mn-cs"/>
      </a:defRPr>
    </a:lvl6pPr>
    <a:lvl7pPr marL="2743200" algn="l" defTabSz="914400" rtl="0" eaLnBrk="1" latinLnBrk="0" hangingPunct="1">
      <a:defRPr kern="1200">
        <a:solidFill>
          <a:schemeClr val="tx1"/>
        </a:solidFill>
        <a:latin typeface="Arial" pitchFamily="34" charset="0"/>
        <a:ea typeface="Geneva" pitchFamily="33" charset="-128"/>
        <a:cs typeface="+mn-cs"/>
      </a:defRPr>
    </a:lvl7pPr>
    <a:lvl8pPr marL="3200400" algn="l" defTabSz="914400" rtl="0" eaLnBrk="1" latinLnBrk="0" hangingPunct="1">
      <a:defRPr kern="1200">
        <a:solidFill>
          <a:schemeClr val="tx1"/>
        </a:solidFill>
        <a:latin typeface="Arial" pitchFamily="34" charset="0"/>
        <a:ea typeface="Geneva" pitchFamily="33" charset="-128"/>
        <a:cs typeface="+mn-cs"/>
      </a:defRPr>
    </a:lvl8pPr>
    <a:lvl9pPr marL="3657600" algn="l" defTabSz="914400" rtl="0" eaLnBrk="1" latinLnBrk="0" hangingPunct="1">
      <a:defRPr kern="1200">
        <a:solidFill>
          <a:schemeClr val="tx1"/>
        </a:solidFill>
        <a:latin typeface="Arial" pitchFamily="34" charset="0"/>
        <a:ea typeface="Geneva" pitchFamily="3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548F"/>
    <a:srgbClr val="EAEAEA"/>
    <a:srgbClr val="4870A2"/>
    <a:srgbClr val="FF7C80"/>
    <a:srgbClr val="DAE2EC"/>
    <a:srgbClr val="6D8DB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85" autoAdjust="0"/>
  </p:normalViewPr>
  <p:slideViewPr>
    <p:cSldViewPr snapToGrid="0" snapToObjects="1" showGuides="1">
      <p:cViewPr varScale="1">
        <p:scale>
          <a:sx n="53" d="100"/>
          <a:sy n="53" d="100"/>
        </p:scale>
        <p:origin x="-1404" y="-84"/>
      </p:cViewPr>
      <p:guideLst>
        <p:guide orient="horz" pos="2160"/>
        <p:guide pos="2889"/>
      </p:guideLst>
    </p:cSldViewPr>
  </p:slideViewPr>
  <p:notesTextViewPr>
    <p:cViewPr>
      <p:scale>
        <a:sx n="100" d="100"/>
        <a:sy n="100" d="100"/>
      </p:scale>
      <p:origin x="0" y="0"/>
    </p:cViewPr>
  </p:notesTextViewPr>
  <p:sorterViewPr>
    <p:cViewPr>
      <p:scale>
        <a:sx n="66" d="100"/>
        <a:sy n="66" d="100"/>
      </p:scale>
      <p:origin x="0" y="17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hPercent val="66"/>
      <c:depthPercent val="100"/>
      <c:rAngAx val="1"/>
    </c:view3D>
    <c:sideWall>
      <c:spPr>
        <a:noFill/>
        <a:ln w="24448">
          <a:solidFill>
            <a:srgbClr val="002060"/>
          </a:solidFill>
        </a:ln>
      </c:spPr>
    </c:sideWall>
    <c:backWall>
      <c:spPr>
        <a:noFill/>
        <a:ln w="24448">
          <a:solidFill>
            <a:srgbClr val="002060"/>
          </a:solidFill>
        </a:ln>
      </c:spPr>
    </c:backWall>
    <c:plotArea>
      <c:layout>
        <c:manualLayout>
          <c:layoutTarget val="inner"/>
          <c:xMode val="edge"/>
          <c:yMode val="edge"/>
          <c:x val="0.1633605600933489"/>
          <c:y val="2.0393860173108878E-2"/>
          <c:w val="0.78055655317245276"/>
          <c:h val="0.95917680982772147"/>
        </c:manualLayout>
      </c:layout>
      <c:bar3DChart>
        <c:barDir val="col"/>
        <c:grouping val="clustered"/>
        <c:ser>
          <c:idx val="0"/>
          <c:order val="0"/>
          <c:tx>
            <c:strRef>
              <c:f>Sheet1!$A$2</c:f>
              <c:strCache>
                <c:ptCount val="1"/>
                <c:pt idx="0">
                  <c:v>Actual</c:v>
                </c:pt>
              </c:strCache>
            </c:strRef>
          </c:tx>
          <c:dPt>
            <c:idx val="6"/>
            <c:spPr>
              <a:solidFill>
                <a:srgbClr val="FF7C80"/>
              </a:solidFill>
              <a:ln cmpd="sng">
                <a:solidFill>
                  <a:srgbClr val="FF7C80"/>
                </a:solidFill>
              </a:ln>
            </c:spPr>
          </c:dPt>
          <c:dLbls>
            <c:dLbl>
              <c:idx val="6"/>
              <c:layout/>
              <c:showVal val="1"/>
            </c:dLbl>
            <c:delete val="1"/>
          </c:dLbls>
          <c:cat>
            <c:numRef>
              <c:f>Sheet1!$B$1:$K$1</c:f>
              <c:numCache>
                <c:formatCode>General</c:formatCode>
                <c:ptCount val="7"/>
                <c:pt idx="0">
                  <c:v>2004</c:v>
                </c:pt>
                <c:pt idx="1">
                  <c:v>2005</c:v>
                </c:pt>
                <c:pt idx="2">
                  <c:v>2006</c:v>
                </c:pt>
                <c:pt idx="3">
                  <c:v>2007</c:v>
                </c:pt>
                <c:pt idx="4">
                  <c:v>2008</c:v>
                </c:pt>
                <c:pt idx="5">
                  <c:v>2009</c:v>
                </c:pt>
                <c:pt idx="6">
                  <c:v>2010</c:v>
                </c:pt>
              </c:numCache>
            </c:numRef>
          </c:cat>
          <c:val>
            <c:numRef>
              <c:f>Sheet1!$B$2:$K$2</c:f>
              <c:numCache>
                <c:formatCode>#,##0</c:formatCode>
                <c:ptCount val="7"/>
                <c:pt idx="0">
                  <c:v>636642</c:v>
                </c:pt>
                <c:pt idx="1">
                  <c:v>654195</c:v>
                </c:pt>
                <c:pt idx="2">
                  <c:v>472753</c:v>
                </c:pt>
                <c:pt idx="3">
                  <c:v>41785</c:v>
                </c:pt>
                <c:pt idx="4">
                  <c:v>747827</c:v>
                </c:pt>
                <c:pt idx="5">
                  <c:v>392621</c:v>
                </c:pt>
                <c:pt idx="6">
                  <c:v>-43270</c:v>
                </c:pt>
              </c:numCache>
            </c:numRef>
          </c:val>
        </c:ser>
        <c:ser>
          <c:idx val="1"/>
          <c:order val="1"/>
          <c:tx>
            <c:strRef>
              <c:f>Sheet1!$A$3</c:f>
              <c:strCache>
                <c:ptCount val="1"/>
                <c:pt idx="0">
                  <c:v>Budget</c:v>
                </c:pt>
              </c:strCache>
            </c:strRef>
          </c:tx>
          <c:cat>
            <c:numRef>
              <c:f>Sheet1!$B$1:$K$1</c:f>
              <c:numCache>
                <c:formatCode>General</c:formatCode>
                <c:ptCount val="7"/>
                <c:pt idx="0">
                  <c:v>2004</c:v>
                </c:pt>
                <c:pt idx="1">
                  <c:v>2005</c:v>
                </c:pt>
                <c:pt idx="2">
                  <c:v>2006</c:v>
                </c:pt>
                <c:pt idx="3">
                  <c:v>2007</c:v>
                </c:pt>
                <c:pt idx="4">
                  <c:v>2008</c:v>
                </c:pt>
                <c:pt idx="5">
                  <c:v>2009</c:v>
                </c:pt>
                <c:pt idx="6">
                  <c:v>2010</c:v>
                </c:pt>
              </c:numCache>
            </c:numRef>
          </c:cat>
          <c:val>
            <c:numRef>
              <c:f>Sheet1!$B$3:$K$3</c:f>
              <c:numCache>
                <c:formatCode>#,##0</c:formatCode>
                <c:ptCount val="7"/>
                <c:pt idx="0">
                  <c:v>-104459</c:v>
                </c:pt>
                <c:pt idx="1">
                  <c:v>100000</c:v>
                </c:pt>
                <c:pt idx="2">
                  <c:v>230000</c:v>
                </c:pt>
                <c:pt idx="3">
                  <c:v>0</c:v>
                </c:pt>
                <c:pt idx="4">
                  <c:v>100000</c:v>
                </c:pt>
                <c:pt idx="5">
                  <c:v>100000</c:v>
                </c:pt>
                <c:pt idx="6">
                  <c:v>400000</c:v>
                </c:pt>
              </c:numCache>
            </c:numRef>
          </c:val>
        </c:ser>
        <c:gapWidth val="50"/>
        <c:shape val="box"/>
        <c:axId val="92116864"/>
        <c:axId val="92118400"/>
        <c:axId val="0"/>
      </c:bar3DChart>
      <c:catAx>
        <c:axId val="92116864"/>
        <c:scaling>
          <c:orientation val="minMax"/>
        </c:scaling>
        <c:axPos val="b"/>
        <c:numFmt formatCode="General" sourceLinked="1"/>
        <c:tickLblPos val="nextTo"/>
        <c:spPr>
          <a:ln w="3056">
            <a:solidFill>
              <a:schemeClr val="tx1"/>
            </a:solidFill>
            <a:prstDash val="solid"/>
          </a:ln>
        </c:spPr>
        <c:txPr>
          <a:bodyPr rot="2700000" vert="horz"/>
          <a:lstStyle/>
          <a:p>
            <a:pPr>
              <a:defRPr sz="1733" b="1" i="0" u="none" strike="noStrike" baseline="0">
                <a:solidFill>
                  <a:schemeClr val="tx1"/>
                </a:solidFill>
                <a:latin typeface="Arial"/>
                <a:ea typeface="Arial"/>
                <a:cs typeface="Arial"/>
              </a:defRPr>
            </a:pPr>
            <a:endParaRPr lang="en-US"/>
          </a:p>
        </c:txPr>
        <c:crossAx val="92118400"/>
        <c:crosses val="autoZero"/>
        <c:auto val="1"/>
        <c:lblAlgn val="ctr"/>
        <c:lblOffset val="700"/>
        <c:tickLblSkip val="1"/>
        <c:tickMarkSkip val="1"/>
      </c:catAx>
      <c:valAx>
        <c:axId val="92118400"/>
        <c:scaling>
          <c:orientation val="minMax"/>
          <c:max val="800000"/>
          <c:min val="-200000"/>
        </c:scaling>
        <c:axPos val="l"/>
        <c:majorGridlines/>
        <c:numFmt formatCode="\$#,##0;[Red]\-\$#,##0" sourceLinked="0"/>
        <c:tickLblPos val="nextTo"/>
        <c:spPr>
          <a:ln w="9168">
            <a:solidFill>
              <a:srgbClr val="002060"/>
            </a:solidFill>
          </a:ln>
        </c:spPr>
        <c:txPr>
          <a:bodyPr rot="0" vert="horz"/>
          <a:lstStyle/>
          <a:p>
            <a:pPr>
              <a:defRPr sz="1733" b="1" i="0" u="none" strike="noStrike" baseline="0">
                <a:solidFill>
                  <a:schemeClr val="tx1"/>
                </a:solidFill>
                <a:latin typeface="Arial"/>
                <a:ea typeface="Arial"/>
                <a:cs typeface="Arial"/>
              </a:defRPr>
            </a:pPr>
            <a:endParaRPr lang="en-US"/>
          </a:p>
        </c:txPr>
        <c:crossAx val="92116864"/>
        <c:crosses val="autoZero"/>
        <c:crossBetween val="between"/>
      </c:valAx>
    </c:plotArea>
    <c:legend>
      <c:legendPos val="r"/>
      <c:layout>
        <c:manualLayout>
          <c:xMode val="edge"/>
          <c:yMode val="edge"/>
          <c:x val="0.30107014840524471"/>
          <c:y val="0.83745807103800041"/>
          <c:w val="0.48921242024272038"/>
          <c:h val="7.0298615628811512E-2"/>
        </c:manualLayout>
      </c:layout>
    </c:legend>
    <c:plotVisOnly val="1"/>
    <c:dispBlanksAs val="gap"/>
  </c:chart>
  <c:spPr>
    <a:noFill/>
    <a:ln>
      <a:noFill/>
    </a:ln>
  </c:spPr>
  <c:txPr>
    <a:bodyPr/>
    <a:lstStyle/>
    <a:p>
      <a:pPr>
        <a:defRPr sz="1733" b="1" i="0" u="none" strike="noStrike" baseline="0">
          <a:solidFill>
            <a:schemeClr val="tx1"/>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055555555555537"/>
          <c:y val="0.15768463073852296"/>
          <c:w val="0.85555555555555562"/>
          <c:h val="0.65269461077844537"/>
        </c:manualLayout>
      </c:layout>
      <c:barChart>
        <c:barDir val="col"/>
        <c:grouping val="stacked"/>
        <c:ser>
          <c:idx val="0"/>
          <c:order val="0"/>
          <c:tx>
            <c:strRef>
              <c:f>Sheet1!$A$2</c:f>
              <c:strCache>
                <c:ptCount val="1"/>
                <c:pt idx="0">
                  <c:v>Dues</c:v>
                </c:pt>
              </c:strCache>
            </c:strRef>
          </c:tx>
          <c:spPr>
            <a:solidFill>
              <a:srgbClr val="008000"/>
            </a:solidFill>
            <a:ln w="10279">
              <a:solidFill>
                <a:schemeClr val="tx1"/>
              </a:solidFill>
              <a:prstDash val="solid"/>
            </a:ln>
          </c:spPr>
          <c:dLbls>
            <c:delete val="1"/>
          </c:dLbls>
          <c:cat>
            <c:strRef>
              <c:f>Sheet1!$B$1:$D$1</c:f>
              <c:strCache>
                <c:ptCount val="3"/>
                <c:pt idx="0">
                  <c:v>Budget</c:v>
                </c:pt>
                <c:pt idx="1">
                  <c:v>Forecast</c:v>
                </c:pt>
                <c:pt idx="2">
                  <c:v>Actual</c:v>
                </c:pt>
              </c:strCache>
            </c:strRef>
          </c:cat>
          <c:val>
            <c:numRef>
              <c:f>Sheet1!$B$2:$D$2</c:f>
              <c:numCache>
                <c:formatCode>_(* #,##0_);_(* \(#,##0\);_(* "-"??_);_(@_)</c:formatCode>
                <c:ptCount val="3"/>
                <c:pt idx="0">
                  <c:v>4921000</c:v>
                </c:pt>
                <c:pt idx="1">
                  <c:v>4921000</c:v>
                </c:pt>
                <c:pt idx="2">
                  <c:v>4862072</c:v>
                </c:pt>
              </c:numCache>
            </c:numRef>
          </c:val>
        </c:ser>
        <c:ser>
          <c:idx val="1"/>
          <c:order val="1"/>
          <c:tx>
            <c:strRef>
              <c:f>Sheet1!$A$3</c:f>
              <c:strCache>
                <c:ptCount val="1"/>
                <c:pt idx="0">
                  <c:v>Member Services</c:v>
                </c:pt>
              </c:strCache>
            </c:strRef>
          </c:tx>
          <c:spPr>
            <a:solidFill>
              <a:srgbClr val="FF0000"/>
            </a:solidFill>
            <a:ln w="10279">
              <a:solidFill>
                <a:schemeClr val="tx1"/>
              </a:solidFill>
              <a:prstDash val="solid"/>
            </a:ln>
          </c:spPr>
          <c:dLbls>
            <c:delete val="1"/>
          </c:dLbls>
          <c:cat>
            <c:strRef>
              <c:f>Sheet1!$B$1:$D$1</c:f>
              <c:strCache>
                <c:ptCount val="3"/>
                <c:pt idx="0">
                  <c:v>Budget</c:v>
                </c:pt>
                <c:pt idx="1">
                  <c:v>Forecast</c:v>
                </c:pt>
                <c:pt idx="2">
                  <c:v>Actual</c:v>
                </c:pt>
              </c:strCache>
            </c:strRef>
          </c:cat>
          <c:val>
            <c:numRef>
              <c:f>Sheet1!$B$3:$D$3</c:f>
              <c:numCache>
                <c:formatCode>_(* #,##0_);_(* \(#,##0\);_(* "-"??_);_(@_)</c:formatCode>
                <c:ptCount val="3"/>
                <c:pt idx="0">
                  <c:v>483948</c:v>
                </c:pt>
                <c:pt idx="1">
                  <c:v>316521</c:v>
                </c:pt>
                <c:pt idx="2">
                  <c:v>409223</c:v>
                </c:pt>
              </c:numCache>
            </c:numRef>
          </c:val>
        </c:ser>
        <c:ser>
          <c:idx val="2"/>
          <c:order val="2"/>
          <c:tx>
            <c:strRef>
              <c:f>Sheet1!$A$4</c:f>
              <c:strCache>
                <c:ptCount val="1"/>
                <c:pt idx="0">
                  <c:v>Professional Development</c:v>
                </c:pt>
              </c:strCache>
            </c:strRef>
          </c:tx>
          <c:spPr>
            <a:solidFill>
              <a:srgbClr val="3366FF"/>
            </a:solidFill>
            <a:ln w="10279">
              <a:solidFill>
                <a:schemeClr val="tx1"/>
              </a:solidFill>
              <a:prstDash val="solid"/>
            </a:ln>
          </c:spPr>
          <c:dLbls>
            <c:delete val="1"/>
          </c:dLbls>
          <c:cat>
            <c:strRef>
              <c:f>Sheet1!$B$1:$D$1</c:f>
              <c:strCache>
                <c:ptCount val="3"/>
                <c:pt idx="0">
                  <c:v>Budget</c:v>
                </c:pt>
                <c:pt idx="1">
                  <c:v>Forecast</c:v>
                </c:pt>
                <c:pt idx="2">
                  <c:v>Actual</c:v>
                </c:pt>
              </c:strCache>
            </c:strRef>
          </c:cat>
          <c:val>
            <c:numRef>
              <c:f>Sheet1!$B$4:$D$4</c:f>
              <c:numCache>
                <c:formatCode>_(* #,##0_);_(* \(#,##0\);_(* "-"??_);_(@_)</c:formatCode>
                <c:ptCount val="3"/>
                <c:pt idx="0">
                  <c:v>3350834</c:v>
                </c:pt>
                <c:pt idx="1">
                  <c:v>2590805</c:v>
                </c:pt>
                <c:pt idx="2">
                  <c:v>2745104</c:v>
                </c:pt>
              </c:numCache>
            </c:numRef>
          </c:val>
        </c:ser>
        <c:ser>
          <c:idx val="3"/>
          <c:order val="3"/>
          <c:tx>
            <c:strRef>
              <c:f>Sheet1!$A$5</c:f>
              <c:strCache>
                <c:ptCount val="1"/>
                <c:pt idx="0">
                  <c:v>Information</c:v>
                </c:pt>
              </c:strCache>
            </c:strRef>
          </c:tx>
          <c:spPr>
            <a:solidFill>
              <a:srgbClr val="993300"/>
            </a:solidFill>
            <a:ln w="10279">
              <a:solidFill>
                <a:schemeClr val="tx1"/>
              </a:solidFill>
              <a:prstDash val="solid"/>
            </a:ln>
          </c:spPr>
          <c:dLbls>
            <c:delete val="1"/>
          </c:dLbls>
          <c:cat>
            <c:strRef>
              <c:f>Sheet1!$B$1:$D$1</c:f>
              <c:strCache>
                <c:ptCount val="3"/>
                <c:pt idx="0">
                  <c:v>Budget</c:v>
                </c:pt>
                <c:pt idx="1">
                  <c:v>Forecast</c:v>
                </c:pt>
                <c:pt idx="2">
                  <c:v>Actual</c:v>
                </c:pt>
              </c:strCache>
            </c:strRef>
          </c:cat>
          <c:val>
            <c:numRef>
              <c:f>Sheet1!$B$5:$D$5</c:f>
              <c:numCache>
                <c:formatCode>_(* #,##0_);_(* \(#,##0\);_(* "-"??_);_(@_)</c:formatCode>
                <c:ptCount val="3"/>
                <c:pt idx="0">
                  <c:v>1210384</c:v>
                </c:pt>
                <c:pt idx="1">
                  <c:v>1066861</c:v>
                </c:pt>
                <c:pt idx="2">
                  <c:v>1111573</c:v>
                </c:pt>
              </c:numCache>
            </c:numRef>
          </c:val>
        </c:ser>
        <c:ser>
          <c:idx val="4"/>
          <c:order val="4"/>
          <c:tx>
            <c:strRef>
              <c:f>Sheet1!$A$6</c:f>
              <c:strCache>
                <c:ptCount val="1"/>
                <c:pt idx="0">
                  <c:v>Services to Local Govt.</c:v>
                </c:pt>
              </c:strCache>
            </c:strRef>
          </c:tx>
          <c:spPr>
            <a:solidFill>
              <a:schemeClr val="bg2"/>
            </a:solidFill>
            <a:ln w="10279">
              <a:solidFill>
                <a:schemeClr val="tx1"/>
              </a:solidFill>
              <a:prstDash val="solid"/>
            </a:ln>
          </c:spPr>
          <c:dLbls>
            <c:delete val="1"/>
          </c:dLbls>
          <c:cat>
            <c:strRef>
              <c:f>Sheet1!$B$1:$D$1</c:f>
              <c:strCache>
                <c:ptCount val="3"/>
                <c:pt idx="0">
                  <c:v>Budget</c:v>
                </c:pt>
                <c:pt idx="1">
                  <c:v>Forecast</c:v>
                </c:pt>
                <c:pt idx="2">
                  <c:v>Actual</c:v>
                </c:pt>
              </c:strCache>
            </c:strRef>
          </c:cat>
          <c:val>
            <c:numRef>
              <c:f>Sheet1!$B$6:$D$6</c:f>
              <c:numCache>
                <c:formatCode>_(* #,##0_);_(* \(#,##0\);_(* "-"??_);_(@_)</c:formatCode>
                <c:ptCount val="3"/>
                <c:pt idx="0">
                  <c:v>30064415</c:v>
                </c:pt>
                <c:pt idx="1">
                  <c:v>22654469</c:v>
                </c:pt>
                <c:pt idx="2">
                  <c:v>22996465</c:v>
                </c:pt>
              </c:numCache>
            </c:numRef>
          </c:val>
        </c:ser>
        <c:ser>
          <c:idx val="5"/>
          <c:order val="5"/>
          <c:tx>
            <c:strRef>
              <c:f>Sheet1!$A$7</c:f>
              <c:strCache>
                <c:ptCount val="1"/>
                <c:pt idx="0">
                  <c:v>Facilities</c:v>
                </c:pt>
              </c:strCache>
            </c:strRef>
          </c:tx>
          <c:spPr>
            <a:solidFill>
              <a:srgbClr val="FF00FF"/>
            </a:solidFill>
            <a:ln w="10279">
              <a:solidFill>
                <a:schemeClr val="tx1"/>
              </a:solidFill>
              <a:prstDash val="solid"/>
            </a:ln>
          </c:spPr>
          <c:dLbls>
            <c:delete val="1"/>
          </c:dLbls>
          <c:cat>
            <c:strRef>
              <c:f>Sheet1!$B$1:$D$1</c:f>
              <c:strCache>
                <c:ptCount val="3"/>
                <c:pt idx="0">
                  <c:v>Budget</c:v>
                </c:pt>
                <c:pt idx="1">
                  <c:v>Forecast</c:v>
                </c:pt>
                <c:pt idx="2">
                  <c:v>Actual</c:v>
                </c:pt>
              </c:strCache>
            </c:strRef>
          </c:cat>
          <c:val>
            <c:numRef>
              <c:f>Sheet1!$B$7:$D$7</c:f>
              <c:numCache>
                <c:formatCode>_(* #,##0_);_(* \(#,##0\);_(* "-"??_);_(@_)</c:formatCode>
                <c:ptCount val="3"/>
                <c:pt idx="0">
                  <c:v>1162400</c:v>
                </c:pt>
                <c:pt idx="1">
                  <c:v>1085324</c:v>
                </c:pt>
                <c:pt idx="2">
                  <c:v>1124733</c:v>
                </c:pt>
              </c:numCache>
            </c:numRef>
          </c:val>
        </c:ser>
        <c:ser>
          <c:idx val="6"/>
          <c:order val="6"/>
          <c:tx>
            <c:strRef>
              <c:f>Sheet1!$A$8</c:f>
              <c:strCache>
                <c:ptCount val="1"/>
                <c:pt idx="0">
                  <c:v>Other</c:v>
                </c:pt>
              </c:strCache>
            </c:strRef>
          </c:tx>
          <c:spPr>
            <a:solidFill>
              <a:srgbClr val="0066CC"/>
            </a:solidFill>
            <a:ln w="10279">
              <a:solidFill>
                <a:schemeClr val="tx1"/>
              </a:solidFill>
              <a:prstDash val="solid"/>
            </a:ln>
          </c:spPr>
          <c:dLbls>
            <c:delete val="1"/>
          </c:dLbls>
          <c:cat>
            <c:strRef>
              <c:f>Sheet1!$B$1:$D$1</c:f>
              <c:strCache>
                <c:ptCount val="3"/>
                <c:pt idx="0">
                  <c:v>Budget</c:v>
                </c:pt>
                <c:pt idx="1">
                  <c:v>Forecast</c:v>
                </c:pt>
                <c:pt idx="2">
                  <c:v>Actual</c:v>
                </c:pt>
              </c:strCache>
            </c:strRef>
          </c:cat>
          <c:val>
            <c:numRef>
              <c:f>Sheet1!$B$8:$D$8</c:f>
              <c:numCache>
                <c:formatCode>_(* #,##0_);_(* \(#,##0\);_(* "-"??_);_(@_)</c:formatCode>
                <c:ptCount val="3"/>
                <c:pt idx="0">
                  <c:v>1865110</c:v>
                </c:pt>
                <c:pt idx="1">
                  <c:v>1660068</c:v>
                </c:pt>
                <c:pt idx="2">
                  <c:v>1658263</c:v>
                </c:pt>
              </c:numCache>
            </c:numRef>
          </c:val>
        </c:ser>
        <c:dLbls>
          <c:showVal val="1"/>
        </c:dLbls>
        <c:gapWidth val="30"/>
        <c:overlap val="100"/>
        <c:axId val="92454272"/>
        <c:axId val="93787264"/>
      </c:barChart>
      <c:catAx>
        <c:axId val="92454272"/>
        <c:scaling>
          <c:orientation val="minMax"/>
        </c:scaling>
        <c:axPos val="b"/>
        <c:numFmt formatCode="General" sourceLinked="1"/>
        <c:tickLblPos val="high"/>
        <c:spPr>
          <a:ln w="10279">
            <a:solidFill>
              <a:schemeClr val="tx1"/>
            </a:solidFill>
            <a:prstDash val="solid"/>
          </a:ln>
        </c:spPr>
        <c:txPr>
          <a:bodyPr rot="0" vert="horz"/>
          <a:lstStyle/>
          <a:p>
            <a:pPr>
              <a:defRPr sz="1760" b="1" i="0" u="none" strike="noStrike" baseline="0">
                <a:solidFill>
                  <a:schemeClr val="tx1"/>
                </a:solidFill>
                <a:latin typeface="Arial"/>
                <a:ea typeface="Arial"/>
                <a:cs typeface="Arial"/>
              </a:defRPr>
            </a:pPr>
            <a:endParaRPr lang="en-US"/>
          </a:p>
        </c:txPr>
        <c:crossAx val="93787264"/>
        <c:crossesAt val="0"/>
        <c:auto val="1"/>
        <c:lblAlgn val="ctr"/>
        <c:lblOffset val="100"/>
        <c:tickLblSkip val="1"/>
        <c:tickMarkSkip val="1"/>
      </c:catAx>
      <c:valAx>
        <c:axId val="93787264"/>
        <c:scaling>
          <c:orientation val="minMax"/>
          <c:max val="45000000"/>
          <c:min val="0"/>
        </c:scaling>
        <c:axPos val="l"/>
        <c:majorGridlines>
          <c:spPr>
            <a:ln w="10279">
              <a:solidFill>
                <a:schemeClr val="tx1"/>
              </a:solidFill>
              <a:prstDash val="solid"/>
            </a:ln>
          </c:spPr>
        </c:majorGridlines>
        <c:numFmt formatCode="\$#,##0" sourceLinked="0"/>
        <c:tickLblPos val="nextTo"/>
        <c:spPr>
          <a:ln w="10279">
            <a:solidFill>
              <a:schemeClr val="tx1"/>
            </a:solidFill>
            <a:prstDash val="solid"/>
          </a:ln>
        </c:spPr>
        <c:txPr>
          <a:bodyPr rot="0" vert="horz"/>
          <a:lstStyle/>
          <a:p>
            <a:pPr>
              <a:defRPr sz="1436" b="1" i="0" u="none" strike="noStrike" baseline="0">
                <a:solidFill>
                  <a:schemeClr val="tx1"/>
                </a:solidFill>
                <a:latin typeface="Arial"/>
                <a:ea typeface="Arial"/>
                <a:cs typeface="Arial"/>
              </a:defRPr>
            </a:pPr>
            <a:endParaRPr lang="en-US"/>
          </a:p>
        </c:txPr>
        <c:crossAx val="92454272"/>
        <c:crosses val="autoZero"/>
        <c:crossBetween val="between"/>
        <c:minorUnit val="2000000"/>
        <c:dispUnits>
          <c:builtInUnit val="millions"/>
          <c:dispUnitsLbl>
            <c:layout>
              <c:manualLayout>
                <c:xMode val="edge"/>
                <c:yMode val="edge"/>
                <c:x val="1.0964913542951779E-2"/>
                <c:y val="0.38923082020189675"/>
              </c:manualLayout>
            </c:layout>
            <c:spPr>
              <a:noFill/>
              <a:ln w="20558">
                <a:noFill/>
              </a:ln>
            </c:spPr>
            <c:txPr>
              <a:bodyPr rot="-5400000" vert="horz"/>
              <a:lstStyle/>
              <a:p>
                <a:pPr algn="ctr">
                  <a:defRPr sz="1800" b="1" i="0" u="none" strike="noStrike" baseline="0">
                    <a:solidFill>
                      <a:schemeClr val="tx1"/>
                    </a:solidFill>
                    <a:latin typeface="Arial"/>
                    <a:ea typeface="Arial"/>
                    <a:cs typeface="Arial"/>
                  </a:defRPr>
                </a:pPr>
                <a:endParaRPr lang="en-US"/>
              </a:p>
            </c:txPr>
          </c:dispUnitsLbl>
        </c:dispUnits>
      </c:valAx>
      <c:spPr>
        <a:noFill/>
        <a:ln w="10279">
          <a:solidFill>
            <a:schemeClr val="tx1"/>
          </a:solidFill>
          <a:prstDash val="solid"/>
        </a:ln>
      </c:spPr>
    </c:plotArea>
    <c:legend>
      <c:legendPos val="b"/>
      <c:layout>
        <c:manualLayout>
          <c:xMode val="edge"/>
          <c:yMode val="edge"/>
          <c:x val="4.861108201861708E-2"/>
          <c:y val="0.83252442403032945"/>
          <c:w val="0.8805555291078333"/>
          <c:h val="0.16747557596967036"/>
        </c:manualLayout>
      </c:layout>
    </c:legend>
    <c:plotVisOnly val="1"/>
    <c:dispBlanksAs val="gap"/>
  </c:chart>
  <c:spPr>
    <a:solidFill>
      <a:schemeClr val="bg1"/>
    </a:solidFill>
    <a:ln>
      <a:noFill/>
    </a:ln>
  </c:spPr>
  <c:txPr>
    <a:bodyPr/>
    <a:lstStyle/>
    <a:p>
      <a:pPr>
        <a:defRPr sz="1234" b="1" i="0" u="none" strike="noStrike" baseline="0">
          <a:solidFill>
            <a:schemeClr val="tx1"/>
          </a:solidFill>
          <a:latin typeface="Arial"/>
          <a:ea typeface="Arial"/>
          <a:cs typeface="Arial"/>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hPercent val="66"/>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8192522469562741"/>
          <c:y val="2.318462803573915E-2"/>
          <c:w val="0.78335724533715856"/>
          <c:h val="0.82046173418341961"/>
        </c:manualLayout>
      </c:layout>
      <c:bar3DChart>
        <c:barDir val="col"/>
        <c:grouping val="clustered"/>
        <c:ser>
          <c:idx val="0"/>
          <c:order val="0"/>
          <c:dPt>
            <c:idx val="2"/>
          </c:dPt>
          <c:dPt>
            <c:idx val="3"/>
          </c:dPt>
          <c:dLbls>
            <c:dLbl>
              <c:idx val="0"/>
              <c:layout>
                <c:manualLayout>
                  <c:x val="1.6296297484419471E-2"/>
                  <c:y val="-4.1680230176609726E-2"/>
                </c:manualLayout>
              </c:layout>
              <c:showVal val="1"/>
            </c:dLbl>
            <c:dLbl>
              <c:idx val="1"/>
              <c:layout>
                <c:manualLayout>
                  <c:x val="1.8333334669971911E-2"/>
                  <c:y val="-2.605014386038108E-2"/>
                </c:manualLayout>
              </c:layout>
              <c:showVal val="1"/>
            </c:dLbl>
            <c:dLbl>
              <c:idx val="2"/>
              <c:layout>
                <c:manualLayout>
                  <c:x val="0"/>
                  <c:y val="-4.6890258948685933E-2"/>
                </c:manualLayout>
              </c:layout>
              <c:tx>
                <c:rich>
                  <a:bodyPr/>
                  <a:lstStyle/>
                  <a:p>
                    <a:pPr>
                      <a:defRPr>
                        <a:solidFill>
                          <a:srgbClr val="FF0000"/>
                        </a:solidFill>
                      </a:defRPr>
                    </a:pPr>
                    <a:r>
                      <a:rPr lang="en-US" dirty="0">
                        <a:solidFill>
                          <a:srgbClr val="FF0000"/>
                        </a:solidFill>
                      </a:rPr>
                      <a:t>($</a:t>
                    </a:r>
                    <a:r>
                      <a:rPr lang="en-US" dirty="0" smtClean="0">
                        <a:solidFill>
                          <a:srgbClr val="FF0000"/>
                        </a:solidFill>
                      </a:rPr>
                      <a:t>370,000)</a:t>
                    </a:r>
                    <a:endParaRPr lang="en-US" dirty="0">
                      <a:solidFill>
                        <a:srgbClr val="FF0000"/>
                      </a:solidFill>
                    </a:endParaRPr>
                  </a:p>
                </c:rich>
              </c:tx>
              <c:spPr/>
              <c:showVal val="1"/>
            </c:dLbl>
            <c:dLbl>
              <c:idx val="3"/>
              <c:layout>
                <c:manualLayout>
                  <c:x val="2.0370371855524356E-3"/>
                  <c:y val="-2.3445129474342973E-2"/>
                </c:manualLayout>
              </c:layout>
              <c:showVal val="1"/>
            </c:dLbl>
            <c:showVal val="1"/>
          </c:dLbls>
          <c:cat>
            <c:strRef>
              <c:f>Sheet1!$A$2:$A$5</c:f>
              <c:strCache>
                <c:ptCount val="4"/>
                <c:pt idx="0">
                  <c:v>Budget</c:v>
                </c:pt>
                <c:pt idx="1">
                  <c:v>Q1 forecast</c:v>
                </c:pt>
                <c:pt idx="2">
                  <c:v>Q2 forecast</c:v>
                </c:pt>
                <c:pt idx="3">
                  <c:v>Actual</c:v>
                </c:pt>
              </c:strCache>
            </c:strRef>
          </c:cat>
          <c:val>
            <c:numRef>
              <c:f>Sheet1!$B$2:$B$5</c:f>
              <c:numCache>
                <c:formatCode>"$"#,##0_);[Red]\("$"#,##0\)</c:formatCode>
                <c:ptCount val="4"/>
                <c:pt idx="0">
                  <c:v>400000</c:v>
                </c:pt>
                <c:pt idx="1">
                  <c:v>110000</c:v>
                </c:pt>
                <c:pt idx="2">
                  <c:v>-370000</c:v>
                </c:pt>
                <c:pt idx="3">
                  <c:v>-43570</c:v>
                </c:pt>
              </c:numCache>
            </c:numRef>
          </c:val>
        </c:ser>
        <c:gapDepth val="0"/>
        <c:shape val="box"/>
        <c:axId val="93988736"/>
        <c:axId val="93990912"/>
        <c:axId val="0"/>
      </c:bar3DChart>
      <c:catAx>
        <c:axId val="93988736"/>
        <c:scaling>
          <c:orientation val="minMax"/>
        </c:scaling>
        <c:axPos val="b"/>
        <c:numFmt formatCode="General" sourceLinked="1"/>
        <c:tickLblPos val="low"/>
        <c:spPr>
          <a:ln w="10921">
            <a:solidFill>
              <a:schemeClr val="tx1"/>
            </a:solidFill>
            <a:prstDash val="solid"/>
          </a:ln>
        </c:spPr>
        <c:txPr>
          <a:bodyPr rot="0" vert="horz"/>
          <a:lstStyle/>
          <a:p>
            <a:pPr>
              <a:defRPr sz="1350" b="1" i="0" u="none" strike="noStrike" baseline="0">
                <a:solidFill>
                  <a:schemeClr val="tx1"/>
                </a:solidFill>
                <a:latin typeface="Arial"/>
                <a:ea typeface="Arial"/>
                <a:cs typeface="Arial"/>
              </a:defRPr>
            </a:pPr>
            <a:endParaRPr lang="en-US"/>
          </a:p>
        </c:txPr>
        <c:crossAx val="93990912"/>
        <c:crosses val="autoZero"/>
        <c:auto val="1"/>
        <c:lblAlgn val="ctr"/>
        <c:lblOffset val="1000"/>
        <c:tickLblSkip val="1"/>
        <c:tickMarkSkip val="1"/>
      </c:catAx>
      <c:valAx>
        <c:axId val="93990912"/>
        <c:scaling>
          <c:orientation val="minMax"/>
        </c:scaling>
        <c:axPos val="l"/>
        <c:majorGridlines>
          <c:spPr>
            <a:ln w="10921">
              <a:solidFill>
                <a:schemeClr val="tx1"/>
              </a:solidFill>
              <a:prstDash val="solid"/>
            </a:ln>
          </c:spPr>
        </c:majorGridlines>
        <c:numFmt formatCode="&quot;$&quot;#,##0_);[Red]\(&quot;$&quot;#,##0\)" sourceLinked="0"/>
        <c:tickLblPos val="nextTo"/>
        <c:spPr>
          <a:ln w="10921">
            <a:solidFill>
              <a:schemeClr val="tx1"/>
            </a:solidFill>
            <a:prstDash val="solid"/>
          </a:ln>
        </c:spPr>
        <c:txPr>
          <a:bodyPr rot="0" vert="horz"/>
          <a:lstStyle/>
          <a:p>
            <a:pPr>
              <a:defRPr sz="1548" b="1" i="0" u="none" strike="noStrike" baseline="0">
                <a:solidFill>
                  <a:schemeClr val="tx1"/>
                </a:solidFill>
                <a:latin typeface="Arial"/>
                <a:ea typeface="Arial"/>
                <a:cs typeface="Arial"/>
              </a:defRPr>
            </a:pPr>
            <a:endParaRPr lang="en-US"/>
          </a:p>
        </c:txPr>
        <c:crossAx val="93988736"/>
        <c:crosses val="autoZero"/>
        <c:crossBetween val="between"/>
        <c:majorUnit val="100000"/>
      </c:valAx>
      <c:spPr>
        <a:noFill/>
        <a:ln w="19055">
          <a:noFill/>
        </a:ln>
      </c:spPr>
    </c:plotArea>
    <c:plotVisOnly val="1"/>
    <c:dispBlanksAs val="gap"/>
  </c:chart>
  <c:spPr>
    <a:noFill/>
    <a:ln>
      <a:noFill/>
    </a:ln>
  </c:spPr>
  <c:txPr>
    <a:bodyPr/>
    <a:lstStyle/>
    <a:p>
      <a:pPr>
        <a:defRPr sz="1269" b="1" i="0" u="none" strike="noStrike" baseline="0">
          <a:solidFill>
            <a:schemeClr val="tx1"/>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7819460726846426"/>
          <c:y val="6.666666666666668E-2"/>
          <c:w val="0.66354044548651925"/>
          <c:h val="0.72473118279569892"/>
        </c:manualLayout>
      </c:layout>
      <c:barChart>
        <c:barDir val="col"/>
        <c:grouping val="clustered"/>
        <c:ser>
          <c:idx val="1"/>
          <c:order val="1"/>
          <c:tx>
            <c:strRef>
              <c:f>Sheet1!$A$3</c:f>
              <c:strCache>
                <c:ptCount val="1"/>
                <c:pt idx="0">
                  <c:v>Actual</c:v>
                </c:pt>
              </c:strCache>
            </c:strRef>
          </c:tx>
          <c:dLbls>
            <c:delete val="1"/>
          </c:dLbls>
          <c:cat>
            <c:strRef>
              <c:f>Sheet1!$B$1:$L$1</c:f>
              <c:strCache>
                <c:ptCount val="11"/>
                <c:pt idx="0">
                  <c:v>2003</c:v>
                </c:pt>
                <c:pt idx="1">
                  <c:v>2004</c:v>
                </c:pt>
                <c:pt idx="2">
                  <c:v>2005</c:v>
                </c:pt>
                <c:pt idx="3">
                  <c:v>2006</c:v>
                </c:pt>
                <c:pt idx="4">
                  <c:v>2007</c:v>
                </c:pt>
                <c:pt idx="5">
                  <c:v>2008</c:v>
                </c:pt>
                <c:pt idx="6">
                  <c:v>2009</c:v>
                </c:pt>
                <c:pt idx="7">
                  <c:v>2010</c:v>
                </c:pt>
                <c:pt idx="8">
                  <c:v>Debit cards</c:v>
                </c:pt>
                <c:pt idx="9">
                  <c:v>2011</c:v>
                </c:pt>
                <c:pt idx="10">
                  <c:v>2013</c:v>
                </c:pt>
              </c:strCache>
            </c:strRef>
          </c:cat>
          <c:val>
            <c:numRef>
              <c:f>Sheet1!$B$3:$L$3</c:f>
              <c:numCache>
                <c:formatCode>"$"#,##0;[Red]\-"$"#,##0</c:formatCode>
                <c:ptCount val="11"/>
                <c:pt idx="0">
                  <c:v>1309352</c:v>
                </c:pt>
                <c:pt idx="1">
                  <c:v>1945993</c:v>
                </c:pt>
                <c:pt idx="2">
                  <c:v>2600188</c:v>
                </c:pt>
                <c:pt idx="3" formatCode="General">
                  <c:v>3072941</c:v>
                </c:pt>
                <c:pt idx="4" formatCode="General">
                  <c:v>3114727</c:v>
                </c:pt>
                <c:pt idx="5" formatCode="General">
                  <c:v>3862554</c:v>
                </c:pt>
                <c:pt idx="6" formatCode="General">
                  <c:v>4255175</c:v>
                </c:pt>
                <c:pt idx="7" formatCode="General">
                  <c:v>4211905</c:v>
                </c:pt>
                <c:pt idx="8" formatCode="General">
                  <c:v>3828071</c:v>
                </c:pt>
                <c:pt idx="9" formatCode="General">
                  <c:v>4038071</c:v>
                </c:pt>
              </c:numCache>
            </c:numRef>
          </c:val>
        </c:ser>
        <c:dLbls>
          <c:showVal val="1"/>
        </c:dLbls>
        <c:axId val="111001600"/>
        <c:axId val="92422144"/>
      </c:barChart>
      <c:lineChart>
        <c:grouping val="standard"/>
        <c:ser>
          <c:idx val="0"/>
          <c:order val="0"/>
          <c:tx>
            <c:strRef>
              <c:f>Sheet1!$A$2</c:f>
              <c:strCache>
                <c:ptCount val="1"/>
                <c:pt idx="0">
                  <c:v>Target</c:v>
                </c:pt>
              </c:strCache>
            </c:strRef>
          </c:tx>
          <c:spPr>
            <a:ln w="38387">
              <a:solidFill>
                <a:schemeClr val="tx2"/>
              </a:solidFill>
              <a:prstDash val="solid"/>
            </a:ln>
          </c:spPr>
          <c:marker>
            <c:symbol val="none"/>
          </c:marker>
          <c:dLbls>
            <c:delete val="1"/>
          </c:dLbls>
          <c:cat>
            <c:strRef>
              <c:f>Sheet1!$B$1:$L$1</c:f>
              <c:strCache>
                <c:ptCount val="11"/>
                <c:pt idx="0">
                  <c:v>2003</c:v>
                </c:pt>
                <c:pt idx="1">
                  <c:v>2004</c:v>
                </c:pt>
                <c:pt idx="2">
                  <c:v>2005</c:v>
                </c:pt>
                <c:pt idx="3">
                  <c:v>2006</c:v>
                </c:pt>
                <c:pt idx="4">
                  <c:v>2007</c:v>
                </c:pt>
                <c:pt idx="5">
                  <c:v>2008</c:v>
                </c:pt>
                <c:pt idx="6">
                  <c:v>2009</c:v>
                </c:pt>
                <c:pt idx="7">
                  <c:v>2010</c:v>
                </c:pt>
                <c:pt idx="8">
                  <c:v>Debit cards</c:v>
                </c:pt>
                <c:pt idx="9">
                  <c:v>2011</c:v>
                </c:pt>
                <c:pt idx="10">
                  <c:v>2013</c:v>
                </c:pt>
              </c:strCache>
            </c:strRef>
          </c:cat>
          <c:val>
            <c:numRef>
              <c:f>Sheet1!$B$2:$L$2</c:f>
              <c:numCache>
                <c:formatCode>"$"#,##0;[Red]\-"$"#,##0</c:formatCode>
                <c:ptCount val="11"/>
                <c:pt idx="0">
                  <c:v>1309352</c:v>
                </c:pt>
                <c:pt idx="1">
                  <c:v>1559352</c:v>
                </c:pt>
                <c:pt idx="2">
                  <c:v>1659352</c:v>
                </c:pt>
                <c:pt idx="3">
                  <c:v>1889352</c:v>
                </c:pt>
                <c:pt idx="4">
                  <c:v>2219352</c:v>
                </c:pt>
                <c:pt idx="5">
                  <c:v>2618704</c:v>
                </c:pt>
                <c:pt idx="6" formatCode="General">
                  <c:v>3962553</c:v>
                </c:pt>
                <c:pt idx="7" formatCode="General">
                  <c:v>4362553</c:v>
                </c:pt>
                <c:pt idx="8" formatCode="General">
                  <c:v>3887553</c:v>
                </c:pt>
                <c:pt idx="9" formatCode="General">
                  <c:v>4097553</c:v>
                </c:pt>
                <c:pt idx="10" formatCode="General">
                  <c:v>4800000</c:v>
                </c:pt>
              </c:numCache>
            </c:numRef>
          </c:val>
          <c:smooth val="1"/>
        </c:ser>
        <c:dLbls>
          <c:showVal val="1"/>
        </c:dLbls>
        <c:marker val="1"/>
        <c:axId val="111001600"/>
        <c:axId val="92422144"/>
      </c:lineChart>
      <c:catAx>
        <c:axId val="111001600"/>
        <c:scaling>
          <c:orientation val="minMax"/>
        </c:scaling>
        <c:axPos val="b"/>
        <c:numFmt formatCode="General" sourceLinked="1"/>
        <c:tickLblPos val="nextTo"/>
        <c:spPr>
          <a:ln w="3199">
            <a:solidFill>
              <a:schemeClr val="tx1"/>
            </a:solidFill>
            <a:prstDash val="solid"/>
          </a:ln>
        </c:spPr>
        <c:txPr>
          <a:bodyPr rot="2700000" vert="horz"/>
          <a:lstStyle/>
          <a:p>
            <a:pPr>
              <a:defRPr sz="1814" b="1" i="0" u="none" strike="noStrike" baseline="0">
                <a:solidFill>
                  <a:schemeClr val="tx1"/>
                </a:solidFill>
                <a:latin typeface="Arial"/>
                <a:ea typeface="Arial"/>
                <a:cs typeface="Arial"/>
              </a:defRPr>
            </a:pPr>
            <a:endParaRPr lang="en-US"/>
          </a:p>
        </c:txPr>
        <c:crossAx val="92422144"/>
        <c:crosses val="autoZero"/>
        <c:auto val="1"/>
        <c:lblAlgn val="ctr"/>
        <c:lblOffset val="100"/>
        <c:tickLblSkip val="1"/>
        <c:tickMarkSkip val="1"/>
      </c:catAx>
      <c:valAx>
        <c:axId val="92422144"/>
        <c:scaling>
          <c:orientation val="minMax"/>
        </c:scaling>
        <c:axPos val="l"/>
        <c:numFmt formatCode="&quot;$&quot;#,##0;[Red]\-&quot;$&quot;#,##0" sourceLinked="1"/>
        <c:tickLblPos val="nextTo"/>
        <c:spPr>
          <a:ln w="9597">
            <a:noFill/>
          </a:ln>
        </c:spPr>
        <c:txPr>
          <a:bodyPr rot="0" vert="horz"/>
          <a:lstStyle/>
          <a:p>
            <a:pPr>
              <a:defRPr sz="1814" b="1" i="0" u="none" strike="noStrike" baseline="0">
                <a:solidFill>
                  <a:schemeClr val="tx1"/>
                </a:solidFill>
                <a:latin typeface="Arial"/>
                <a:ea typeface="Arial"/>
                <a:cs typeface="Arial"/>
              </a:defRPr>
            </a:pPr>
            <a:endParaRPr lang="en-US"/>
          </a:p>
        </c:txPr>
        <c:crossAx val="111001600"/>
        <c:crosses val="autoZero"/>
        <c:crossBetween val="between"/>
      </c:valAx>
      <c:spPr>
        <a:noFill/>
        <a:ln w="25591">
          <a:noFill/>
        </a:ln>
      </c:spPr>
    </c:plotArea>
    <c:legend>
      <c:legendPos val="r"/>
      <c:layout>
        <c:manualLayout>
          <c:xMode val="edge"/>
          <c:yMode val="edge"/>
          <c:x val="0.33617877646261346"/>
          <c:y val="0.92215612444181416"/>
          <c:w val="0.38099845424334455"/>
          <c:h val="7.5676652748716794E-2"/>
        </c:manualLayout>
      </c:layout>
      <c:spPr>
        <a:noFill/>
        <a:ln w="3199">
          <a:solidFill>
            <a:schemeClr val="tx1"/>
          </a:solidFill>
          <a:prstDash val="solid"/>
        </a:ln>
      </c:spPr>
      <c:txPr>
        <a:bodyPr/>
        <a:lstStyle/>
        <a:p>
          <a:pPr>
            <a:defRPr sz="1667"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14" b="1" i="0" u="none" strike="noStrike" baseline="0">
          <a:solidFill>
            <a:schemeClr val="tx1"/>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7736289381563594"/>
          <c:y val="6.666666666666668E-2"/>
          <c:w val="0.76860954629998746"/>
          <c:h val="0.72473118279569892"/>
        </c:manualLayout>
      </c:layout>
      <c:barChart>
        <c:barDir val="col"/>
        <c:grouping val="clustered"/>
        <c:ser>
          <c:idx val="1"/>
          <c:order val="1"/>
          <c:tx>
            <c:strRef>
              <c:f>Sheet1!$A$3</c:f>
              <c:strCache>
                <c:ptCount val="1"/>
                <c:pt idx="0">
                  <c:v>Actual</c:v>
                </c:pt>
              </c:strCache>
            </c:strRef>
          </c:tx>
          <c:dLbls>
            <c:delete val="1"/>
          </c:dLbls>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Sheet1!$B$3:$L$3</c:f>
              <c:numCache>
                <c:formatCode>_(* #,##0_);_(* \(#,##0\);_(* "-"??_);_(@_)</c:formatCode>
                <c:ptCount val="11"/>
                <c:pt idx="0">
                  <c:v>2171573</c:v>
                </c:pt>
                <c:pt idx="1">
                  <c:v>2126512</c:v>
                </c:pt>
                <c:pt idx="2">
                  <c:v>2203475</c:v>
                </c:pt>
                <c:pt idx="3">
                  <c:v>4430008</c:v>
                </c:pt>
                <c:pt idx="4">
                  <c:v>3337533</c:v>
                </c:pt>
                <c:pt idx="5">
                  <c:v>4324047</c:v>
                </c:pt>
                <c:pt idx="6">
                  <c:v>5036243</c:v>
                </c:pt>
                <c:pt idx="7">
                  <c:v>4057637</c:v>
                </c:pt>
              </c:numCache>
            </c:numRef>
          </c:val>
        </c:ser>
        <c:dLbls>
          <c:showVal val="1"/>
        </c:dLbls>
        <c:axId val="102532224"/>
        <c:axId val="102533760"/>
      </c:barChart>
      <c:lineChart>
        <c:grouping val="standard"/>
        <c:ser>
          <c:idx val="0"/>
          <c:order val="0"/>
          <c:tx>
            <c:strRef>
              <c:f>Sheet1!$A$2</c:f>
              <c:strCache>
                <c:ptCount val="1"/>
                <c:pt idx="0">
                  <c:v>Target</c:v>
                </c:pt>
              </c:strCache>
            </c:strRef>
          </c:tx>
          <c:spPr>
            <a:ln w="36671">
              <a:solidFill>
                <a:schemeClr val="tx2"/>
              </a:solidFill>
              <a:prstDash val="solid"/>
            </a:ln>
          </c:spPr>
          <c:marker>
            <c:symbol val="none"/>
          </c:marker>
          <c:dLbls>
            <c:delete val="1"/>
          </c:dLbls>
          <c:cat>
            <c:numRef>
              <c:f>Sheet1!$B$1:$L$1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Sheet1!$B$2:$L$2</c:f>
              <c:numCache>
                <c:formatCode>_(* #,##0_);_(* \(#,##0\);_(* "-"??_);_(@_)</c:formatCode>
                <c:ptCount val="11"/>
                <c:pt idx="0">
                  <c:v>2171573</c:v>
                </c:pt>
                <c:pt idx="1">
                  <c:v>2621573</c:v>
                </c:pt>
                <c:pt idx="2">
                  <c:v>3071573</c:v>
                </c:pt>
                <c:pt idx="3">
                  <c:v>3521573</c:v>
                </c:pt>
                <c:pt idx="4">
                  <c:v>3971573</c:v>
                </c:pt>
                <c:pt idx="5">
                  <c:v>4421573</c:v>
                </c:pt>
                <c:pt idx="6">
                  <c:v>4624047</c:v>
                </c:pt>
                <c:pt idx="7">
                  <c:v>4224047</c:v>
                </c:pt>
                <c:pt idx="8">
                  <c:v>4324047</c:v>
                </c:pt>
                <c:pt idx="9">
                  <c:v>4474047</c:v>
                </c:pt>
                <c:pt idx="10">
                  <c:v>4650000</c:v>
                </c:pt>
              </c:numCache>
            </c:numRef>
          </c:val>
          <c:smooth val="1"/>
        </c:ser>
        <c:dLbls>
          <c:showVal val="1"/>
        </c:dLbls>
        <c:marker val="1"/>
        <c:axId val="102532224"/>
        <c:axId val="102533760"/>
      </c:lineChart>
      <c:catAx>
        <c:axId val="102532224"/>
        <c:scaling>
          <c:orientation val="minMax"/>
        </c:scaling>
        <c:axPos val="b"/>
        <c:numFmt formatCode="General" sourceLinked="1"/>
        <c:tickLblPos val="nextTo"/>
        <c:spPr>
          <a:ln w="3056">
            <a:solidFill>
              <a:schemeClr val="tx1"/>
            </a:solidFill>
            <a:prstDash val="solid"/>
          </a:ln>
        </c:spPr>
        <c:txPr>
          <a:bodyPr rot="-2700000" vert="horz"/>
          <a:lstStyle/>
          <a:p>
            <a:pPr>
              <a:defRPr sz="1733" b="1" i="0" u="none" strike="noStrike" baseline="0">
                <a:solidFill>
                  <a:schemeClr val="tx1"/>
                </a:solidFill>
                <a:latin typeface="Arial"/>
                <a:ea typeface="Arial"/>
                <a:cs typeface="Arial"/>
              </a:defRPr>
            </a:pPr>
            <a:endParaRPr lang="en-US"/>
          </a:p>
        </c:txPr>
        <c:crossAx val="102533760"/>
        <c:crosses val="autoZero"/>
        <c:auto val="1"/>
        <c:lblAlgn val="ctr"/>
        <c:lblOffset val="100"/>
        <c:tickLblSkip val="1"/>
        <c:tickMarkSkip val="1"/>
      </c:catAx>
      <c:valAx>
        <c:axId val="102533760"/>
        <c:scaling>
          <c:orientation val="minMax"/>
        </c:scaling>
        <c:axPos val="l"/>
        <c:numFmt formatCode="&quot;$&quot;#,##0_);[Red]\(&quot;$&quot;#,##0\)" sourceLinked="0"/>
        <c:tickLblPos val="nextTo"/>
        <c:spPr>
          <a:ln w="9168">
            <a:noFill/>
          </a:ln>
        </c:spPr>
        <c:txPr>
          <a:bodyPr rot="0" vert="horz"/>
          <a:lstStyle/>
          <a:p>
            <a:pPr>
              <a:defRPr sz="1733" b="1" i="0" u="none" strike="noStrike" baseline="0">
                <a:solidFill>
                  <a:schemeClr val="tx1"/>
                </a:solidFill>
                <a:latin typeface="Arial"/>
                <a:ea typeface="Arial"/>
                <a:cs typeface="Arial"/>
              </a:defRPr>
            </a:pPr>
            <a:endParaRPr lang="en-US"/>
          </a:p>
        </c:txPr>
        <c:crossAx val="102532224"/>
        <c:crosses val="autoZero"/>
        <c:crossBetween val="between"/>
      </c:valAx>
      <c:spPr>
        <a:noFill/>
        <a:ln w="24448">
          <a:noFill/>
        </a:ln>
      </c:spPr>
    </c:plotArea>
    <c:legend>
      <c:legendPos val="r"/>
      <c:layout>
        <c:manualLayout>
          <c:xMode val="edge"/>
          <c:yMode val="edge"/>
          <c:x val="0.28598926676859054"/>
          <c:y val="0.94503967375992914"/>
          <c:w val="0.429821558935429"/>
          <c:h val="5.2878015510720515E-2"/>
        </c:manualLayout>
      </c:layout>
      <c:spPr>
        <a:noFill/>
        <a:ln w="3056">
          <a:solidFill>
            <a:schemeClr val="tx1"/>
          </a:solidFill>
          <a:prstDash val="solid"/>
        </a:ln>
      </c:spPr>
      <c:txPr>
        <a:bodyPr/>
        <a:lstStyle/>
        <a:p>
          <a:pPr>
            <a:defRPr sz="1593"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733" b="1" i="0" u="none" strike="noStrike" baseline="0">
          <a:solidFill>
            <a:schemeClr val="tx1"/>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1"/>
  <c:chart>
    <c:autoTitleDeleted val="1"/>
    <c:view3D>
      <c:hPercent val="108"/>
      <c:depthPercent val="100"/>
      <c:rAngAx val="1"/>
    </c:view3D>
    <c:plotArea>
      <c:layout>
        <c:manualLayout>
          <c:layoutTarget val="inner"/>
          <c:xMode val="edge"/>
          <c:yMode val="edge"/>
          <c:x val="0.21720513481128884"/>
          <c:y val="0.11108237997896232"/>
          <c:w val="0.73095530866860881"/>
          <c:h val="0.75193696072500227"/>
        </c:manualLayout>
      </c:layout>
      <c:bar3DChart>
        <c:barDir val="col"/>
        <c:grouping val="standard"/>
        <c:ser>
          <c:idx val="1"/>
          <c:order val="0"/>
          <c:cat>
            <c:numRef>
              <c:f>Sheet1!$C$1:$I$1</c:f>
              <c:numCache>
                <c:formatCode>General</c:formatCode>
                <c:ptCount val="7"/>
                <c:pt idx="0">
                  <c:v>2004</c:v>
                </c:pt>
                <c:pt idx="1">
                  <c:v>2005</c:v>
                </c:pt>
                <c:pt idx="2">
                  <c:v>2006</c:v>
                </c:pt>
                <c:pt idx="3">
                  <c:v>2007</c:v>
                </c:pt>
                <c:pt idx="4">
                  <c:v>2008</c:v>
                </c:pt>
                <c:pt idx="5">
                  <c:v>2009</c:v>
                </c:pt>
                <c:pt idx="6">
                  <c:v>2010</c:v>
                </c:pt>
              </c:numCache>
            </c:numRef>
          </c:cat>
          <c:val>
            <c:numRef>
              <c:f>Sheet1!$C$2:$I$2</c:f>
              <c:numCache>
                <c:formatCode>"$"#,##0_);[Red]\("$"#,##0\)</c:formatCode>
                <c:ptCount val="7"/>
                <c:pt idx="0">
                  <c:v>86519</c:v>
                </c:pt>
                <c:pt idx="1">
                  <c:v>86207</c:v>
                </c:pt>
                <c:pt idx="2" formatCode="General">
                  <c:v>93620</c:v>
                </c:pt>
                <c:pt idx="3" formatCode="General">
                  <c:v>127076</c:v>
                </c:pt>
                <c:pt idx="4" formatCode="General">
                  <c:v>156547</c:v>
                </c:pt>
                <c:pt idx="5" formatCode="General">
                  <c:v>187730</c:v>
                </c:pt>
                <c:pt idx="6" formatCode="General">
                  <c:v>232859</c:v>
                </c:pt>
              </c:numCache>
            </c:numRef>
          </c:val>
        </c:ser>
        <c:gapWidth val="44"/>
        <c:gapDepth val="0"/>
        <c:shape val="cylinder"/>
        <c:axId val="102549760"/>
        <c:axId val="104653184"/>
        <c:axId val="104627712"/>
      </c:bar3DChart>
      <c:catAx>
        <c:axId val="102549760"/>
        <c:scaling>
          <c:orientation val="minMax"/>
        </c:scaling>
        <c:axPos val="b"/>
        <c:numFmt formatCode="General" sourceLinked="1"/>
        <c:tickLblPos val="low"/>
        <c:txPr>
          <a:bodyPr rot="-2700000" vert="horz"/>
          <a:lstStyle/>
          <a:p>
            <a:pPr>
              <a:defRPr/>
            </a:pPr>
            <a:endParaRPr lang="en-US"/>
          </a:p>
        </c:txPr>
        <c:crossAx val="104653184"/>
        <c:crosses val="autoZero"/>
        <c:auto val="1"/>
        <c:lblAlgn val="ctr"/>
        <c:lblOffset val="100"/>
        <c:tickLblSkip val="1"/>
        <c:tickMarkSkip val="1"/>
      </c:catAx>
      <c:valAx>
        <c:axId val="104653184"/>
        <c:scaling>
          <c:orientation val="minMax"/>
        </c:scaling>
        <c:axPos val="l"/>
        <c:numFmt formatCode="&quot;$&quot;#,##0_);[Red]\(&quot;$&quot;#,##0\)" sourceLinked="1"/>
        <c:tickLblPos val="nextTo"/>
        <c:txPr>
          <a:bodyPr rot="0" vert="horz"/>
          <a:lstStyle/>
          <a:p>
            <a:pPr>
              <a:defRPr/>
            </a:pPr>
            <a:endParaRPr lang="en-US"/>
          </a:p>
        </c:txPr>
        <c:crossAx val="102549760"/>
        <c:crosses val="autoZero"/>
        <c:crossBetween val="between"/>
        <c:minorUnit val="4000"/>
      </c:valAx>
      <c:serAx>
        <c:axId val="104627712"/>
        <c:scaling>
          <c:orientation val="minMax"/>
        </c:scaling>
        <c:delete val="1"/>
        <c:axPos val="b"/>
        <c:tickLblPos val="none"/>
        <c:crossAx val="104653184"/>
        <c:crosses val="autoZero"/>
      </c:serAx>
    </c:plotArea>
    <c:plotVisOnly val="1"/>
    <c:dispBlanksAs val="gap"/>
  </c:chart>
  <c:spPr>
    <a:scene3d>
      <a:camera prst="orthographicFront"/>
      <a:lightRig rig="threePt" dir="t"/>
    </a:scene3d>
    <a:sp3d prstMaterial="dkEdge"/>
  </c:spPr>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F7B51-0DEB-4BD0-A238-97B5D91A9DA1}" type="doc">
      <dgm:prSet loTypeId="urn:microsoft.com/office/officeart/2005/8/layout/target3" loCatId="list" qsTypeId="urn:microsoft.com/office/officeart/2005/8/quickstyle/simple1" qsCatId="simple" csTypeId="urn:microsoft.com/office/officeart/2005/8/colors/accent2_3" csCatId="accent2" phldr="1"/>
      <dgm:spPr/>
      <dgm:t>
        <a:bodyPr/>
        <a:lstStyle/>
        <a:p>
          <a:endParaRPr lang="en-US"/>
        </a:p>
      </dgm:t>
    </dgm:pt>
    <dgm:pt modelId="{2D7EAB4A-CF16-4D63-AF8A-48926107E7AF}">
      <dgm:prSet phldrT="[Text]"/>
      <dgm:spPr/>
      <dgm:t>
        <a:bodyPr/>
        <a:lstStyle/>
        <a:p>
          <a:r>
            <a:rPr lang="en-US" dirty="0" smtClean="0">
              <a:latin typeface="Cambria" pitchFamily="18" charset="0"/>
            </a:rPr>
            <a:t>Leadership ICMA</a:t>
          </a:r>
          <a:endParaRPr lang="en-US" dirty="0">
            <a:latin typeface="Cambria" pitchFamily="18" charset="0"/>
          </a:endParaRPr>
        </a:p>
      </dgm:t>
    </dgm:pt>
    <dgm:pt modelId="{CE4E4BAC-D194-4CE6-B1B9-6E87591E740E}" type="parTrans" cxnId="{D98320FD-11F9-4DFA-99EA-7658C9F702E9}">
      <dgm:prSet/>
      <dgm:spPr/>
      <dgm:t>
        <a:bodyPr/>
        <a:lstStyle/>
        <a:p>
          <a:endParaRPr lang="en-US"/>
        </a:p>
      </dgm:t>
    </dgm:pt>
    <dgm:pt modelId="{9CD9FEE3-F1B7-43D0-9AFA-F4F40BBB0FD8}" type="sibTrans" cxnId="{D98320FD-11F9-4DFA-99EA-7658C9F702E9}">
      <dgm:prSet/>
      <dgm:spPr/>
      <dgm:t>
        <a:bodyPr/>
        <a:lstStyle/>
        <a:p>
          <a:endParaRPr lang="en-US"/>
        </a:p>
      </dgm:t>
    </dgm:pt>
    <dgm:pt modelId="{6166B644-DDF5-4A20-BAB2-F36701187790}">
      <dgm:prSet phldrT="[Text]"/>
      <dgm:spPr/>
      <dgm:t>
        <a:bodyPr/>
        <a:lstStyle/>
        <a:p>
          <a:r>
            <a:rPr lang="en-US" dirty="0" smtClean="0">
              <a:latin typeface="Cambria" pitchFamily="18" charset="0"/>
            </a:rPr>
            <a:t>Emerging Leaders Development Program</a:t>
          </a:r>
          <a:endParaRPr lang="en-US" dirty="0">
            <a:latin typeface="Cambria" pitchFamily="18" charset="0"/>
          </a:endParaRPr>
        </a:p>
      </dgm:t>
    </dgm:pt>
    <dgm:pt modelId="{C5FA4DF5-63DD-4BA6-A2DB-D35A6AB8B1F8}" type="parTrans" cxnId="{20AC526D-774F-4A17-B1AE-6FD5A904AE53}">
      <dgm:prSet/>
      <dgm:spPr/>
      <dgm:t>
        <a:bodyPr/>
        <a:lstStyle/>
        <a:p>
          <a:endParaRPr lang="en-US"/>
        </a:p>
      </dgm:t>
    </dgm:pt>
    <dgm:pt modelId="{7B2EE32A-DE9B-4B76-AE30-279EFA66DB65}" type="sibTrans" cxnId="{20AC526D-774F-4A17-B1AE-6FD5A904AE53}">
      <dgm:prSet/>
      <dgm:spPr/>
      <dgm:t>
        <a:bodyPr/>
        <a:lstStyle/>
        <a:p>
          <a:endParaRPr lang="en-US"/>
        </a:p>
      </dgm:t>
    </dgm:pt>
    <dgm:pt modelId="{FD1F45EA-333E-4743-85C5-5C5320B169E5}">
      <dgm:prSet phldrT="[Text]"/>
      <dgm:spPr/>
      <dgm:t>
        <a:bodyPr/>
        <a:lstStyle/>
        <a:p>
          <a:r>
            <a:rPr lang="en-US" dirty="0" smtClean="0">
              <a:latin typeface="Cambria" pitchFamily="18" charset="0"/>
            </a:rPr>
            <a:t>Young Professionals Leadership Institute</a:t>
          </a:r>
          <a:endParaRPr lang="en-US" dirty="0">
            <a:latin typeface="Cambria" pitchFamily="18" charset="0"/>
          </a:endParaRPr>
        </a:p>
      </dgm:t>
    </dgm:pt>
    <dgm:pt modelId="{1115510C-3EA7-4F35-908F-842EEE75C555}" type="parTrans" cxnId="{AA8AF1F9-F627-49FE-A90B-583B87628505}">
      <dgm:prSet/>
      <dgm:spPr/>
      <dgm:t>
        <a:bodyPr/>
        <a:lstStyle/>
        <a:p>
          <a:endParaRPr lang="en-US"/>
        </a:p>
      </dgm:t>
    </dgm:pt>
    <dgm:pt modelId="{CEEC3023-9C3E-4FE2-9A81-BBE1B1C38B93}" type="sibTrans" cxnId="{AA8AF1F9-F627-49FE-A90B-583B87628505}">
      <dgm:prSet/>
      <dgm:spPr/>
      <dgm:t>
        <a:bodyPr/>
        <a:lstStyle/>
        <a:p>
          <a:endParaRPr lang="en-US"/>
        </a:p>
      </dgm:t>
    </dgm:pt>
    <dgm:pt modelId="{5A3D2A24-3ADC-4BA0-876A-3785AFA18F29}">
      <dgm:prSet/>
      <dgm:spPr/>
      <dgm:t>
        <a:bodyPr/>
        <a:lstStyle/>
        <a:p>
          <a:r>
            <a:rPr lang="en-US" dirty="0" smtClean="0">
              <a:latin typeface="Cambria" pitchFamily="18" charset="0"/>
            </a:rPr>
            <a:t>Gettysburg Leadership Institute</a:t>
          </a:r>
          <a:endParaRPr lang="en-US" dirty="0">
            <a:latin typeface="Cambria" pitchFamily="18" charset="0"/>
          </a:endParaRPr>
        </a:p>
      </dgm:t>
    </dgm:pt>
    <dgm:pt modelId="{4652F8D1-DBDD-4BA6-8B1B-EA835F028857}" type="parTrans" cxnId="{CD049928-1EC9-418F-A033-9662A9CF5C64}">
      <dgm:prSet/>
      <dgm:spPr/>
      <dgm:t>
        <a:bodyPr/>
        <a:lstStyle/>
        <a:p>
          <a:endParaRPr lang="en-US"/>
        </a:p>
      </dgm:t>
    </dgm:pt>
    <dgm:pt modelId="{FCE0D686-F8FE-418D-8709-74BBF25C0CC4}" type="sibTrans" cxnId="{CD049928-1EC9-418F-A033-9662A9CF5C64}">
      <dgm:prSet/>
      <dgm:spPr/>
      <dgm:t>
        <a:bodyPr/>
        <a:lstStyle/>
        <a:p>
          <a:endParaRPr lang="en-US"/>
        </a:p>
      </dgm:t>
    </dgm:pt>
    <dgm:pt modelId="{8A895846-78D7-4718-99B2-B2C9811851BE}">
      <dgm:prSet/>
      <dgm:spPr/>
      <dgm:t>
        <a:bodyPr/>
        <a:lstStyle/>
        <a:p>
          <a:r>
            <a:rPr lang="en-US" dirty="0" smtClean="0">
              <a:latin typeface="Cambria" pitchFamily="18" charset="0"/>
            </a:rPr>
            <a:t>ICMA SEI Leadership Institute</a:t>
          </a:r>
          <a:endParaRPr lang="en-US" dirty="0">
            <a:latin typeface="Cambria" pitchFamily="18" charset="0"/>
          </a:endParaRPr>
        </a:p>
      </dgm:t>
    </dgm:pt>
    <dgm:pt modelId="{FB3A9ECA-ED98-4002-AAD2-277E23D4BF23}" type="parTrans" cxnId="{16023C17-EF89-4880-8F37-D20EFB26F3D9}">
      <dgm:prSet/>
      <dgm:spPr/>
      <dgm:t>
        <a:bodyPr/>
        <a:lstStyle/>
        <a:p>
          <a:endParaRPr lang="en-US"/>
        </a:p>
      </dgm:t>
    </dgm:pt>
    <dgm:pt modelId="{17B45382-2ED7-4176-BFDA-9316EF58C9E8}" type="sibTrans" cxnId="{16023C17-EF89-4880-8F37-D20EFB26F3D9}">
      <dgm:prSet/>
      <dgm:spPr/>
      <dgm:t>
        <a:bodyPr/>
        <a:lstStyle/>
        <a:p>
          <a:endParaRPr lang="en-US"/>
        </a:p>
      </dgm:t>
    </dgm:pt>
    <dgm:pt modelId="{2CD86032-6172-447F-806B-3F4B8A3E2A1E}">
      <dgm:prSet/>
      <dgm:spPr/>
      <dgm:t>
        <a:bodyPr/>
        <a:lstStyle/>
        <a:p>
          <a:r>
            <a:rPr lang="en-US" dirty="0" smtClean="0">
              <a:latin typeface="Cambria" pitchFamily="18" charset="0"/>
            </a:rPr>
            <a:t>ICMA Legacy Leaders</a:t>
          </a:r>
          <a:endParaRPr lang="en-US" dirty="0">
            <a:latin typeface="Cambria" pitchFamily="18" charset="0"/>
          </a:endParaRPr>
        </a:p>
      </dgm:t>
    </dgm:pt>
    <dgm:pt modelId="{2E5EC8C1-7E6F-4469-A829-35E0F3EF6D3B}" type="parTrans" cxnId="{13657E3D-BB10-4BEC-BA63-3E0932BF4DDC}">
      <dgm:prSet/>
      <dgm:spPr/>
      <dgm:t>
        <a:bodyPr/>
        <a:lstStyle/>
        <a:p>
          <a:endParaRPr lang="en-US"/>
        </a:p>
      </dgm:t>
    </dgm:pt>
    <dgm:pt modelId="{5B53BED9-2C60-40D3-A31A-D374305DCAC1}" type="sibTrans" cxnId="{13657E3D-BB10-4BEC-BA63-3E0932BF4DDC}">
      <dgm:prSet/>
      <dgm:spPr/>
      <dgm:t>
        <a:bodyPr/>
        <a:lstStyle/>
        <a:p>
          <a:endParaRPr lang="en-US"/>
        </a:p>
      </dgm:t>
    </dgm:pt>
    <dgm:pt modelId="{1C3AD278-4B20-4AC7-87DC-9A9816CE5399}" type="pres">
      <dgm:prSet presAssocID="{A59F7B51-0DEB-4BD0-A238-97B5D91A9DA1}" presName="Name0" presStyleCnt="0">
        <dgm:presLayoutVars>
          <dgm:chMax val="7"/>
          <dgm:dir/>
          <dgm:animLvl val="lvl"/>
          <dgm:resizeHandles val="exact"/>
        </dgm:presLayoutVars>
      </dgm:prSet>
      <dgm:spPr/>
      <dgm:t>
        <a:bodyPr/>
        <a:lstStyle/>
        <a:p>
          <a:endParaRPr lang="en-US"/>
        </a:p>
      </dgm:t>
    </dgm:pt>
    <dgm:pt modelId="{A0F2B9AB-EA06-4075-8D54-587D33B9125A}" type="pres">
      <dgm:prSet presAssocID="{2CD86032-6172-447F-806B-3F4B8A3E2A1E}" presName="circle1" presStyleLbl="node1" presStyleIdx="0" presStyleCnt="6"/>
      <dgm:spPr/>
    </dgm:pt>
    <dgm:pt modelId="{1C5F913A-8522-4DD8-9D2F-BF917B626F6F}" type="pres">
      <dgm:prSet presAssocID="{2CD86032-6172-447F-806B-3F4B8A3E2A1E}" presName="space" presStyleCnt="0"/>
      <dgm:spPr/>
    </dgm:pt>
    <dgm:pt modelId="{BFB6AC07-A64C-4B86-9A0B-D8F91D97B216}" type="pres">
      <dgm:prSet presAssocID="{2CD86032-6172-447F-806B-3F4B8A3E2A1E}" presName="rect1" presStyleLbl="alignAcc1" presStyleIdx="0" presStyleCnt="6"/>
      <dgm:spPr/>
      <dgm:t>
        <a:bodyPr/>
        <a:lstStyle/>
        <a:p>
          <a:endParaRPr lang="en-US"/>
        </a:p>
      </dgm:t>
    </dgm:pt>
    <dgm:pt modelId="{B807231C-DEA0-467F-B468-34CF52E4E583}" type="pres">
      <dgm:prSet presAssocID="{8A895846-78D7-4718-99B2-B2C9811851BE}" presName="vertSpace2" presStyleLbl="node1" presStyleIdx="0" presStyleCnt="6"/>
      <dgm:spPr/>
    </dgm:pt>
    <dgm:pt modelId="{1BFD43AF-079D-4177-B5AC-42A48F4C07A7}" type="pres">
      <dgm:prSet presAssocID="{8A895846-78D7-4718-99B2-B2C9811851BE}" presName="circle2" presStyleLbl="node1" presStyleIdx="1" presStyleCnt="6"/>
      <dgm:spPr/>
    </dgm:pt>
    <dgm:pt modelId="{0CF0EC71-D9CB-4206-8BC8-6C8E2CAB9677}" type="pres">
      <dgm:prSet presAssocID="{8A895846-78D7-4718-99B2-B2C9811851BE}" presName="rect2" presStyleLbl="alignAcc1" presStyleIdx="1" presStyleCnt="6"/>
      <dgm:spPr/>
      <dgm:t>
        <a:bodyPr/>
        <a:lstStyle/>
        <a:p>
          <a:endParaRPr lang="en-US"/>
        </a:p>
      </dgm:t>
    </dgm:pt>
    <dgm:pt modelId="{D6AB937D-DBC0-4D2D-BA53-ED3303E71253}" type="pres">
      <dgm:prSet presAssocID="{5A3D2A24-3ADC-4BA0-876A-3785AFA18F29}" presName="vertSpace3" presStyleLbl="node1" presStyleIdx="1" presStyleCnt="6"/>
      <dgm:spPr/>
    </dgm:pt>
    <dgm:pt modelId="{03DBC9F7-A52F-4A2F-A37E-C36151788C29}" type="pres">
      <dgm:prSet presAssocID="{5A3D2A24-3ADC-4BA0-876A-3785AFA18F29}" presName="circle3" presStyleLbl="node1" presStyleIdx="2" presStyleCnt="6"/>
      <dgm:spPr/>
    </dgm:pt>
    <dgm:pt modelId="{6D6A9B53-900D-4DCE-A498-946F50A44CBC}" type="pres">
      <dgm:prSet presAssocID="{5A3D2A24-3ADC-4BA0-876A-3785AFA18F29}" presName="rect3" presStyleLbl="alignAcc1" presStyleIdx="2" presStyleCnt="6"/>
      <dgm:spPr/>
      <dgm:t>
        <a:bodyPr/>
        <a:lstStyle/>
        <a:p>
          <a:endParaRPr lang="en-US"/>
        </a:p>
      </dgm:t>
    </dgm:pt>
    <dgm:pt modelId="{893124B3-ADD6-4427-B798-9EF71D097BEE}" type="pres">
      <dgm:prSet presAssocID="{2D7EAB4A-CF16-4D63-AF8A-48926107E7AF}" presName="vertSpace4" presStyleLbl="node1" presStyleIdx="2" presStyleCnt="6"/>
      <dgm:spPr/>
    </dgm:pt>
    <dgm:pt modelId="{5C6DFE08-DA5F-4821-9D01-1B3B2D14D07B}" type="pres">
      <dgm:prSet presAssocID="{2D7EAB4A-CF16-4D63-AF8A-48926107E7AF}" presName="circle4" presStyleLbl="node1" presStyleIdx="3" presStyleCnt="6"/>
      <dgm:spPr/>
    </dgm:pt>
    <dgm:pt modelId="{33206807-8EB3-4DD6-883F-39B20460A580}" type="pres">
      <dgm:prSet presAssocID="{2D7EAB4A-CF16-4D63-AF8A-48926107E7AF}" presName="rect4" presStyleLbl="alignAcc1" presStyleIdx="3" presStyleCnt="6"/>
      <dgm:spPr/>
      <dgm:t>
        <a:bodyPr/>
        <a:lstStyle/>
        <a:p>
          <a:endParaRPr lang="en-US"/>
        </a:p>
      </dgm:t>
    </dgm:pt>
    <dgm:pt modelId="{0DA7F6C8-CF42-4AF3-9636-EF7EFB25FA88}" type="pres">
      <dgm:prSet presAssocID="{6166B644-DDF5-4A20-BAB2-F36701187790}" presName="vertSpace5" presStyleLbl="node1" presStyleIdx="3" presStyleCnt="6"/>
      <dgm:spPr/>
    </dgm:pt>
    <dgm:pt modelId="{95B82E29-AA7F-4247-AAC5-B60FE022F161}" type="pres">
      <dgm:prSet presAssocID="{6166B644-DDF5-4A20-BAB2-F36701187790}" presName="circle5" presStyleLbl="node1" presStyleIdx="4" presStyleCnt="6"/>
      <dgm:spPr/>
    </dgm:pt>
    <dgm:pt modelId="{956FE1A9-8A6C-43C4-8786-DABC5BF955BF}" type="pres">
      <dgm:prSet presAssocID="{6166B644-DDF5-4A20-BAB2-F36701187790}" presName="rect5" presStyleLbl="alignAcc1" presStyleIdx="4" presStyleCnt="6"/>
      <dgm:spPr/>
      <dgm:t>
        <a:bodyPr/>
        <a:lstStyle/>
        <a:p>
          <a:endParaRPr lang="en-US"/>
        </a:p>
      </dgm:t>
    </dgm:pt>
    <dgm:pt modelId="{185DCBB5-3A30-44AE-B39C-3BF383FB388B}" type="pres">
      <dgm:prSet presAssocID="{FD1F45EA-333E-4743-85C5-5C5320B169E5}" presName="vertSpace6" presStyleLbl="node1" presStyleIdx="4" presStyleCnt="6"/>
      <dgm:spPr/>
    </dgm:pt>
    <dgm:pt modelId="{304AAA74-BA4C-46B8-9E5C-74BC51897A1A}" type="pres">
      <dgm:prSet presAssocID="{FD1F45EA-333E-4743-85C5-5C5320B169E5}" presName="circle6" presStyleLbl="node1" presStyleIdx="5" presStyleCnt="6"/>
      <dgm:spPr/>
    </dgm:pt>
    <dgm:pt modelId="{0925D7CA-799E-46D9-A623-2C9CDC5C81FE}" type="pres">
      <dgm:prSet presAssocID="{FD1F45EA-333E-4743-85C5-5C5320B169E5}" presName="rect6" presStyleLbl="alignAcc1" presStyleIdx="5" presStyleCnt="6"/>
      <dgm:spPr/>
      <dgm:t>
        <a:bodyPr/>
        <a:lstStyle/>
        <a:p>
          <a:endParaRPr lang="en-US"/>
        </a:p>
      </dgm:t>
    </dgm:pt>
    <dgm:pt modelId="{89B9C2A2-29E6-41EF-8CF6-6B38645D1E52}" type="pres">
      <dgm:prSet presAssocID="{2CD86032-6172-447F-806B-3F4B8A3E2A1E}" presName="rect1ParTxNoCh" presStyleLbl="alignAcc1" presStyleIdx="5" presStyleCnt="6">
        <dgm:presLayoutVars>
          <dgm:chMax val="1"/>
          <dgm:bulletEnabled val="1"/>
        </dgm:presLayoutVars>
      </dgm:prSet>
      <dgm:spPr/>
      <dgm:t>
        <a:bodyPr/>
        <a:lstStyle/>
        <a:p>
          <a:endParaRPr lang="en-US"/>
        </a:p>
      </dgm:t>
    </dgm:pt>
    <dgm:pt modelId="{14186827-C658-47D6-8756-D067DC9249D7}" type="pres">
      <dgm:prSet presAssocID="{8A895846-78D7-4718-99B2-B2C9811851BE}" presName="rect2ParTxNoCh" presStyleLbl="alignAcc1" presStyleIdx="5" presStyleCnt="6">
        <dgm:presLayoutVars>
          <dgm:chMax val="1"/>
          <dgm:bulletEnabled val="1"/>
        </dgm:presLayoutVars>
      </dgm:prSet>
      <dgm:spPr/>
      <dgm:t>
        <a:bodyPr/>
        <a:lstStyle/>
        <a:p>
          <a:endParaRPr lang="en-US"/>
        </a:p>
      </dgm:t>
    </dgm:pt>
    <dgm:pt modelId="{9C31AF2C-E0CF-4E82-9073-0E29538CB729}" type="pres">
      <dgm:prSet presAssocID="{5A3D2A24-3ADC-4BA0-876A-3785AFA18F29}" presName="rect3ParTxNoCh" presStyleLbl="alignAcc1" presStyleIdx="5" presStyleCnt="6">
        <dgm:presLayoutVars>
          <dgm:chMax val="1"/>
          <dgm:bulletEnabled val="1"/>
        </dgm:presLayoutVars>
      </dgm:prSet>
      <dgm:spPr/>
      <dgm:t>
        <a:bodyPr/>
        <a:lstStyle/>
        <a:p>
          <a:endParaRPr lang="en-US"/>
        </a:p>
      </dgm:t>
    </dgm:pt>
    <dgm:pt modelId="{73425CB6-61F1-41A9-9237-2476185910DA}" type="pres">
      <dgm:prSet presAssocID="{2D7EAB4A-CF16-4D63-AF8A-48926107E7AF}" presName="rect4ParTxNoCh" presStyleLbl="alignAcc1" presStyleIdx="5" presStyleCnt="6">
        <dgm:presLayoutVars>
          <dgm:chMax val="1"/>
          <dgm:bulletEnabled val="1"/>
        </dgm:presLayoutVars>
      </dgm:prSet>
      <dgm:spPr/>
      <dgm:t>
        <a:bodyPr/>
        <a:lstStyle/>
        <a:p>
          <a:endParaRPr lang="en-US"/>
        </a:p>
      </dgm:t>
    </dgm:pt>
    <dgm:pt modelId="{16C7E0CE-4F10-4284-9B68-3CD43306B274}" type="pres">
      <dgm:prSet presAssocID="{6166B644-DDF5-4A20-BAB2-F36701187790}" presName="rect5ParTxNoCh" presStyleLbl="alignAcc1" presStyleIdx="5" presStyleCnt="6">
        <dgm:presLayoutVars>
          <dgm:chMax val="1"/>
          <dgm:bulletEnabled val="1"/>
        </dgm:presLayoutVars>
      </dgm:prSet>
      <dgm:spPr/>
      <dgm:t>
        <a:bodyPr/>
        <a:lstStyle/>
        <a:p>
          <a:endParaRPr lang="en-US"/>
        </a:p>
      </dgm:t>
    </dgm:pt>
    <dgm:pt modelId="{FA8AFE88-AFA3-4487-9784-3D02D6B4F244}" type="pres">
      <dgm:prSet presAssocID="{FD1F45EA-333E-4743-85C5-5C5320B169E5}" presName="rect6ParTxNoCh" presStyleLbl="alignAcc1" presStyleIdx="5" presStyleCnt="6">
        <dgm:presLayoutVars>
          <dgm:chMax val="1"/>
          <dgm:bulletEnabled val="1"/>
        </dgm:presLayoutVars>
      </dgm:prSet>
      <dgm:spPr/>
      <dgm:t>
        <a:bodyPr/>
        <a:lstStyle/>
        <a:p>
          <a:endParaRPr lang="en-US"/>
        </a:p>
      </dgm:t>
    </dgm:pt>
  </dgm:ptLst>
  <dgm:cxnLst>
    <dgm:cxn modelId="{D98320FD-11F9-4DFA-99EA-7658C9F702E9}" srcId="{A59F7B51-0DEB-4BD0-A238-97B5D91A9DA1}" destId="{2D7EAB4A-CF16-4D63-AF8A-48926107E7AF}" srcOrd="3" destOrd="0" parTransId="{CE4E4BAC-D194-4CE6-B1B9-6E87591E740E}" sibTransId="{9CD9FEE3-F1B7-43D0-9AFA-F4F40BBB0FD8}"/>
    <dgm:cxn modelId="{48924454-00CB-4C57-885E-7CFC6B086AD1}" type="presOf" srcId="{5A3D2A24-3ADC-4BA0-876A-3785AFA18F29}" destId="{9C31AF2C-E0CF-4E82-9073-0E29538CB729}" srcOrd="1" destOrd="0" presId="urn:microsoft.com/office/officeart/2005/8/layout/target3"/>
    <dgm:cxn modelId="{AC657438-413C-409E-93E5-A4FD1AC61BFA}" type="presOf" srcId="{2D7EAB4A-CF16-4D63-AF8A-48926107E7AF}" destId="{33206807-8EB3-4DD6-883F-39B20460A580}" srcOrd="0" destOrd="0" presId="urn:microsoft.com/office/officeart/2005/8/layout/target3"/>
    <dgm:cxn modelId="{B9F0F283-4993-41CE-B526-A760B3360BDF}" type="presOf" srcId="{2CD86032-6172-447F-806B-3F4B8A3E2A1E}" destId="{89B9C2A2-29E6-41EF-8CF6-6B38645D1E52}" srcOrd="1" destOrd="0" presId="urn:microsoft.com/office/officeart/2005/8/layout/target3"/>
    <dgm:cxn modelId="{CD049928-1EC9-418F-A033-9662A9CF5C64}" srcId="{A59F7B51-0DEB-4BD0-A238-97B5D91A9DA1}" destId="{5A3D2A24-3ADC-4BA0-876A-3785AFA18F29}" srcOrd="2" destOrd="0" parTransId="{4652F8D1-DBDD-4BA6-8B1B-EA835F028857}" sibTransId="{FCE0D686-F8FE-418D-8709-74BBF25C0CC4}"/>
    <dgm:cxn modelId="{16023C17-EF89-4880-8F37-D20EFB26F3D9}" srcId="{A59F7B51-0DEB-4BD0-A238-97B5D91A9DA1}" destId="{8A895846-78D7-4718-99B2-B2C9811851BE}" srcOrd="1" destOrd="0" parTransId="{FB3A9ECA-ED98-4002-AAD2-277E23D4BF23}" sibTransId="{17B45382-2ED7-4176-BFDA-9316EF58C9E8}"/>
    <dgm:cxn modelId="{AA8AF1F9-F627-49FE-A90B-583B87628505}" srcId="{A59F7B51-0DEB-4BD0-A238-97B5D91A9DA1}" destId="{FD1F45EA-333E-4743-85C5-5C5320B169E5}" srcOrd="5" destOrd="0" parTransId="{1115510C-3EA7-4F35-908F-842EEE75C555}" sibTransId="{CEEC3023-9C3E-4FE2-9A81-BBE1B1C38B93}"/>
    <dgm:cxn modelId="{EBCF08B0-07D7-464F-BFD8-21200994D6F0}" type="presOf" srcId="{2D7EAB4A-CF16-4D63-AF8A-48926107E7AF}" destId="{73425CB6-61F1-41A9-9237-2476185910DA}" srcOrd="1" destOrd="0" presId="urn:microsoft.com/office/officeart/2005/8/layout/target3"/>
    <dgm:cxn modelId="{4D90CCCB-39C3-4C2E-8657-8F6ED26F9024}" type="presOf" srcId="{5A3D2A24-3ADC-4BA0-876A-3785AFA18F29}" destId="{6D6A9B53-900D-4DCE-A498-946F50A44CBC}" srcOrd="0" destOrd="0" presId="urn:microsoft.com/office/officeart/2005/8/layout/target3"/>
    <dgm:cxn modelId="{5E9D0A06-CE97-4C50-A84D-51428AD47EA7}" type="presOf" srcId="{A59F7B51-0DEB-4BD0-A238-97B5D91A9DA1}" destId="{1C3AD278-4B20-4AC7-87DC-9A9816CE5399}" srcOrd="0" destOrd="0" presId="urn:microsoft.com/office/officeart/2005/8/layout/target3"/>
    <dgm:cxn modelId="{24E1A027-3B70-4896-B2CA-C07D57A0A458}" type="presOf" srcId="{FD1F45EA-333E-4743-85C5-5C5320B169E5}" destId="{FA8AFE88-AFA3-4487-9784-3D02D6B4F244}" srcOrd="1" destOrd="0" presId="urn:microsoft.com/office/officeart/2005/8/layout/target3"/>
    <dgm:cxn modelId="{8606BFDF-B538-4D56-98EA-3B22E70702C0}" type="presOf" srcId="{6166B644-DDF5-4A20-BAB2-F36701187790}" destId="{16C7E0CE-4F10-4284-9B68-3CD43306B274}" srcOrd="1" destOrd="0" presId="urn:microsoft.com/office/officeart/2005/8/layout/target3"/>
    <dgm:cxn modelId="{20AC526D-774F-4A17-B1AE-6FD5A904AE53}" srcId="{A59F7B51-0DEB-4BD0-A238-97B5D91A9DA1}" destId="{6166B644-DDF5-4A20-BAB2-F36701187790}" srcOrd="4" destOrd="0" parTransId="{C5FA4DF5-63DD-4BA6-A2DB-D35A6AB8B1F8}" sibTransId="{7B2EE32A-DE9B-4B76-AE30-279EFA66DB65}"/>
    <dgm:cxn modelId="{13657E3D-BB10-4BEC-BA63-3E0932BF4DDC}" srcId="{A59F7B51-0DEB-4BD0-A238-97B5D91A9DA1}" destId="{2CD86032-6172-447F-806B-3F4B8A3E2A1E}" srcOrd="0" destOrd="0" parTransId="{2E5EC8C1-7E6F-4469-A829-35E0F3EF6D3B}" sibTransId="{5B53BED9-2C60-40D3-A31A-D374305DCAC1}"/>
    <dgm:cxn modelId="{39EA86B7-8D01-40D4-BF78-453E2648C906}" type="presOf" srcId="{8A895846-78D7-4718-99B2-B2C9811851BE}" destId="{0CF0EC71-D9CB-4206-8BC8-6C8E2CAB9677}" srcOrd="0" destOrd="0" presId="urn:microsoft.com/office/officeart/2005/8/layout/target3"/>
    <dgm:cxn modelId="{F792747E-60CC-408D-B61E-A8AF038CCAA1}" type="presOf" srcId="{8A895846-78D7-4718-99B2-B2C9811851BE}" destId="{14186827-C658-47D6-8756-D067DC9249D7}" srcOrd="1" destOrd="0" presId="urn:microsoft.com/office/officeart/2005/8/layout/target3"/>
    <dgm:cxn modelId="{7EF4147C-03A3-4647-A640-31B60362FF33}" type="presOf" srcId="{FD1F45EA-333E-4743-85C5-5C5320B169E5}" destId="{0925D7CA-799E-46D9-A623-2C9CDC5C81FE}" srcOrd="0" destOrd="0" presId="urn:microsoft.com/office/officeart/2005/8/layout/target3"/>
    <dgm:cxn modelId="{EC52B1E9-B8DC-448B-BF23-2B5A915F1A4B}" type="presOf" srcId="{6166B644-DDF5-4A20-BAB2-F36701187790}" destId="{956FE1A9-8A6C-43C4-8786-DABC5BF955BF}" srcOrd="0" destOrd="0" presId="urn:microsoft.com/office/officeart/2005/8/layout/target3"/>
    <dgm:cxn modelId="{3BDE67EA-AE6A-489D-96EB-8CA857707FC0}" type="presOf" srcId="{2CD86032-6172-447F-806B-3F4B8A3E2A1E}" destId="{BFB6AC07-A64C-4B86-9A0B-D8F91D97B216}" srcOrd="0" destOrd="0" presId="urn:microsoft.com/office/officeart/2005/8/layout/target3"/>
    <dgm:cxn modelId="{3734CE11-83BC-45CC-BB8D-D0B3EB3B2727}" type="presParOf" srcId="{1C3AD278-4B20-4AC7-87DC-9A9816CE5399}" destId="{A0F2B9AB-EA06-4075-8D54-587D33B9125A}" srcOrd="0" destOrd="0" presId="urn:microsoft.com/office/officeart/2005/8/layout/target3"/>
    <dgm:cxn modelId="{B40BE4B9-E0E3-43E6-8259-DB417E7568D7}" type="presParOf" srcId="{1C3AD278-4B20-4AC7-87DC-9A9816CE5399}" destId="{1C5F913A-8522-4DD8-9D2F-BF917B626F6F}" srcOrd="1" destOrd="0" presId="urn:microsoft.com/office/officeart/2005/8/layout/target3"/>
    <dgm:cxn modelId="{666FFF11-83D4-4F4D-8B10-A38DBF6C67B0}" type="presParOf" srcId="{1C3AD278-4B20-4AC7-87DC-9A9816CE5399}" destId="{BFB6AC07-A64C-4B86-9A0B-D8F91D97B216}" srcOrd="2" destOrd="0" presId="urn:microsoft.com/office/officeart/2005/8/layout/target3"/>
    <dgm:cxn modelId="{669F9E9D-87B6-48B0-ABCA-4926D4A857D3}" type="presParOf" srcId="{1C3AD278-4B20-4AC7-87DC-9A9816CE5399}" destId="{B807231C-DEA0-467F-B468-34CF52E4E583}" srcOrd="3" destOrd="0" presId="urn:microsoft.com/office/officeart/2005/8/layout/target3"/>
    <dgm:cxn modelId="{75F13FB0-03B7-40AD-8C29-A0726B471CB1}" type="presParOf" srcId="{1C3AD278-4B20-4AC7-87DC-9A9816CE5399}" destId="{1BFD43AF-079D-4177-B5AC-42A48F4C07A7}" srcOrd="4" destOrd="0" presId="urn:microsoft.com/office/officeart/2005/8/layout/target3"/>
    <dgm:cxn modelId="{7A1F3948-EF25-49D2-BD0D-594519F4E830}" type="presParOf" srcId="{1C3AD278-4B20-4AC7-87DC-9A9816CE5399}" destId="{0CF0EC71-D9CB-4206-8BC8-6C8E2CAB9677}" srcOrd="5" destOrd="0" presId="urn:microsoft.com/office/officeart/2005/8/layout/target3"/>
    <dgm:cxn modelId="{D6F40714-B155-4C95-ACEB-0FF6580D2F37}" type="presParOf" srcId="{1C3AD278-4B20-4AC7-87DC-9A9816CE5399}" destId="{D6AB937D-DBC0-4D2D-BA53-ED3303E71253}" srcOrd="6" destOrd="0" presId="urn:microsoft.com/office/officeart/2005/8/layout/target3"/>
    <dgm:cxn modelId="{157FB65E-517B-4F2C-A738-EA83ECD3723D}" type="presParOf" srcId="{1C3AD278-4B20-4AC7-87DC-9A9816CE5399}" destId="{03DBC9F7-A52F-4A2F-A37E-C36151788C29}" srcOrd="7" destOrd="0" presId="urn:microsoft.com/office/officeart/2005/8/layout/target3"/>
    <dgm:cxn modelId="{EAAB0AF5-03EC-41DC-B955-25A9A71A4534}" type="presParOf" srcId="{1C3AD278-4B20-4AC7-87DC-9A9816CE5399}" destId="{6D6A9B53-900D-4DCE-A498-946F50A44CBC}" srcOrd="8" destOrd="0" presId="urn:microsoft.com/office/officeart/2005/8/layout/target3"/>
    <dgm:cxn modelId="{D2B8E9F7-7C2B-4123-8BA7-CA9D40E6C282}" type="presParOf" srcId="{1C3AD278-4B20-4AC7-87DC-9A9816CE5399}" destId="{893124B3-ADD6-4427-B798-9EF71D097BEE}" srcOrd="9" destOrd="0" presId="urn:microsoft.com/office/officeart/2005/8/layout/target3"/>
    <dgm:cxn modelId="{51D3428B-73F3-4E39-AD16-1A11F9CCDF9D}" type="presParOf" srcId="{1C3AD278-4B20-4AC7-87DC-9A9816CE5399}" destId="{5C6DFE08-DA5F-4821-9D01-1B3B2D14D07B}" srcOrd="10" destOrd="0" presId="urn:microsoft.com/office/officeart/2005/8/layout/target3"/>
    <dgm:cxn modelId="{9BC13BE4-7902-4580-AD43-89D7867CC4BC}" type="presParOf" srcId="{1C3AD278-4B20-4AC7-87DC-9A9816CE5399}" destId="{33206807-8EB3-4DD6-883F-39B20460A580}" srcOrd="11" destOrd="0" presId="urn:microsoft.com/office/officeart/2005/8/layout/target3"/>
    <dgm:cxn modelId="{1543C295-D306-4AAB-BAA5-C156BFD603B3}" type="presParOf" srcId="{1C3AD278-4B20-4AC7-87DC-9A9816CE5399}" destId="{0DA7F6C8-CF42-4AF3-9636-EF7EFB25FA88}" srcOrd="12" destOrd="0" presId="urn:microsoft.com/office/officeart/2005/8/layout/target3"/>
    <dgm:cxn modelId="{4825CE40-E580-40B3-ACE2-F10C0F4F289D}" type="presParOf" srcId="{1C3AD278-4B20-4AC7-87DC-9A9816CE5399}" destId="{95B82E29-AA7F-4247-AAC5-B60FE022F161}" srcOrd="13" destOrd="0" presId="urn:microsoft.com/office/officeart/2005/8/layout/target3"/>
    <dgm:cxn modelId="{F3C8C368-70C9-43B3-9027-9D396B4AEDDB}" type="presParOf" srcId="{1C3AD278-4B20-4AC7-87DC-9A9816CE5399}" destId="{956FE1A9-8A6C-43C4-8786-DABC5BF955BF}" srcOrd="14" destOrd="0" presId="urn:microsoft.com/office/officeart/2005/8/layout/target3"/>
    <dgm:cxn modelId="{74AFADDC-70C9-4E9A-925B-A2C005B75869}" type="presParOf" srcId="{1C3AD278-4B20-4AC7-87DC-9A9816CE5399}" destId="{185DCBB5-3A30-44AE-B39C-3BF383FB388B}" srcOrd="15" destOrd="0" presId="urn:microsoft.com/office/officeart/2005/8/layout/target3"/>
    <dgm:cxn modelId="{99BDC621-D4D3-4A86-A14D-0C187C1AC595}" type="presParOf" srcId="{1C3AD278-4B20-4AC7-87DC-9A9816CE5399}" destId="{304AAA74-BA4C-46B8-9E5C-74BC51897A1A}" srcOrd="16" destOrd="0" presId="urn:microsoft.com/office/officeart/2005/8/layout/target3"/>
    <dgm:cxn modelId="{C70FB217-A9E9-4147-861D-B715EC34D09A}" type="presParOf" srcId="{1C3AD278-4B20-4AC7-87DC-9A9816CE5399}" destId="{0925D7CA-799E-46D9-A623-2C9CDC5C81FE}" srcOrd="17" destOrd="0" presId="urn:microsoft.com/office/officeart/2005/8/layout/target3"/>
    <dgm:cxn modelId="{4BF1795A-FE1E-4F40-B107-11211EEEC275}" type="presParOf" srcId="{1C3AD278-4B20-4AC7-87DC-9A9816CE5399}" destId="{89B9C2A2-29E6-41EF-8CF6-6B38645D1E52}" srcOrd="18" destOrd="0" presId="urn:microsoft.com/office/officeart/2005/8/layout/target3"/>
    <dgm:cxn modelId="{CA37BA24-4162-4D80-97E3-B61E951B73EE}" type="presParOf" srcId="{1C3AD278-4B20-4AC7-87DC-9A9816CE5399}" destId="{14186827-C658-47D6-8756-D067DC9249D7}" srcOrd="19" destOrd="0" presId="urn:microsoft.com/office/officeart/2005/8/layout/target3"/>
    <dgm:cxn modelId="{5CCE58FC-9E7F-414E-A252-2E10051F6A28}" type="presParOf" srcId="{1C3AD278-4B20-4AC7-87DC-9A9816CE5399}" destId="{9C31AF2C-E0CF-4E82-9073-0E29538CB729}" srcOrd="20" destOrd="0" presId="urn:microsoft.com/office/officeart/2005/8/layout/target3"/>
    <dgm:cxn modelId="{C36EC1A9-9FFE-4FE7-92FF-1BA05FFEE127}" type="presParOf" srcId="{1C3AD278-4B20-4AC7-87DC-9A9816CE5399}" destId="{73425CB6-61F1-41A9-9237-2476185910DA}" srcOrd="21" destOrd="0" presId="urn:microsoft.com/office/officeart/2005/8/layout/target3"/>
    <dgm:cxn modelId="{25306A2B-002F-4498-8209-F49F5290EEE4}" type="presParOf" srcId="{1C3AD278-4B20-4AC7-87DC-9A9816CE5399}" destId="{16C7E0CE-4F10-4284-9B68-3CD43306B274}" srcOrd="22" destOrd="0" presId="urn:microsoft.com/office/officeart/2005/8/layout/target3"/>
    <dgm:cxn modelId="{8CC1A5F2-70F5-473E-8B45-00A474A5E061}" type="presParOf" srcId="{1C3AD278-4B20-4AC7-87DC-9A9816CE5399}" destId="{FA8AFE88-AFA3-4487-9784-3D02D6B4F244}" srcOrd="2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0.2155</cdr:x>
      <cdr:y>0.1097</cdr:y>
    </cdr:from>
    <cdr:to>
      <cdr:x>0.32836</cdr:x>
      <cdr:y>0.16461</cdr:y>
    </cdr:to>
    <cdr:sp macro="" textlink="">
      <cdr:nvSpPr>
        <cdr:cNvPr id="1025" name="Text Box 1"/>
        <cdr:cNvSpPr txBox="1">
          <a:spLocks xmlns:a="http://schemas.openxmlformats.org/drawingml/2006/main" noChangeArrowheads="1"/>
        </cdr:cNvSpPr>
      </cdr:nvSpPr>
      <cdr:spPr bwMode="auto">
        <a:xfrm xmlns:a="http://schemas.openxmlformats.org/drawingml/2006/main">
          <a:off x="1872034" y="559572"/>
          <a:ext cx="980333" cy="280077"/>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27432" tIns="32004" rIns="27432" bIns="32004" anchor="ctr" upright="1">
          <a:spAutoFit/>
        </a:bodyPr>
        <a:lstStyle xmlns:a="http://schemas.openxmlformats.org/drawingml/2006/main"/>
        <a:p xmlns:a="http://schemas.openxmlformats.org/drawingml/2006/main">
          <a:pPr algn="ctr" rtl="0">
            <a:defRPr sz="1000"/>
          </a:pPr>
          <a:r>
            <a:rPr lang="en-US" sz="1400" b="1" i="0" u="none" strike="noStrike" baseline="0" dirty="0" smtClean="0">
              <a:solidFill>
                <a:schemeClr val="tx1"/>
              </a:solidFill>
              <a:latin typeface="Arial"/>
              <a:cs typeface="Arial"/>
            </a:rPr>
            <a:t>$43</a:t>
          </a:r>
          <a:r>
            <a:rPr lang="en-US" sz="1400" b="1" i="0" u="none" strike="noStrike" dirty="0" smtClean="0">
              <a:solidFill>
                <a:schemeClr val="tx1"/>
              </a:solidFill>
              <a:latin typeface="Arial"/>
              <a:cs typeface="Arial"/>
            </a:rPr>
            <a:t> million</a:t>
          </a:r>
          <a:endParaRPr lang="en-US" sz="1400" b="1" i="0" u="none" strike="noStrike" baseline="0" dirty="0">
            <a:solidFill>
              <a:schemeClr val="tx1"/>
            </a:solidFill>
            <a:latin typeface="Arial"/>
            <a:cs typeface="Arial"/>
          </a:endParaRPr>
        </a:p>
      </cdr:txBody>
    </cdr:sp>
  </cdr:relSizeAnchor>
  <cdr:relSizeAnchor xmlns:cdr="http://schemas.openxmlformats.org/drawingml/2006/chartDrawing">
    <cdr:from>
      <cdr:x>0.78085</cdr:x>
      <cdr:y>0.10698</cdr:y>
    </cdr:from>
    <cdr:to>
      <cdr:x>0.8937</cdr:x>
      <cdr:y>0.16189</cdr:y>
    </cdr:to>
    <cdr:sp macro="" textlink="">
      <cdr:nvSpPr>
        <cdr:cNvPr id="1026" name="Text Box 2"/>
        <cdr:cNvSpPr txBox="1">
          <a:spLocks xmlns:a="http://schemas.openxmlformats.org/drawingml/2006/main" noChangeArrowheads="1"/>
        </cdr:cNvSpPr>
      </cdr:nvSpPr>
      <cdr:spPr bwMode="auto">
        <a:xfrm xmlns:a="http://schemas.openxmlformats.org/drawingml/2006/main">
          <a:off x="6783094" y="545717"/>
          <a:ext cx="980333" cy="280077"/>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27432" tIns="32004" rIns="27432" bIns="32004" anchor="ctr" upright="1">
          <a:spAutoFit/>
        </a:bodyPr>
        <a:lstStyle xmlns:a="http://schemas.openxmlformats.org/drawingml/2006/main"/>
        <a:p xmlns:a="http://schemas.openxmlformats.org/drawingml/2006/main">
          <a:pPr algn="ctr" rtl="0">
            <a:defRPr sz="1000"/>
          </a:pPr>
          <a:r>
            <a:rPr lang="en-US" sz="1400" b="1" i="0" u="none" strike="noStrike" baseline="0" dirty="0" smtClean="0">
              <a:solidFill>
                <a:schemeClr val="tx1"/>
              </a:solidFill>
              <a:latin typeface="Arial"/>
              <a:cs typeface="Arial"/>
            </a:rPr>
            <a:t>$35</a:t>
          </a:r>
          <a:r>
            <a:rPr lang="en-US" sz="1400" b="1" i="0" u="none" strike="noStrike" dirty="0" smtClean="0">
              <a:solidFill>
                <a:schemeClr val="tx1"/>
              </a:solidFill>
              <a:latin typeface="Arial"/>
              <a:cs typeface="Arial"/>
            </a:rPr>
            <a:t> million</a:t>
          </a:r>
          <a:endParaRPr lang="en-US" sz="1400" b="1" i="0" u="none" strike="noStrike" baseline="0" dirty="0">
            <a:solidFill>
              <a:schemeClr val="tx1"/>
            </a:solidFill>
            <a:latin typeface="Arial"/>
            <a:cs typeface="Arial"/>
          </a:endParaRPr>
        </a:p>
      </cdr:txBody>
    </cdr:sp>
  </cdr:relSizeAnchor>
  <cdr:relSizeAnchor xmlns:cdr="http://schemas.openxmlformats.org/drawingml/2006/chartDrawing">
    <cdr:from>
      <cdr:x>0.48086</cdr:x>
      <cdr:y>0.1008</cdr:y>
    </cdr:from>
    <cdr:to>
      <cdr:x>0.62121</cdr:x>
      <cdr:y>0.1478</cdr:y>
    </cdr:to>
    <cdr:sp macro="" textlink="">
      <cdr:nvSpPr>
        <cdr:cNvPr id="4" name="TextBox 3"/>
        <cdr:cNvSpPr txBox="1"/>
      </cdr:nvSpPr>
      <cdr:spPr>
        <a:xfrm xmlns:a="http://schemas.openxmlformats.org/drawingml/2006/main">
          <a:off x="4177145" y="514181"/>
          <a:ext cx="1219200" cy="2397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sz="1400" b="1" dirty="0" smtClean="0">
              <a:solidFill>
                <a:schemeClr val="tx1"/>
              </a:solidFill>
              <a:latin typeface="Arial" pitchFamily="34" charset="0"/>
              <a:cs typeface="Arial" pitchFamily="34" charset="0"/>
            </a:rPr>
            <a:t>$34 million</a:t>
          </a:r>
          <a:endParaRPr lang="en-US" sz="1400" b="1" dirty="0">
            <a:solidFill>
              <a:schemeClr val="tx1"/>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EF4CDED-2B30-465A-ADCD-5BAD10612F54}" type="datetime1">
              <a:rPr lang="en-US"/>
              <a:pPr/>
              <a:t>3/5/2012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9B821D72-7EDD-47F0-866A-8DD02F2E315F}"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44FA4-4D85-499B-8A8C-ABB6B975590C}" type="datetimeFigureOut">
              <a:rPr lang="en-US" smtClean="0"/>
              <a:pPr/>
              <a:t>3/5/2012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93A934-6994-4BDE-B3EC-1D0FD1558E8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93A934-6994-4BDE-B3EC-1D0FD1558E8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2B7BB-60BE-45FE-8AAF-2948B31EBCA0}" type="slidenum">
              <a:rPr lang="en-US"/>
              <a:pPr/>
              <a:t>10</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smtClean="0"/>
              <a:t>Cash balance   GF: $4,324,047; cash balances depend</a:t>
            </a:r>
            <a:r>
              <a:rPr lang="en-US" baseline="0" dirty="0" smtClean="0"/>
              <a:t> to a large extent on the kinds of contracts we win since this impacts the timing of payment on invoices by funders.</a:t>
            </a:r>
            <a:r>
              <a:rPr lang="en-US" dirty="0" smtClean="0"/>
              <a:t> </a:t>
            </a:r>
          </a:p>
          <a:p>
            <a:endParaRPr lang="en-US" dirty="0" smtClean="0"/>
          </a:p>
          <a:p>
            <a:r>
              <a:rPr lang="en-US" dirty="0" smtClean="0"/>
              <a:t>2013 Goal =  $6.9 million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Knowledge Network</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Launched the Knowledge Network on May 21, 2010 with approximately 20,000 participants in the system.  Since then we have added close to 8,000</a:t>
            </a:r>
            <a:r>
              <a:rPr lang="en-US" sz="1200" kern="1200" baseline="0" dirty="0" smtClean="0">
                <a:solidFill>
                  <a:schemeClr val="tx1"/>
                </a:solidFill>
                <a:latin typeface="+mn-lt"/>
                <a:ea typeface="+mn-ea"/>
                <a:cs typeface="+mn-cs"/>
              </a:rPr>
              <a:t> more and growing as people discover the Network</a:t>
            </a:r>
            <a:r>
              <a:rPr lang="en-US" sz="1200" kern="1200" dirty="0" smtClean="0">
                <a:solidFill>
                  <a:schemeClr val="tx1"/>
                </a:solidFill>
                <a:latin typeface="+mn-lt"/>
                <a:ea typeface="+mn-ea"/>
                <a:cs typeface="+mn-cs"/>
              </a:rPr>
              <a:t>.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Saw 5,249 unique visitors on July 27, 2010, the most popular day so far on the Knowledge Network. This high volume was related to the publishing of a report titled “Putting Smart Growth to Work in Rural Communities,” proving that good content drives interest.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Added functionality enhancements, including the ability for Knowledge Network participants to create and maintain blogs in the Knowledge Network and upload sample government documents and best practices helpful to other communities.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Planned new Knowledge Network functionality that will soon enter development, including the ability to form personal networks (similar to LinkedIn and Facebook) and the launch of a mobile version of the site for users of all the popular smart phones and tablets. </a:t>
            </a:r>
          </a:p>
          <a:p>
            <a:endParaRPr lang="en-US" dirty="0"/>
          </a:p>
        </p:txBody>
      </p:sp>
      <p:sp>
        <p:nvSpPr>
          <p:cNvPr id="4" name="Slide Number Placeholder 3"/>
          <p:cNvSpPr>
            <a:spLocks noGrp="1"/>
          </p:cNvSpPr>
          <p:nvPr>
            <p:ph type="sldNum" sz="quarter" idx="10"/>
          </p:nvPr>
        </p:nvSpPr>
        <p:spPr/>
        <p:txBody>
          <a:bodyPr/>
          <a:lstStyle/>
          <a:p>
            <a:fld id="{7B93A934-6994-4BDE-B3EC-1D0FD1558E8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93A934-6994-4BDE-B3EC-1D0FD1558E8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International Programs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Achieved record high revenue during FY10, exceeding previous record of FY09 by 15%.</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Expanded active international project portfolio to 17 programs in 16 countries, with associated 2011 revenue projected to equal or exceed 2010 revenue. Half of these multi-year programs were initiated in 2010.</a:t>
            </a:r>
          </a:p>
          <a:p>
            <a:endParaRPr lang="en-US" dirty="0" smtClean="0"/>
          </a:p>
          <a:p>
            <a:r>
              <a:rPr lang="en-US" b="1" dirty="0" smtClean="0"/>
              <a:t>International Affiliations</a:t>
            </a:r>
          </a:p>
          <a:p>
            <a:pPr lvl="0"/>
            <a:r>
              <a:rPr lang="en-US" sz="1200" kern="1200" dirty="0" smtClean="0">
                <a:solidFill>
                  <a:schemeClr val="tx1"/>
                </a:solidFill>
                <a:latin typeface="+mn-lt"/>
                <a:ea typeface="+mn-ea"/>
                <a:cs typeface="+mn-cs"/>
              </a:rPr>
              <a:t>Worked with the Japan Local Government Center to identify an ICMA member to participate in the 2010 CLAIR Fellowship Exchange Program study tour to Japan.</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Cosponsored with Local Government Managers Australia and New Zealand Society of Local Government Manager the fifth biannual International Leading Practices Symposium in Rotorua, New Zealand. Facilitated International Committee meeting in conjunction with the symposium.</a:t>
            </a:r>
          </a:p>
          <a:p>
            <a:pPr lvl="0"/>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China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Last month we signed a Framework Agreement with the China University of Political Science and Law (CUPL) to establish the </a:t>
            </a:r>
            <a:r>
              <a:rPr lang="en-US" sz="1200" b="1" kern="1200" dirty="0" smtClean="0">
                <a:solidFill>
                  <a:schemeClr val="tx1"/>
                </a:solidFill>
                <a:latin typeface="+mn-lt"/>
                <a:ea typeface="+mn-ea"/>
                <a:cs typeface="+mn-cs"/>
              </a:rPr>
              <a:t>ICMA China Center</a:t>
            </a:r>
            <a:r>
              <a:rPr lang="en-US" sz="1200" kern="1200" dirty="0" smtClean="0">
                <a:solidFill>
                  <a:schemeClr val="tx1"/>
                </a:solidFill>
                <a:latin typeface="+mn-lt"/>
                <a:ea typeface="+mn-ea"/>
                <a:cs typeface="+mn-cs"/>
              </a:rPr>
              <a:t>.  This high-level Agreement is pending approval by the Chinese Ministry Of Education (a formality). The Center will be housed in the University’s school of public  administration.  Concurrently, we are discussing a Supplementary Agreement between ICMA and CUPL which will define the governance structure of the Center and establish the key operating procedures and staff relationships.  The goals of the Center are to establish a series of self-sustaining information sharing and training programs around the various topics of good city management.</a:t>
            </a:r>
          </a:p>
          <a:p>
            <a:pPr lvl="0"/>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93A934-6994-4BDE-B3EC-1D0FD1558E8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MIT’s</a:t>
            </a:r>
          </a:p>
          <a:p>
            <a:pPr lvl="0"/>
            <a:r>
              <a:rPr lang="en-US" sz="1200" kern="1200" dirty="0" smtClean="0">
                <a:solidFill>
                  <a:schemeClr val="tx1"/>
                </a:solidFill>
                <a:latin typeface="+mn-lt"/>
                <a:ea typeface="+mn-ea"/>
                <a:cs typeface="+mn-cs"/>
              </a:rPr>
              <a:t>Provided complimentary benefits to 161 members in transition (MITs) and assisted state associations with their support programs by maintaining a clearinghouse of state MIT activities and periodically sending suggestions from MITs. Held conference calls for members in transition every other month, moderated by Range Riders, addressing topics proposed by participants with frequent guest speakers. Added a new benefit: complimentary webconference registrations for MITs. Added dynamic, password-protected MIT roster to website to facilitate personal outreach.</a:t>
            </a:r>
          </a:p>
          <a:p>
            <a:pPr lvl="0"/>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SUPPORTING RECRUITMENT AND RETENTION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Continued to support in-service members in maintaining their memberships by allowing them to pay dues in installments; early-career Affiliate members by allowing them to “restart” their memberships under the reduced-dues rates; and full-time students by waiving the difference between their Full or Affiliate memberships and the student member rate.</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Continued partnerships with Illinois and Texas to address a perceived need for easing members of state associations, particularly those in small communities, into ICMA membership. Three members joined under this partnership in Illinois; five joined under this partnership in Texas.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Continued policy of offering a one-year complimentary ICMA membership to any student receiving a scholarship through his or her state association. Membership offers were extended to students in Alabama, Illinois, South Carolina, and Texas.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Continued extending complimentary, one-year memberships to nonmember participants in the University of Virginia’s LEAD program, the Young Professionals’ Leadership Institute, and to nonmember young professionals in Center for Performance Measurement (CPM) jurisdictions. The partnership with CPM has been expanded so that at renewal, the same offer is extended to another nonmember Affiliate in that jurisdiction.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Continued a national recruitment program to target newly appointed CAOs, especially those in communities with former member managers. The program uses news alerts to identify new appointees to whom a personalized membership packet and letter is sent. Board members, Range Riders or senior advisors in that state are asked to follow up with the potential member. </a:t>
            </a:r>
            <a:r>
              <a:rPr lang="en-US" sz="1200" u="sng" kern="1200" dirty="0" smtClean="0">
                <a:solidFill>
                  <a:schemeClr val="tx1"/>
                </a:solidFill>
                <a:latin typeface="+mn-lt"/>
                <a:ea typeface="+mn-ea"/>
                <a:cs typeface="+mn-cs"/>
              </a:rPr>
              <a:t>In four months, 105 potential Full members were contacted and 14 were recruited</a:t>
            </a:r>
            <a:r>
              <a:rPr lang="en-US" sz="1200" kern="1200" dirty="0" smtClean="0">
                <a:solidFill>
                  <a:schemeClr val="tx1"/>
                </a:solidFill>
                <a:latin typeface="+mn-lt"/>
                <a:ea typeface="+mn-ea"/>
                <a:cs typeface="+mn-cs"/>
              </a:rPr>
              <a:t>.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Continued a recruitment effort to interim and acting managers through e-mail outreach and added a 50% dues discount for the first year. </a:t>
            </a:r>
            <a:r>
              <a:rPr lang="en-US" sz="1200" u="sng" kern="1200" dirty="0" smtClean="0">
                <a:solidFill>
                  <a:schemeClr val="tx1"/>
                </a:solidFill>
                <a:latin typeface="+mn-lt"/>
                <a:ea typeface="+mn-ea"/>
                <a:cs typeface="+mn-cs"/>
              </a:rPr>
              <a:t>Two of 34 have joined</a:t>
            </a:r>
            <a:r>
              <a:rPr lang="en-US" sz="1200" kern="1200" dirty="0" smtClean="0">
                <a:solidFill>
                  <a:schemeClr val="tx1"/>
                </a:solidFill>
                <a:latin typeface="+mn-lt"/>
                <a:ea typeface="+mn-ea"/>
                <a:cs typeface="+mn-cs"/>
              </a:rPr>
              <a: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Supported executive board members in their commitment to recruit and retain members by focusing their efforts in their own states/countries where they have the most knowledge and contacts and engaging them in retention by sending them “drops” lists by state once all other outreach has failed.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Engaged a new Task Force on Welcoming New Members to design a member-to-member welcome program to help introduce and demonstrate the value of the ICMA network. Charlene Stevens, assistant county manager, Sedgwick County, Kansas, served as chair. The task force is testing the program over the summer so that members can be recruited to provide this member welcome service starting in the fall.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Formed a new member outreach team involving staff from across the association to develop a plan to engage staff in personal outreach to U.S. in-service members in their first year of membership beyond the e-mail and mailed communications that they now receive. </a:t>
            </a:r>
          </a:p>
          <a:p>
            <a:endParaRPr lang="en-US" dirty="0"/>
          </a:p>
        </p:txBody>
      </p:sp>
      <p:sp>
        <p:nvSpPr>
          <p:cNvPr id="4" name="Slide Number Placeholder 3"/>
          <p:cNvSpPr>
            <a:spLocks noGrp="1"/>
          </p:cNvSpPr>
          <p:nvPr>
            <p:ph type="sldNum" sz="quarter" idx="10"/>
          </p:nvPr>
        </p:nvSpPr>
        <p:spPr/>
        <p:txBody>
          <a:bodyPr/>
          <a:lstStyle/>
          <a:p>
            <a:fld id="{7B93A934-6994-4BDE-B3EC-1D0FD1558E8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1" i="0" dirty="0" smtClean="0">
                <a:solidFill>
                  <a:schemeClr val="tx1">
                    <a:lumMod val="75000"/>
                  </a:schemeClr>
                </a:solidFill>
              </a:rPr>
              <a:t>ICMA Leading Ideas Series</a:t>
            </a:r>
            <a:r>
              <a:rPr lang="en-US" sz="1200" i="0" dirty="0" smtClean="0"/>
              <a:t>:</a:t>
            </a:r>
          </a:p>
          <a:p>
            <a:pPr algn="l"/>
            <a:r>
              <a:rPr lang="en-US" sz="1200" i="0" dirty="0" smtClean="0"/>
              <a:t>Frans Johansson (The Medici Effect) interview with Bob O’Neill now on ICMAtv  at </a:t>
            </a:r>
            <a:r>
              <a:rPr lang="en-US" sz="1200" i="0" dirty="0" smtClean="0">
                <a:solidFill>
                  <a:schemeClr val="tx2"/>
                </a:solidFill>
              </a:rPr>
              <a:t>icma.org</a:t>
            </a:r>
          </a:p>
          <a:p>
            <a:endParaRPr lang="en-US" sz="1200" b="1" i="1"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Legacy Leaders</a:t>
            </a:r>
          </a:p>
          <a:p>
            <a:r>
              <a:rPr lang="en-US" sz="1200" kern="1200" dirty="0" smtClean="0">
                <a:solidFill>
                  <a:schemeClr val="tx1"/>
                </a:solidFill>
                <a:latin typeface="+mn-lt"/>
                <a:ea typeface="+mn-ea"/>
                <a:cs typeface="+mn-cs"/>
              </a:rPr>
              <a:t>By year end, 30 Legacy Leaders and 74 Legacy Leader candidates were participating. </a:t>
            </a:r>
            <a:endParaRPr lang="en-US" sz="1200" b="1" i="1" kern="1200" dirty="0" smtClean="0">
              <a:solidFill>
                <a:schemeClr val="tx1"/>
              </a:solidFill>
              <a:latin typeface="+mn-lt"/>
              <a:ea typeface="+mn-ea"/>
              <a:cs typeface="+mn-cs"/>
            </a:endParaRPr>
          </a:p>
          <a:p>
            <a:endParaRPr lang="en-US" sz="1200" b="1" i="1"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Annual Leadership Institutes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Provided </a:t>
            </a:r>
            <a:r>
              <a:rPr lang="en-US" sz="1200" u="sng" kern="1200" dirty="0" smtClean="0">
                <a:solidFill>
                  <a:schemeClr val="tx1"/>
                </a:solidFill>
                <a:latin typeface="+mn-lt"/>
                <a:ea typeface="+mn-ea"/>
                <a:cs typeface="+mn-cs"/>
              </a:rPr>
              <a:t>23 senior managers with the ICMA Gettysburg Leadership Institute </a:t>
            </a:r>
            <a:r>
              <a:rPr lang="en-US" sz="1200" kern="1200" dirty="0" smtClean="0">
                <a:solidFill>
                  <a:schemeClr val="tx1"/>
                </a:solidFill>
                <a:latin typeface="+mn-lt"/>
                <a:ea typeface="+mn-ea"/>
                <a:cs typeface="+mn-cs"/>
              </a:rPr>
              <a:t>experience.</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Welcomed </a:t>
            </a:r>
            <a:r>
              <a:rPr lang="en-US" sz="1200" u="sng" kern="1200" dirty="0" smtClean="0">
                <a:solidFill>
                  <a:schemeClr val="tx1"/>
                </a:solidFill>
                <a:latin typeface="+mn-lt"/>
                <a:ea typeface="+mn-ea"/>
                <a:cs typeface="+mn-cs"/>
              </a:rPr>
              <a:t>nine senior managers and 11 Leadership ICMA participants to the ICMA SEI Leadership Institute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b="1" i="1" kern="1200" dirty="0" smtClean="0">
                <a:solidFill>
                  <a:schemeClr val="tx1"/>
                </a:solidFill>
                <a:latin typeface="+mn-lt"/>
                <a:ea typeface="+mn-ea"/>
                <a:cs typeface="+mn-cs"/>
              </a:rPr>
              <a:t>Leadership ICMA</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Graduated 15 members of Leadership ICMA Class of 2009 in Montréal.</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Accepted 17 participants to Leadership ICMA Class of 2011.</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Leadership ICMA Class of 2010 completed four Capstone projects. </a:t>
            </a:r>
          </a:p>
          <a:p>
            <a:r>
              <a:rPr lang="en-US" sz="1200" b="1"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Emerging Leaders Development Program</a:t>
            </a: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Graduated 28 in the class of 2009 and accepted 30 members for class of 2011.</a:t>
            </a:r>
          </a:p>
          <a:p>
            <a:endParaRPr lang="en-US" sz="1200" b="1" i="1"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Young Professionals Leadership Institutes</a:t>
            </a: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Conducted in conjunction with four ICMA regional summits, with an average attendance of 15 young leaders and students per session.</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B93A934-6994-4BDE-B3EC-1D0FD1558E8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Ferguson has committed to fund the program for </a:t>
            </a:r>
            <a:r>
              <a:rPr lang="en-US" sz="1200" b="1" kern="1200" dirty="0" smtClean="0">
                <a:solidFill>
                  <a:schemeClr val="tx1"/>
                </a:solidFill>
                <a:latin typeface="+mn-lt"/>
                <a:ea typeface="+mn-ea"/>
                <a:cs typeface="+mn-cs"/>
              </a:rPr>
              <a:t>3 years beginning in 2011</a:t>
            </a:r>
            <a:r>
              <a:rPr lang="en-US" sz="1200" kern="1200" dirty="0" smtClean="0">
                <a:solidFill>
                  <a:schemeClr val="tx1"/>
                </a:solidFill>
                <a:latin typeface="+mn-lt"/>
                <a:ea typeface="+mn-ea"/>
                <a:cs typeface="+mn-cs"/>
              </a:rPr>
              <a:t>. ICMA will administer the program and a group of ICMA members who have attended the institute will serve on the panel awarding the scholarship.   </a:t>
            </a:r>
            <a:r>
              <a:rPr lang="en-US" sz="1200" b="1" kern="1200" dirty="0" smtClean="0">
                <a:solidFill>
                  <a:schemeClr val="tx1"/>
                </a:solidFill>
                <a:latin typeface="+mn-lt"/>
                <a:ea typeface="+mn-ea"/>
                <a:cs typeface="+mn-cs"/>
              </a:rPr>
              <a:t>Strib Boyton, City Manager of High Point, NC, </a:t>
            </a:r>
            <a:r>
              <a:rPr lang="en-US" sz="1200" u="sng" kern="1200" dirty="0" smtClean="0">
                <a:solidFill>
                  <a:schemeClr val="tx1"/>
                </a:solidFill>
                <a:latin typeface="+mn-lt"/>
                <a:ea typeface="+mn-ea"/>
                <a:cs typeface="+mn-cs"/>
              </a:rPr>
              <a:t>will work with fellow alumni of the program </a:t>
            </a:r>
            <a:r>
              <a:rPr lang="en-US" sz="1200" kern="1200" dirty="0" smtClean="0">
                <a:solidFill>
                  <a:schemeClr val="tx1"/>
                </a:solidFill>
                <a:latin typeface="+mn-lt"/>
                <a:ea typeface="+mn-ea"/>
                <a:cs typeface="+mn-cs"/>
              </a:rPr>
              <a:t>to </a:t>
            </a:r>
            <a:r>
              <a:rPr lang="en-US" sz="1200" b="1" kern="1200" dirty="0" smtClean="0">
                <a:solidFill>
                  <a:schemeClr val="tx1"/>
                </a:solidFill>
                <a:latin typeface="+mn-lt"/>
                <a:ea typeface="+mn-ea"/>
                <a:cs typeface="+mn-cs"/>
              </a:rPr>
              <a:t>determine the criteria for awarding the scholarship and organizing the scholarship committee</a:t>
            </a:r>
            <a:r>
              <a:rPr lang="en-US" sz="1200" kern="1200" dirty="0" smtClean="0">
                <a:solidFill>
                  <a:schemeClr val="tx1"/>
                </a:solidFill>
                <a:latin typeface="+mn-lt"/>
                <a:ea typeface="+mn-ea"/>
                <a:cs typeface="+mn-cs"/>
              </a:rPr>
              <a:t>. Any ICMA alumni are encouraged to contact Strib now to offer assistance.  </a:t>
            </a:r>
            <a:r>
              <a:rPr lang="en-US" sz="1200" b="1" kern="1200" dirty="0" smtClean="0">
                <a:solidFill>
                  <a:schemeClr val="tx1"/>
                </a:solidFill>
                <a:latin typeface="+mn-lt"/>
                <a:ea typeface="+mn-ea"/>
                <a:cs typeface="+mn-cs"/>
              </a:rPr>
              <a:t>We plan to announce the criteria and process for applying in early 2011.</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B93A934-6994-4BDE-B3EC-1D0FD1558E8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quotes from the letter written by Kevin O’Rourke</a:t>
            </a:r>
            <a:r>
              <a:rPr lang="en-US" baseline="0" dirty="0" smtClean="0"/>
              <a:t> and Dave Mora published by ICMA</a:t>
            </a:r>
            <a:endParaRPr lang="en-US" dirty="0"/>
          </a:p>
        </p:txBody>
      </p:sp>
      <p:sp>
        <p:nvSpPr>
          <p:cNvPr id="4" name="Slide Number Placeholder 3"/>
          <p:cNvSpPr>
            <a:spLocks noGrp="1"/>
          </p:cNvSpPr>
          <p:nvPr>
            <p:ph type="sldNum" sz="quarter" idx="10"/>
          </p:nvPr>
        </p:nvSpPr>
        <p:spPr/>
        <p:txBody>
          <a:bodyPr/>
          <a:lstStyle/>
          <a:p>
            <a:fld id="{7B93A934-6994-4BDE-B3EC-1D0FD1558E8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F0422-F2A5-4938-9251-D81A7A5D6FDE}" type="slidenum">
              <a:rPr lang="en-US"/>
              <a:pPr/>
              <a:t>18</a:t>
            </a:fld>
            <a:endParaRPr lang="en-US" dirty="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dirty="0"/>
              <a:t>Record </a:t>
            </a:r>
            <a:r>
              <a:rPr lang="en-US" u="sng" dirty="0" smtClean="0"/>
              <a:t>contributions</a:t>
            </a:r>
            <a:r>
              <a:rPr lang="en-US" dirty="0" smtClean="0"/>
              <a:t>   </a:t>
            </a:r>
            <a:r>
              <a:rPr lang="en-US" b="1" dirty="0" smtClean="0"/>
              <a:t>$232,859</a:t>
            </a:r>
            <a:endParaRPr lang="en-US" b="1" dirty="0"/>
          </a:p>
          <a:p>
            <a:endParaRPr lang="en-US" dirty="0" smtClean="0"/>
          </a:p>
          <a:p>
            <a:r>
              <a:rPr lang="en-US" dirty="0" smtClean="0"/>
              <a:t>Record </a:t>
            </a:r>
            <a:r>
              <a:rPr lang="en-US" u="sng" dirty="0"/>
              <a:t>donors</a:t>
            </a:r>
            <a:r>
              <a:rPr lang="en-US" dirty="0"/>
              <a:t> this </a:t>
            </a:r>
            <a:r>
              <a:rPr lang="en-US" dirty="0" smtClean="0"/>
              <a:t>year of </a:t>
            </a:r>
            <a:r>
              <a:rPr lang="en-US" b="1" dirty="0" smtClean="0"/>
              <a:t>861</a:t>
            </a:r>
            <a:endParaRPr lang="en-US" b="1" dirty="0"/>
          </a:p>
          <a:p>
            <a:r>
              <a:rPr lang="en-US" dirty="0"/>
              <a:t>	</a:t>
            </a:r>
            <a:endParaRPr lang="en-US" dirty="0" smtClean="0"/>
          </a:p>
          <a:p>
            <a:r>
              <a:rPr lang="en-US" dirty="0" smtClean="0"/>
              <a:t>Thanks </a:t>
            </a:r>
            <a:r>
              <a:rPr lang="en-US" dirty="0"/>
              <a:t>to members and state associations</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F69604-6C0E-48FA-8021-14EAFB915F4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E271-FEF6-4AE4-BA49-74785829BD40}" type="slidenum">
              <a:rPr lang="en-US"/>
              <a:pPr/>
              <a:t>2</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a:p>
            <a:r>
              <a:rPr lang="en-US" dirty="0"/>
              <a:t>Six consecutive profitable years</a:t>
            </a:r>
          </a:p>
          <a:p>
            <a:endParaRPr lang="en-US" dirty="0"/>
          </a:p>
          <a:p>
            <a:r>
              <a:rPr lang="en-US" dirty="0"/>
              <a:t>Current year contribution to net assets of $747,827 against a budgeted contribution of $100,000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489FCD2B-F397-469C-BE43-93E6D64C6CD7}" type="slidenum">
              <a:rPr lang="en-US" smtClean="0"/>
              <a:pPr/>
              <a:t>3</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85800" y="4343400"/>
            <a:ext cx="5486400" cy="4114800"/>
          </a:xfrm>
          <a:noFill/>
          <a:ln/>
        </p:spPr>
        <p:txBody>
          <a:bodyPr/>
          <a:lstStyle/>
          <a:p>
            <a:pPr eaLnBrk="1" hangingPunct="1"/>
            <a:r>
              <a:rPr lang="en-US" dirty="0" smtClean="0"/>
              <a:t>Initial indicators with the Montreal conference alerted us to the first sign of possibility that we will not meet budget. In the 1</a:t>
            </a:r>
            <a:r>
              <a:rPr lang="en-US" baseline="30000" dirty="0" smtClean="0"/>
              <a:t>st</a:t>
            </a:r>
            <a:r>
              <a:rPr lang="en-US" dirty="0" smtClean="0"/>
              <a:t> quarter we knew that conference revenues were going to be lower than budget since the Montreal conference had the lowest attendance. We revised our net projections accordingly.  We still anticipated that we would be fairly close since we anticipated upsides in international programs based on pending awards and awards on hand.  In the 2</a:t>
            </a:r>
            <a:r>
              <a:rPr lang="en-US" baseline="30000" dirty="0" smtClean="0"/>
              <a:t>nd</a:t>
            </a:r>
            <a:r>
              <a:rPr lang="en-US" dirty="0" smtClean="0"/>
              <a:t> quarter we saw a combination of all our business lines impacted plus the delay in the award of international programs.  Combined impact of all this was a shortfall in revenues of over 8M.  Expense controls and other adjustments were made in the last half of the fiscal year to cover this gap.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A341D5D-7919-4632-8C5E-362A12C5703F}" type="slidenum">
              <a:rPr lang="en-US" smtClean="0"/>
              <a:pPr/>
              <a:t>4</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685800" y="4343400"/>
            <a:ext cx="5486400" cy="4114800"/>
          </a:xfrm>
          <a:noFill/>
          <a:ln/>
        </p:spPr>
        <p:txBody>
          <a:bodyPr/>
          <a:lstStyle/>
          <a:p>
            <a:pPr eaLnBrk="1" hangingPunct="1"/>
            <a:r>
              <a:rPr lang="en-US" dirty="0" smtClean="0"/>
              <a:t>Actual contribution to net assets for FY 2010 was a loss of $43,570 versus a budget of $400,000.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93A934-6994-4BDE-B3EC-1D0FD1558E8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93A934-6994-4BDE-B3EC-1D0FD1558E8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93A934-6994-4BDE-B3EC-1D0FD1558E8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93A934-6994-4BDE-B3EC-1D0FD1558E8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79675-35EC-4DFE-9DF5-838D786BA794}" type="slidenum">
              <a:rPr lang="en-US"/>
              <a:pPr/>
              <a:t>9</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eaLnBrk="1" hangingPunct="1"/>
            <a:r>
              <a:rPr lang="en-US" dirty="0" smtClean="0"/>
              <a:t>From 2003 target was to double net assets to 2.6M. We had some very good years and we finished 2008 with net assets of 3.8M (1.2M higher than target).  In 2009, we budgeted to add 100k but we added 392K. In FY 2010, we budgeted to add 400k but we lost 43k. Net impact of all this is that we are short of target at the end of FY 2010 by 150k. However, we set aside 1M for debit card use; based on actual usage, we revised that to 475k.  FY 2011 anticipates adding 210k to net assets. This will put back on track to meeting our NA target of 5.3M less the 475k for debit card of 4.825M at the end of 2013.  If international programs hold steady we may end FY 2013 closer to 4.5M compared to the 4.8M target. </a:t>
            </a:r>
          </a:p>
          <a:p>
            <a:r>
              <a:rPr lang="en-US" dirty="0" smtClean="0"/>
              <a: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6" descr="ppt-palms-and-sky.jpg"/>
          <p:cNvPicPr>
            <a:picLocks noChangeAspect="1"/>
          </p:cNvPicPr>
          <p:nvPr userDrawn="1"/>
        </p:nvPicPr>
        <p:blipFill>
          <a:blip r:embed="rId2"/>
          <a:srcRect/>
          <a:stretch>
            <a:fillRect/>
          </a:stretch>
        </p:blipFill>
        <p:spPr bwMode="auto">
          <a:xfrm>
            <a:off x="0" y="1508125"/>
            <a:ext cx="9144000" cy="1509713"/>
          </a:xfrm>
          <a:prstGeom prst="rect">
            <a:avLst/>
          </a:prstGeom>
          <a:noFill/>
          <a:ln w="9525">
            <a:noFill/>
            <a:miter lim="800000"/>
            <a:headEnd/>
            <a:tailEnd/>
          </a:ln>
        </p:spPr>
      </p:pic>
      <p:sp>
        <p:nvSpPr>
          <p:cNvPr id="3" name="Rectangle 2"/>
          <p:cNvSpPr/>
          <p:nvPr userDrawn="1"/>
        </p:nvSpPr>
        <p:spPr>
          <a:xfrm>
            <a:off x="0" y="3063875"/>
            <a:ext cx="9144000" cy="3794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4" name="Group 82"/>
          <p:cNvGrpSpPr>
            <a:grpSpLocks/>
          </p:cNvGrpSpPr>
          <p:nvPr userDrawn="1"/>
        </p:nvGrpSpPr>
        <p:grpSpPr bwMode="auto">
          <a:xfrm>
            <a:off x="7431088" y="5145088"/>
            <a:ext cx="1674812" cy="1674812"/>
            <a:chOff x="7430573" y="5144573"/>
            <a:chExt cx="1674707" cy="1674707"/>
          </a:xfrm>
        </p:grpSpPr>
        <p:sp>
          <p:nvSpPr>
            <p:cNvPr id="5" name="Rectangle 4"/>
            <p:cNvSpPr/>
            <p:nvPr userDrawn="1"/>
          </p:nvSpPr>
          <p:spPr>
            <a:xfrm>
              <a:off x="8968764"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7430573"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7622648"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7814724" y="6682764"/>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8006799" y="6682764"/>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8198875" y="6682764"/>
              <a:ext cx="138103" cy="136516"/>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8390950" y="6682764"/>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8583026" y="6682764"/>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8776689"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8968764" y="6490689"/>
              <a:ext cx="136516" cy="136516"/>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8968764" y="6297026"/>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8968764" y="6104950"/>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8968764" y="5912875"/>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a:off x="8968764" y="5720799"/>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8968764" y="5528724"/>
              <a:ext cx="136516"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8968764" y="5336648"/>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8968764" y="5144573"/>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7622648" y="6490689"/>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7814724"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8006799" y="6490689"/>
              <a:ext cx="138104" cy="1365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8198875"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a:off x="8390950" y="6490689"/>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userDrawn="1"/>
          </p:nvSpPr>
          <p:spPr>
            <a:xfrm>
              <a:off x="8583026"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a:off x="8776689" y="6490689"/>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a:off x="7814724" y="6297026"/>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a:off x="8006799" y="6297026"/>
              <a:ext cx="138104"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userDrawn="1"/>
          </p:nvSpPr>
          <p:spPr>
            <a:xfrm>
              <a:off x="8198875" y="6297026"/>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8390950" y="6297026"/>
              <a:ext cx="138104" cy="13810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583026" y="6297026"/>
              <a:ext cx="138103"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8776689" y="6297026"/>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8006799" y="6104950"/>
              <a:ext cx="138104" cy="138104"/>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8198875" y="6104950"/>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8390950" y="6104950"/>
              <a:ext cx="138104"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userDrawn="1"/>
          </p:nvSpPr>
          <p:spPr>
            <a:xfrm>
              <a:off x="8583026" y="6104950"/>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userDrawn="1"/>
          </p:nvSpPr>
          <p:spPr>
            <a:xfrm>
              <a:off x="8776689" y="6104950"/>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userDrawn="1"/>
          </p:nvSpPr>
          <p:spPr>
            <a:xfrm>
              <a:off x="8198875" y="5912875"/>
              <a:ext cx="138103"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userDrawn="1"/>
          </p:nvSpPr>
          <p:spPr>
            <a:xfrm>
              <a:off x="8390950" y="5912875"/>
              <a:ext cx="138104"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8583026" y="5912875"/>
              <a:ext cx="138103" cy="138103"/>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a:off x="8776689" y="5912875"/>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a:off x="8390950" y="5720799"/>
              <a:ext cx="138104"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8583026" y="5720799"/>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userDrawn="1"/>
          </p:nvSpPr>
          <p:spPr>
            <a:xfrm>
              <a:off x="8776689" y="5720799"/>
              <a:ext cx="136516" cy="13810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a:off x="8583026" y="5528724"/>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Rectangle 47"/>
            <p:cNvSpPr/>
            <p:nvPr userDrawn="1"/>
          </p:nvSpPr>
          <p:spPr>
            <a:xfrm>
              <a:off x="8776689" y="5528724"/>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ectangle 48"/>
            <p:cNvSpPr/>
            <p:nvPr userDrawn="1"/>
          </p:nvSpPr>
          <p:spPr>
            <a:xfrm>
              <a:off x="8776689" y="5336648"/>
              <a:ext cx="136516" cy="136516"/>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0" name="Rectangle 49"/>
          <p:cNvSpPr/>
          <p:nvPr userDrawn="1"/>
        </p:nvSpPr>
        <p:spPr>
          <a:xfrm>
            <a:off x="457200" y="1371600"/>
            <a:ext cx="13716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a:off x="1828800" y="1371600"/>
            <a:ext cx="13716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Rectangle 51"/>
          <p:cNvSpPr/>
          <p:nvPr userDrawn="1"/>
        </p:nvSpPr>
        <p:spPr>
          <a:xfrm>
            <a:off x="3200400" y="1371600"/>
            <a:ext cx="1371600" cy="136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Rectangle 52"/>
          <p:cNvSpPr/>
          <p:nvPr userDrawn="1"/>
        </p:nvSpPr>
        <p:spPr>
          <a:xfrm>
            <a:off x="4572000" y="1371600"/>
            <a:ext cx="1371600" cy="136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ectangle 53"/>
          <p:cNvSpPr/>
          <p:nvPr userDrawn="1"/>
        </p:nvSpPr>
        <p:spPr>
          <a:xfrm>
            <a:off x="0" y="1371600"/>
            <a:ext cx="4572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Rectangle 54"/>
          <p:cNvSpPr/>
          <p:nvPr userDrawn="1"/>
        </p:nvSpPr>
        <p:spPr>
          <a:xfrm>
            <a:off x="5943600" y="1371600"/>
            <a:ext cx="32004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6" name="Picture 60" descr="09-286-Master-Stack-Tag-RGB.jpg"/>
          <p:cNvPicPr>
            <a:picLocks noChangeAspect="1"/>
          </p:cNvPicPr>
          <p:nvPr userDrawn="1"/>
        </p:nvPicPr>
        <p:blipFill>
          <a:blip r:embed="rId3"/>
          <a:srcRect/>
          <a:stretch>
            <a:fillRect/>
          </a:stretch>
        </p:blipFill>
        <p:spPr bwMode="auto">
          <a:xfrm>
            <a:off x="3162300" y="342900"/>
            <a:ext cx="2819400" cy="685800"/>
          </a:xfrm>
          <a:prstGeom prst="rect">
            <a:avLst/>
          </a:prstGeom>
          <a:noFill/>
          <a:ln w="9525">
            <a:noFill/>
            <a:miter lim="800000"/>
            <a:headEnd/>
            <a:tailEnd/>
          </a:ln>
        </p:spPr>
      </p:pic>
      <p:sp>
        <p:nvSpPr>
          <p:cNvPr id="57" name="Rectangle 56"/>
          <p:cNvSpPr/>
          <p:nvPr userDrawn="1"/>
        </p:nvSpPr>
        <p:spPr>
          <a:xfrm>
            <a:off x="5029200" y="1508125"/>
            <a:ext cx="1371600" cy="13811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 name="Rectangle 57"/>
          <p:cNvSpPr/>
          <p:nvPr userDrawn="1"/>
        </p:nvSpPr>
        <p:spPr>
          <a:xfrm>
            <a:off x="6400800" y="1508125"/>
            <a:ext cx="1371600" cy="138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9" name="Rectangle 58"/>
          <p:cNvSpPr/>
          <p:nvPr userDrawn="1"/>
        </p:nvSpPr>
        <p:spPr>
          <a:xfrm>
            <a:off x="7772400" y="1508125"/>
            <a:ext cx="1371600" cy="1381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0" name="Picture 64" descr="09-179-SanJose_Logo_RGB-rvrs.jpg"/>
          <p:cNvPicPr>
            <a:picLocks noChangeAspect="1"/>
          </p:cNvPicPr>
          <p:nvPr userDrawn="1"/>
        </p:nvPicPr>
        <p:blipFill>
          <a:blip r:embed="rId4"/>
          <a:srcRect/>
          <a:stretch>
            <a:fillRect/>
          </a:stretch>
        </p:blipFill>
        <p:spPr bwMode="auto">
          <a:xfrm>
            <a:off x="3267075" y="3552825"/>
            <a:ext cx="2609850" cy="2151063"/>
          </a:xfrm>
          <a:prstGeom prst="rect">
            <a:avLst/>
          </a:prstGeom>
          <a:noFill/>
          <a:ln w="9525">
            <a:noFill/>
            <a:miter lim="800000"/>
            <a:headEnd/>
            <a:tailEnd/>
          </a:ln>
        </p:spPr>
      </p:pic>
      <p:sp>
        <p:nvSpPr>
          <p:cNvPr id="61" name="Date Placeholder 2"/>
          <p:cNvSpPr>
            <a:spLocks noGrp="1"/>
          </p:cNvSpPr>
          <p:nvPr userDrawn="1">
            <p:ph type="dt" sz="half" idx="10"/>
          </p:nvPr>
        </p:nvSpPr>
        <p:spPr/>
        <p:txBody>
          <a:bodyPr/>
          <a:lstStyle>
            <a:lvl1pPr>
              <a:defRPr/>
            </a:lvl1pPr>
          </a:lstStyle>
          <a:p>
            <a:fld id="{09F5B1EB-DEF5-4E5D-B671-F3E412851C2D}" type="datetime1">
              <a:rPr lang="en-US"/>
              <a:pPr/>
              <a:t>3/5/2012</a:t>
            </a:fld>
            <a:endParaRPr lang="en-US" dirty="0"/>
          </a:p>
        </p:txBody>
      </p:sp>
      <p:sp>
        <p:nvSpPr>
          <p:cNvPr id="62" name="Footer Placeholder 3"/>
          <p:cNvSpPr>
            <a:spLocks noGrp="1"/>
          </p:cNvSpPr>
          <p:nvPr userDrawn="1">
            <p:ph type="ftr" sz="quarter" idx="11"/>
          </p:nvPr>
        </p:nvSpPr>
        <p:spPr/>
        <p:txBody>
          <a:bodyPr/>
          <a:lstStyle>
            <a:lvl1pPr>
              <a:defRPr>
                <a:latin typeface="SegoeUI"/>
                <a:cs typeface="SegoeUI"/>
              </a:defRPr>
            </a:lvl1pPr>
          </a:lstStyle>
          <a:p>
            <a:pPr>
              <a:defRPr/>
            </a:pPr>
            <a:endParaRPr lang="en-US" dirty="0"/>
          </a:p>
        </p:txBody>
      </p:sp>
      <p:sp>
        <p:nvSpPr>
          <p:cNvPr id="63" name="Slide Number Placeholder 4"/>
          <p:cNvSpPr>
            <a:spLocks noGrp="1"/>
          </p:cNvSpPr>
          <p:nvPr userDrawn="1">
            <p:ph type="sldNum" sz="quarter" idx="12"/>
          </p:nvPr>
        </p:nvSpPr>
        <p:spPr/>
        <p:txBody>
          <a:bodyPr/>
          <a:lstStyle>
            <a:lvl1pPr>
              <a:defRPr/>
            </a:lvl1pPr>
          </a:lstStyle>
          <a:p>
            <a:fld id="{B12DC525-78DA-4299-83D9-BC8F4AC11F35}" type="slidenum">
              <a:rPr lang="en-US"/>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7431088" y="5145088"/>
            <a:ext cx="1674812" cy="1674812"/>
            <a:chOff x="7430573" y="5144573"/>
            <a:chExt cx="1674707" cy="1674707"/>
          </a:xfrm>
        </p:grpSpPr>
        <p:sp>
          <p:nvSpPr>
            <p:cNvPr id="4" name="Rectangle 3"/>
            <p:cNvSpPr/>
            <p:nvPr userDrawn="1"/>
          </p:nvSpPr>
          <p:spPr>
            <a:xfrm>
              <a:off x="8968764"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7430573"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7622648"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7814724"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8006799"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8198875"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8390950"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8583026"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8776689"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8968764"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8968764"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8968764"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8968764"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8968764"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a:off x="8968764"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8968764"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8968764" y="5144573"/>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7622648"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7814724"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8006799"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8198875"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8390950"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a:off x="8583026"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userDrawn="1"/>
          </p:nvSpPr>
          <p:spPr>
            <a:xfrm>
              <a:off x="8776689"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a:off x="7814724"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a:off x="8006799"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a:off x="8198875"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userDrawn="1"/>
          </p:nvSpPr>
          <p:spPr>
            <a:xfrm>
              <a:off x="8390950"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8583026"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776689"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8006799"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8198875"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8390950"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8583026"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userDrawn="1"/>
          </p:nvSpPr>
          <p:spPr>
            <a:xfrm>
              <a:off x="8776689"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userDrawn="1"/>
          </p:nvSpPr>
          <p:spPr>
            <a:xfrm>
              <a:off x="8198875"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userDrawn="1"/>
          </p:nvSpPr>
          <p:spPr>
            <a:xfrm>
              <a:off x="8390950" y="5912875"/>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userDrawn="1"/>
          </p:nvSpPr>
          <p:spPr>
            <a:xfrm>
              <a:off x="8583026"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8776689"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a:off x="8390950" y="5720799"/>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a:off x="8583026" y="5720799"/>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8776689"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userDrawn="1"/>
          </p:nvSpPr>
          <p:spPr>
            <a:xfrm>
              <a:off x="8583026" y="5528724"/>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a:off x="8776689"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Rectangle 47"/>
            <p:cNvSpPr/>
            <p:nvPr userDrawn="1"/>
          </p:nvSpPr>
          <p:spPr>
            <a:xfrm>
              <a:off x="8776689"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9" name="Rectangle 48"/>
          <p:cNvSpPr/>
          <p:nvPr userDrawn="1"/>
        </p:nvSpPr>
        <p:spPr>
          <a:xfrm>
            <a:off x="457200" y="0"/>
            <a:ext cx="13716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Rectangle 49"/>
          <p:cNvSpPr/>
          <p:nvPr userDrawn="1"/>
        </p:nvSpPr>
        <p:spPr>
          <a:xfrm>
            <a:off x="1828800" y="0"/>
            <a:ext cx="13716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a:off x="3200400" y="0"/>
            <a:ext cx="1371600" cy="136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Rectangle 51"/>
          <p:cNvSpPr/>
          <p:nvPr userDrawn="1"/>
        </p:nvSpPr>
        <p:spPr>
          <a:xfrm>
            <a:off x="4572000" y="0"/>
            <a:ext cx="1371600" cy="136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Rectangle 52"/>
          <p:cNvSpPr/>
          <p:nvPr userDrawn="1"/>
        </p:nvSpPr>
        <p:spPr>
          <a:xfrm>
            <a:off x="0" y="0"/>
            <a:ext cx="4572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ectangle 53"/>
          <p:cNvSpPr/>
          <p:nvPr userDrawn="1"/>
        </p:nvSpPr>
        <p:spPr>
          <a:xfrm>
            <a:off x="5943600" y="0"/>
            <a:ext cx="32004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5" name="Date Placeholder 2"/>
          <p:cNvSpPr>
            <a:spLocks noGrp="1"/>
          </p:cNvSpPr>
          <p:nvPr>
            <p:ph type="dt" sz="half" idx="10"/>
          </p:nvPr>
        </p:nvSpPr>
        <p:spPr/>
        <p:txBody>
          <a:bodyPr/>
          <a:lstStyle>
            <a:lvl1pPr>
              <a:defRPr/>
            </a:lvl1pPr>
          </a:lstStyle>
          <a:p>
            <a:fld id="{50BABEAA-B23F-459A-BBF2-DE72020702B1}" type="datetime1">
              <a:rPr lang="en-US"/>
              <a:pPr/>
              <a:t>3/5/2012</a:t>
            </a:fld>
            <a:endParaRPr lang="en-US" dirty="0"/>
          </a:p>
        </p:txBody>
      </p:sp>
      <p:sp>
        <p:nvSpPr>
          <p:cNvPr id="56" name="Footer Placeholder 3"/>
          <p:cNvSpPr>
            <a:spLocks noGrp="1"/>
          </p:cNvSpPr>
          <p:nvPr>
            <p:ph type="ftr" sz="quarter" idx="11"/>
          </p:nvPr>
        </p:nvSpPr>
        <p:spPr/>
        <p:txBody>
          <a:bodyPr/>
          <a:lstStyle>
            <a:lvl1pPr>
              <a:defRPr/>
            </a:lvl1pPr>
          </a:lstStyle>
          <a:p>
            <a:pPr>
              <a:defRPr/>
            </a:pPr>
            <a:endParaRPr lang="en-US" dirty="0"/>
          </a:p>
        </p:txBody>
      </p:sp>
      <p:sp>
        <p:nvSpPr>
          <p:cNvPr id="57" name="Slide Number Placeholder 4"/>
          <p:cNvSpPr>
            <a:spLocks noGrp="1"/>
          </p:cNvSpPr>
          <p:nvPr>
            <p:ph type="sldNum" sz="quarter" idx="12"/>
          </p:nvPr>
        </p:nvSpPr>
        <p:spPr/>
        <p:txBody>
          <a:bodyPr/>
          <a:lstStyle>
            <a:lvl1pPr>
              <a:defRPr/>
            </a:lvl1pPr>
          </a:lstStyle>
          <a:p>
            <a:fld id="{E3C3FF95-2F8C-4342-ACCB-38F3ADD3D6E9}" type="slidenum">
              <a:rPr lang="en-US"/>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7431088" y="5145088"/>
            <a:ext cx="1674812" cy="1674812"/>
            <a:chOff x="7430573" y="5144573"/>
            <a:chExt cx="1674707" cy="1674707"/>
          </a:xfrm>
        </p:grpSpPr>
        <p:sp>
          <p:nvSpPr>
            <p:cNvPr id="3" name="Rectangle 2"/>
            <p:cNvSpPr/>
            <p:nvPr userDrawn="1"/>
          </p:nvSpPr>
          <p:spPr>
            <a:xfrm>
              <a:off x="8968764"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7430573"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7622648"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7814724"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8006799"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8198875"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8390950"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8583026"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8776689"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8968764"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8968764"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8968764"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8968764"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8968764"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8968764"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a:off x="8968764"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8968764" y="5144573"/>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7622648"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7814724"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8006799"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8198875"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8390950"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8583026"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a:off x="8776689"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userDrawn="1"/>
          </p:nvSpPr>
          <p:spPr>
            <a:xfrm>
              <a:off x="7814724"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a:off x="8006799"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a:off x="8198875"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a:off x="8390950"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userDrawn="1"/>
          </p:nvSpPr>
          <p:spPr>
            <a:xfrm>
              <a:off x="8583026"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8776689"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006799"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8198875"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8390950"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8583026"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8776689"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userDrawn="1"/>
          </p:nvSpPr>
          <p:spPr>
            <a:xfrm>
              <a:off x="8198875"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userDrawn="1"/>
          </p:nvSpPr>
          <p:spPr>
            <a:xfrm>
              <a:off x="8390950" y="5912875"/>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userDrawn="1"/>
          </p:nvSpPr>
          <p:spPr>
            <a:xfrm>
              <a:off x="8583026"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userDrawn="1"/>
          </p:nvSpPr>
          <p:spPr>
            <a:xfrm>
              <a:off x="8776689"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8390950" y="5720799"/>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a:off x="8583026" y="5720799"/>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a:off x="8776689"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8583026" y="5528724"/>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userDrawn="1"/>
          </p:nvSpPr>
          <p:spPr>
            <a:xfrm>
              <a:off x="8776689"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a:off x="8776689"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8" name="Rectangle 47"/>
          <p:cNvSpPr/>
          <p:nvPr userDrawn="1"/>
        </p:nvSpPr>
        <p:spPr>
          <a:xfrm>
            <a:off x="457200" y="0"/>
            <a:ext cx="13716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ectangle 48"/>
          <p:cNvSpPr/>
          <p:nvPr userDrawn="1"/>
        </p:nvSpPr>
        <p:spPr>
          <a:xfrm>
            <a:off x="1828800" y="0"/>
            <a:ext cx="13716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Rectangle 49"/>
          <p:cNvSpPr/>
          <p:nvPr userDrawn="1"/>
        </p:nvSpPr>
        <p:spPr>
          <a:xfrm>
            <a:off x="3200400" y="0"/>
            <a:ext cx="1371600" cy="136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a:off x="4572000" y="0"/>
            <a:ext cx="1371600" cy="136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Rectangle 51"/>
          <p:cNvSpPr/>
          <p:nvPr userDrawn="1"/>
        </p:nvSpPr>
        <p:spPr>
          <a:xfrm>
            <a:off x="0" y="0"/>
            <a:ext cx="4572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Rectangle 52"/>
          <p:cNvSpPr/>
          <p:nvPr userDrawn="1"/>
        </p:nvSpPr>
        <p:spPr>
          <a:xfrm>
            <a:off x="5943600" y="0"/>
            <a:ext cx="32004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Date Placeholder 1"/>
          <p:cNvSpPr>
            <a:spLocks noGrp="1"/>
          </p:cNvSpPr>
          <p:nvPr>
            <p:ph type="dt" sz="half" idx="10"/>
          </p:nvPr>
        </p:nvSpPr>
        <p:spPr/>
        <p:txBody>
          <a:bodyPr/>
          <a:lstStyle>
            <a:lvl1pPr>
              <a:defRPr/>
            </a:lvl1pPr>
          </a:lstStyle>
          <a:p>
            <a:fld id="{D6EA3FFF-1763-405F-8AEC-AD2BBC40F82E}" type="datetime1">
              <a:rPr lang="en-US"/>
              <a:pPr/>
              <a:t>3/5/2012</a:t>
            </a:fld>
            <a:endParaRPr lang="en-US" dirty="0"/>
          </a:p>
        </p:txBody>
      </p:sp>
      <p:sp>
        <p:nvSpPr>
          <p:cNvPr id="55" name="Footer Placeholder 2"/>
          <p:cNvSpPr>
            <a:spLocks noGrp="1"/>
          </p:cNvSpPr>
          <p:nvPr>
            <p:ph type="ftr" sz="quarter" idx="11"/>
          </p:nvPr>
        </p:nvSpPr>
        <p:spPr/>
        <p:txBody>
          <a:bodyPr/>
          <a:lstStyle>
            <a:lvl1pPr>
              <a:defRPr/>
            </a:lvl1pPr>
          </a:lstStyle>
          <a:p>
            <a:pPr>
              <a:defRPr/>
            </a:pPr>
            <a:endParaRPr lang="en-US" dirty="0"/>
          </a:p>
        </p:txBody>
      </p:sp>
      <p:sp>
        <p:nvSpPr>
          <p:cNvPr id="56" name="Slide Number Placeholder 3"/>
          <p:cNvSpPr>
            <a:spLocks noGrp="1"/>
          </p:cNvSpPr>
          <p:nvPr>
            <p:ph type="sldNum" sz="quarter" idx="12"/>
          </p:nvPr>
        </p:nvSpPr>
        <p:spPr/>
        <p:txBody>
          <a:bodyPr/>
          <a:lstStyle>
            <a:lvl1pPr>
              <a:defRPr/>
            </a:lvl1pPr>
          </a:lstStyle>
          <a:p>
            <a:fld id="{CCE010FE-7D9B-4951-8425-7273C53321C8}" type="slidenum">
              <a:rPr lang="en-US"/>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0" y="136525"/>
            <a:ext cx="2743200" cy="67214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7"/>
          <p:cNvGrpSpPr>
            <a:grpSpLocks/>
          </p:cNvGrpSpPr>
          <p:nvPr userDrawn="1"/>
        </p:nvGrpSpPr>
        <p:grpSpPr bwMode="auto">
          <a:xfrm>
            <a:off x="7431088" y="5145088"/>
            <a:ext cx="1674812" cy="1674812"/>
            <a:chOff x="7430573" y="5144573"/>
            <a:chExt cx="1674707" cy="1674707"/>
          </a:xfrm>
        </p:grpSpPr>
        <p:sp>
          <p:nvSpPr>
            <p:cNvPr id="7" name="Rectangle 6"/>
            <p:cNvSpPr/>
            <p:nvPr userDrawn="1"/>
          </p:nvSpPr>
          <p:spPr>
            <a:xfrm>
              <a:off x="8968764"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7430573"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7622648"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7814724"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8006799"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8198875"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8390950"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8583026"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8776689"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8968764"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8968764"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a:off x="8968764"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8968764"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8968764"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8968764"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8968764"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8968764" y="5144573"/>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7622648"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7814724"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a:off x="8006799"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userDrawn="1"/>
          </p:nvSpPr>
          <p:spPr>
            <a:xfrm>
              <a:off x="8198875"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a:off x="8390950"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a:off x="8583026"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a:off x="8776689"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userDrawn="1"/>
          </p:nvSpPr>
          <p:spPr>
            <a:xfrm>
              <a:off x="7814724"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8006799"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198875"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8390950"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8583026"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8776689"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8006799"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userDrawn="1"/>
          </p:nvSpPr>
          <p:spPr>
            <a:xfrm>
              <a:off x="8198875"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userDrawn="1"/>
          </p:nvSpPr>
          <p:spPr>
            <a:xfrm>
              <a:off x="8390950"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userDrawn="1"/>
          </p:nvSpPr>
          <p:spPr>
            <a:xfrm>
              <a:off x="8583026"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userDrawn="1"/>
          </p:nvSpPr>
          <p:spPr>
            <a:xfrm>
              <a:off x="8776689"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8198875"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a:off x="8390950" y="5912875"/>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a:off x="8583026"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8776689"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userDrawn="1"/>
          </p:nvSpPr>
          <p:spPr>
            <a:xfrm>
              <a:off x="8390950" y="5720799"/>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a:off x="8583026" y="5720799"/>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Rectangle 47"/>
            <p:cNvSpPr/>
            <p:nvPr userDrawn="1"/>
          </p:nvSpPr>
          <p:spPr>
            <a:xfrm>
              <a:off x="8776689"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ectangle 48"/>
            <p:cNvSpPr/>
            <p:nvPr userDrawn="1"/>
          </p:nvSpPr>
          <p:spPr>
            <a:xfrm>
              <a:off x="8583026" y="5528724"/>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Rectangle 49"/>
            <p:cNvSpPr/>
            <p:nvPr userDrawn="1"/>
          </p:nvSpPr>
          <p:spPr>
            <a:xfrm>
              <a:off x="8776689"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a:off x="8776689"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2" name="Rectangle 51"/>
          <p:cNvSpPr/>
          <p:nvPr userDrawn="1"/>
        </p:nvSpPr>
        <p:spPr>
          <a:xfrm>
            <a:off x="457200" y="0"/>
            <a:ext cx="13716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Rectangle 52"/>
          <p:cNvSpPr/>
          <p:nvPr userDrawn="1"/>
        </p:nvSpPr>
        <p:spPr>
          <a:xfrm>
            <a:off x="1828800" y="0"/>
            <a:ext cx="13716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ectangle 53"/>
          <p:cNvSpPr/>
          <p:nvPr userDrawn="1"/>
        </p:nvSpPr>
        <p:spPr>
          <a:xfrm>
            <a:off x="3200400" y="0"/>
            <a:ext cx="1371600" cy="136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Rectangle 54"/>
          <p:cNvSpPr/>
          <p:nvPr userDrawn="1"/>
        </p:nvSpPr>
        <p:spPr>
          <a:xfrm>
            <a:off x="4572000" y="0"/>
            <a:ext cx="1371600" cy="136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Rectangle 55"/>
          <p:cNvSpPr/>
          <p:nvPr userDrawn="1"/>
        </p:nvSpPr>
        <p:spPr>
          <a:xfrm>
            <a:off x="0" y="0"/>
            <a:ext cx="4572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Rectangle 56"/>
          <p:cNvSpPr/>
          <p:nvPr userDrawn="1"/>
        </p:nvSpPr>
        <p:spPr>
          <a:xfrm>
            <a:off x="5943600" y="0"/>
            <a:ext cx="32004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1" y="273050"/>
            <a:ext cx="2133600"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24200" y="273050"/>
            <a:ext cx="5562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2133601"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8" name="Date Placeholder 4"/>
          <p:cNvSpPr>
            <a:spLocks noGrp="1"/>
          </p:cNvSpPr>
          <p:nvPr>
            <p:ph type="dt" sz="half" idx="10"/>
          </p:nvPr>
        </p:nvSpPr>
        <p:spPr/>
        <p:txBody>
          <a:bodyPr/>
          <a:lstStyle>
            <a:lvl1pPr>
              <a:defRPr/>
            </a:lvl1pPr>
          </a:lstStyle>
          <a:p>
            <a:fld id="{593B2237-0A10-4B73-95CF-02D8193DFFDC}" type="datetime1">
              <a:rPr lang="en-US"/>
              <a:pPr/>
              <a:t>3/5/2012</a:t>
            </a:fld>
            <a:endParaRPr lang="en-US" dirty="0"/>
          </a:p>
        </p:txBody>
      </p:sp>
      <p:sp>
        <p:nvSpPr>
          <p:cNvPr id="59" name="Footer Placeholder 5"/>
          <p:cNvSpPr>
            <a:spLocks noGrp="1"/>
          </p:cNvSpPr>
          <p:nvPr>
            <p:ph type="ftr" sz="quarter" idx="11"/>
          </p:nvPr>
        </p:nvSpPr>
        <p:spPr/>
        <p:txBody>
          <a:bodyPr/>
          <a:lstStyle>
            <a:lvl1pPr>
              <a:defRPr/>
            </a:lvl1pPr>
          </a:lstStyle>
          <a:p>
            <a:pPr>
              <a:defRPr/>
            </a:pPr>
            <a:endParaRPr lang="en-US" dirty="0"/>
          </a:p>
        </p:txBody>
      </p:sp>
      <p:sp>
        <p:nvSpPr>
          <p:cNvPr id="60" name="Slide Number Placeholder 6"/>
          <p:cNvSpPr>
            <a:spLocks noGrp="1"/>
          </p:cNvSpPr>
          <p:nvPr>
            <p:ph type="sldNum" sz="quarter" idx="12"/>
          </p:nvPr>
        </p:nvSpPr>
        <p:spPr/>
        <p:txBody>
          <a:bodyPr/>
          <a:lstStyle>
            <a:lvl1pPr>
              <a:defRPr/>
            </a:lvl1pPr>
          </a:lstStyle>
          <a:p>
            <a:fld id="{4CAEEE27-B2EC-4884-82FB-F7F2E5884F5E}" type="slidenum">
              <a:rPr lang="en-US"/>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sp>
        <p:nvSpPr>
          <p:cNvPr id="5" name="Rectangle 4"/>
          <p:cNvSpPr/>
          <p:nvPr userDrawn="1"/>
        </p:nvSpPr>
        <p:spPr>
          <a:xfrm>
            <a:off x="0" y="136525"/>
            <a:ext cx="2743200" cy="6721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7"/>
          <p:cNvGrpSpPr>
            <a:grpSpLocks/>
          </p:cNvGrpSpPr>
          <p:nvPr userDrawn="1"/>
        </p:nvGrpSpPr>
        <p:grpSpPr bwMode="auto">
          <a:xfrm>
            <a:off x="7431088" y="5145088"/>
            <a:ext cx="1674812" cy="1674812"/>
            <a:chOff x="7430573" y="5144573"/>
            <a:chExt cx="1674707" cy="1674707"/>
          </a:xfrm>
        </p:grpSpPr>
        <p:sp>
          <p:nvSpPr>
            <p:cNvPr id="7" name="Rectangle 6"/>
            <p:cNvSpPr/>
            <p:nvPr userDrawn="1"/>
          </p:nvSpPr>
          <p:spPr>
            <a:xfrm>
              <a:off x="8968764"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7430573"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7622648"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7814724"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8006799"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8198875"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8390950"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8583026"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8776689"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8968764"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8968764"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a:off x="8968764"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8968764"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8968764"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8968764"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8968764"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8968764" y="5144573"/>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7622648"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7814724"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a:off x="8006799"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userDrawn="1"/>
          </p:nvSpPr>
          <p:spPr>
            <a:xfrm>
              <a:off x="8198875"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a:off x="8390950"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a:off x="8583026"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a:off x="8776689"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userDrawn="1"/>
          </p:nvSpPr>
          <p:spPr>
            <a:xfrm>
              <a:off x="7814724"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8006799"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198875"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8390950"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8583026"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8776689"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8006799"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userDrawn="1"/>
          </p:nvSpPr>
          <p:spPr>
            <a:xfrm>
              <a:off x="8198875"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userDrawn="1"/>
          </p:nvSpPr>
          <p:spPr>
            <a:xfrm>
              <a:off x="8390950"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userDrawn="1"/>
          </p:nvSpPr>
          <p:spPr>
            <a:xfrm>
              <a:off x="8583026"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userDrawn="1"/>
          </p:nvSpPr>
          <p:spPr>
            <a:xfrm>
              <a:off x="8776689"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8198875"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a:off x="8390950" y="5912875"/>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a:off x="8583026"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8776689"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userDrawn="1"/>
          </p:nvSpPr>
          <p:spPr>
            <a:xfrm>
              <a:off x="8390950" y="5720799"/>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a:off x="8583026" y="5720799"/>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Rectangle 47"/>
            <p:cNvSpPr/>
            <p:nvPr userDrawn="1"/>
          </p:nvSpPr>
          <p:spPr>
            <a:xfrm>
              <a:off x="8776689"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ectangle 48"/>
            <p:cNvSpPr/>
            <p:nvPr userDrawn="1"/>
          </p:nvSpPr>
          <p:spPr>
            <a:xfrm>
              <a:off x="8583026" y="5528724"/>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Rectangle 49"/>
            <p:cNvSpPr/>
            <p:nvPr userDrawn="1"/>
          </p:nvSpPr>
          <p:spPr>
            <a:xfrm>
              <a:off x="8776689"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a:off x="8776689"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2" name="Rectangle 51"/>
          <p:cNvSpPr/>
          <p:nvPr userDrawn="1"/>
        </p:nvSpPr>
        <p:spPr>
          <a:xfrm>
            <a:off x="457200" y="0"/>
            <a:ext cx="13716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Rectangle 52"/>
          <p:cNvSpPr/>
          <p:nvPr userDrawn="1"/>
        </p:nvSpPr>
        <p:spPr>
          <a:xfrm>
            <a:off x="1828800" y="0"/>
            <a:ext cx="13716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ectangle 53"/>
          <p:cNvSpPr/>
          <p:nvPr userDrawn="1"/>
        </p:nvSpPr>
        <p:spPr>
          <a:xfrm>
            <a:off x="3200400" y="0"/>
            <a:ext cx="1371600" cy="136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Rectangle 54"/>
          <p:cNvSpPr/>
          <p:nvPr userDrawn="1"/>
        </p:nvSpPr>
        <p:spPr>
          <a:xfrm>
            <a:off x="4572000" y="0"/>
            <a:ext cx="1371600" cy="136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Rectangle 55"/>
          <p:cNvSpPr/>
          <p:nvPr userDrawn="1"/>
        </p:nvSpPr>
        <p:spPr>
          <a:xfrm>
            <a:off x="0" y="0"/>
            <a:ext cx="4572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Rectangle 56"/>
          <p:cNvSpPr/>
          <p:nvPr userDrawn="1"/>
        </p:nvSpPr>
        <p:spPr>
          <a:xfrm>
            <a:off x="5943600" y="0"/>
            <a:ext cx="32004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1" y="273050"/>
            <a:ext cx="2133600"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24200" y="273050"/>
            <a:ext cx="5562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2133601"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8" name="Date Placeholder 4"/>
          <p:cNvSpPr>
            <a:spLocks noGrp="1"/>
          </p:cNvSpPr>
          <p:nvPr>
            <p:ph type="dt" sz="half" idx="10"/>
          </p:nvPr>
        </p:nvSpPr>
        <p:spPr/>
        <p:txBody>
          <a:bodyPr/>
          <a:lstStyle>
            <a:lvl1pPr>
              <a:defRPr/>
            </a:lvl1pPr>
          </a:lstStyle>
          <a:p>
            <a:fld id="{5CBE7A3D-E17B-4DD3-8DA9-2885B1062208}" type="datetime1">
              <a:rPr lang="en-US"/>
              <a:pPr/>
              <a:t>3/5/2012</a:t>
            </a:fld>
            <a:endParaRPr lang="en-US" dirty="0"/>
          </a:p>
        </p:txBody>
      </p:sp>
      <p:sp>
        <p:nvSpPr>
          <p:cNvPr id="59" name="Footer Placeholder 5"/>
          <p:cNvSpPr>
            <a:spLocks noGrp="1"/>
          </p:cNvSpPr>
          <p:nvPr>
            <p:ph type="ftr" sz="quarter" idx="11"/>
          </p:nvPr>
        </p:nvSpPr>
        <p:spPr/>
        <p:txBody>
          <a:bodyPr/>
          <a:lstStyle>
            <a:lvl1pPr>
              <a:defRPr/>
            </a:lvl1pPr>
          </a:lstStyle>
          <a:p>
            <a:pPr>
              <a:defRPr/>
            </a:pPr>
            <a:endParaRPr lang="en-US" dirty="0"/>
          </a:p>
        </p:txBody>
      </p:sp>
      <p:sp>
        <p:nvSpPr>
          <p:cNvPr id="60" name="Slide Number Placeholder 6"/>
          <p:cNvSpPr>
            <a:spLocks noGrp="1"/>
          </p:cNvSpPr>
          <p:nvPr>
            <p:ph type="sldNum" sz="quarter" idx="12"/>
          </p:nvPr>
        </p:nvSpPr>
        <p:spPr/>
        <p:txBody>
          <a:bodyPr/>
          <a:lstStyle>
            <a:lvl1pPr>
              <a:defRPr/>
            </a:lvl1pPr>
          </a:lstStyle>
          <a:p>
            <a:fld id="{7008B3B5-0B18-4063-847E-BBB880FF71E9}" type="slidenum">
              <a:rPr lang="en-US"/>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5" name="Rectangle 4"/>
          <p:cNvSpPr/>
          <p:nvPr userDrawn="1"/>
        </p:nvSpPr>
        <p:spPr>
          <a:xfrm>
            <a:off x="0" y="136525"/>
            <a:ext cx="2743200" cy="67214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7"/>
          <p:cNvGrpSpPr>
            <a:grpSpLocks/>
          </p:cNvGrpSpPr>
          <p:nvPr userDrawn="1"/>
        </p:nvGrpSpPr>
        <p:grpSpPr bwMode="auto">
          <a:xfrm>
            <a:off x="7431088" y="5145088"/>
            <a:ext cx="1674812" cy="1674812"/>
            <a:chOff x="7430573" y="5144573"/>
            <a:chExt cx="1674707" cy="1674707"/>
          </a:xfrm>
        </p:grpSpPr>
        <p:sp>
          <p:nvSpPr>
            <p:cNvPr id="7" name="Rectangle 6"/>
            <p:cNvSpPr/>
            <p:nvPr userDrawn="1"/>
          </p:nvSpPr>
          <p:spPr>
            <a:xfrm>
              <a:off x="8968764"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7430573"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7622648"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7814724"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8006799"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8198875"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8390950"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8583026"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8776689"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8968764"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8968764"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a:off x="8968764"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8968764"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8968764"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8968764"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8968764"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8968764" y="5144573"/>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7622648"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7814724"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a:off x="8006799"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userDrawn="1"/>
          </p:nvSpPr>
          <p:spPr>
            <a:xfrm>
              <a:off x="8198875"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a:off x="8390950"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a:off x="8583026"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a:off x="8776689"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userDrawn="1"/>
          </p:nvSpPr>
          <p:spPr>
            <a:xfrm>
              <a:off x="7814724"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8006799"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198875"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8390950"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8583026"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8776689"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8006799"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userDrawn="1"/>
          </p:nvSpPr>
          <p:spPr>
            <a:xfrm>
              <a:off x="8198875"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userDrawn="1"/>
          </p:nvSpPr>
          <p:spPr>
            <a:xfrm>
              <a:off x="8390950"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userDrawn="1"/>
          </p:nvSpPr>
          <p:spPr>
            <a:xfrm>
              <a:off x="8583026"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userDrawn="1"/>
          </p:nvSpPr>
          <p:spPr>
            <a:xfrm>
              <a:off x="8776689"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8198875"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a:off x="8390950" y="5912875"/>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a:off x="8583026"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8776689"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userDrawn="1"/>
          </p:nvSpPr>
          <p:spPr>
            <a:xfrm>
              <a:off x="8390950" y="5720799"/>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a:off x="8583026" y="5720799"/>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Rectangle 47"/>
            <p:cNvSpPr/>
            <p:nvPr userDrawn="1"/>
          </p:nvSpPr>
          <p:spPr>
            <a:xfrm>
              <a:off x="8776689"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ectangle 48"/>
            <p:cNvSpPr/>
            <p:nvPr userDrawn="1"/>
          </p:nvSpPr>
          <p:spPr>
            <a:xfrm>
              <a:off x="8583026" y="5528724"/>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Rectangle 49"/>
            <p:cNvSpPr/>
            <p:nvPr userDrawn="1"/>
          </p:nvSpPr>
          <p:spPr>
            <a:xfrm>
              <a:off x="8776689"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a:off x="8776689"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2" name="Rectangle 51"/>
          <p:cNvSpPr/>
          <p:nvPr userDrawn="1"/>
        </p:nvSpPr>
        <p:spPr>
          <a:xfrm>
            <a:off x="457200" y="0"/>
            <a:ext cx="13716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Rectangle 52"/>
          <p:cNvSpPr/>
          <p:nvPr userDrawn="1"/>
        </p:nvSpPr>
        <p:spPr>
          <a:xfrm>
            <a:off x="1828800" y="0"/>
            <a:ext cx="13716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ectangle 53"/>
          <p:cNvSpPr/>
          <p:nvPr userDrawn="1"/>
        </p:nvSpPr>
        <p:spPr>
          <a:xfrm>
            <a:off x="3200400" y="0"/>
            <a:ext cx="1371600" cy="136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Rectangle 54"/>
          <p:cNvSpPr/>
          <p:nvPr userDrawn="1"/>
        </p:nvSpPr>
        <p:spPr>
          <a:xfrm>
            <a:off x="4572000" y="0"/>
            <a:ext cx="1371600" cy="136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Rectangle 55"/>
          <p:cNvSpPr/>
          <p:nvPr userDrawn="1"/>
        </p:nvSpPr>
        <p:spPr>
          <a:xfrm>
            <a:off x="0" y="0"/>
            <a:ext cx="4572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Rectangle 56"/>
          <p:cNvSpPr/>
          <p:nvPr userDrawn="1"/>
        </p:nvSpPr>
        <p:spPr>
          <a:xfrm>
            <a:off x="5943600" y="0"/>
            <a:ext cx="32004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1" y="273050"/>
            <a:ext cx="2133600"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24200" y="273050"/>
            <a:ext cx="5562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2133601"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8" name="Date Placeholder 4"/>
          <p:cNvSpPr>
            <a:spLocks noGrp="1"/>
          </p:cNvSpPr>
          <p:nvPr>
            <p:ph type="dt" sz="half" idx="10"/>
          </p:nvPr>
        </p:nvSpPr>
        <p:spPr/>
        <p:txBody>
          <a:bodyPr/>
          <a:lstStyle>
            <a:lvl1pPr>
              <a:defRPr/>
            </a:lvl1pPr>
          </a:lstStyle>
          <a:p>
            <a:fld id="{785C8C38-3993-4B7D-9E0A-5A177A610734}" type="datetime1">
              <a:rPr lang="en-US"/>
              <a:pPr/>
              <a:t>3/5/2012</a:t>
            </a:fld>
            <a:endParaRPr lang="en-US" dirty="0"/>
          </a:p>
        </p:txBody>
      </p:sp>
      <p:sp>
        <p:nvSpPr>
          <p:cNvPr id="59" name="Footer Placeholder 5"/>
          <p:cNvSpPr>
            <a:spLocks noGrp="1"/>
          </p:cNvSpPr>
          <p:nvPr>
            <p:ph type="ftr" sz="quarter" idx="11"/>
          </p:nvPr>
        </p:nvSpPr>
        <p:spPr/>
        <p:txBody>
          <a:bodyPr/>
          <a:lstStyle>
            <a:lvl1pPr>
              <a:defRPr/>
            </a:lvl1pPr>
          </a:lstStyle>
          <a:p>
            <a:pPr>
              <a:defRPr/>
            </a:pPr>
            <a:endParaRPr lang="en-US" dirty="0"/>
          </a:p>
        </p:txBody>
      </p:sp>
      <p:sp>
        <p:nvSpPr>
          <p:cNvPr id="60" name="Slide Number Placeholder 6"/>
          <p:cNvSpPr>
            <a:spLocks noGrp="1"/>
          </p:cNvSpPr>
          <p:nvPr>
            <p:ph type="sldNum" sz="quarter" idx="12"/>
          </p:nvPr>
        </p:nvSpPr>
        <p:spPr/>
        <p:txBody>
          <a:bodyPr/>
          <a:lstStyle>
            <a:lvl1pPr>
              <a:defRPr/>
            </a:lvl1pPr>
          </a:lstStyle>
          <a:p>
            <a:fld id="{80AA2297-6CE9-4998-B999-B434690A121A}" type="slidenum">
              <a:rPr lang="en-US"/>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5" name="Rectangle 4"/>
          <p:cNvSpPr/>
          <p:nvPr userDrawn="1"/>
        </p:nvSpPr>
        <p:spPr>
          <a:xfrm>
            <a:off x="0" y="136525"/>
            <a:ext cx="2743200" cy="67214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7"/>
          <p:cNvGrpSpPr>
            <a:grpSpLocks/>
          </p:cNvGrpSpPr>
          <p:nvPr userDrawn="1"/>
        </p:nvGrpSpPr>
        <p:grpSpPr bwMode="auto">
          <a:xfrm>
            <a:off x="7431088" y="5145088"/>
            <a:ext cx="1674812" cy="1674812"/>
            <a:chOff x="7430573" y="5144573"/>
            <a:chExt cx="1674707" cy="1674707"/>
          </a:xfrm>
        </p:grpSpPr>
        <p:sp>
          <p:nvSpPr>
            <p:cNvPr id="7" name="Rectangle 6"/>
            <p:cNvSpPr/>
            <p:nvPr userDrawn="1"/>
          </p:nvSpPr>
          <p:spPr>
            <a:xfrm>
              <a:off x="8968764"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7430573"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7622648"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7814724"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8006799"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8198875"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8390950"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8583026"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8776689"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8968764"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8968764"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a:off x="8968764"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8968764"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8968764"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8968764"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8968764"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8968764" y="5144573"/>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7622648"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7814724"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a:off x="8006799"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userDrawn="1"/>
          </p:nvSpPr>
          <p:spPr>
            <a:xfrm>
              <a:off x="8198875"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a:off x="8390950"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a:off x="8583026"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a:off x="8776689"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userDrawn="1"/>
          </p:nvSpPr>
          <p:spPr>
            <a:xfrm>
              <a:off x="7814724"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8006799"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198875"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8390950"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8583026"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8776689"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8006799"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userDrawn="1"/>
          </p:nvSpPr>
          <p:spPr>
            <a:xfrm>
              <a:off x="8198875"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userDrawn="1"/>
          </p:nvSpPr>
          <p:spPr>
            <a:xfrm>
              <a:off x="8390950"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userDrawn="1"/>
          </p:nvSpPr>
          <p:spPr>
            <a:xfrm>
              <a:off x="8583026"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userDrawn="1"/>
          </p:nvSpPr>
          <p:spPr>
            <a:xfrm>
              <a:off x="8776689"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8198875"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a:off x="8390950" y="5912875"/>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a:off x="8583026"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8776689"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userDrawn="1"/>
          </p:nvSpPr>
          <p:spPr>
            <a:xfrm>
              <a:off x="8390950" y="5720799"/>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a:off x="8583026" y="5720799"/>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Rectangle 47"/>
            <p:cNvSpPr/>
            <p:nvPr userDrawn="1"/>
          </p:nvSpPr>
          <p:spPr>
            <a:xfrm>
              <a:off x="8776689"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ectangle 48"/>
            <p:cNvSpPr/>
            <p:nvPr userDrawn="1"/>
          </p:nvSpPr>
          <p:spPr>
            <a:xfrm>
              <a:off x="8583026" y="5528724"/>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Rectangle 49"/>
            <p:cNvSpPr/>
            <p:nvPr userDrawn="1"/>
          </p:nvSpPr>
          <p:spPr>
            <a:xfrm>
              <a:off x="8776689"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a:off x="8776689"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2" name="Rectangle 51"/>
          <p:cNvSpPr/>
          <p:nvPr userDrawn="1"/>
        </p:nvSpPr>
        <p:spPr>
          <a:xfrm>
            <a:off x="457200" y="0"/>
            <a:ext cx="13716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Rectangle 52"/>
          <p:cNvSpPr/>
          <p:nvPr userDrawn="1"/>
        </p:nvSpPr>
        <p:spPr>
          <a:xfrm>
            <a:off x="1828800" y="0"/>
            <a:ext cx="13716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ectangle 53"/>
          <p:cNvSpPr/>
          <p:nvPr userDrawn="1"/>
        </p:nvSpPr>
        <p:spPr>
          <a:xfrm>
            <a:off x="3200400" y="0"/>
            <a:ext cx="1371600" cy="136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Rectangle 54"/>
          <p:cNvSpPr/>
          <p:nvPr userDrawn="1"/>
        </p:nvSpPr>
        <p:spPr>
          <a:xfrm>
            <a:off x="4572000" y="0"/>
            <a:ext cx="1371600" cy="136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Rectangle 55"/>
          <p:cNvSpPr/>
          <p:nvPr userDrawn="1"/>
        </p:nvSpPr>
        <p:spPr>
          <a:xfrm>
            <a:off x="0" y="0"/>
            <a:ext cx="4572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Rectangle 56"/>
          <p:cNvSpPr/>
          <p:nvPr userDrawn="1"/>
        </p:nvSpPr>
        <p:spPr>
          <a:xfrm>
            <a:off x="5943600" y="0"/>
            <a:ext cx="32004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1" y="273050"/>
            <a:ext cx="2133600"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24200" y="273050"/>
            <a:ext cx="5562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2133601"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8" name="Date Placeholder 4"/>
          <p:cNvSpPr>
            <a:spLocks noGrp="1"/>
          </p:cNvSpPr>
          <p:nvPr>
            <p:ph type="dt" sz="half" idx="10"/>
          </p:nvPr>
        </p:nvSpPr>
        <p:spPr/>
        <p:txBody>
          <a:bodyPr/>
          <a:lstStyle>
            <a:lvl1pPr>
              <a:defRPr/>
            </a:lvl1pPr>
          </a:lstStyle>
          <a:p>
            <a:fld id="{50719ABE-3B5E-4EAD-A1DC-FB6A4C87D841}" type="datetime1">
              <a:rPr lang="en-US"/>
              <a:pPr/>
              <a:t>3/5/2012</a:t>
            </a:fld>
            <a:endParaRPr lang="en-US" dirty="0"/>
          </a:p>
        </p:txBody>
      </p:sp>
      <p:sp>
        <p:nvSpPr>
          <p:cNvPr id="59" name="Footer Placeholder 5"/>
          <p:cNvSpPr>
            <a:spLocks noGrp="1"/>
          </p:cNvSpPr>
          <p:nvPr>
            <p:ph type="ftr" sz="quarter" idx="11"/>
          </p:nvPr>
        </p:nvSpPr>
        <p:spPr/>
        <p:txBody>
          <a:bodyPr/>
          <a:lstStyle>
            <a:lvl1pPr>
              <a:defRPr/>
            </a:lvl1pPr>
          </a:lstStyle>
          <a:p>
            <a:pPr>
              <a:defRPr/>
            </a:pPr>
            <a:endParaRPr lang="en-US" dirty="0"/>
          </a:p>
        </p:txBody>
      </p:sp>
      <p:sp>
        <p:nvSpPr>
          <p:cNvPr id="60" name="Slide Number Placeholder 6"/>
          <p:cNvSpPr>
            <a:spLocks noGrp="1"/>
          </p:cNvSpPr>
          <p:nvPr>
            <p:ph type="sldNum" sz="quarter" idx="12"/>
          </p:nvPr>
        </p:nvSpPr>
        <p:spPr/>
        <p:txBody>
          <a:bodyPr/>
          <a:lstStyle>
            <a:lvl1pPr>
              <a:defRPr/>
            </a:lvl1pPr>
          </a:lstStyle>
          <a:p>
            <a:fld id="{56A56B30-044D-4A92-9683-68022F64171E}" type="slidenum">
              <a:rPr lang="en-US"/>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5" name="Rectangle 4"/>
          <p:cNvSpPr/>
          <p:nvPr userDrawn="1"/>
        </p:nvSpPr>
        <p:spPr>
          <a:xfrm>
            <a:off x="0" y="136525"/>
            <a:ext cx="2743200" cy="67214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7"/>
          <p:cNvGrpSpPr>
            <a:grpSpLocks/>
          </p:cNvGrpSpPr>
          <p:nvPr userDrawn="1"/>
        </p:nvGrpSpPr>
        <p:grpSpPr bwMode="auto">
          <a:xfrm>
            <a:off x="7431088" y="5145088"/>
            <a:ext cx="1674812" cy="1674812"/>
            <a:chOff x="7430573" y="5144573"/>
            <a:chExt cx="1674707" cy="1674707"/>
          </a:xfrm>
        </p:grpSpPr>
        <p:sp>
          <p:nvSpPr>
            <p:cNvPr id="7" name="Rectangle 6"/>
            <p:cNvSpPr/>
            <p:nvPr userDrawn="1"/>
          </p:nvSpPr>
          <p:spPr>
            <a:xfrm>
              <a:off x="8968764"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7430573"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7622648"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7814724"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8006799"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8198875"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8390950"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8583026"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8776689"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8968764"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8968764"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a:off x="8968764"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8968764"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8968764"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8968764"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8968764"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8968764" y="5144573"/>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7622648"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7814724"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a:off x="8006799"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userDrawn="1"/>
          </p:nvSpPr>
          <p:spPr>
            <a:xfrm>
              <a:off x="8198875"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a:off x="8390950"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a:off x="8583026"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a:off x="8776689"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userDrawn="1"/>
          </p:nvSpPr>
          <p:spPr>
            <a:xfrm>
              <a:off x="7814724"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8006799"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198875"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8390950"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8583026"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8776689"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8006799"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userDrawn="1"/>
          </p:nvSpPr>
          <p:spPr>
            <a:xfrm>
              <a:off x="8198875"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userDrawn="1"/>
          </p:nvSpPr>
          <p:spPr>
            <a:xfrm>
              <a:off x="8390950"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userDrawn="1"/>
          </p:nvSpPr>
          <p:spPr>
            <a:xfrm>
              <a:off x="8583026"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userDrawn="1"/>
          </p:nvSpPr>
          <p:spPr>
            <a:xfrm>
              <a:off x="8776689"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8198875"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a:off x="8390950" y="5912875"/>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a:off x="8583026"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8776689"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userDrawn="1"/>
          </p:nvSpPr>
          <p:spPr>
            <a:xfrm>
              <a:off x="8390950" y="5720799"/>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a:off x="8583026" y="5720799"/>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Rectangle 47"/>
            <p:cNvSpPr/>
            <p:nvPr userDrawn="1"/>
          </p:nvSpPr>
          <p:spPr>
            <a:xfrm>
              <a:off x="8776689"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ectangle 48"/>
            <p:cNvSpPr/>
            <p:nvPr userDrawn="1"/>
          </p:nvSpPr>
          <p:spPr>
            <a:xfrm>
              <a:off x="8583026" y="5528724"/>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Rectangle 49"/>
            <p:cNvSpPr/>
            <p:nvPr userDrawn="1"/>
          </p:nvSpPr>
          <p:spPr>
            <a:xfrm>
              <a:off x="8776689"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a:off x="8776689"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2" name="Rectangle 51"/>
          <p:cNvSpPr/>
          <p:nvPr userDrawn="1"/>
        </p:nvSpPr>
        <p:spPr>
          <a:xfrm>
            <a:off x="457200" y="0"/>
            <a:ext cx="13716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Rectangle 52"/>
          <p:cNvSpPr/>
          <p:nvPr userDrawn="1"/>
        </p:nvSpPr>
        <p:spPr>
          <a:xfrm>
            <a:off x="1828800" y="0"/>
            <a:ext cx="13716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ectangle 53"/>
          <p:cNvSpPr/>
          <p:nvPr userDrawn="1"/>
        </p:nvSpPr>
        <p:spPr>
          <a:xfrm>
            <a:off x="3200400" y="0"/>
            <a:ext cx="1371600" cy="136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Rectangle 54"/>
          <p:cNvSpPr/>
          <p:nvPr userDrawn="1"/>
        </p:nvSpPr>
        <p:spPr>
          <a:xfrm>
            <a:off x="4572000" y="0"/>
            <a:ext cx="1371600" cy="136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Rectangle 55"/>
          <p:cNvSpPr/>
          <p:nvPr userDrawn="1"/>
        </p:nvSpPr>
        <p:spPr>
          <a:xfrm>
            <a:off x="0" y="0"/>
            <a:ext cx="4572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Rectangle 56"/>
          <p:cNvSpPr/>
          <p:nvPr userDrawn="1"/>
        </p:nvSpPr>
        <p:spPr>
          <a:xfrm>
            <a:off x="5943600" y="0"/>
            <a:ext cx="32004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1" y="273050"/>
            <a:ext cx="2133600"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24200" y="273050"/>
            <a:ext cx="5562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2133601"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8" name="Date Placeholder 4"/>
          <p:cNvSpPr>
            <a:spLocks noGrp="1"/>
          </p:cNvSpPr>
          <p:nvPr>
            <p:ph type="dt" sz="half" idx="10"/>
          </p:nvPr>
        </p:nvSpPr>
        <p:spPr/>
        <p:txBody>
          <a:bodyPr/>
          <a:lstStyle>
            <a:lvl1pPr>
              <a:defRPr/>
            </a:lvl1pPr>
          </a:lstStyle>
          <a:p>
            <a:fld id="{F72AD1BB-2A31-4608-8BF4-C08E26865414}" type="datetime1">
              <a:rPr lang="en-US"/>
              <a:pPr/>
              <a:t>3/5/2012</a:t>
            </a:fld>
            <a:endParaRPr lang="en-US" dirty="0"/>
          </a:p>
        </p:txBody>
      </p:sp>
      <p:sp>
        <p:nvSpPr>
          <p:cNvPr id="59" name="Footer Placeholder 5"/>
          <p:cNvSpPr>
            <a:spLocks noGrp="1"/>
          </p:cNvSpPr>
          <p:nvPr>
            <p:ph type="ftr" sz="quarter" idx="11"/>
          </p:nvPr>
        </p:nvSpPr>
        <p:spPr/>
        <p:txBody>
          <a:bodyPr/>
          <a:lstStyle>
            <a:lvl1pPr>
              <a:defRPr/>
            </a:lvl1pPr>
          </a:lstStyle>
          <a:p>
            <a:pPr>
              <a:defRPr/>
            </a:pPr>
            <a:endParaRPr lang="en-US" dirty="0"/>
          </a:p>
        </p:txBody>
      </p:sp>
      <p:sp>
        <p:nvSpPr>
          <p:cNvPr id="60" name="Slide Number Placeholder 6"/>
          <p:cNvSpPr>
            <a:spLocks noGrp="1"/>
          </p:cNvSpPr>
          <p:nvPr>
            <p:ph type="sldNum" sz="quarter" idx="12"/>
          </p:nvPr>
        </p:nvSpPr>
        <p:spPr/>
        <p:txBody>
          <a:bodyPr/>
          <a:lstStyle>
            <a:lvl1pPr>
              <a:defRPr/>
            </a:lvl1pPr>
          </a:lstStyle>
          <a:p>
            <a:fld id="{EFD4B893-36FA-4DA1-B683-A633C6FBC391}" type="slidenum">
              <a:rPr lang="en-US"/>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182563"/>
            <a:ext cx="7086600" cy="7318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0767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10100" y="1219200"/>
            <a:ext cx="4076700" cy="4678363"/>
          </a:xfrm>
        </p:spPr>
        <p:txBody>
          <a:bodyPr/>
          <a:lstStyle/>
          <a:p>
            <a:endParaRPr lang="en-US" dirty="0"/>
          </a:p>
        </p:txBody>
      </p:sp>
      <p:sp>
        <p:nvSpPr>
          <p:cNvPr id="5" name="Date Placeholder 4"/>
          <p:cNvSpPr>
            <a:spLocks noGrp="1"/>
          </p:cNvSpPr>
          <p:nvPr>
            <p:ph type="dt" sz="half" idx="10"/>
          </p:nvPr>
        </p:nvSpPr>
        <p:spPr>
          <a:xfrm>
            <a:off x="5257800" y="6245225"/>
            <a:ext cx="1905000" cy="476250"/>
          </a:xfrm>
        </p:spPr>
        <p:txBody>
          <a:bodyPr/>
          <a:lstStyle>
            <a:lvl1pPr>
              <a:defRPr/>
            </a:lvl1pPr>
          </a:lstStyle>
          <a:p>
            <a:endParaRPr lang="en-US" dirty="0"/>
          </a:p>
        </p:txBody>
      </p:sp>
      <p:sp>
        <p:nvSpPr>
          <p:cNvPr id="6" name="Slide Number Placeholder 5"/>
          <p:cNvSpPr>
            <a:spLocks noGrp="1"/>
          </p:cNvSpPr>
          <p:nvPr>
            <p:ph type="sldNum" sz="quarter" idx="11"/>
          </p:nvPr>
        </p:nvSpPr>
        <p:spPr>
          <a:xfrm>
            <a:off x="7315200" y="6245225"/>
            <a:ext cx="1371600" cy="476250"/>
          </a:xfrm>
        </p:spPr>
        <p:txBody>
          <a:bodyPr/>
          <a:lstStyle>
            <a:lvl1pPr>
              <a:defRPr/>
            </a:lvl1pPr>
          </a:lstStyle>
          <a:p>
            <a:fld id="{182FD907-591B-48C3-AB43-345F90BD50B5}" type="slidenum">
              <a:rPr lang="en-US"/>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Rectangle 4"/>
          <p:cNvSpPr/>
          <p:nvPr userDrawn="1"/>
        </p:nvSpPr>
        <p:spPr>
          <a:xfrm>
            <a:off x="0" y="3063875"/>
            <a:ext cx="9144000" cy="3794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82"/>
          <p:cNvGrpSpPr>
            <a:grpSpLocks/>
          </p:cNvGrpSpPr>
          <p:nvPr userDrawn="1"/>
        </p:nvGrpSpPr>
        <p:grpSpPr bwMode="auto">
          <a:xfrm>
            <a:off x="7431088" y="5145088"/>
            <a:ext cx="1674812" cy="1674812"/>
            <a:chOff x="7430573" y="5144573"/>
            <a:chExt cx="1674707" cy="1674707"/>
          </a:xfrm>
        </p:grpSpPr>
        <p:sp>
          <p:nvSpPr>
            <p:cNvPr id="7" name="Rectangle 6"/>
            <p:cNvSpPr/>
            <p:nvPr userDrawn="1"/>
          </p:nvSpPr>
          <p:spPr>
            <a:xfrm>
              <a:off x="8968764"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7430573"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7622648"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7814724" y="6682764"/>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8006799" y="6682764"/>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8198875" y="6682764"/>
              <a:ext cx="138103" cy="136516"/>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8390950" y="6682764"/>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8583026" y="6682764"/>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8776689"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8968764" y="6490689"/>
              <a:ext cx="136516" cy="136516"/>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a:off x="8968764" y="6297026"/>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8968764" y="6104950"/>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8968764" y="5912875"/>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8968764" y="5720799"/>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8968764" y="5528724"/>
              <a:ext cx="136516"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8968764" y="5336648"/>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8968764" y="5144573"/>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7622648" y="6490689"/>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a:off x="7814724"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userDrawn="1"/>
          </p:nvSpPr>
          <p:spPr>
            <a:xfrm>
              <a:off x="8006799" y="6490689"/>
              <a:ext cx="138104" cy="1365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a:off x="8198875"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a:off x="8390950" y="6490689"/>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a:off x="8583026"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userDrawn="1"/>
          </p:nvSpPr>
          <p:spPr>
            <a:xfrm>
              <a:off x="8776689" y="6490689"/>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7814724" y="6297026"/>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006799" y="6297026"/>
              <a:ext cx="138104"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8198875" y="6297026"/>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8390950" y="6297026"/>
              <a:ext cx="138104" cy="13810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8583026" y="6297026"/>
              <a:ext cx="138103"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8776689" y="6297026"/>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userDrawn="1"/>
          </p:nvSpPr>
          <p:spPr>
            <a:xfrm>
              <a:off x="8006799" y="6104950"/>
              <a:ext cx="138104" cy="138104"/>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userDrawn="1"/>
          </p:nvSpPr>
          <p:spPr>
            <a:xfrm>
              <a:off x="8198875" y="6104950"/>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userDrawn="1"/>
          </p:nvSpPr>
          <p:spPr>
            <a:xfrm>
              <a:off x="8390950" y="6104950"/>
              <a:ext cx="138104"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userDrawn="1"/>
          </p:nvSpPr>
          <p:spPr>
            <a:xfrm>
              <a:off x="8583026" y="6104950"/>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8776689" y="6104950"/>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a:off x="8198875" y="5912875"/>
              <a:ext cx="138103"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a:off x="8390950" y="5912875"/>
              <a:ext cx="138104"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8583026" y="5912875"/>
              <a:ext cx="138103" cy="138103"/>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userDrawn="1"/>
          </p:nvSpPr>
          <p:spPr>
            <a:xfrm>
              <a:off x="8776689" y="5912875"/>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a:off x="8390950" y="5720799"/>
              <a:ext cx="138104"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Rectangle 47"/>
            <p:cNvSpPr/>
            <p:nvPr userDrawn="1"/>
          </p:nvSpPr>
          <p:spPr>
            <a:xfrm>
              <a:off x="8583026" y="5720799"/>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ectangle 48"/>
            <p:cNvSpPr/>
            <p:nvPr userDrawn="1"/>
          </p:nvSpPr>
          <p:spPr>
            <a:xfrm>
              <a:off x="8776689" y="5720799"/>
              <a:ext cx="136516" cy="13810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Rectangle 49"/>
            <p:cNvSpPr/>
            <p:nvPr userDrawn="1"/>
          </p:nvSpPr>
          <p:spPr>
            <a:xfrm>
              <a:off x="8583026" y="5528724"/>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a:off x="8776689" y="5528724"/>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Rectangle 51"/>
            <p:cNvSpPr/>
            <p:nvPr userDrawn="1"/>
          </p:nvSpPr>
          <p:spPr>
            <a:xfrm>
              <a:off x="8776689" y="5336648"/>
              <a:ext cx="136516" cy="136516"/>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3" name="Rectangle 52"/>
          <p:cNvSpPr/>
          <p:nvPr userDrawn="1"/>
        </p:nvSpPr>
        <p:spPr>
          <a:xfrm>
            <a:off x="457200" y="1371600"/>
            <a:ext cx="13716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ectangle 53"/>
          <p:cNvSpPr/>
          <p:nvPr userDrawn="1"/>
        </p:nvSpPr>
        <p:spPr>
          <a:xfrm>
            <a:off x="1828800" y="1371600"/>
            <a:ext cx="13716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Rectangle 54"/>
          <p:cNvSpPr/>
          <p:nvPr userDrawn="1"/>
        </p:nvSpPr>
        <p:spPr>
          <a:xfrm>
            <a:off x="3200400" y="1371600"/>
            <a:ext cx="1371600" cy="136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Rectangle 55"/>
          <p:cNvSpPr/>
          <p:nvPr userDrawn="1"/>
        </p:nvSpPr>
        <p:spPr>
          <a:xfrm>
            <a:off x="4572000" y="1371600"/>
            <a:ext cx="1371600" cy="136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Rectangle 56"/>
          <p:cNvSpPr/>
          <p:nvPr userDrawn="1"/>
        </p:nvSpPr>
        <p:spPr>
          <a:xfrm>
            <a:off x="0" y="1371600"/>
            <a:ext cx="4572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 name="Rectangle 57"/>
          <p:cNvSpPr/>
          <p:nvPr userDrawn="1"/>
        </p:nvSpPr>
        <p:spPr>
          <a:xfrm>
            <a:off x="5943600" y="1371600"/>
            <a:ext cx="32004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9" name="Rectangle 58"/>
          <p:cNvSpPr/>
          <p:nvPr userDrawn="1"/>
        </p:nvSpPr>
        <p:spPr>
          <a:xfrm>
            <a:off x="0" y="1646238"/>
            <a:ext cx="1371600" cy="1371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0" name="Rectangle 59"/>
          <p:cNvSpPr/>
          <p:nvPr userDrawn="1"/>
        </p:nvSpPr>
        <p:spPr>
          <a:xfrm>
            <a:off x="5029200" y="1646238"/>
            <a:ext cx="4114800" cy="1371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 name="Picture 61" descr="09-286-Master-Stack-Tag-RGB.jpg"/>
          <p:cNvPicPr>
            <a:picLocks noChangeAspect="1"/>
          </p:cNvPicPr>
          <p:nvPr userDrawn="1"/>
        </p:nvPicPr>
        <p:blipFill>
          <a:blip r:embed="rId2"/>
          <a:srcRect/>
          <a:stretch>
            <a:fillRect/>
          </a:stretch>
        </p:blipFill>
        <p:spPr bwMode="auto">
          <a:xfrm>
            <a:off x="3162300" y="342900"/>
            <a:ext cx="2819400" cy="685800"/>
          </a:xfrm>
          <a:prstGeom prst="rect">
            <a:avLst/>
          </a:prstGeom>
          <a:noFill/>
          <a:ln w="9525">
            <a:noFill/>
            <a:miter lim="800000"/>
            <a:headEnd/>
            <a:tailEnd/>
          </a:ln>
        </p:spPr>
      </p:pic>
      <p:sp>
        <p:nvSpPr>
          <p:cNvPr id="62" name="Rectangle 61"/>
          <p:cNvSpPr/>
          <p:nvPr userDrawn="1"/>
        </p:nvSpPr>
        <p:spPr>
          <a:xfrm>
            <a:off x="0" y="1508125"/>
            <a:ext cx="1371600" cy="138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3" name="Rectangle 62"/>
          <p:cNvSpPr/>
          <p:nvPr userDrawn="1"/>
        </p:nvSpPr>
        <p:spPr>
          <a:xfrm>
            <a:off x="5029200" y="1508125"/>
            <a:ext cx="1371600" cy="13811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4" name="Rectangle 63"/>
          <p:cNvSpPr/>
          <p:nvPr userDrawn="1"/>
        </p:nvSpPr>
        <p:spPr>
          <a:xfrm>
            <a:off x="6400800" y="1508125"/>
            <a:ext cx="1371600" cy="138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5" name="Rectangle 64"/>
          <p:cNvSpPr/>
          <p:nvPr userDrawn="1"/>
        </p:nvSpPr>
        <p:spPr>
          <a:xfrm>
            <a:off x="7772400" y="1508125"/>
            <a:ext cx="1371600" cy="1381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Picture Placeholder 7"/>
          <p:cNvSpPr>
            <a:spLocks noGrp="1"/>
          </p:cNvSpPr>
          <p:nvPr>
            <p:ph type="pic" sz="quarter" idx="13"/>
          </p:nvPr>
        </p:nvSpPr>
        <p:spPr>
          <a:xfrm>
            <a:off x="1371600" y="1508760"/>
            <a:ext cx="3657600" cy="1508760"/>
          </a:xfrm>
        </p:spPr>
        <p:txBody>
          <a:bodyPr rtlCol="0">
            <a:normAutofit/>
          </a:bodyPr>
          <a:lstStyle/>
          <a:p>
            <a:pPr lvl="0"/>
            <a:r>
              <a:rPr lang="en-US" noProof="0" dirty="0" smtClean="0"/>
              <a:t>Click icon to add picture</a:t>
            </a:r>
            <a:endParaRPr lang="en-US" noProof="0" dirty="0"/>
          </a:p>
        </p:txBody>
      </p:sp>
      <p:sp>
        <p:nvSpPr>
          <p:cNvPr id="84" name="Title 83"/>
          <p:cNvSpPr>
            <a:spLocks noGrp="1"/>
          </p:cNvSpPr>
          <p:nvPr>
            <p:ph type="title"/>
          </p:nvPr>
        </p:nvSpPr>
        <p:spPr>
          <a:xfrm>
            <a:off x="457200" y="3289547"/>
            <a:ext cx="8229600" cy="1143000"/>
          </a:xfrm>
        </p:spPr>
        <p:txBody>
          <a:bodyPr>
            <a:normAutofit/>
          </a:bodyPr>
          <a:lstStyle>
            <a:lvl1pPr>
              <a:defRPr sz="3600">
                <a:solidFill>
                  <a:schemeClr val="bg1"/>
                </a:solidFill>
                <a:latin typeface="SegoeUI-Bold"/>
                <a:cs typeface="SegoeUI-Bold"/>
              </a:defRPr>
            </a:lvl1pPr>
          </a:lstStyle>
          <a:p>
            <a:r>
              <a:rPr lang="en-US" smtClean="0"/>
              <a:t>Click to edit Master title style</a:t>
            </a:r>
            <a:endParaRPr lang="en-US"/>
          </a:p>
        </p:txBody>
      </p:sp>
      <p:sp>
        <p:nvSpPr>
          <p:cNvPr id="85" name="Subtitle 2"/>
          <p:cNvSpPr>
            <a:spLocks noGrp="1"/>
          </p:cNvSpPr>
          <p:nvPr>
            <p:ph type="subTitle" idx="1"/>
          </p:nvPr>
        </p:nvSpPr>
        <p:spPr>
          <a:xfrm>
            <a:off x="1359126" y="4545131"/>
            <a:ext cx="6400800" cy="1752600"/>
          </a:xfrm>
        </p:spPr>
        <p:txBody>
          <a:bodyPr>
            <a:normAutofit/>
          </a:bodyPr>
          <a:lstStyle>
            <a:lvl1pPr marL="0" indent="0" algn="ctr">
              <a:buNone/>
              <a:defRPr sz="2800">
                <a:solidFill>
                  <a:srgbClr val="FFFFFF"/>
                </a:solidFill>
                <a:latin typeface="SegoeUI"/>
                <a:cs typeface="Segoe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6" name="Date Placeholder 2"/>
          <p:cNvSpPr>
            <a:spLocks noGrp="1"/>
          </p:cNvSpPr>
          <p:nvPr userDrawn="1">
            <p:ph type="dt" sz="half" idx="14"/>
          </p:nvPr>
        </p:nvSpPr>
        <p:spPr/>
        <p:txBody>
          <a:bodyPr/>
          <a:lstStyle>
            <a:lvl1pPr>
              <a:defRPr/>
            </a:lvl1pPr>
          </a:lstStyle>
          <a:p>
            <a:fld id="{A133822A-3ACD-4038-870E-C9F948E7A181}" type="datetime1">
              <a:rPr lang="en-US"/>
              <a:pPr/>
              <a:t>3/5/2012</a:t>
            </a:fld>
            <a:endParaRPr lang="en-US" dirty="0"/>
          </a:p>
        </p:txBody>
      </p:sp>
      <p:sp>
        <p:nvSpPr>
          <p:cNvPr id="67" name="Footer Placeholder 3"/>
          <p:cNvSpPr>
            <a:spLocks noGrp="1"/>
          </p:cNvSpPr>
          <p:nvPr userDrawn="1">
            <p:ph type="ftr" sz="quarter" idx="15"/>
          </p:nvPr>
        </p:nvSpPr>
        <p:spPr/>
        <p:txBody>
          <a:bodyPr/>
          <a:lstStyle>
            <a:lvl1pPr>
              <a:defRPr>
                <a:latin typeface="SegoeUI"/>
                <a:cs typeface="SegoeUI"/>
              </a:defRPr>
            </a:lvl1pPr>
          </a:lstStyle>
          <a:p>
            <a:pPr>
              <a:defRPr/>
            </a:pPr>
            <a:endParaRPr lang="en-US" dirty="0"/>
          </a:p>
        </p:txBody>
      </p:sp>
      <p:sp>
        <p:nvSpPr>
          <p:cNvPr id="68" name="Slide Number Placeholder 4"/>
          <p:cNvSpPr>
            <a:spLocks noGrp="1"/>
          </p:cNvSpPr>
          <p:nvPr userDrawn="1">
            <p:ph type="sldNum" sz="quarter" idx="16"/>
          </p:nvPr>
        </p:nvSpPr>
        <p:spPr/>
        <p:txBody>
          <a:bodyPr/>
          <a:lstStyle>
            <a:lvl1pPr>
              <a:defRPr/>
            </a:lvl1pPr>
          </a:lstStyle>
          <a:p>
            <a:fld id="{54BD1760-EEAD-4E2F-A661-B7063CC51E7B}" type="slidenum">
              <a:rPr lang="en-US"/>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3063875"/>
            <a:ext cx="9144000" cy="3794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82"/>
          <p:cNvGrpSpPr>
            <a:grpSpLocks/>
          </p:cNvGrpSpPr>
          <p:nvPr userDrawn="1"/>
        </p:nvGrpSpPr>
        <p:grpSpPr bwMode="auto">
          <a:xfrm>
            <a:off x="7431088" y="5145088"/>
            <a:ext cx="1674812" cy="1674812"/>
            <a:chOff x="7430573" y="5144573"/>
            <a:chExt cx="1674707" cy="1674707"/>
          </a:xfrm>
        </p:grpSpPr>
        <p:sp>
          <p:nvSpPr>
            <p:cNvPr id="7" name="Rectangle 6"/>
            <p:cNvSpPr/>
            <p:nvPr userDrawn="1"/>
          </p:nvSpPr>
          <p:spPr>
            <a:xfrm>
              <a:off x="8968764"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7430573"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7622648"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7814724" y="6682764"/>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8006799" y="6682764"/>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8198875" y="6682764"/>
              <a:ext cx="138103" cy="136516"/>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8390950" y="6682764"/>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8583026" y="6682764"/>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8776689"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8968764" y="6490689"/>
              <a:ext cx="136516" cy="136516"/>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a:off x="8968764" y="6297026"/>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8968764" y="6104950"/>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8968764" y="5912875"/>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8968764" y="5720799"/>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8968764" y="5528724"/>
              <a:ext cx="136516"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8968764" y="5336648"/>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8968764" y="5144573"/>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7622648" y="6490689"/>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a:off x="7814724"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userDrawn="1"/>
          </p:nvSpPr>
          <p:spPr>
            <a:xfrm>
              <a:off x="8006799" y="6490689"/>
              <a:ext cx="138104" cy="1365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a:off x="8198875"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a:off x="8390950" y="6490689"/>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a:off x="8583026"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userDrawn="1"/>
          </p:nvSpPr>
          <p:spPr>
            <a:xfrm>
              <a:off x="8776689" y="6490689"/>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7814724" y="6297026"/>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006799" y="6297026"/>
              <a:ext cx="138104"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8198875" y="6297026"/>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8390950" y="6297026"/>
              <a:ext cx="138104" cy="13810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8583026" y="6297026"/>
              <a:ext cx="138103"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8776689" y="6297026"/>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userDrawn="1"/>
          </p:nvSpPr>
          <p:spPr>
            <a:xfrm>
              <a:off x="8006799" y="6104950"/>
              <a:ext cx="138104" cy="138104"/>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userDrawn="1"/>
          </p:nvSpPr>
          <p:spPr>
            <a:xfrm>
              <a:off x="8198875" y="6104950"/>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userDrawn="1"/>
          </p:nvSpPr>
          <p:spPr>
            <a:xfrm>
              <a:off x="8390950" y="6104950"/>
              <a:ext cx="138104"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userDrawn="1"/>
          </p:nvSpPr>
          <p:spPr>
            <a:xfrm>
              <a:off x="8583026" y="6104950"/>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8776689" y="6104950"/>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a:off x="8198875" y="5912875"/>
              <a:ext cx="138103"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a:off x="8390950" y="5912875"/>
              <a:ext cx="138104"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8583026" y="5912875"/>
              <a:ext cx="138103" cy="138103"/>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userDrawn="1"/>
          </p:nvSpPr>
          <p:spPr>
            <a:xfrm>
              <a:off x="8776689" y="5912875"/>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a:off x="8390950" y="5720799"/>
              <a:ext cx="138104"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Rectangle 47"/>
            <p:cNvSpPr/>
            <p:nvPr userDrawn="1"/>
          </p:nvSpPr>
          <p:spPr>
            <a:xfrm>
              <a:off x="8583026" y="5720799"/>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ectangle 48"/>
            <p:cNvSpPr/>
            <p:nvPr userDrawn="1"/>
          </p:nvSpPr>
          <p:spPr>
            <a:xfrm>
              <a:off x="8776689" y="5720799"/>
              <a:ext cx="136516" cy="13810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Rectangle 49"/>
            <p:cNvSpPr/>
            <p:nvPr userDrawn="1"/>
          </p:nvSpPr>
          <p:spPr>
            <a:xfrm>
              <a:off x="8583026" y="5528724"/>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a:off x="8776689" y="5528724"/>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Rectangle 51"/>
            <p:cNvSpPr/>
            <p:nvPr userDrawn="1"/>
          </p:nvSpPr>
          <p:spPr>
            <a:xfrm>
              <a:off x="8776689" y="5336648"/>
              <a:ext cx="136516" cy="136516"/>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3" name="Rectangle 52"/>
          <p:cNvSpPr/>
          <p:nvPr userDrawn="1"/>
        </p:nvSpPr>
        <p:spPr>
          <a:xfrm>
            <a:off x="457200" y="1371600"/>
            <a:ext cx="13716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ectangle 53"/>
          <p:cNvSpPr/>
          <p:nvPr userDrawn="1"/>
        </p:nvSpPr>
        <p:spPr>
          <a:xfrm>
            <a:off x="1828800" y="1371600"/>
            <a:ext cx="13716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Rectangle 54"/>
          <p:cNvSpPr/>
          <p:nvPr userDrawn="1"/>
        </p:nvSpPr>
        <p:spPr>
          <a:xfrm>
            <a:off x="3200400" y="1371600"/>
            <a:ext cx="1371600" cy="136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Rectangle 55"/>
          <p:cNvSpPr/>
          <p:nvPr userDrawn="1"/>
        </p:nvSpPr>
        <p:spPr>
          <a:xfrm>
            <a:off x="4572000" y="1371600"/>
            <a:ext cx="1371600" cy="136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Rectangle 56"/>
          <p:cNvSpPr/>
          <p:nvPr userDrawn="1"/>
        </p:nvSpPr>
        <p:spPr>
          <a:xfrm>
            <a:off x="0" y="1371600"/>
            <a:ext cx="4572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 name="Rectangle 57"/>
          <p:cNvSpPr/>
          <p:nvPr userDrawn="1"/>
        </p:nvSpPr>
        <p:spPr>
          <a:xfrm>
            <a:off x="5943600" y="1371600"/>
            <a:ext cx="32004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9" name="Rectangle 58"/>
          <p:cNvSpPr/>
          <p:nvPr userDrawn="1"/>
        </p:nvSpPr>
        <p:spPr>
          <a:xfrm>
            <a:off x="0" y="1646238"/>
            <a:ext cx="1371600"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0" name="Rectangle 59"/>
          <p:cNvSpPr/>
          <p:nvPr userDrawn="1"/>
        </p:nvSpPr>
        <p:spPr>
          <a:xfrm>
            <a:off x="5029200" y="1646238"/>
            <a:ext cx="4114800"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 name="Picture 61" descr="09-286-Master-Stack-Tag-RGB.jpg"/>
          <p:cNvPicPr>
            <a:picLocks noChangeAspect="1"/>
          </p:cNvPicPr>
          <p:nvPr userDrawn="1"/>
        </p:nvPicPr>
        <p:blipFill>
          <a:blip r:embed="rId2"/>
          <a:srcRect/>
          <a:stretch>
            <a:fillRect/>
          </a:stretch>
        </p:blipFill>
        <p:spPr bwMode="auto">
          <a:xfrm>
            <a:off x="3162300" y="342900"/>
            <a:ext cx="2819400" cy="685800"/>
          </a:xfrm>
          <a:prstGeom prst="rect">
            <a:avLst/>
          </a:prstGeom>
          <a:noFill/>
          <a:ln w="9525">
            <a:noFill/>
            <a:miter lim="800000"/>
            <a:headEnd/>
            <a:tailEnd/>
          </a:ln>
        </p:spPr>
      </p:pic>
      <p:sp>
        <p:nvSpPr>
          <p:cNvPr id="62" name="Rectangle 61"/>
          <p:cNvSpPr/>
          <p:nvPr userDrawn="1"/>
        </p:nvSpPr>
        <p:spPr>
          <a:xfrm>
            <a:off x="0" y="1508125"/>
            <a:ext cx="1371600" cy="138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3" name="Rectangle 62"/>
          <p:cNvSpPr/>
          <p:nvPr userDrawn="1"/>
        </p:nvSpPr>
        <p:spPr>
          <a:xfrm>
            <a:off x="5029200" y="1508125"/>
            <a:ext cx="1371600" cy="13811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4" name="Rectangle 63"/>
          <p:cNvSpPr/>
          <p:nvPr userDrawn="1"/>
        </p:nvSpPr>
        <p:spPr>
          <a:xfrm>
            <a:off x="6400800" y="1508125"/>
            <a:ext cx="1371600" cy="138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5" name="Rectangle 64"/>
          <p:cNvSpPr/>
          <p:nvPr userDrawn="1"/>
        </p:nvSpPr>
        <p:spPr>
          <a:xfrm>
            <a:off x="7772400" y="1508125"/>
            <a:ext cx="1371600" cy="1381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Picture Placeholder 7"/>
          <p:cNvSpPr>
            <a:spLocks noGrp="1"/>
          </p:cNvSpPr>
          <p:nvPr>
            <p:ph type="pic" sz="quarter" idx="13"/>
          </p:nvPr>
        </p:nvSpPr>
        <p:spPr>
          <a:xfrm>
            <a:off x="1371600" y="1508760"/>
            <a:ext cx="3657600" cy="1508760"/>
          </a:xfrm>
        </p:spPr>
        <p:txBody>
          <a:bodyPr rtlCol="0">
            <a:normAutofit/>
          </a:bodyPr>
          <a:lstStyle/>
          <a:p>
            <a:pPr lvl="0"/>
            <a:r>
              <a:rPr lang="en-US" noProof="0" dirty="0" smtClean="0"/>
              <a:t>Click icon to add picture</a:t>
            </a:r>
            <a:endParaRPr lang="en-US" noProof="0" dirty="0"/>
          </a:p>
        </p:txBody>
      </p:sp>
      <p:sp>
        <p:nvSpPr>
          <p:cNvPr id="84" name="Title 83"/>
          <p:cNvSpPr>
            <a:spLocks noGrp="1"/>
          </p:cNvSpPr>
          <p:nvPr>
            <p:ph type="title"/>
          </p:nvPr>
        </p:nvSpPr>
        <p:spPr>
          <a:xfrm>
            <a:off x="457200" y="3289547"/>
            <a:ext cx="8229600" cy="1143000"/>
          </a:xfrm>
        </p:spPr>
        <p:txBody>
          <a:bodyPr>
            <a:normAutofit/>
          </a:bodyPr>
          <a:lstStyle>
            <a:lvl1pPr>
              <a:defRPr sz="3600">
                <a:solidFill>
                  <a:schemeClr val="bg1"/>
                </a:solidFill>
                <a:latin typeface="SegoeUI-Bold"/>
                <a:cs typeface="SegoeUI-Bold"/>
              </a:defRPr>
            </a:lvl1pPr>
          </a:lstStyle>
          <a:p>
            <a:r>
              <a:rPr lang="en-US" smtClean="0"/>
              <a:t>Click to edit Master title style</a:t>
            </a:r>
            <a:endParaRPr lang="en-US"/>
          </a:p>
        </p:txBody>
      </p:sp>
      <p:sp>
        <p:nvSpPr>
          <p:cNvPr id="85" name="Subtitle 2"/>
          <p:cNvSpPr>
            <a:spLocks noGrp="1"/>
          </p:cNvSpPr>
          <p:nvPr>
            <p:ph type="subTitle" idx="1"/>
          </p:nvPr>
        </p:nvSpPr>
        <p:spPr>
          <a:xfrm>
            <a:off x="1359126" y="4545131"/>
            <a:ext cx="6400800" cy="1752600"/>
          </a:xfrm>
        </p:spPr>
        <p:txBody>
          <a:bodyPr>
            <a:normAutofit/>
          </a:bodyPr>
          <a:lstStyle>
            <a:lvl1pPr marL="0" indent="0" algn="ctr">
              <a:buNone/>
              <a:defRPr sz="2800">
                <a:solidFill>
                  <a:srgbClr val="FFFFFF"/>
                </a:solidFill>
                <a:latin typeface="SegoeUI"/>
                <a:cs typeface="Segoe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6" name="Date Placeholder 2"/>
          <p:cNvSpPr>
            <a:spLocks noGrp="1"/>
          </p:cNvSpPr>
          <p:nvPr userDrawn="1">
            <p:ph type="dt" sz="half" idx="14"/>
          </p:nvPr>
        </p:nvSpPr>
        <p:spPr/>
        <p:txBody>
          <a:bodyPr/>
          <a:lstStyle>
            <a:lvl1pPr>
              <a:defRPr/>
            </a:lvl1pPr>
          </a:lstStyle>
          <a:p>
            <a:fld id="{D9AB18F1-BD8E-41F4-B111-670454E9076A}" type="datetime1">
              <a:rPr lang="en-US"/>
              <a:pPr/>
              <a:t>3/5/2012</a:t>
            </a:fld>
            <a:endParaRPr lang="en-US" dirty="0"/>
          </a:p>
        </p:txBody>
      </p:sp>
      <p:sp>
        <p:nvSpPr>
          <p:cNvPr id="67" name="Footer Placeholder 3"/>
          <p:cNvSpPr>
            <a:spLocks noGrp="1"/>
          </p:cNvSpPr>
          <p:nvPr userDrawn="1">
            <p:ph type="ftr" sz="quarter" idx="15"/>
          </p:nvPr>
        </p:nvSpPr>
        <p:spPr/>
        <p:txBody>
          <a:bodyPr/>
          <a:lstStyle>
            <a:lvl1pPr>
              <a:defRPr>
                <a:latin typeface="SegoeUI"/>
                <a:cs typeface="SegoeUI"/>
              </a:defRPr>
            </a:lvl1pPr>
          </a:lstStyle>
          <a:p>
            <a:pPr>
              <a:defRPr/>
            </a:pPr>
            <a:endParaRPr lang="en-US" dirty="0"/>
          </a:p>
        </p:txBody>
      </p:sp>
      <p:sp>
        <p:nvSpPr>
          <p:cNvPr id="68" name="Slide Number Placeholder 4"/>
          <p:cNvSpPr>
            <a:spLocks noGrp="1"/>
          </p:cNvSpPr>
          <p:nvPr userDrawn="1">
            <p:ph type="sldNum" sz="quarter" idx="16"/>
          </p:nvPr>
        </p:nvSpPr>
        <p:spPr/>
        <p:txBody>
          <a:bodyPr/>
          <a:lstStyle>
            <a:lvl1pPr>
              <a:defRPr/>
            </a:lvl1pPr>
          </a:lstStyle>
          <a:p>
            <a:fld id="{48CC152B-A7B6-4ED3-8B6F-871B24FCDE48}" type="slidenum">
              <a:rPr lang="en-US"/>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3063875"/>
            <a:ext cx="9144000" cy="3794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82"/>
          <p:cNvGrpSpPr>
            <a:grpSpLocks/>
          </p:cNvGrpSpPr>
          <p:nvPr userDrawn="1"/>
        </p:nvGrpSpPr>
        <p:grpSpPr bwMode="auto">
          <a:xfrm>
            <a:off x="7431088" y="5145088"/>
            <a:ext cx="1674812" cy="1674812"/>
            <a:chOff x="7430573" y="5144573"/>
            <a:chExt cx="1674707" cy="1674707"/>
          </a:xfrm>
        </p:grpSpPr>
        <p:sp>
          <p:nvSpPr>
            <p:cNvPr id="7" name="Rectangle 6"/>
            <p:cNvSpPr/>
            <p:nvPr userDrawn="1"/>
          </p:nvSpPr>
          <p:spPr>
            <a:xfrm>
              <a:off x="8968764"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7430573"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7622648"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7814724" y="6682764"/>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8006799" y="6682764"/>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8198875" y="6682764"/>
              <a:ext cx="138103" cy="136516"/>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8390950" y="6682764"/>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8583026" y="6682764"/>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8776689"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8968764" y="6490689"/>
              <a:ext cx="136516" cy="136516"/>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a:off x="8968764" y="6297026"/>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8968764" y="6104950"/>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8968764" y="5912875"/>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8968764" y="5720799"/>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8968764" y="5528724"/>
              <a:ext cx="136516"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8968764" y="5336648"/>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8968764" y="5144573"/>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7622648" y="6490689"/>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a:off x="7814724"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userDrawn="1"/>
          </p:nvSpPr>
          <p:spPr>
            <a:xfrm>
              <a:off x="8006799" y="6490689"/>
              <a:ext cx="138104" cy="1365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a:off x="8198875"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a:off x="8390950" y="6490689"/>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a:off x="8583026"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userDrawn="1"/>
          </p:nvSpPr>
          <p:spPr>
            <a:xfrm>
              <a:off x="8776689" y="6490689"/>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7814724" y="6297026"/>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006799" y="6297026"/>
              <a:ext cx="138104"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8198875" y="6297026"/>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8390950" y="6297026"/>
              <a:ext cx="138104" cy="13810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8583026" y="6297026"/>
              <a:ext cx="138103"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8776689" y="6297026"/>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userDrawn="1"/>
          </p:nvSpPr>
          <p:spPr>
            <a:xfrm>
              <a:off x="8006799" y="6104950"/>
              <a:ext cx="138104" cy="138104"/>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userDrawn="1"/>
          </p:nvSpPr>
          <p:spPr>
            <a:xfrm>
              <a:off x="8198875" y="6104950"/>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userDrawn="1"/>
          </p:nvSpPr>
          <p:spPr>
            <a:xfrm>
              <a:off x="8390950" y="6104950"/>
              <a:ext cx="138104"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userDrawn="1"/>
          </p:nvSpPr>
          <p:spPr>
            <a:xfrm>
              <a:off x="8583026" y="6104950"/>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8776689" y="6104950"/>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a:off x="8198875" y="5912875"/>
              <a:ext cx="138103"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a:off x="8390950" y="5912875"/>
              <a:ext cx="138104"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8583026" y="5912875"/>
              <a:ext cx="138103" cy="138103"/>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userDrawn="1"/>
          </p:nvSpPr>
          <p:spPr>
            <a:xfrm>
              <a:off x="8776689" y="5912875"/>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a:off x="8390950" y="5720799"/>
              <a:ext cx="138104"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Rectangle 47"/>
            <p:cNvSpPr/>
            <p:nvPr userDrawn="1"/>
          </p:nvSpPr>
          <p:spPr>
            <a:xfrm>
              <a:off x="8583026" y="5720799"/>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ectangle 48"/>
            <p:cNvSpPr/>
            <p:nvPr userDrawn="1"/>
          </p:nvSpPr>
          <p:spPr>
            <a:xfrm>
              <a:off x="8776689" y="5720799"/>
              <a:ext cx="136516" cy="13810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Rectangle 49"/>
            <p:cNvSpPr/>
            <p:nvPr userDrawn="1"/>
          </p:nvSpPr>
          <p:spPr>
            <a:xfrm>
              <a:off x="8583026" y="5528724"/>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a:off x="8776689" y="5528724"/>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Rectangle 51"/>
            <p:cNvSpPr/>
            <p:nvPr userDrawn="1"/>
          </p:nvSpPr>
          <p:spPr>
            <a:xfrm>
              <a:off x="8776689" y="5336648"/>
              <a:ext cx="136516" cy="136516"/>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3" name="Rectangle 52"/>
          <p:cNvSpPr/>
          <p:nvPr userDrawn="1"/>
        </p:nvSpPr>
        <p:spPr>
          <a:xfrm>
            <a:off x="457200" y="1371600"/>
            <a:ext cx="13716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ectangle 53"/>
          <p:cNvSpPr/>
          <p:nvPr userDrawn="1"/>
        </p:nvSpPr>
        <p:spPr>
          <a:xfrm>
            <a:off x="1828800" y="1371600"/>
            <a:ext cx="13716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Rectangle 54"/>
          <p:cNvSpPr/>
          <p:nvPr userDrawn="1"/>
        </p:nvSpPr>
        <p:spPr>
          <a:xfrm>
            <a:off x="3200400" y="1371600"/>
            <a:ext cx="1371600" cy="136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Rectangle 55"/>
          <p:cNvSpPr/>
          <p:nvPr userDrawn="1"/>
        </p:nvSpPr>
        <p:spPr>
          <a:xfrm>
            <a:off x="4572000" y="1371600"/>
            <a:ext cx="1371600" cy="136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Rectangle 56"/>
          <p:cNvSpPr/>
          <p:nvPr userDrawn="1"/>
        </p:nvSpPr>
        <p:spPr>
          <a:xfrm>
            <a:off x="0" y="1371600"/>
            <a:ext cx="4572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 name="Rectangle 57"/>
          <p:cNvSpPr/>
          <p:nvPr userDrawn="1"/>
        </p:nvSpPr>
        <p:spPr>
          <a:xfrm>
            <a:off x="5943600" y="1371600"/>
            <a:ext cx="32004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9" name="Rectangle 58"/>
          <p:cNvSpPr/>
          <p:nvPr userDrawn="1"/>
        </p:nvSpPr>
        <p:spPr>
          <a:xfrm>
            <a:off x="0" y="1646238"/>
            <a:ext cx="1371600" cy="137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0" name="Rectangle 59"/>
          <p:cNvSpPr/>
          <p:nvPr userDrawn="1"/>
        </p:nvSpPr>
        <p:spPr>
          <a:xfrm>
            <a:off x="5029200" y="1646238"/>
            <a:ext cx="4114800" cy="137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 name="Picture 61" descr="09-286-Master-Stack-Tag-RGB.jpg"/>
          <p:cNvPicPr>
            <a:picLocks noChangeAspect="1"/>
          </p:cNvPicPr>
          <p:nvPr userDrawn="1"/>
        </p:nvPicPr>
        <p:blipFill>
          <a:blip r:embed="rId2"/>
          <a:srcRect/>
          <a:stretch>
            <a:fillRect/>
          </a:stretch>
        </p:blipFill>
        <p:spPr bwMode="auto">
          <a:xfrm>
            <a:off x="3162300" y="342900"/>
            <a:ext cx="2819400" cy="685800"/>
          </a:xfrm>
          <a:prstGeom prst="rect">
            <a:avLst/>
          </a:prstGeom>
          <a:noFill/>
          <a:ln w="9525">
            <a:noFill/>
            <a:miter lim="800000"/>
            <a:headEnd/>
            <a:tailEnd/>
          </a:ln>
        </p:spPr>
      </p:pic>
      <p:sp>
        <p:nvSpPr>
          <p:cNvPr id="62" name="Rectangle 61"/>
          <p:cNvSpPr/>
          <p:nvPr userDrawn="1"/>
        </p:nvSpPr>
        <p:spPr>
          <a:xfrm>
            <a:off x="0" y="1508125"/>
            <a:ext cx="1371600" cy="138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3" name="Rectangle 62"/>
          <p:cNvSpPr/>
          <p:nvPr userDrawn="1"/>
        </p:nvSpPr>
        <p:spPr>
          <a:xfrm>
            <a:off x="5029200" y="1508125"/>
            <a:ext cx="1371600" cy="13811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4" name="Rectangle 63"/>
          <p:cNvSpPr/>
          <p:nvPr userDrawn="1"/>
        </p:nvSpPr>
        <p:spPr>
          <a:xfrm>
            <a:off x="6400800" y="1508125"/>
            <a:ext cx="1371600" cy="138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5" name="Rectangle 64"/>
          <p:cNvSpPr/>
          <p:nvPr userDrawn="1"/>
        </p:nvSpPr>
        <p:spPr>
          <a:xfrm>
            <a:off x="7772400" y="1508125"/>
            <a:ext cx="1371600" cy="1381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Picture Placeholder 7"/>
          <p:cNvSpPr>
            <a:spLocks noGrp="1"/>
          </p:cNvSpPr>
          <p:nvPr>
            <p:ph type="pic" sz="quarter" idx="13"/>
          </p:nvPr>
        </p:nvSpPr>
        <p:spPr>
          <a:xfrm>
            <a:off x="1371600" y="1508760"/>
            <a:ext cx="3657600" cy="1508760"/>
          </a:xfrm>
        </p:spPr>
        <p:txBody>
          <a:bodyPr rtlCol="0">
            <a:normAutofit/>
          </a:bodyPr>
          <a:lstStyle/>
          <a:p>
            <a:pPr lvl="0"/>
            <a:r>
              <a:rPr lang="en-US" noProof="0" dirty="0" smtClean="0"/>
              <a:t>Click icon to add picture</a:t>
            </a:r>
            <a:endParaRPr lang="en-US" noProof="0" dirty="0"/>
          </a:p>
        </p:txBody>
      </p:sp>
      <p:sp>
        <p:nvSpPr>
          <p:cNvPr id="84" name="Title 83"/>
          <p:cNvSpPr>
            <a:spLocks noGrp="1"/>
          </p:cNvSpPr>
          <p:nvPr>
            <p:ph type="title"/>
          </p:nvPr>
        </p:nvSpPr>
        <p:spPr>
          <a:xfrm>
            <a:off x="457200" y="3289547"/>
            <a:ext cx="8229600" cy="1143000"/>
          </a:xfrm>
        </p:spPr>
        <p:txBody>
          <a:bodyPr>
            <a:normAutofit/>
          </a:bodyPr>
          <a:lstStyle>
            <a:lvl1pPr>
              <a:defRPr sz="3600">
                <a:solidFill>
                  <a:schemeClr val="bg1"/>
                </a:solidFill>
                <a:latin typeface="SegoeUI-Bold"/>
                <a:cs typeface="SegoeUI-Bold"/>
              </a:defRPr>
            </a:lvl1pPr>
          </a:lstStyle>
          <a:p>
            <a:r>
              <a:rPr lang="en-US" smtClean="0"/>
              <a:t>Click to edit Master title style</a:t>
            </a:r>
            <a:endParaRPr lang="en-US"/>
          </a:p>
        </p:txBody>
      </p:sp>
      <p:sp>
        <p:nvSpPr>
          <p:cNvPr id="85" name="Subtitle 2"/>
          <p:cNvSpPr>
            <a:spLocks noGrp="1"/>
          </p:cNvSpPr>
          <p:nvPr>
            <p:ph type="subTitle" idx="1"/>
          </p:nvPr>
        </p:nvSpPr>
        <p:spPr>
          <a:xfrm>
            <a:off x="1359126" y="4545131"/>
            <a:ext cx="6400800" cy="1752600"/>
          </a:xfrm>
        </p:spPr>
        <p:txBody>
          <a:bodyPr>
            <a:normAutofit/>
          </a:bodyPr>
          <a:lstStyle>
            <a:lvl1pPr marL="0" indent="0" algn="ctr">
              <a:buNone/>
              <a:defRPr sz="2800">
                <a:solidFill>
                  <a:srgbClr val="FFFFFF"/>
                </a:solidFill>
                <a:latin typeface="SegoeUI"/>
                <a:cs typeface="Segoe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6" name="Date Placeholder 2"/>
          <p:cNvSpPr>
            <a:spLocks noGrp="1"/>
          </p:cNvSpPr>
          <p:nvPr userDrawn="1">
            <p:ph type="dt" sz="half" idx="14"/>
          </p:nvPr>
        </p:nvSpPr>
        <p:spPr/>
        <p:txBody>
          <a:bodyPr/>
          <a:lstStyle>
            <a:lvl1pPr>
              <a:defRPr/>
            </a:lvl1pPr>
          </a:lstStyle>
          <a:p>
            <a:fld id="{0257AC55-2923-4CAB-A53E-F05872FB91BB}" type="datetime1">
              <a:rPr lang="en-US"/>
              <a:pPr/>
              <a:t>3/5/2012</a:t>
            </a:fld>
            <a:endParaRPr lang="en-US" dirty="0"/>
          </a:p>
        </p:txBody>
      </p:sp>
      <p:sp>
        <p:nvSpPr>
          <p:cNvPr id="67" name="Footer Placeholder 3"/>
          <p:cNvSpPr>
            <a:spLocks noGrp="1"/>
          </p:cNvSpPr>
          <p:nvPr userDrawn="1">
            <p:ph type="ftr" sz="quarter" idx="15"/>
          </p:nvPr>
        </p:nvSpPr>
        <p:spPr/>
        <p:txBody>
          <a:bodyPr/>
          <a:lstStyle>
            <a:lvl1pPr>
              <a:defRPr>
                <a:latin typeface="SegoeUI"/>
                <a:cs typeface="SegoeUI"/>
              </a:defRPr>
            </a:lvl1pPr>
          </a:lstStyle>
          <a:p>
            <a:pPr>
              <a:defRPr/>
            </a:pPr>
            <a:endParaRPr lang="en-US" dirty="0"/>
          </a:p>
        </p:txBody>
      </p:sp>
      <p:sp>
        <p:nvSpPr>
          <p:cNvPr id="68" name="Slide Number Placeholder 4"/>
          <p:cNvSpPr>
            <a:spLocks noGrp="1"/>
          </p:cNvSpPr>
          <p:nvPr userDrawn="1">
            <p:ph type="sldNum" sz="quarter" idx="16"/>
          </p:nvPr>
        </p:nvSpPr>
        <p:spPr/>
        <p:txBody>
          <a:bodyPr/>
          <a:lstStyle>
            <a:lvl1pPr>
              <a:defRPr/>
            </a:lvl1pPr>
          </a:lstStyle>
          <a:p>
            <a:fld id="{20657387-34DA-4B5F-8482-2BC739DF3291}" type="slidenum">
              <a:rPr lang="en-US"/>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userDrawn="1"/>
        </p:nvSpPr>
        <p:spPr>
          <a:xfrm>
            <a:off x="0" y="3063875"/>
            <a:ext cx="9144000" cy="3794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82"/>
          <p:cNvGrpSpPr>
            <a:grpSpLocks/>
          </p:cNvGrpSpPr>
          <p:nvPr userDrawn="1"/>
        </p:nvGrpSpPr>
        <p:grpSpPr bwMode="auto">
          <a:xfrm>
            <a:off x="7431088" y="5145088"/>
            <a:ext cx="1674812" cy="1674812"/>
            <a:chOff x="7430573" y="5144573"/>
            <a:chExt cx="1674707" cy="1674707"/>
          </a:xfrm>
        </p:grpSpPr>
        <p:sp>
          <p:nvSpPr>
            <p:cNvPr id="7" name="Rectangle 6"/>
            <p:cNvSpPr/>
            <p:nvPr userDrawn="1"/>
          </p:nvSpPr>
          <p:spPr>
            <a:xfrm>
              <a:off x="8968764"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7430573"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7622648"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7814724" y="6682764"/>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8006799" y="6682764"/>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8198875" y="6682764"/>
              <a:ext cx="138103" cy="136516"/>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8390950" y="6682764"/>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8583026" y="6682764"/>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8776689"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8968764" y="6490689"/>
              <a:ext cx="136516" cy="136516"/>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a:off x="8968764" y="6297026"/>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8968764" y="6104950"/>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8968764" y="5912875"/>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8968764" y="5720799"/>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8968764" y="5528724"/>
              <a:ext cx="136516"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8968764" y="5336648"/>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8968764" y="5144573"/>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7622648" y="6490689"/>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a:off x="7814724"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userDrawn="1"/>
          </p:nvSpPr>
          <p:spPr>
            <a:xfrm>
              <a:off x="8006799" y="6490689"/>
              <a:ext cx="138104" cy="1365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a:off x="8198875"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a:off x="8390950" y="6490689"/>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a:off x="8583026"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userDrawn="1"/>
          </p:nvSpPr>
          <p:spPr>
            <a:xfrm>
              <a:off x="8776689" y="6490689"/>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7814724" y="6297026"/>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006799" y="6297026"/>
              <a:ext cx="138104"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8198875" y="6297026"/>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8390950" y="6297026"/>
              <a:ext cx="138104" cy="13810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8583026" y="6297026"/>
              <a:ext cx="138103"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8776689" y="6297026"/>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userDrawn="1"/>
          </p:nvSpPr>
          <p:spPr>
            <a:xfrm>
              <a:off x="8006799" y="6104950"/>
              <a:ext cx="138104" cy="138104"/>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userDrawn="1"/>
          </p:nvSpPr>
          <p:spPr>
            <a:xfrm>
              <a:off x="8198875" y="6104950"/>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userDrawn="1"/>
          </p:nvSpPr>
          <p:spPr>
            <a:xfrm>
              <a:off x="8390950" y="6104950"/>
              <a:ext cx="138104"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userDrawn="1"/>
          </p:nvSpPr>
          <p:spPr>
            <a:xfrm>
              <a:off x="8583026" y="6104950"/>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8776689" y="6104950"/>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a:off x="8198875" y="5912875"/>
              <a:ext cx="138103"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a:off x="8390950" y="5912875"/>
              <a:ext cx="138104"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8583026" y="5912875"/>
              <a:ext cx="138103" cy="138103"/>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userDrawn="1"/>
          </p:nvSpPr>
          <p:spPr>
            <a:xfrm>
              <a:off x="8776689" y="5912875"/>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a:off x="8390950" y="5720799"/>
              <a:ext cx="138104"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Rectangle 47"/>
            <p:cNvSpPr/>
            <p:nvPr userDrawn="1"/>
          </p:nvSpPr>
          <p:spPr>
            <a:xfrm>
              <a:off x="8583026" y="5720799"/>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ectangle 48"/>
            <p:cNvSpPr/>
            <p:nvPr userDrawn="1"/>
          </p:nvSpPr>
          <p:spPr>
            <a:xfrm>
              <a:off x="8776689" y="5720799"/>
              <a:ext cx="136516" cy="13810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Rectangle 49"/>
            <p:cNvSpPr/>
            <p:nvPr userDrawn="1"/>
          </p:nvSpPr>
          <p:spPr>
            <a:xfrm>
              <a:off x="8583026" y="5528724"/>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a:off x="8776689" y="5528724"/>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Rectangle 51"/>
            <p:cNvSpPr/>
            <p:nvPr userDrawn="1"/>
          </p:nvSpPr>
          <p:spPr>
            <a:xfrm>
              <a:off x="8776689" y="5336648"/>
              <a:ext cx="136516" cy="136516"/>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3" name="Rectangle 52"/>
          <p:cNvSpPr/>
          <p:nvPr userDrawn="1"/>
        </p:nvSpPr>
        <p:spPr>
          <a:xfrm>
            <a:off x="457200" y="1371600"/>
            <a:ext cx="13716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ectangle 53"/>
          <p:cNvSpPr/>
          <p:nvPr userDrawn="1"/>
        </p:nvSpPr>
        <p:spPr>
          <a:xfrm>
            <a:off x="1828800" y="1371600"/>
            <a:ext cx="13716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Rectangle 54"/>
          <p:cNvSpPr/>
          <p:nvPr userDrawn="1"/>
        </p:nvSpPr>
        <p:spPr>
          <a:xfrm>
            <a:off x="3200400" y="1371600"/>
            <a:ext cx="1371600" cy="136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Rectangle 55"/>
          <p:cNvSpPr/>
          <p:nvPr userDrawn="1"/>
        </p:nvSpPr>
        <p:spPr>
          <a:xfrm>
            <a:off x="4572000" y="1371600"/>
            <a:ext cx="1371600" cy="136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Rectangle 56"/>
          <p:cNvSpPr/>
          <p:nvPr userDrawn="1"/>
        </p:nvSpPr>
        <p:spPr>
          <a:xfrm>
            <a:off x="0" y="1371600"/>
            <a:ext cx="4572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 name="Rectangle 57"/>
          <p:cNvSpPr/>
          <p:nvPr userDrawn="1"/>
        </p:nvSpPr>
        <p:spPr>
          <a:xfrm>
            <a:off x="5943600" y="1371600"/>
            <a:ext cx="32004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9" name="Rectangle 58"/>
          <p:cNvSpPr/>
          <p:nvPr userDrawn="1"/>
        </p:nvSpPr>
        <p:spPr>
          <a:xfrm>
            <a:off x="0" y="1646238"/>
            <a:ext cx="13716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0" name="Rectangle 59"/>
          <p:cNvSpPr/>
          <p:nvPr userDrawn="1"/>
        </p:nvSpPr>
        <p:spPr>
          <a:xfrm>
            <a:off x="5029200" y="1646238"/>
            <a:ext cx="41148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 name="Picture 61" descr="09-286-Master-Stack-Tag-RGB.jpg"/>
          <p:cNvPicPr>
            <a:picLocks noChangeAspect="1"/>
          </p:cNvPicPr>
          <p:nvPr userDrawn="1"/>
        </p:nvPicPr>
        <p:blipFill>
          <a:blip r:embed="rId2"/>
          <a:srcRect/>
          <a:stretch>
            <a:fillRect/>
          </a:stretch>
        </p:blipFill>
        <p:spPr bwMode="auto">
          <a:xfrm>
            <a:off x="3162300" y="342900"/>
            <a:ext cx="2819400" cy="685800"/>
          </a:xfrm>
          <a:prstGeom prst="rect">
            <a:avLst/>
          </a:prstGeom>
          <a:noFill/>
          <a:ln w="9525">
            <a:noFill/>
            <a:miter lim="800000"/>
            <a:headEnd/>
            <a:tailEnd/>
          </a:ln>
        </p:spPr>
      </p:pic>
      <p:sp>
        <p:nvSpPr>
          <p:cNvPr id="62" name="Rectangle 61"/>
          <p:cNvSpPr/>
          <p:nvPr userDrawn="1"/>
        </p:nvSpPr>
        <p:spPr>
          <a:xfrm>
            <a:off x="0" y="1508125"/>
            <a:ext cx="1371600" cy="138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3" name="Rectangle 62"/>
          <p:cNvSpPr/>
          <p:nvPr userDrawn="1"/>
        </p:nvSpPr>
        <p:spPr>
          <a:xfrm>
            <a:off x="5029200" y="1508125"/>
            <a:ext cx="1371600" cy="13811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4" name="Rectangle 63"/>
          <p:cNvSpPr/>
          <p:nvPr userDrawn="1"/>
        </p:nvSpPr>
        <p:spPr>
          <a:xfrm>
            <a:off x="6400800" y="1508125"/>
            <a:ext cx="1371600" cy="138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5" name="Rectangle 64"/>
          <p:cNvSpPr/>
          <p:nvPr userDrawn="1"/>
        </p:nvSpPr>
        <p:spPr>
          <a:xfrm>
            <a:off x="7772400" y="1508125"/>
            <a:ext cx="1371600" cy="1381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Picture Placeholder 7"/>
          <p:cNvSpPr>
            <a:spLocks noGrp="1"/>
          </p:cNvSpPr>
          <p:nvPr>
            <p:ph type="pic" sz="quarter" idx="13"/>
          </p:nvPr>
        </p:nvSpPr>
        <p:spPr>
          <a:xfrm>
            <a:off x="1371600" y="1508760"/>
            <a:ext cx="3657600" cy="1508760"/>
          </a:xfrm>
        </p:spPr>
        <p:txBody>
          <a:bodyPr rtlCol="0">
            <a:normAutofit/>
          </a:bodyPr>
          <a:lstStyle/>
          <a:p>
            <a:pPr lvl="0"/>
            <a:r>
              <a:rPr lang="en-US" noProof="0" dirty="0" smtClean="0"/>
              <a:t>Click icon to add picture</a:t>
            </a:r>
            <a:endParaRPr lang="en-US" noProof="0" dirty="0"/>
          </a:p>
        </p:txBody>
      </p:sp>
      <p:sp>
        <p:nvSpPr>
          <p:cNvPr id="84" name="Title 83"/>
          <p:cNvSpPr>
            <a:spLocks noGrp="1"/>
          </p:cNvSpPr>
          <p:nvPr>
            <p:ph type="title"/>
          </p:nvPr>
        </p:nvSpPr>
        <p:spPr>
          <a:xfrm>
            <a:off x="457200" y="3289547"/>
            <a:ext cx="8229600" cy="1143000"/>
          </a:xfrm>
        </p:spPr>
        <p:txBody>
          <a:bodyPr>
            <a:normAutofit/>
          </a:bodyPr>
          <a:lstStyle>
            <a:lvl1pPr>
              <a:defRPr sz="3600">
                <a:solidFill>
                  <a:schemeClr val="bg1"/>
                </a:solidFill>
                <a:latin typeface="SegoeUI-Bold"/>
                <a:cs typeface="SegoeUI-Bold"/>
              </a:defRPr>
            </a:lvl1pPr>
          </a:lstStyle>
          <a:p>
            <a:r>
              <a:rPr lang="en-US" smtClean="0"/>
              <a:t>Click to edit Master title style</a:t>
            </a:r>
            <a:endParaRPr lang="en-US"/>
          </a:p>
        </p:txBody>
      </p:sp>
      <p:sp>
        <p:nvSpPr>
          <p:cNvPr id="85" name="Subtitle 2"/>
          <p:cNvSpPr>
            <a:spLocks noGrp="1"/>
          </p:cNvSpPr>
          <p:nvPr>
            <p:ph type="subTitle" idx="1"/>
          </p:nvPr>
        </p:nvSpPr>
        <p:spPr>
          <a:xfrm>
            <a:off x="1359126" y="4545131"/>
            <a:ext cx="6400800" cy="1752600"/>
          </a:xfrm>
        </p:spPr>
        <p:txBody>
          <a:bodyPr>
            <a:normAutofit/>
          </a:bodyPr>
          <a:lstStyle>
            <a:lvl1pPr marL="0" indent="0" algn="ctr">
              <a:buNone/>
              <a:defRPr sz="2800">
                <a:solidFill>
                  <a:srgbClr val="FFFFFF"/>
                </a:solidFill>
                <a:latin typeface="SegoeUI"/>
                <a:cs typeface="Segoe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6" name="Date Placeholder 2"/>
          <p:cNvSpPr>
            <a:spLocks noGrp="1"/>
          </p:cNvSpPr>
          <p:nvPr userDrawn="1">
            <p:ph type="dt" sz="half" idx="14"/>
          </p:nvPr>
        </p:nvSpPr>
        <p:spPr/>
        <p:txBody>
          <a:bodyPr/>
          <a:lstStyle>
            <a:lvl1pPr>
              <a:defRPr/>
            </a:lvl1pPr>
          </a:lstStyle>
          <a:p>
            <a:fld id="{75EEEB61-319B-4258-99C6-607CD98F9EBB}" type="datetime1">
              <a:rPr lang="en-US"/>
              <a:pPr/>
              <a:t>3/5/2012</a:t>
            </a:fld>
            <a:endParaRPr lang="en-US" dirty="0"/>
          </a:p>
        </p:txBody>
      </p:sp>
      <p:sp>
        <p:nvSpPr>
          <p:cNvPr id="67" name="Footer Placeholder 3"/>
          <p:cNvSpPr>
            <a:spLocks noGrp="1"/>
          </p:cNvSpPr>
          <p:nvPr userDrawn="1">
            <p:ph type="ftr" sz="quarter" idx="15"/>
          </p:nvPr>
        </p:nvSpPr>
        <p:spPr/>
        <p:txBody>
          <a:bodyPr/>
          <a:lstStyle>
            <a:lvl1pPr>
              <a:defRPr>
                <a:latin typeface="SegoeUI"/>
                <a:cs typeface="SegoeUI"/>
              </a:defRPr>
            </a:lvl1pPr>
          </a:lstStyle>
          <a:p>
            <a:pPr>
              <a:defRPr/>
            </a:pPr>
            <a:endParaRPr lang="en-US" dirty="0"/>
          </a:p>
        </p:txBody>
      </p:sp>
      <p:sp>
        <p:nvSpPr>
          <p:cNvPr id="68" name="Slide Number Placeholder 4"/>
          <p:cNvSpPr>
            <a:spLocks noGrp="1"/>
          </p:cNvSpPr>
          <p:nvPr userDrawn="1">
            <p:ph type="sldNum" sz="quarter" idx="16"/>
          </p:nvPr>
        </p:nvSpPr>
        <p:spPr/>
        <p:txBody>
          <a:bodyPr/>
          <a:lstStyle>
            <a:lvl1pPr>
              <a:defRPr/>
            </a:lvl1pPr>
          </a:lstStyle>
          <a:p>
            <a:fld id="{6B79D80D-02A9-4958-885B-170DBB36BA1C}" type="slidenum">
              <a:rPr lang="en-US"/>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ectangle 4"/>
          <p:cNvSpPr/>
          <p:nvPr userDrawn="1"/>
        </p:nvSpPr>
        <p:spPr>
          <a:xfrm>
            <a:off x="0" y="3063875"/>
            <a:ext cx="9144000" cy="3794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82"/>
          <p:cNvGrpSpPr>
            <a:grpSpLocks/>
          </p:cNvGrpSpPr>
          <p:nvPr userDrawn="1"/>
        </p:nvGrpSpPr>
        <p:grpSpPr bwMode="auto">
          <a:xfrm>
            <a:off x="7431088" y="5145088"/>
            <a:ext cx="1674812" cy="1674812"/>
            <a:chOff x="7430573" y="5144573"/>
            <a:chExt cx="1674707" cy="1674707"/>
          </a:xfrm>
        </p:grpSpPr>
        <p:sp>
          <p:nvSpPr>
            <p:cNvPr id="7" name="Rectangle 6"/>
            <p:cNvSpPr/>
            <p:nvPr userDrawn="1"/>
          </p:nvSpPr>
          <p:spPr>
            <a:xfrm>
              <a:off x="8968764"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7430573"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7622648"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7814724" y="6682764"/>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8006799" y="6682764"/>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8198875" y="6682764"/>
              <a:ext cx="138103" cy="136516"/>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8390950" y="6682764"/>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8583026" y="6682764"/>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8776689"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8968764" y="6490689"/>
              <a:ext cx="136516" cy="136516"/>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a:off x="8968764" y="6297026"/>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8968764" y="6104950"/>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8968764" y="5912875"/>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8968764" y="5720799"/>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8968764" y="5528724"/>
              <a:ext cx="136516"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8968764" y="5336648"/>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8968764" y="5144573"/>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7622648" y="6490689"/>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a:off x="7814724"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userDrawn="1"/>
          </p:nvSpPr>
          <p:spPr>
            <a:xfrm>
              <a:off x="8006799" y="6490689"/>
              <a:ext cx="138104" cy="1365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a:off x="8198875"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a:off x="8390950" y="6490689"/>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a:off x="8583026"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userDrawn="1"/>
          </p:nvSpPr>
          <p:spPr>
            <a:xfrm>
              <a:off x="8776689" y="6490689"/>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7814724" y="6297026"/>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006799" y="6297026"/>
              <a:ext cx="138104"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8198875" y="6297026"/>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8390950" y="6297026"/>
              <a:ext cx="138104" cy="13810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8583026" y="6297026"/>
              <a:ext cx="138103"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8776689" y="6297026"/>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userDrawn="1"/>
          </p:nvSpPr>
          <p:spPr>
            <a:xfrm>
              <a:off x="8006799" y="6104950"/>
              <a:ext cx="138104" cy="138104"/>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userDrawn="1"/>
          </p:nvSpPr>
          <p:spPr>
            <a:xfrm>
              <a:off x="8198875" y="6104950"/>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userDrawn="1"/>
          </p:nvSpPr>
          <p:spPr>
            <a:xfrm>
              <a:off x="8390950" y="6104950"/>
              <a:ext cx="138104"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userDrawn="1"/>
          </p:nvSpPr>
          <p:spPr>
            <a:xfrm>
              <a:off x="8583026" y="6104950"/>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8776689" y="6104950"/>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a:off x="8198875" y="5912875"/>
              <a:ext cx="138103" cy="138103"/>
            </a:xfrm>
            <a:prstGeom prst="rect">
              <a:avLst/>
            </a:prstGeom>
            <a:solidFill>
              <a:srgbClr val="6D8D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a:off x="8390950" y="5912875"/>
              <a:ext cx="138104"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8583026" y="5912875"/>
              <a:ext cx="138103" cy="138103"/>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userDrawn="1"/>
          </p:nvSpPr>
          <p:spPr>
            <a:xfrm>
              <a:off x="8776689" y="5912875"/>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a:off x="8390950" y="5720799"/>
              <a:ext cx="138104"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Rectangle 47"/>
            <p:cNvSpPr/>
            <p:nvPr userDrawn="1"/>
          </p:nvSpPr>
          <p:spPr>
            <a:xfrm>
              <a:off x="8583026" y="5720799"/>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ectangle 48"/>
            <p:cNvSpPr/>
            <p:nvPr userDrawn="1"/>
          </p:nvSpPr>
          <p:spPr>
            <a:xfrm>
              <a:off x="8776689" y="5720799"/>
              <a:ext cx="136516" cy="13810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Rectangle 49"/>
            <p:cNvSpPr/>
            <p:nvPr userDrawn="1"/>
          </p:nvSpPr>
          <p:spPr>
            <a:xfrm>
              <a:off x="8583026" y="5528724"/>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a:off x="8776689" y="5528724"/>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Rectangle 51"/>
            <p:cNvSpPr/>
            <p:nvPr userDrawn="1"/>
          </p:nvSpPr>
          <p:spPr>
            <a:xfrm>
              <a:off x="8776689" y="5336648"/>
              <a:ext cx="136516" cy="136516"/>
            </a:xfrm>
            <a:prstGeom prst="rect">
              <a:avLst/>
            </a:prstGeom>
            <a:solidFill>
              <a:srgbClr val="487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3" name="Rectangle 52"/>
          <p:cNvSpPr/>
          <p:nvPr userDrawn="1"/>
        </p:nvSpPr>
        <p:spPr>
          <a:xfrm>
            <a:off x="457200" y="1371600"/>
            <a:ext cx="13716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ectangle 53"/>
          <p:cNvSpPr/>
          <p:nvPr userDrawn="1"/>
        </p:nvSpPr>
        <p:spPr>
          <a:xfrm>
            <a:off x="1828800" y="1371600"/>
            <a:ext cx="13716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Rectangle 54"/>
          <p:cNvSpPr/>
          <p:nvPr userDrawn="1"/>
        </p:nvSpPr>
        <p:spPr>
          <a:xfrm>
            <a:off x="3200400" y="1371600"/>
            <a:ext cx="1371600" cy="136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Rectangle 55"/>
          <p:cNvSpPr/>
          <p:nvPr userDrawn="1"/>
        </p:nvSpPr>
        <p:spPr>
          <a:xfrm>
            <a:off x="4572000" y="1371600"/>
            <a:ext cx="1371600" cy="136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Rectangle 56"/>
          <p:cNvSpPr/>
          <p:nvPr userDrawn="1"/>
        </p:nvSpPr>
        <p:spPr>
          <a:xfrm>
            <a:off x="0" y="1371600"/>
            <a:ext cx="4572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 name="Rectangle 57"/>
          <p:cNvSpPr/>
          <p:nvPr userDrawn="1"/>
        </p:nvSpPr>
        <p:spPr>
          <a:xfrm>
            <a:off x="5943600" y="1371600"/>
            <a:ext cx="32004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9" name="Rectangle 58"/>
          <p:cNvSpPr/>
          <p:nvPr userDrawn="1"/>
        </p:nvSpPr>
        <p:spPr>
          <a:xfrm>
            <a:off x="0" y="1646238"/>
            <a:ext cx="1371600" cy="1371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0" name="Rectangle 59"/>
          <p:cNvSpPr/>
          <p:nvPr userDrawn="1"/>
        </p:nvSpPr>
        <p:spPr>
          <a:xfrm>
            <a:off x="5029200" y="1646238"/>
            <a:ext cx="4114800" cy="1371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 name="Picture 61" descr="09-286-Master-Stack-Tag-RGB.jpg"/>
          <p:cNvPicPr>
            <a:picLocks noChangeAspect="1"/>
          </p:cNvPicPr>
          <p:nvPr userDrawn="1"/>
        </p:nvPicPr>
        <p:blipFill>
          <a:blip r:embed="rId2"/>
          <a:srcRect/>
          <a:stretch>
            <a:fillRect/>
          </a:stretch>
        </p:blipFill>
        <p:spPr bwMode="auto">
          <a:xfrm>
            <a:off x="3162300" y="342900"/>
            <a:ext cx="2819400" cy="685800"/>
          </a:xfrm>
          <a:prstGeom prst="rect">
            <a:avLst/>
          </a:prstGeom>
          <a:noFill/>
          <a:ln w="9525">
            <a:noFill/>
            <a:miter lim="800000"/>
            <a:headEnd/>
            <a:tailEnd/>
          </a:ln>
        </p:spPr>
      </p:pic>
      <p:sp>
        <p:nvSpPr>
          <p:cNvPr id="62" name="Rectangle 61"/>
          <p:cNvSpPr/>
          <p:nvPr userDrawn="1"/>
        </p:nvSpPr>
        <p:spPr>
          <a:xfrm>
            <a:off x="0" y="1508125"/>
            <a:ext cx="1371600" cy="138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3" name="Rectangle 62"/>
          <p:cNvSpPr/>
          <p:nvPr userDrawn="1"/>
        </p:nvSpPr>
        <p:spPr>
          <a:xfrm>
            <a:off x="5029200" y="1508125"/>
            <a:ext cx="1371600" cy="13811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4" name="Rectangle 63"/>
          <p:cNvSpPr/>
          <p:nvPr userDrawn="1"/>
        </p:nvSpPr>
        <p:spPr>
          <a:xfrm>
            <a:off x="6400800" y="1508125"/>
            <a:ext cx="1371600" cy="138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5" name="Rectangle 64"/>
          <p:cNvSpPr/>
          <p:nvPr userDrawn="1"/>
        </p:nvSpPr>
        <p:spPr>
          <a:xfrm>
            <a:off x="7772400" y="1508125"/>
            <a:ext cx="1371600" cy="1381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Picture Placeholder 7"/>
          <p:cNvSpPr>
            <a:spLocks noGrp="1"/>
          </p:cNvSpPr>
          <p:nvPr>
            <p:ph type="pic" sz="quarter" idx="13"/>
          </p:nvPr>
        </p:nvSpPr>
        <p:spPr>
          <a:xfrm>
            <a:off x="1371600" y="1508760"/>
            <a:ext cx="3657600" cy="1508760"/>
          </a:xfrm>
        </p:spPr>
        <p:txBody>
          <a:bodyPr rtlCol="0">
            <a:normAutofit/>
          </a:bodyPr>
          <a:lstStyle/>
          <a:p>
            <a:pPr lvl="0"/>
            <a:r>
              <a:rPr lang="en-US" noProof="0" dirty="0" smtClean="0"/>
              <a:t>Click icon to add picture</a:t>
            </a:r>
            <a:endParaRPr lang="en-US" noProof="0" dirty="0"/>
          </a:p>
        </p:txBody>
      </p:sp>
      <p:sp>
        <p:nvSpPr>
          <p:cNvPr id="84" name="Title 83"/>
          <p:cNvSpPr>
            <a:spLocks noGrp="1"/>
          </p:cNvSpPr>
          <p:nvPr>
            <p:ph type="title"/>
          </p:nvPr>
        </p:nvSpPr>
        <p:spPr>
          <a:xfrm>
            <a:off x="457200" y="3289547"/>
            <a:ext cx="8229600" cy="1143000"/>
          </a:xfrm>
        </p:spPr>
        <p:txBody>
          <a:bodyPr>
            <a:normAutofit/>
          </a:bodyPr>
          <a:lstStyle>
            <a:lvl1pPr>
              <a:defRPr sz="3600">
                <a:solidFill>
                  <a:schemeClr val="bg1"/>
                </a:solidFill>
                <a:latin typeface="SegoeUI-Bold"/>
                <a:cs typeface="SegoeUI-Bold"/>
              </a:defRPr>
            </a:lvl1pPr>
          </a:lstStyle>
          <a:p>
            <a:r>
              <a:rPr lang="en-US" smtClean="0"/>
              <a:t>Click to edit Master title style</a:t>
            </a:r>
            <a:endParaRPr lang="en-US"/>
          </a:p>
        </p:txBody>
      </p:sp>
      <p:sp>
        <p:nvSpPr>
          <p:cNvPr id="85" name="Subtitle 2"/>
          <p:cNvSpPr>
            <a:spLocks noGrp="1"/>
          </p:cNvSpPr>
          <p:nvPr>
            <p:ph type="subTitle" idx="1"/>
          </p:nvPr>
        </p:nvSpPr>
        <p:spPr>
          <a:xfrm>
            <a:off x="1359126" y="4545131"/>
            <a:ext cx="6400800" cy="1752600"/>
          </a:xfrm>
        </p:spPr>
        <p:txBody>
          <a:bodyPr>
            <a:normAutofit/>
          </a:bodyPr>
          <a:lstStyle>
            <a:lvl1pPr marL="0" indent="0" algn="ctr">
              <a:buNone/>
              <a:defRPr sz="2800">
                <a:solidFill>
                  <a:srgbClr val="FFFFFF"/>
                </a:solidFill>
                <a:latin typeface="SegoeUI"/>
                <a:cs typeface="Segoe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6" name="Date Placeholder 2"/>
          <p:cNvSpPr>
            <a:spLocks noGrp="1"/>
          </p:cNvSpPr>
          <p:nvPr userDrawn="1">
            <p:ph type="dt" sz="half" idx="14"/>
          </p:nvPr>
        </p:nvSpPr>
        <p:spPr/>
        <p:txBody>
          <a:bodyPr/>
          <a:lstStyle>
            <a:lvl1pPr>
              <a:defRPr/>
            </a:lvl1pPr>
          </a:lstStyle>
          <a:p>
            <a:fld id="{F8766FCE-92C4-458F-AB9B-74FF606498E4}" type="datetime1">
              <a:rPr lang="en-US"/>
              <a:pPr/>
              <a:t>3/5/2012</a:t>
            </a:fld>
            <a:endParaRPr lang="en-US" dirty="0"/>
          </a:p>
        </p:txBody>
      </p:sp>
      <p:sp>
        <p:nvSpPr>
          <p:cNvPr id="67" name="Footer Placeholder 3"/>
          <p:cNvSpPr>
            <a:spLocks noGrp="1"/>
          </p:cNvSpPr>
          <p:nvPr userDrawn="1">
            <p:ph type="ftr" sz="quarter" idx="15"/>
          </p:nvPr>
        </p:nvSpPr>
        <p:spPr/>
        <p:txBody>
          <a:bodyPr/>
          <a:lstStyle>
            <a:lvl1pPr>
              <a:defRPr>
                <a:latin typeface="SegoeUI"/>
                <a:cs typeface="SegoeUI"/>
              </a:defRPr>
            </a:lvl1pPr>
          </a:lstStyle>
          <a:p>
            <a:pPr>
              <a:defRPr/>
            </a:pPr>
            <a:endParaRPr lang="en-US" dirty="0"/>
          </a:p>
        </p:txBody>
      </p:sp>
      <p:sp>
        <p:nvSpPr>
          <p:cNvPr id="68" name="Slide Number Placeholder 4"/>
          <p:cNvSpPr>
            <a:spLocks noGrp="1"/>
          </p:cNvSpPr>
          <p:nvPr userDrawn="1">
            <p:ph type="sldNum" sz="quarter" idx="16"/>
          </p:nvPr>
        </p:nvSpPr>
        <p:spPr/>
        <p:txBody>
          <a:bodyPr/>
          <a:lstStyle>
            <a:lvl1pPr>
              <a:defRPr/>
            </a:lvl1pPr>
          </a:lstStyle>
          <a:p>
            <a:fld id="{4AB56817-FEEA-4F99-B2E3-4F8F8856AD15}" type="slidenum">
              <a:rPr lang="en-US"/>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7431088" y="5145088"/>
            <a:ext cx="1674812" cy="1674812"/>
            <a:chOff x="7430573" y="5144573"/>
            <a:chExt cx="1674707" cy="1674707"/>
          </a:xfrm>
        </p:grpSpPr>
        <p:sp>
          <p:nvSpPr>
            <p:cNvPr id="5" name="Rectangle 4"/>
            <p:cNvSpPr/>
            <p:nvPr userDrawn="1"/>
          </p:nvSpPr>
          <p:spPr>
            <a:xfrm>
              <a:off x="8968764"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7430573"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7622648"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7814724"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8006799"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8198875"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8390950"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8583026"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8776689"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8968764"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8968764"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8968764"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8968764"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a:off x="8968764"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8968764"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8968764"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8968764" y="5144573"/>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7622648"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7814724"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8006799"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8198875"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a:off x="8390950"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userDrawn="1"/>
          </p:nvSpPr>
          <p:spPr>
            <a:xfrm>
              <a:off x="8583026"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a:off x="8776689"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a:off x="7814724"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a:off x="8006799"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userDrawn="1"/>
          </p:nvSpPr>
          <p:spPr>
            <a:xfrm>
              <a:off x="8198875"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8390950"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583026"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8776689"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8006799"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8198875"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8390950"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userDrawn="1"/>
          </p:nvSpPr>
          <p:spPr>
            <a:xfrm>
              <a:off x="8583026"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userDrawn="1"/>
          </p:nvSpPr>
          <p:spPr>
            <a:xfrm>
              <a:off x="8776689"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userDrawn="1"/>
          </p:nvSpPr>
          <p:spPr>
            <a:xfrm>
              <a:off x="8198875"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userDrawn="1"/>
          </p:nvSpPr>
          <p:spPr>
            <a:xfrm>
              <a:off x="8390950" y="5912875"/>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8583026"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a:off x="8776689"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a:off x="8390950" y="5720799"/>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8583026" y="5720799"/>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userDrawn="1"/>
          </p:nvSpPr>
          <p:spPr>
            <a:xfrm>
              <a:off x="8776689"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a:off x="8583026" y="5528724"/>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Rectangle 47"/>
            <p:cNvSpPr/>
            <p:nvPr userDrawn="1"/>
          </p:nvSpPr>
          <p:spPr>
            <a:xfrm>
              <a:off x="8776689"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ectangle 48"/>
            <p:cNvSpPr/>
            <p:nvPr userDrawn="1"/>
          </p:nvSpPr>
          <p:spPr>
            <a:xfrm>
              <a:off x="8776689"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0" name="Rectangle 49"/>
          <p:cNvSpPr/>
          <p:nvPr userDrawn="1"/>
        </p:nvSpPr>
        <p:spPr>
          <a:xfrm>
            <a:off x="457200" y="0"/>
            <a:ext cx="13716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a:off x="1828800" y="0"/>
            <a:ext cx="13716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Rectangle 51"/>
          <p:cNvSpPr/>
          <p:nvPr userDrawn="1"/>
        </p:nvSpPr>
        <p:spPr>
          <a:xfrm>
            <a:off x="3200400" y="0"/>
            <a:ext cx="1371600" cy="136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Rectangle 52"/>
          <p:cNvSpPr/>
          <p:nvPr userDrawn="1"/>
        </p:nvSpPr>
        <p:spPr>
          <a:xfrm>
            <a:off x="4572000" y="0"/>
            <a:ext cx="1371600" cy="136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ectangle 53"/>
          <p:cNvSpPr/>
          <p:nvPr userDrawn="1"/>
        </p:nvSpPr>
        <p:spPr>
          <a:xfrm>
            <a:off x="0" y="0"/>
            <a:ext cx="4572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Rectangle 54"/>
          <p:cNvSpPr/>
          <p:nvPr userDrawn="1"/>
        </p:nvSpPr>
        <p:spPr>
          <a:xfrm>
            <a:off x="5943600" y="0"/>
            <a:ext cx="32004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9" name="Title Placeholder 1"/>
          <p:cNvSpPr>
            <a:spLocks noGrp="1"/>
          </p:cNvSpPr>
          <p:nvPr>
            <p:ph type="title"/>
          </p:nvPr>
        </p:nvSpPr>
        <p:spPr>
          <a:xfrm>
            <a:off x="457200" y="274638"/>
            <a:ext cx="8229600" cy="1143000"/>
          </a:xfrm>
          <a:prstGeom prst="rect">
            <a:avLst/>
          </a:prstGeom>
        </p:spPr>
        <p:txBody>
          <a:bodyPr rtlCol="0">
            <a:normAutofit/>
          </a:bodyPr>
          <a:lstStyle/>
          <a:p>
            <a:r>
              <a:rPr lang="en-US" smtClean="0"/>
              <a:t>Click to edit Master title style</a:t>
            </a:r>
            <a:endParaRPr lang="en-US"/>
          </a:p>
        </p:txBody>
      </p:sp>
      <p:sp>
        <p:nvSpPr>
          <p:cNvPr id="62" name="Text Placeholder 61"/>
          <p:cNvSpPr>
            <a:spLocks noGrp="1"/>
          </p:cNvSpPr>
          <p:nvPr>
            <p:ph type="body" sz="quarter" idx="13"/>
          </p:nvPr>
        </p:nvSpPr>
        <p:spPr>
          <a:xfrm>
            <a:off x="457200" y="1600199"/>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6" name="Date Placeholder 3"/>
          <p:cNvSpPr>
            <a:spLocks noGrp="1"/>
          </p:cNvSpPr>
          <p:nvPr>
            <p:ph type="dt" sz="half" idx="14"/>
          </p:nvPr>
        </p:nvSpPr>
        <p:spPr/>
        <p:txBody>
          <a:bodyPr/>
          <a:lstStyle>
            <a:lvl1pPr>
              <a:defRPr/>
            </a:lvl1pPr>
          </a:lstStyle>
          <a:p>
            <a:fld id="{49C095ED-C26B-468E-B2F2-9DF25377D69C}" type="datetime1">
              <a:rPr lang="en-US"/>
              <a:pPr/>
              <a:t>3/5/2012</a:t>
            </a:fld>
            <a:endParaRPr lang="en-US" dirty="0"/>
          </a:p>
        </p:txBody>
      </p:sp>
      <p:sp>
        <p:nvSpPr>
          <p:cNvPr id="57" name="Footer Placeholder 4"/>
          <p:cNvSpPr>
            <a:spLocks noGrp="1"/>
          </p:cNvSpPr>
          <p:nvPr>
            <p:ph type="ftr" sz="quarter" idx="15"/>
          </p:nvPr>
        </p:nvSpPr>
        <p:spPr/>
        <p:txBody>
          <a:bodyPr/>
          <a:lstStyle>
            <a:lvl1pPr>
              <a:defRPr/>
            </a:lvl1pPr>
          </a:lstStyle>
          <a:p>
            <a:pPr>
              <a:defRPr/>
            </a:pPr>
            <a:endParaRPr lang="en-US" dirty="0"/>
          </a:p>
        </p:txBody>
      </p:sp>
      <p:sp>
        <p:nvSpPr>
          <p:cNvPr id="58" name="Slide Number Placeholder 5"/>
          <p:cNvSpPr>
            <a:spLocks noGrp="1"/>
          </p:cNvSpPr>
          <p:nvPr>
            <p:ph type="sldNum" sz="quarter" idx="16"/>
          </p:nvPr>
        </p:nvSpPr>
        <p:spPr/>
        <p:txBody>
          <a:bodyPr/>
          <a:lstStyle>
            <a:lvl1pPr>
              <a:defRPr/>
            </a:lvl1pPr>
          </a:lstStyle>
          <a:p>
            <a:fld id="{04CCC464-36EE-4C56-8867-9DB7755D27CC}" type="slidenum">
              <a:rPr lang="en-US"/>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grpSp>
        <p:nvGrpSpPr>
          <p:cNvPr id="4" name="Group 60"/>
          <p:cNvGrpSpPr>
            <a:grpSpLocks/>
          </p:cNvGrpSpPr>
          <p:nvPr userDrawn="1"/>
        </p:nvGrpSpPr>
        <p:grpSpPr bwMode="auto">
          <a:xfrm>
            <a:off x="7431088" y="5145088"/>
            <a:ext cx="1674812" cy="1674812"/>
            <a:chOff x="7430573" y="5144573"/>
            <a:chExt cx="1674707" cy="1674707"/>
          </a:xfrm>
        </p:grpSpPr>
        <p:sp>
          <p:nvSpPr>
            <p:cNvPr id="5" name="Rectangle 4"/>
            <p:cNvSpPr/>
            <p:nvPr userDrawn="1"/>
          </p:nvSpPr>
          <p:spPr>
            <a:xfrm>
              <a:off x="8968764"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7430573"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7622648"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7814724" y="6682764"/>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8006799" y="6682764"/>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8198875" y="6682764"/>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8390950" y="6682764"/>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8583026" y="6682764"/>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8776689" y="6682764"/>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8968764" y="6490689"/>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8968764" y="6297026"/>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8968764" y="6104950"/>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8968764" y="5912875"/>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a:off x="8968764" y="5720799"/>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8968764" y="5528724"/>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8968764" y="5336648"/>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8968764" y="5144573"/>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7622648" y="6490689"/>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7814724"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8006799" y="6490689"/>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8198875"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a:off x="8390950" y="6490689"/>
              <a:ext cx="138104"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userDrawn="1"/>
          </p:nvSpPr>
          <p:spPr>
            <a:xfrm>
              <a:off x="8583026" y="6490689"/>
              <a:ext cx="138103"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a:off x="8776689" y="6490689"/>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a:off x="7814724" y="6297026"/>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a:off x="8006799" y="6297026"/>
              <a:ext cx="138104"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userDrawn="1"/>
          </p:nvSpPr>
          <p:spPr>
            <a:xfrm>
              <a:off x="8198875" y="6297026"/>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8390950" y="6297026"/>
              <a:ext cx="138104"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583026" y="6297026"/>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8776689" y="6297026"/>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8006799" y="6104950"/>
              <a:ext cx="138104"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8198875" y="6104950"/>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8390950" y="6104950"/>
              <a:ext cx="138104"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userDrawn="1"/>
          </p:nvSpPr>
          <p:spPr>
            <a:xfrm>
              <a:off x="8583026" y="6104950"/>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userDrawn="1"/>
          </p:nvSpPr>
          <p:spPr>
            <a:xfrm>
              <a:off x="8776689" y="6104950"/>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userDrawn="1"/>
          </p:nvSpPr>
          <p:spPr>
            <a:xfrm>
              <a:off x="8198875" y="5912875"/>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userDrawn="1"/>
          </p:nvSpPr>
          <p:spPr>
            <a:xfrm>
              <a:off x="8390950" y="5912875"/>
              <a:ext cx="138104"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8583026" y="5912875"/>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a:off x="8776689" y="5912875"/>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a:off x="8390950" y="5720799"/>
              <a:ext cx="138104"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8583026" y="5720799"/>
              <a:ext cx="138103"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userDrawn="1"/>
          </p:nvSpPr>
          <p:spPr>
            <a:xfrm>
              <a:off x="8776689" y="5720799"/>
              <a:ext cx="136516" cy="138104"/>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a:off x="8583026" y="5528724"/>
              <a:ext cx="138103"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Rectangle 47"/>
            <p:cNvSpPr/>
            <p:nvPr userDrawn="1"/>
          </p:nvSpPr>
          <p:spPr>
            <a:xfrm>
              <a:off x="8776689" y="5528724"/>
              <a:ext cx="136516" cy="138103"/>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ectangle 48"/>
            <p:cNvSpPr/>
            <p:nvPr userDrawn="1"/>
          </p:nvSpPr>
          <p:spPr>
            <a:xfrm>
              <a:off x="8776689" y="5336648"/>
              <a:ext cx="136516" cy="136516"/>
            </a:xfrm>
            <a:prstGeom prst="rect">
              <a:avLst/>
            </a:prstGeom>
            <a:solidFill>
              <a:srgbClr val="2454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0" name="Rectangle 49"/>
          <p:cNvSpPr/>
          <p:nvPr userDrawn="1"/>
        </p:nvSpPr>
        <p:spPr>
          <a:xfrm>
            <a:off x="457200" y="0"/>
            <a:ext cx="13716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a:off x="1828800" y="0"/>
            <a:ext cx="13716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Rectangle 51"/>
          <p:cNvSpPr/>
          <p:nvPr userDrawn="1"/>
        </p:nvSpPr>
        <p:spPr>
          <a:xfrm>
            <a:off x="3200400" y="0"/>
            <a:ext cx="1371600" cy="136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Rectangle 52"/>
          <p:cNvSpPr/>
          <p:nvPr userDrawn="1"/>
        </p:nvSpPr>
        <p:spPr>
          <a:xfrm>
            <a:off x="4572000" y="0"/>
            <a:ext cx="1371600" cy="136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ectangle 53"/>
          <p:cNvSpPr/>
          <p:nvPr userDrawn="1"/>
        </p:nvSpPr>
        <p:spPr>
          <a:xfrm>
            <a:off x="0" y="0"/>
            <a:ext cx="457200" cy="13652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Rectangle 54"/>
          <p:cNvSpPr/>
          <p:nvPr userDrawn="1"/>
        </p:nvSpPr>
        <p:spPr>
          <a:xfrm>
            <a:off x="5943600" y="0"/>
            <a:ext cx="3200400" cy="13652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9" name="Title Placeholder 1"/>
          <p:cNvSpPr>
            <a:spLocks noGrp="1"/>
          </p:cNvSpPr>
          <p:nvPr>
            <p:ph type="title"/>
          </p:nvPr>
        </p:nvSpPr>
        <p:spPr>
          <a:xfrm>
            <a:off x="457200" y="274638"/>
            <a:ext cx="8229600" cy="1143000"/>
          </a:xfrm>
          <a:prstGeom prst="rect">
            <a:avLst/>
          </a:prstGeom>
        </p:spPr>
        <p:txBody>
          <a:bodyPr rtlCol="0">
            <a:normAutofit/>
          </a:bodyPr>
          <a:lstStyle/>
          <a:p>
            <a:r>
              <a:rPr lang="en-US" smtClean="0"/>
              <a:t>Click to edit Master title style</a:t>
            </a:r>
            <a:endParaRPr lang="en-US"/>
          </a:p>
        </p:txBody>
      </p:sp>
      <p:sp>
        <p:nvSpPr>
          <p:cNvPr id="62" name="Text Placeholder 61"/>
          <p:cNvSpPr>
            <a:spLocks noGrp="1"/>
          </p:cNvSpPr>
          <p:nvPr>
            <p:ph type="body" sz="quarter" idx="13"/>
          </p:nvPr>
        </p:nvSpPr>
        <p:spPr>
          <a:xfrm>
            <a:off x="457200" y="1600199"/>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6" name="Date Placeholder 3"/>
          <p:cNvSpPr>
            <a:spLocks noGrp="1"/>
          </p:cNvSpPr>
          <p:nvPr userDrawn="1">
            <p:ph type="dt" sz="half" idx="14"/>
          </p:nvPr>
        </p:nvSpPr>
        <p:spPr/>
        <p:txBody>
          <a:bodyPr/>
          <a:lstStyle>
            <a:lvl1pPr>
              <a:defRPr>
                <a:solidFill>
                  <a:srgbClr val="FFFFFF"/>
                </a:solidFill>
              </a:defRPr>
            </a:lvl1pPr>
          </a:lstStyle>
          <a:p>
            <a:fld id="{96E03D4D-67C3-4D41-A885-5CAFD418F31F}" type="datetime1">
              <a:rPr lang="en-US"/>
              <a:pPr/>
              <a:t>3/5/2012</a:t>
            </a:fld>
            <a:endParaRPr lang="en-US" dirty="0"/>
          </a:p>
        </p:txBody>
      </p:sp>
      <p:sp>
        <p:nvSpPr>
          <p:cNvPr id="57" name="Footer Placeholder 4"/>
          <p:cNvSpPr>
            <a:spLocks noGrp="1"/>
          </p:cNvSpPr>
          <p:nvPr userDrawn="1">
            <p:ph type="ftr" sz="quarter" idx="15"/>
          </p:nvPr>
        </p:nvSpPr>
        <p:spPr/>
        <p:txBody>
          <a:bodyPr/>
          <a:lstStyle>
            <a:lvl1pPr>
              <a:defRPr/>
            </a:lvl1pPr>
          </a:lstStyle>
          <a:p>
            <a:pPr>
              <a:defRPr/>
            </a:pPr>
            <a:endParaRPr lang="en-US" dirty="0"/>
          </a:p>
        </p:txBody>
      </p:sp>
      <p:sp>
        <p:nvSpPr>
          <p:cNvPr id="58" name="Slide Number Placeholder 5"/>
          <p:cNvSpPr>
            <a:spLocks noGrp="1"/>
          </p:cNvSpPr>
          <p:nvPr userDrawn="1">
            <p:ph type="sldNum" sz="quarter" idx="16"/>
          </p:nvPr>
        </p:nvSpPr>
        <p:spPr/>
        <p:txBody>
          <a:bodyPr/>
          <a:lstStyle>
            <a:lvl1pPr>
              <a:defRPr>
                <a:solidFill>
                  <a:srgbClr val="FFFFFF"/>
                </a:solidFill>
              </a:defRPr>
            </a:lvl1pPr>
          </a:lstStyle>
          <a:p>
            <a:fld id="{47ECEB20-526A-4B9E-9C56-FF83C152C6C1}" type="slidenum">
              <a:rPr lang="en-US"/>
              <a:pPr/>
              <a:t>‹#›</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7431088" y="5145088"/>
            <a:ext cx="1674812" cy="1674812"/>
            <a:chOff x="7430573" y="5144573"/>
            <a:chExt cx="1674707" cy="1674707"/>
          </a:xfrm>
        </p:grpSpPr>
        <p:sp>
          <p:nvSpPr>
            <p:cNvPr id="5" name="Rectangle 4"/>
            <p:cNvSpPr/>
            <p:nvPr userDrawn="1"/>
          </p:nvSpPr>
          <p:spPr>
            <a:xfrm>
              <a:off x="8968764"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7430573"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7622648"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7814724"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8006799"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8198875"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8390950" y="6682764"/>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8583026" y="6682764"/>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8776689" y="6682764"/>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8968764"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8968764"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a:off x="8968764"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8968764"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a:off x="8968764"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8968764"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8968764"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8968764" y="5144573"/>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a:off x="7622648"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userDrawn="1"/>
          </p:nvSpPr>
          <p:spPr>
            <a:xfrm>
              <a:off x="7814724"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8006799"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8198875"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a:off x="8390950" y="6490689"/>
              <a:ext cx="138104"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userDrawn="1"/>
          </p:nvSpPr>
          <p:spPr>
            <a:xfrm>
              <a:off x="8583026" y="6490689"/>
              <a:ext cx="138103"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a:off x="8776689" y="6490689"/>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a:off x="7814724"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a:off x="8006799"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userDrawn="1"/>
          </p:nvSpPr>
          <p:spPr>
            <a:xfrm>
              <a:off x="8198875"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8390950" y="6297026"/>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583026" y="6297026"/>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userDrawn="1"/>
          </p:nvSpPr>
          <p:spPr>
            <a:xfrm>
              <a:off x="8776689" y="6297026"/>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userDrawn="1"/>
          </p:nvSpPr>
          <p:spPr>
            <a:xfrm>
              <a:off x="8006799"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userDrawn="1"/>
          </p:nvSpPr>
          <p:spPr>
            <a:xfrm>
              <a:off x="8198875"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userDrawn="1"/>
          </p:nvSpPr>
          <p:spPr>
            <a:xfrm>
              <a:off x="8390950" y="6104950"/>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userDrawn="1"/>
          </p:nvSpPr>
          <p:spPr>
            <a:xfrm>
              <a:off x="8583026" y="6104950"/>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userDrawn="1"/>
          </p:nvSpPr>
          <p:spPr>
            <a:xfrm>
              <a:off x="8776689" y="6104950"/>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userDrawn="1"/>
          </p:nvSpPr>
          <p:spPr>
            <a:xfrm>
              <a:off x="8198875"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userDrawn="1"/>
          </p:nvSpPr>
          <p:spPr>
            <a:xfrm>
              <a:off x="8390950" y="5912875"/>
              <a:ext cx="138104"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8583026" y="5912875"/>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a:off x="8776689" y="5912875"/>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a:off x="8390950" y="5720799"/>
              <a:ext cx="138104"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8583026" y="5720799"/>
              <a:ext cx="138103"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45"/>
            <p:cNvSpPr/>
            <p:nvPr userDrawn="1"/>
          </p:nvSpPr>
          <p:spPr>
            <a:xfrm>
              <a:off x="8776689" y="5720799"/>
              <a:ext cx="136516" cy="138104"/>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a:off x="8583026" y="5528724"/>
              <a:ext cx="138103"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Rectangle 47"/>
            <p:cNvSpPr/>
            <p:nvPr userDrawn="1"/>
          </p:nvSpPr>
          <p:spPr>
            <a:xfrm>
              <a:off x="8776689" y="5528724"/>
              <a:ext cx="136516" cy="138103"/>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ectangle 48"/>
            <p:cNvSpPr/>
            <p:nvPr userDrawn="1"/>
          </p:nvSpPr>
          <p:spPr>
            <a:xfrm>
              <a:off x="8776689" y="5336648"/>
              <a:ext cx="136516" cy="136516"/>
            </a:xfrm>
            <a:prstGeom prst="rect">
              <a:avLst/>
            </a:prstGeom>
            <a:solidFill>
              <a:srgbClr val="DAE2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0" name="Rectangle 49"/>
          <p:cNvSpPr/>
          <p:nvPr userDrawn="1"/>
        </p:nvSpPr>
        <p:spPr>
          <a:xfrm>
            <a:off x="457200" y="0"/>
            <a:ext cx="13716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a:off x="1828800" y="0"/>
            <a:ext cx="13716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Rectangle 51"/>
          <p:cNvSpPr/>
          <p:nvPr userDrawn="1"/>
        </p:nvSpPr>
        <p:spPr>
          <a:xfrm>
            <a:off x="3200400" y="0"/>
            <a:ext cx="1371600" cy="136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Rectangle 52"/>
          <p:cNvSpPr/>
          <p:nvPr userDrawn="1"/>
        </p:nvSpPr>
        <p:spPr>
          <a:xfrm>
            <a:off x="4572000" y="0"/>
            <a:ext cx="1371600" cy="136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ectangle 53"/>
          <p:cNvSpPr/>
          <p:nvPr userDrawn="1"/>
        </p:nvSpPr>
        <p:spPr>
          <a:xfrm>
            <a:off x="0" y="0"/>
            <a:ext cx="4572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Rectangle 54"/>
          <p:cNvSpPr/>
          <p:nvPr userDrawn="1"/>
        </p:nvSpPr>
        <p:spPr>
          <a:xfrm>
            <a:off x="5943600" y="0"/>
            <a:ext cx="3200400" cy="136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6" name="Date Placeholder 3"/>
          <p:cNvSpPr>
            <a:spLocks noGrp="1"/>
          </p:cNvSpPr>
          <p:nvPr>
            <p:ph type="dt" sz="half" idx="10"/>
          </p:nvPr>
        </p:nvSpPr>
        <p:spPr/>
        <p:txBody>
          <a:bodyPr/>
          <a:lstStyle>
            <a:lvl1pPr>
              <a:defRPr/>
            </a:lvl1pPr>
          </a:lstStyle>
          <a:p>
            <a:fld id="{D9BECBEF-B713-413F-A5EC-B6815F5B104C}" type="datetime1">
              <a:rPr lang="en-US"/>
              <a:pPr/>
              <a:t>3/5/2012</a:t>
            </a:fld>
            <a:endParaRPr lang="en-US" dirty="0"/>
          </a:p>
        </p:txBody>
      </p:sp>
      <p:sp>
        <p:nvSpPr>
          <p:cNvPr id="57" name="Footer Placeholder 4"/>
          <p:cNvSpPr>
            <a:spLocks noGrp="1"/>
          </p:cNvSpPr>
          <p:nvPr>
            <p:ph type="ftr" sz="quarter" idx="11"/>
          </p:nvPr>
        </p:nvSpPr>
        <p:spPr/>
        <p:txBody>
          <a:bodyPr/>
          <a:lstStyle>
            <a:lvl1pPr>
              <a:defRPr/>
            </a:lvl1pPr>
          </a:lstStyle>
          <a:p>
            <a:pPr>
              <a:defRPr/>
            </a:pPr>
            <a:endParaRPr lang="en-US" dirty="0"/>
          </a:p>
        </p:txBody>
      </p:sp>
      <p:sp>
        <p:nvSpPr>
          <p:cNvPr id="58" name="Slide Number Placeholder 5"/>
          <p:cNvSpPr>
            <a:spLocks noGrp="1"/>
          </p:cNvSpPr>
          <p:nvPr>
            <p:ph type="sldNum" sz="quarter" idx="12"/>
          </p:nvPr>
        </p:nvSpPr>
        <p:spPr/>
        <p:txBody>
          <a:bodyPr/>
          <a:lstStyle>
            <a:lvl1pPr>
              <a:defRPr/>
            </a:lvl1pPr>
          </a:lstStyle>
          <a:p>
            <a:fld id="{07706F70-A691-408F-88E8-0C740B668BAC}" type="slidenum">
              <a:rPr lang="en-US"/>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90AA"/>
                </a:solidFill>
                <a:latin typeface="SegoeUI" charset="-128"/>
                <a:ea typeface="SegoeUI" charset="-128"/>
              </a:defRPr>
            </a:lvl1pPr>
          </a:lstStyle>
          <a:p>
            <a:fld id="{63686638-C64A-4848-8B71-E037ADD4E2BC}" type="datetime1">
              <a:rPr lang="en-US"/>
              <a:pPr/>
              <a:t>3/5/2012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SegoeUI"/>
                <a:ea typeface="+mn-ea"/>
                <a:cs typeface="SegoeU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0AA"/>
                </a:solidFill>
                <a:latin typeface="SegoeUI" charset="-128"/>
                <a:ea typeface="SegoeUI" charset="-128"/>
              </a:defRPr>
            </a:lvl1pPr>
          </a:lstStyle>
          <a:p>
            <a:fld id="{13E8FCB6-CAFA-4453-A577-C0DD46EBC31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ransition>
    <p:fade/>
  </p:transition>
  <p:txStyles>
    <p:titleStyle>
      <a:lvl1pPr algn="ctr" defTabSz="457200" rtl="0" eaLnBrk="0" fontAlgn="base" hangingPunct="0">
        <a:spcBef>
          <a:spcPct val="0"/>
        </a:spcBef>
        <a:spcAft>
          <a:spcPct val="0"/>
        </a:spcAft>
        <a:defRPr sz="3600" kern="1200">
          <a:solidFill>
            <a:schemeClr val="tx1"/>
          </a:solidFill>
          <a:latin typeface="SegoeUI-Bold"/>
          <a:ea typeface="Geneva" pitchFamily="33" charset="-128"/>
          <a:cs typeface="SegoeUI-Bold"/>
        </a:defRPr>
      </a:lvl1pPr>
      <a:lvl2pPr algn="ctr" defTabSz="457200" rtl="0" eaLnBrk="0" fontAlgn="base" hangingPunct="0">
        <a:spcBef>
          <a:spcPct val="0"/>
        </a:spcBef>
        <a:spcAft>
          <a:spcPct val="0"/>
        </a:spcAft>
        <a:defRPr sz="3600">
          <a:solidFill>
            <a:schemeClr val="tx1"/>
          </a:solidFill>
          <a:latin typeface="SegoeUI-Bold" charset="-128"/>
          <a:ea typeface="Geneva" pitchFamily="33" charset="-128"/>
        </a:defRPr>
      </a:lvl2pPr>
      <a:lvl3pPr algn="ctr" defTabSz="457200" rtl="0" eaLnBrk="0" fontAlgn="base" hangingPunct="0">
        <a:spcBef>
          <a:spcPct val="0"/>
        </a:spcBef>
        <a:spcAft>
          <a:spcPct val="0"/>
        </a:spcAft>
        <a:defRPr sz="3600">
          <a:solidFill>
            <a:schemeClr val="tx1"/>
          </a:solidFill>
          <a:latin typeface="SegoeUI-Bold" charset="-128"/>
          <a:ea typeface="Geneva" pitchFamily="33" charset="-128"/>
        </a:defRPr>
      </a:lvl3pPr>
      <a:lvl4pPr algn="ctr" defTabSz="457200" rtl="0" eaLnBrk="0" fontAlgn="base" hangingPunct="0">
        <a:spcBef>
          <a:spcPct val="0"/>
        </a:spcBef>
        <a:spcAft>
          <a:spcPct val="0"/>
        </a:spcAft>
        <a:defRPr sz="3600">
          <a:solidFill>
            <a:schemeClr val="tx1"/>
          </a:solidFill>
          <a:latin typeface="SegoeUI-Bold" charset="-128"/>
          <a:ea typeface="Geneva" pitchFamily="33" charset="-128"/>
        </a:defRPr>
      </a:lvl4pPr>
      <a:lvl5pPr algn="ctr" defTabSz="457200" rtl="0" eaLnBrk="0" fontAlgn="base" hangingPunct="0">
        <a:spcBef>
          <a:spcPct val="0"/>
        </a:spcBef>
        <a:spcAft>
          <a:spcPct val="0"/>
        </a:spcAft>
        <a:defRPr sz="3600">
          <a:solidFill>
            <a:schemeClr val="tx1"/>
          </a:solidFill>
          <a:latin typeface="SegoeUI-Bold" charset="-128"/>
          <a:ea typeface="Geneva" pitchFamily="33" charset="-128"/>
        </a:defRPr>
      </a:lvl5pPr>
      <a:lvl6pPr marL="457200" algn="ctr" defTabSz="457200" rtl="0" fontAlgn="base">
        <a:spcBef>
          <a:spcPct val="0"/>
        </a:spcBef>
        <a:spcAft>
          <a:spcPct val="0"/>
        </a:spcAft>
        <a:defRPr sz="3600">
          <a:solidFill>
            <a:schemeClr val="tx1"/>
          </a:solidFill>
          <a:latin typeface="SegoeUI-Bold" charset="-128"/>
          <a:ea typeface="Geneva" pitchFamily="33" charset="-128"/>
        </a:defRPr>
      </a:lvl6pPr>
      <a:lvl7pPr marL="914400" algn="ctr" defTabSz="457200" rtl="0" fontAlgn="base">
        <a:spcBef>
          <a:spcPct val="0"/>
        </a:spcBef>
        <a:spcAft>
          <a:spcPct val="0"/>
        </a:spcAft>
        <a:defRPr sz="3600">
          <a:solidFill>
            <a:schemeClr val="tx1"/>
          </a:solidFill>
          <a:latin typeface="SegoeUI-Bold" charset="-128"/>
          <a:ea typeface="Geneva" pitchFamily="33" charset="-128"/>
        </a:defRPr>
      </a:lvl7pPr>
      <a:lvl8pPr marL="1371600" algn="ctr" defTabSz="457200" rtl="0" fontAlgn="base">
        <a:spcBef>
          <a:spcPct val="0"/>
        </a:spcBef>
        <a:spcAft>
          <a:spcPct val="0"/>
        </a:spcAft>
        <a:defRPr sz="3600">
          <a:solidFill>
            <a:schemeClr val="tx1"/>
          </a:solidFill>
          <a:latin typeface="SegoeUI-Bold" charset="-128"/>
          <a:ea typeface="Geneva" pitchFamily="33" charset="-128"/>
        </a:defRPr>
      </a:lvl8pPr>
      <a:lvl9pPr marL="1828800" algn="ctr" defTabSz="457200" rtl="0" fontAlgn="base">
        <a:spcBef>
          <a:spcPct val="0"/>
        </a:spcBef>
        <a:spcAft>
          <a:spcPct val="0"/>
        </a:spcAft>
        <a:defRPr sz="3600">
          <a:solidFill>
            <a:schemeClr val="tx1"/>
          </a:solidFill>
          <a:latin typeface="SegoeUI-Bold" charset="-128"/>
          <a:ea typeface="Geneva" pitchFamily="3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Cambria"/>
          <a:ea typeface="Geneva" pitchFamily="33" charset="-128"/>
          <a:cs typeface="Cambria"/>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Cambria"/>
          <a:ea typeface="Geneva" pitchFamily="33" charset="-128"/>
          <a:cs typeface="Cambria"/>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Cambria"/>
          <a:ea typeface="Geneva" pitchFamily="33" charset="-128"/>
          <a:cs typeface="Cambria"/>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Cambria"/>
          <a:ea typeface="Geneva" pitchFamily="33" charset="-128"/>
          <a:cs typeface="Cambria"/>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Cambria"/>
          <a:ea typeface="Geneva" pitchFamily="33" charset="-128"/>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ICMA Business Meeting</a:t>
            </a:r>
            <a:endParaRPr lang="en-US" dirty="0"/>
          </a:p>
        </p:txBody>
      </p:sp>
      <p:sp>
        <p:nvSpPr>
          <p:cNvPr id="13" name="Subtitle 12"/>
          <p:cNvSpPr>
            <a:spLocks noGrp="1"/>
          </p:cNvSpPr>
          <p:nvPr>
            <p:ph type="subTitle" idx="1"/>
          </p:nvPr>
        </p:nvSpPr>
        <p:spPr>
          <a:xfrm>
            <a:off x="1371600" y="4432547"/>
            <a:ext cx="6400800" cy="1752600"/>
          </a:xfrm>
        </p:spPr>
        <p:txBody>
          <a:bodyPr/>
          <a:lstStyle/>
          <a:p>
            <a:r>
              <a:rPr lang="en-US" dirty="0" smtClean="0"/>
              <a:t>Executive Director’s Report</a:t>
            </a:r>
          </a:p>
          <a:p>
            <a:r>
              <a:rPr lang="en-US" dirty="0" smtClean="0"/>
              <a:t>October 19, 2010</a:t>
            </a:r>
            <a:endParaRPr lang="en-US" dirty="0"/>
          </a:p>
        </p:txBody>
      </p:sp>
      <p:pic>
        <p:nvPicPr>
          <p:cNvPr id="16" name="Picture 15" descr="09-179-SanJose_Logo_RGB_jpg.jpg"/>
          <p:cNvPicPr>
            <a:picLocks noChangeAspect="1"/>
          </p:cNvPicPr>
          <p:nvPr/>
        </p:nvPicPr>
        <p:blipFill>
          <a:blip r:embed="rId3"/>
          <a:stretch>
            <a:fillRect/>
          </a:stretch>
        </p:blipFill>
        <p:spPr>
          <a:xfrm>
            <a:off x="2438399" y="1662109"/>
            <a:ext cx="1524000" cy="1247775"/>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sz="2800" dirty="0" smtClean="0"/>
              <a:t>Cash Goal</a:t>
            </a:r>
            <a:endParaRPr lang="en-US" sz="2800" dirty="0"/>
          </a:p>
        </p:txBody>
      </p:sp>
      <p:graphicFrame>
        <p:nvGraphicFramePr>
          <p:cNvPr id="4" name="Object 2"/>
          <p:cNvGraphicFramePr>
            <a:graphicFrameLocks noGrp="1" noChangeAspect="1"/>
          </p:cNvGraphicFramePr>
          <p:nvPr>
            <p:ph idx="1"/>
          </p:nvPr>
        </p:nvGraphicFramePr>
        <p:xfrm>
          <a:off x="2798618" y="273050"/>
          <a:ext cx="6179127" cy="58531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half" idx="2"/>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Collaboration and Affiliation</a:t>
            </a:r>
            <a:endParaRPr lang="en-US" dirty="0"/>
          </a:p>
        </p:txBody>
      </p:sp>
      <p:sp>
        <p:nvSpPr>
          <p:cNvPr id="7" name="Text Placeholder 6"/>
          <p:cNvSpPr>
            <a:spLocks noGrp="1"/>
          </p:cNvSpPr>
          <p:nvPr>
            <p:ph type="body" sz="half" idx="2"/>
          </p:nvPr>
        </p:nvSpPr>
        <p:spPr/>
        <p:txBody>
          <a:bodyPr/>
          <a:lstStyle/>
          <a:p>
            <a:pPr algn="ctr"/>
            <a:endParaRPr lang="en-US" sz="2400" i="1" dirty="0" smtClean="0"/>
          </a:p>
          <a:p>
            <a:pPr algn="ctr"/>
            <a:endParaRPr lang="en-US" sz="2400" i="1" dirty="0" smtClean="0"/>
          </a:p>
          <a:p>
            <a:pPr algn="ctr"/>
            <a:endParaRPr lang="en-US" sz="2400" i="1" dirty="0" smtClean="0"/>
          </a:p>
          <a:p>
            <a:pPr algn="ctr"/>
            <a:r>
              <a:rPr lang="en-US" sz="2400" i="1" dirty="0" smtClean="0"/>
              <a:t>ICMA Knowledge Network launched May 2010</a:t>
            </a:r>
          </a:p>
          <a:p>
            <a:pPr algn="ctr"/>
            <a:endParaRPr lang="en-US" sz="2400" i="1" dirty="0" smtClean="0"/>
          </a:p>
        </p:txBody>
      </p:sp>
      <p:pic>
        <p:nvPicPr>
          <p:cNvPr id="9218" name="Picture 2"/>
          <p:cNvPicPr>
            <a:picLocks noGrp="1" noChangeAspect="1" noChangeArrowheads="1"/>
          </p:cNvPicPr>
          <p:nvPr>
            <p:ph idx="1"/>
          </p:nvPr>
        </p:nvPicPr>
        <p:blipFill>
          <a:blip r:embed="rId3"/>
          <a:srcRect/>
          <a:stretch>
            <a:fillRect/>
          </a:stretch>
        </p:blipFill>
        <p:spPr bwMode="auto">
          <a:xfrm>
            <a:off x="3821906" y="1435101"/>
            <a:ext cx="4210956" cy="4210956"/>
          </a:xfrm>
          <a:prstGeom prst="rect">
            <a:avLst/>
          </a:prstGeom>
          <a:noFill/>
          <a:ln w="9525">
            <a:noFill/>
            <a:miter lim="800000"/>
            <a:headEnd/>
            <a:tailEnd/>
          </a:ln>
          <a:effectLst/>
        </p:spPr>
      </p:pic>
      <p:sp>
        <p:nvSpPr>
          <p:cNvPr id="6" name="Rectangle 5"/>
          <p:cNvSpPr/>
          <p:nvPr/>
        </p:nvSpPr>
        <p:spPr>
          <a:xfrm>
            <a:off x="3436154" y="5864553"/>
            <a:ext cx="4596708" cy="523220"/>
          </a:xfrm>
          <a:prstGeom prst="rect">
            <a:avLst/>
          </a:prstGeom>
        </p:spPr>
        <p:txBody>
          <a:bodyPr wrap="none">
            <a:spAutoFit/>
          </a:bodyPr>
          <a:lstStyle/>
          <a:p>
            <a:pPr algn="ctr"/>
            <a:r>
              <a:rPr lang="en-US" sz="2800" i="1" dirty="0" smtClean="0">
                <a:latin typeface="Cambria" pitchFamily="18" charset="0"/>
              </a:rPr>
              <a:t>icma.org/</a:t>
            </a:r>
            <a:r>
              <a:rPr lang="en-US" sz="2800" i="1" dirty="0" err="1" smtClean="0">
                <a:latin typeface="Cambria" pitchFamily="18" charset="0"/>
              </a:rPr>
              <a:t>knowledgenetwork</a:t>
            </a:r>
            <a:endParaRPr lang="en-US" sz="2800" i="1" dirty="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Collaboration and Affiliation</a:t>
            </a:r>
            <a:endParaRPr lang="en-US" dirty="0"/>
          </a:p>
        </p:txBody>
      </p:sp>
      <p:sp>
        <p:nvSpPr>
          <p:cNvPr id="7" name="Text Placeholder 6"/>
          <p:cNvSpPr>
            <a:spLocks noGrp="1"/>
          </p:cNvSpPr>
          <p:nvPr>
            <p:ph type="body" sz="half" idx="2"/>
          </p:nvPr>
        </p:nvSpPr>
        <p:spPr/>
        <p:txBody>
          <a:bodyPr/>
          <a:lstStyle/>
          <a:p>
            <a:pPr algn="ctr"/>
            <a:endParaRPr lang="en-US" sz="2400" i="1" dirty="0" smtClean="0"/>
          </a:p>
          <a:p>
            <a:pPr algn="ctr"/>
            <a:endParaRPr lang="en-US" sz="2400" i="1" dirty="0" smtClean="0"/>
          </a:p>
          <a:p>
            <a:pPr algn="ctr"/>
            <a:endParaRPr lang="en-US" sz="2400" i="1" dirty="0" smtClean="0"/>
          </a:p>
          <a:p>
            <a:pPr algn="ctr"/>
            <a:r>
              <a:rPr lang="en-US" sz="2400" i="1" dirty="0" smtClean="0"/>
              <a:t>19 state affiliations</a:t>
            </a:r>
          </a:p>
          <a:p>
            <a:pPr algn="ctr"/>
            <a:endParaRPr lang="en-US" sz="2400" i="1" dirty="0" smtClean="0"/>
          </a:p>
          <a:p>
            <a:pPr algn="ctr"/>
            <a:endParaRPr lang="en-US" sz="2400" i="1" dirty="0" smtClean="0"/>
          </a:p>
          <a:p>
            <a:pPr algn="ctr"/>
            <a:r>
              <a:rPr lang="en-US" sz="2400" i="1" dirty="0" smtClean="0"/>
              <a:t>2 new organizational affiliations</a:t>
            </a:r>
            <a:endParaRPr lang="en-US" sz="2400" i="1" dirty="0"/>
          </a:p>
        </p:txBody>
      </p:sp>
      <p:sp>
        <p:nvSpPr>
          <p:cNvPr id="8" name="Content Placeholder 7"/>
          <p:cNvSpPr>
            <a:spLocks noGrp="1"/>
          </p:cNvSpPr>
          <p:nvPr>
            <p:ph idx="1"/>
          </p:nvPr>
        </p:nvSpPr>
        <p:spPr/>
        <p:txBody>
          <a:bodyPr/>
          <a:lstStyle/>
          <a:p>
            <a:endParaRPr lang="en-US" dirty="0"/>
          </a:p>
        </p:txBody>
      </p:sp>
      <p:pic>
        <p:nvPicPr>
          <p:cNvPr id="10243" name="Picture 3" descr="C:\Documents and Settings\wsommer\Local Settings\Temporary Internet Files\Content.IE5\22UYJXUQ\MC900013479[1].wmf"/>
          <p:cNvPicPr>
            <a:picLocks noChangeAspect="1" noChangeArrowheads="1"/>
          </p:cNvPicPr>
          <p:nvPr/>
        </p:nvPicPr>
        <p:blipFill>
          <a:blip r:embed="rId3"/>
          <a:srcRect/>
          <a:stretch>
            <a:fillRect/>
          </a:stretch>
        </p:blipFill>
        <p:spPr bwMode="auto">
          <a:xfrm>
            <a:off x="3124200" y="1435100"/>
            <a:ext cx="5591798" cy="3674140"/>
          </a:xfrm>
          <a:prstGeom prst="rect">
            <a:avLst/>
          </a:prstGeom>
          <a:noFill/>
        </p:spPr>
      </p:pic>
      <p:sp>
        <p:nvSpPr>
          <p:cNvPr id="9" name="TextBox 8"/>
          <p:cNvSpPr txBox="1"/>
          <p:nvPr/>
        </p:nvSpPr>
        <p:spPr>
          <a:xfrm>
            <a:off x="3907763" y="3485070"/>
            <a:ext cx="845389" cy="369332"/>
          </a:xfrm>
          <a:prstGeom prst="rect">
            <a:avLst/>
          </a:prstGeom>
          <a:noFill/>
        </p:spPr>
        <p:txBody>
          <a:bodyPr wrap="square" rtlCol="0">
            <a:spAutoFit/>
          </a:bodyPr>
          <a:lstStyle/>
          <a:p>
            <a:pPr algn="ctr"/>
            <a:r>
              <a:rPr lang="en-US" b="1" dirty="0" smtClean="0"/>
              <a:t>AZ</a:t>
            </a:r>
            <a:endParaRPr lang="en-US" b="1" dirty="0"/>
          </a:p>
        </p:txBody>
      </p:sp>
      <p:sp>
        <p:nvSpPr>
          <p:cNvPr id="10" name="TextBox 9"/>
          <p:cNvSpPr txBox="1"/>
          <p:nvPr/>
        </p:nvSpPr>
        <p:spPr>
          <a:xfrm>
            <a:off x="3193212" y="2794958"/>
            <a:ext cx="845389" cy="369332"/>
          </a:xfrm>
          <a:prstGeom prst="rect">
            <a:avLst/>
          </a:prstGeom>
          <a:noFill/>
        </p:spPr>
        <p:txBody>
          <a:bodyPr wrap="square" rtlCol="0">
            <a:spAutoFit/>
          </a:bodyPr>
          <a:lstStyle/>
          <a:p>
            <a:pPr algn="ctr"/>
            <a:r>
              <a:rPr lang="en-US" b="1" dirty="0" smtClean="0"/>
              <a:t>CA</a:t>
            </a:r>
            <a:endParaRPr lang="en-US" b="1" dirty="0"/>
          </a:p>
        </p:txBody>
      </p:sp>
      <p:sp>
        <p:nvSpPr>
          <p:cNvPr id="11" name="TextBox 10"/>
          <p:cNvSpPr txBox="1"/>
          <p:nvPr/>
        </p:nvSpPr>
        <p:spPr>
          <a:xfrm>
            <a:off x="7415841" y="4323438"/>
            <a:ext cx="845389" cy="369332"/>
          </a:xfrm>
          <a:prstGeom prst="rect">
            <a:avLst/>
          </a:prstGeom>
          <a:noFill/>
        </p:spPr>
        <p:txBody>
          <a:bodyPr wrap="square" rtlCol="0">
            <a:spAutoFit/>
          </a:bodyPr>
          <a:lstStyle/>
          <a:p>
            <a:pPr algn="ctr"/>
            <a:r>
              <a:rPr lang="en-US" b="1" dirty="0" smtClean="0"/>
              <a:t>FL</a:t>
            </a:r>
            <a:endParaRPr lang="en-US" b="1" dirty="0"/>
          </a:p>
        </p:txBody>
      </p:sp>
      <p:sp>
        <p:nvSpPr>
          <p:cNvPr id="13" name="TextBox 12"/>
          <p:cNvSpPr txBox="1"/>
          <p:nvPr/>
        </p:nvSpPr>
        <p:spPr>
          <a:xfrm rot="20410266">
            <a:off x="3969589" y="1984075"/>
            <a:ext cx="1443490" cy="369332"/>
          </a:xfrm>
          <a:prstGeom prst="rect">
            <a:avLst/>
          </a:prstGeom>
          <a:noFill/>
        </p:spPr>
        <p:txBody>
          <a:bodyPr wrap="square" rtlCol="0">
            <a:spAutoFit/>
          </a:bodyPr>
          <a:lstStyle/>
          <a:p>
            <a:pPr algn="ctr"/>
            <a:r>
              <a:rPr lang="en-US" b="1" dirty="0" smtClean="0"/>
              <a:t>GOSCMA</a:t>
            </a:r>
            <a:endParaRPr lang="en-US" b="1" dirty="0"/>
          </a:p>
        </p:txBody>
      </p:sp>
      <p:sp>
        <p:nvSpPr>
          <p:cNvPr id="14" name="TextBox 13"/>
          <p:cNvSpPr txBox="1"/>
          <p:nvPr/>
        </p:nvSpPr>
        <p:spPr>
          <a:xfrm>
            <a:off x="6363416" y="2713810"/>
            <a:ext cx="845389" cy="369332"/>
          </a:xfrm>
          <a:prstGeom prst="rect">
            <a:avLst/>
          </a:prstGeom>
          <a:noFill/>
        </p:spPr>
        <p:txBody>
          <a:bodyPr wrap="square" rtlCol="0">
            <a:spAutoFit/>
          </a:bodyPr>
          <a:lstStyle/>
          <a:p>
            <a:pPr algn="ctr"/>
            <a:r>
              <a:rPr lang="en-US" b="1" dirty="0" smtClean="0"/>
              <a:t>IL</a:t>
            </a:r>
            <a:endParaRPr lang="en-US" b="1" dirty="0"/>
          </a:p>
        </p:txBody>
      </p:sp>
      <p:sp>
        <p:nvSpPr>
          <p:cNvPr id="15" name="TextBox 14"/>
          <p:cNvSpPr txBox="1"/>
          <p:nvPr/>
        </p:nvSpPr>
        <p:spPr>
          <a:xfrm>
            <a:off x="6708476" y="2720829"/>
            <a:ext cx="845389" cy="369332"/>
          </a:xfrm>
          <a:prstGeom prst="rect">
            <a:avLst/>
          </a:prstGeom>
          <a:noFill/>
        </p:spPr>
        <p:txBody>
          <a:bodyPr wrap="square" rtlCol="0">
            <a:spAutoFit/>
          </a:bodyPr>
          <a:lstStyle/>
          <a:p>
            <a:pPr algn="ctr"/>
            <a:r>
              <a:rPr lang="en-US" b="1" dirty="0" smtClean="0"/>
              <a:t>IN</a:t>
            </a:r>
            <a:endParaRPr lang="en-US" b="1" dirty="0"/>
          </a:p>
        </p:txBody>
      </p:sp>
      <p:sp>
        <p:nvSpPr>
          <p:cNvPr id="16" name="TextBox 15"/>
          <p:cNvSpPr txBox="1"/>
          <p:nvPr/>
        </p:nvSpPr>
        <p:spPr>
          <a:xfrm>
            <a:off x="7778154" y="2794958"/>
            <a:ext cx="845389" cy="369332"/>
          </a:xfrm>
          <a:prstGeom prst="rect">
            <a:avLst/>
          </a:prstGeom>
          <a:noFill/>
        </p:spPr>
        <p:txBody>
          <a:bodyPr wrap="square" rtlCol="0">
            <a:spAutoFit/>
          </a:bodyPr>
          <a:lstStyle/>
          <a:p>
            <a:pPr algn="ctr"/>
            <a:r>
              <a:rPr lang="en-US" b="1" dirty="0" smtClean="0"/>
              <a:t>MD</a:t>
            </a:r>
            <a:endParaRPr lang="en-US" b="1" dirty="0"/>
          </a:p>
        </p:txBody>
      </p:sp>
      <p:sp>
        <p:nvSpPr>
          <p:cNvPr id="17" name="TextBox 16"/>
          <p:cNvSpPr txBox="1"/>
          <p:nvPr/>
        </p:nvSpPr>
        <p:spPr>
          <a:xfrm>
            <a:off x="8043139" y="2344478"/>
            <a:ext cx="845389" cy="369332"/>
          </a:xfrm>
          <a:prstGeom prst="rect">
            <a:avLst/>
          </a:prstGeom>
          <a:noFill/>
        </p:spPr>
        <p:txBody>
          <a:bodyPr wrap="square" rtlCol="0">
            <a:spAutoFit/>
          </a:bodyPr>
          <a:lstStyle/>
          <a:p>
            <a:pPr algn="ctr"/>
            <a:r>
              <a:rPr lang="en-US" b="1" dirty="0" smtClean="0"/>
              <a:t>MA</a:t>
            </a:r>
            <a:endParaRPr lang="en-US" b="1" dirty="0"/>
          </a:p>
        </p:txBody>
      </p:sp>
      <p:sp>
        <p:nvSpPr>
          <p:cNvPr id="18" name="TextBox 17"/>
          <p:cNvSpPr txBox="1"/>
          <p:nvPr/>
        </p:nvSpPr>
        <p:spPr>
          <a:xfrm>
            <a:off x="6794741" y="2338723"/>
            <a:ext cx="845389" cy="369332"/>
          </a:xfrm>
          <a:prstGeom prst="rect">
            <a:avLst/>
          </a:prstGeom>
          <a:noFill/>
        </p:spPr>
        <p:txBody>
          <a:bodyPr wrap="square" rtlCol="0">
            <a:spAutoFit/>
          </a:bodyPr>
          <a:lstStyle/>
          <a:p>
            <a:pPr algn="ctr"/>
            <a:r>
              <a:rPr lang="en-US" b="1" dirty="0" smtClean="0"/>
              <a:t>MI</a:t>
            </a:r>
            <a:endParaRPr lang="en-US" b="1" dirty="0"/>
          </a:p>
        </p:txBody>
      </p:sp>
      <p:sp>
        <p:nvSpPr>
          <p:cNvPr id="19" name="TextBox 18"/>
          <p:cNvSpPr txBox="1"/>
          <p:nvPr/>
        </p:nvSpPr>
        <p:spPr>
          <a:xfrm>
            <a:off x="5949352" y="3021149"/>
            <a:ext cx="845389" cy="369332"/>
          </a:xfrm>
          <a:prstGeom prst="rect">
            <a:avLst/>
          </a:prstGeom>
          <a:noFill/>
        </p:spPr>
        <p:txBody>
          <a:bodyPr wrap="square" rtlCol="0">
            <a:spAutoFit/>
          </a:bodyPr>
          <a:lstStyle/>
          <a:p>
            <a:pPr algn="ctr"/>
            <a:r>
              <a:rPr lang="en-US" b="1" dirty="0" smtClean="0"/>
              <a:t>MO</a:t>
            </a:r>
            <a:endParaRPr lang="en-US" b="1" dirty="0"/>
          </a:p>
        </p:txBody>
      </p:sp>
      <p:sp>
        <p:nvSpPr>
          <p:cNvPr id="20" name="TextBox 19"/>
          <p:cNvSpPr txBox="1"/>
          <p:nvPr/>
        </p:nvSpPr>
        <p:spPr>
          <a:xfrm>
            <a:off x="3654721" y="3009013"/>
            <a:ext cx="845389" cy="369332"/>
          </a:xfrm>
          <a:prstGeom prst="rect">
            <a:avLst/>
          </a:prstGeom>
          <a:noFill/>
        </p:spPr>
        <p:txBody>
          <a:bodyPr wrap="square" rtlCol="0">
            <a:spAutoFit/>
          </a:bodyPr>
          <a:lstStyle/>
          <a:p>
            <a:pPr algn="ctr"/>
            <a:r>
              <a:rPr lang="en-US" b="1" dirty="0" smtClean="0"/>
              <a:t>NV</a:t>
            </a:r>
            <a:endParaRPr lang="en-US" b="1" dirty="0"/>
          </a:p>
        </p:txBody>
      </p:sp>
      <p:sp>
        <p:nvSpPr>
          <p:cNvPr id="21" name="TextBox 20"/>
          <p:cNvSpPr txBox="1"/>
          <p:nvPr/>
        </p:nvSpPr>
        <p:spPr>
          <a:xfrm>
            <a:off x="7614254" y="3317657"/>
            <a:ext cx="845389" cy="369332"/>
          </a:xfrm>
          <a:prstGeom prst="rect">
            <a:avLst/>
          </a:prstGeom>
          <a:noFill/>
        </p:spPr>
        <p:txBody>
          <a:bodyPr wrap="square" rtlCol="0">
            <a:spAutoFit/>
          </a:bodyPr>
          <a:lstStyle/>
          <a:p>
            <a:pPr algn="ctr"/>
            <a:r>
              <a:rPr lang="en-US" b="1" dirty="0" smtClean="0"/>
              <a:t>NC</a:t>
            </a:r>
            <a:endParaRPr lang="en-US" b="1" dirty="0"/>
          </a:p>
        </p:txBody>
      </p:sp>
      <p:sp>
        <p:nvSpPr>
          <p:cNvPr id="22" name="TextBox 21"/>
          <p:cNvSpPr txBox="1"/>
          <p:nvPr/>
        </p:nvSpPr>
        <p:spPr>
          <a:xfrm>
            <a:off x="7096664" y="2720829"/>
            <a:ext cx="845389" cy="369332"/>
          </a:xfrm>
          <a:prstGeom prst="rect">
            <a:avLst/>
          </a:prstGeom>
          <a:noFill/>
        </p:spPr>
        <p:txBody>
          <a:bodyPr wrap="square" rtlCol="0">
            <a:spAutoFit/>
          </a:bodyPr>
          <a:lstStyle/>
          <a:p>
            <a:pPr algn="ctr"/>
            <a:r>
              <a:rPr lang="en-US" b="1" dirty="0" smtClean="0"/>
              <a:t>OH</a:t>
            </a:r>
            <a:endParaRPr lang="en-US" b="1" dirty="0"/>
          </a:p>
        </p:txBody>
      </p:sp>
      <p:sp>
        <p:nvSpPr>
          <p:cNvPr id="24" name="TextBox 23"/>
          <p:cNvSpPr txBox="1"/>
          <p:nvPr/>
        </p:nvSpPr>
        <p:spPr>
          <a:xfrm>
            <a:off x="3193212" y="2154057"/>
            <a:ext cx="845389" cy="369332"/>
          </a:xfrm>
          <a:prstGeom prst="rect">
            <a:avLst/>
          </a:prstGeom>
          <a:noFill/>
        </p:spPr>
        <p:txBody>
          <a:bodyPr wrap="square" rtlCol="0">
            <a:spAutoFit/>
          </a:bodyPr>
          <a:lstStyle/>
          <a:p>
            <a:pPr algn="ctr"/>
            <a:r>
              <a:rPr lang="en-US" b="1" dirty="0" smtClean="0"/>
              <a:t>OR</a:t>
            </a:r>
            <a:endParaRPr lang="en-US" b="1" dirty="0"/>
          </a:p>
        </p:txBody>
      </p:sp>
      <p:sp>
        <p:nvSpPr>
          <p:cNvPr id="25" name="TextBox 24"/>
          <p:cNvSpPr txBox="1"/>
          <p:nvPr/>
        </p:nvSpPr>
        <p:spPr>
          <a:xfrm>
            <a:off x="7458977" y="3078025"/>
            <a:ext cx="845389" cy="369332"/>
          </a:xfrm>
          <a:prstGeom prst="rect">
            <a:avLst/>
          </a:prstGeom>
          <a:noFill/>
        </p:spPr>
        <p:txBody>
          <a:bodyPr wrap="square" rtlCol="0">
            <a:spAutoFit/>
          </a:bodyPr>
          <a:lstStyle/>
          <a:p>
            <a:pPr algn="ctr"/>
            <a:r>
              <a:rPr lang="en-US" b="1" dirty="0" smtClean="0"/>
              <a:t>VA</a:t>
            </a:r>
            <a:endParaRPr lang="en-US" b="1" dirty="0"/>
          </a:p>
        </p:txBody>
      </p:sp>
      <p:sp>
        <p:nvSpPr>
          <p:cNvPr id="26" name="TextBox 25"/>
          <p:cNvSpPr txBox="1"/>
          <p:nvPr/>
        </p:nvSpPr>
        <p:spPr>
          <a:xfrm>
            <a:off x="3416056" y="1681186"/>
            <a:ext cx="845389" cy="369332"/>
          </a:xfrm>
          <a:prstGeom prst="rect">
            <a:avLst/>
          </a:prstGeom>
          <a:noFill/>
        </p:spPr>
        <p:txBody>
          <a:bodyPr wrap="square" rtlCol="0">
            <a:spAutoFit/>
          </a:bodyPr>
          <a:lstStyle/>
          <a:p>
            <a:pPr algn="ctr"/>
            <a:r>
              <a:rPr lang="en-US" b="1" dirty="0" smtClean="0"/>
              <a:t>WA</a:t>
            </a:r>
            <a:endParaRPr lang="en-US" b="1" dirty="0"/>
          </a:p>
        </p:txBody>
      </p:sp>
      <p:sp>
        <p:nvSpPr>
          <p:cNvPr id="27" name="TextBox 26"/>
          <p:cNvSpPr txBox="1"/>
          <p:nvPr/>
        </p:nvSpPr>
        <p:spPr>
          <a:xfrm>
            <a:off x="6251275" y="2217952"/>
            <a:ext cx="845389" cy="369332"/>
          </a:xfrm>
          <a:prstGeom prst="rect">
            <a:avLst/>
          </a:prstGeom>
          <a:noFill/>
        </p:spPr>
        <p:txBody>
          <a:bodyPr wrap="square" rtlCol="0">
            <a:spAutoFit/>
          </a:bodyPr>
          <a:lstStyle/>
          <a:p>
            <a:pPr algn="ctr"/>
            <a:r>
              <a:rPr lang="en-US" b="1" dirty="0" smtClean="0"/>
              <a:t>WI</a:t>
            </a:r>
            <a:endParaRPr lang="en-US" b="1" dirty="0"/>
          </a:p>
        </p:txBody>
      </p:sp>
      <p:sp>
        <p:nvSpPr>
          <p:cNvPr id="28" name="TextBox 27"/>
          <p:cNvSpPr txBox="1"/>
          <p:nvPr/>
        </p:nvSpPr>
        <p:spPr>
          <a:xfrm>
            <a:off x="3124199" y="4813949"/>
            <a:ext cx="1628953" cy="1015663"/>
          </a:xfrm>
          <a:prstGeom prst="rect">
            <a:avLst/>
          </a:prstGeom>
          <a:noFill/>
        </p:spPr>
        <p:txBody>
          <a:bodyPr wrap="square" rtlCol="0">
            <a:spAutoFit/>
          </a:bodyPr>
          <a:lstStyle/>
          <a:p>
            <a:r>
              <a:rPr lang="en-US" sz="2000" dirty="0" smtClean="0">
                <a:latin typeface="Cambria" pitchFamily="18" charset="0"/>
              </a:rPr>
              <a:t>International Town Gown Association</a:t>
            </a:r>
            <a:endParaRPr lang="en-US" sz="2000" dirty="0">
              <a:latin typeface="Cambria" pitchFamily="18" charset="0"/>
            </a:endParaRPr>
          </a:p>
        </p:txBody>
      </p:sp>
      <p:sp>
        <p:nvSpPr>
          <p:cNvPr id="29" name="TextBox 28"/>
          <p:cNvSpPr txBox="1"/>
          <p:nvPr/>
        </p:nvSpPr>
        <p:spPr>
          <a:xfrm>
            <a:off x="4829597" y="5590451"/>
            <a:ext cx="2426590" cy="707886"/>
          </a:xfrm>
          <a:prstGeom prst="rect">
            <a:avLst/>
          </a:prstGeom>
          <a:noFill/>
        </p:spPr>
        <p:txBody>
          <a:bodyPr wrap="square" rtlCol="0">
            <a:spAutoFit/>
          </a:bodyPr>
          <a:lstStyle/>
          <a:p>
            <a:r>
              <a:rPr lang="en-US" sz="2000" dirty="0" smtClean="0">
                <a:latin typeface="Cambria" pitchFamily="18" charset="0"/>
              </a:rPr>
              <a:t>National Association of Regional Councils</a:t>
            </a:r>
            <a:endParaRPr lang="en-US" sz="2000" dirty="0">
              <a:latin typeface="Cambria" pitchFamily="18" charset="0"/>
            </a:endParaRPr>
          </a:p>
        </p:txBody>
      </p:sp>
      <p:sp>
        <p:nvSpPr>
          <p:cNvPr id="30" name="TextBox 29"/>
          <p:cNvSpPr txBox="1"/>
          <p:nvPr/>
        </p:nvSpPr>
        <p:spPr>
          <a:xfrm>
            <a:off x="5903441" y="1910304"/>
            <a:ext cx="845389" cy="369332"/>
          </a:xfrm>
          <a:prstGeom prst="rect">
            <a:avLst/>
          </a:prstGeom>
          <a:noFill/>
        </p:spPr>
        <p:txBody>
          <a:bodyPr wrap="square" rtlCol="0">
            <a:spAutoFit/>
          </a:bodyPr>
          <a:lstStyle/>
          <a:p>
            <a:pPr algn="ctr"/>
            <a:r>
              <a:rPr lang="en-US" b="1" dirty="0" smtClean="0"/>
              <a:t>MN</a:t>
            </a:r>
            <a:endParaRPr lang="en-US" b="1" dirty="0"/>
          </a:p>
        </p:txBody>
      </p:sp>
      <p:sp>
        <p:nvSpPr>
          <p:cNvPr id="31" name="TextBox 30"/>
          <p:cNvSpPr txBox="1"/>
          <p:nvPr/>
        </p:nvSpPr>
        <p:spPr>
          <a:xfrm>
            <a:off x="7444869" y="2605814"/>
            <a:ext cx="845389" cy="369332"/>
          </a:xfrm>
          <a:prstGeom prst="rect">
            <a:avLst/>
          </a:prstGeom>
          <a:noFill/>
        </p:spPr>
        <p:txBody>
          <a:bodyPr wrap="square" rtlCol="0">
            <a:spAutoFit/>
          </a:bodyPr>
          <a:lstStyle/>
          <a:p>
            <a:pPr algn="ctr"/>
            <a:r>
              <a:rPr lang="en-US" b="1" dirty="0" smtClean="0"/>
              <a:t>PA</a:t>
            </a:r>
            <a:endParaRPr lang="en-US" b="1"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Efforts Promoting the Profession</a:t>
            </a:r>
            <a:endParaRPr lang="en-US" dirty="0"/>
          </a:p>
        </p:txBody>
      </p:sp>
      <p:sp>
        <p:nvSpPr>
          <p:cNvPr id="4" name="Text Placeholder 3"/>
          <p:cNvSpPr>
            <a:spLocks noGrp="1"/>
          </p:cNvSpPr>
          <p:nvPr>
            <p:ph type="body" sz="half" idx="2"/>
          </p:nvPr>
        </p:nvSpPr>
        <p:spPr/>
        <p:txBody>
          <a:bodyPr/>
          <a:lstStyle/>
          <a:p>
            <a:endParaRPr lang="en-US" sz="2000" i="1" dirty="0" smtClean="0"/>
          </a:p>
          <a:p>
            <a:endParaRPr lang="en-US" sz="2000" i="1" dirty="0" smtClean="0"/>
          </a:p>
          <a:p>
            <a:endParaRPr lang="en-US" sz="2000" i="1" dirty="0" smtClean="0"/>
          </a:p>
          <a:p>
            <a:r>
              <a:rPr lang="en-US" sz="2000" i="1" dirty="0" smtClean="0"/>
              <a:t>$18.6 million--record contract revenues for our International Technical Assistance</a:t>
            </a:r>
            <a:endParaRPr lang="en-US" sz="2000" i="1" dirty="0"/>
          </a:p>
        </p:txBody>
      </p:sp>
      <p:sp>
        <p:nvSpPr>
          <p:cNvPr id="10" name="Content Placeholder 9"/>
          <p:cNvSpPr>
            <a:spLocks noGrp="1"/>
          </p:cNvSpPr>
          <p:nvPr>
            <p:ph idx="1"/>
          </p:nvPr>
        </p:nvSpPr>
        <p:spPr/>
        <p:txBody>
          <a:bodyPr/>
          <a:lstStyle/>
          <a:p>
            <a:endParaRPr lang="en-US" dirty="0"/>
          </a:p>
        </p:txBody>
      </p:sp>
      <p:pic>
        <p:nvPicPr>
          <p:cNvPr id="11269" name="Picture 5" descr="C:\Documents and Settings\wsommer\Local Settings\Temporary Internet Files\Content.IE5\2WYJWWD4\MC910216338[1].png"/>
          <p:cNvPicPr>
            <a:picLocks noChangeAspect="1" noChangeArrowheads="1"/>
          </p:cNvPicPr>
          <p:nvPr/>
        </p:nvPicPr>
        <p:blipFill>
          <a:blip r:embed="rId3"/>
          <a:srcRect/>
          <a:stretch>
            <a:fillRect/>
          </a:stretch>
        </p:blipFill>
        <p:spPr bwMode="auto">
          <a:xfrm>
            <a:off x="3852433" y="1346460"/>
            <a:ext cx="4165080" cy="4165080"/>
          </a:xfrm>
          <a:prstGeom prst="rect">
            <a:avLst/>
          </a:prstGeom>
          <a:noFill/>
        </p:spPr>
      </p:pic>
      <p:sp>
        <p:nvSpPr>
          <p:cNvPr id="13" name="TextBox 12"/>
          <p:cNvSpPr txBox="1"/>
          <p:nvPr/>
        </p:nvSpPr>
        <p:spPr>
          <a:xfrm>
            <a:off x="3109686" y="816602"/>
            <a:ext cx="2156604" cy="707886"/>
          </a:xfrm>
          <a:prstGeom prst="rect">
            <a:avLst/>
          </a:prstGeom>
          <a:noFill/>
        </p:spPr>
        <p:txBody>
          <a:bodyPr wrap="square" rtlCol="0">
            <a:spAutoFit/>
          </a:bodyPr>
          <a:lstStyle/>
          <a:p>
            <a:pPr algn="ctr"/>
            <a:r>
              <a:rPr lang="en-US" sz="2000" b="1" i="1" dirty="0" smtClean="0">
                <a:latin typeface="Cambria" pitchFamily="18" charset="0"/>
              </a:rPr>
              <a:t>17 programs in 16 countries </a:t>
            </a:r>
            <a:endParaRPr lang="en-US" sz="2000" b="1" i="1" dirty="0">
              <a:latin typeface="Cambria" pitchFamily="18" charset="0"/>
            </a:endParaRPr>
          </a:p>
        </p:txBody>
      </p:sp>
      <p:sp>
        <p:nvSpPr>
          <p:cNvPr id="14" name="TextBox 13"/>
          <p:cNvSpPr txBox="1"/>
          <p:nvPr/>
        </p:nvSpPr>
        <p:spPr>
          <a:xfrm>
            <a:off x="6043910" y="1028866"/>
            <a:ext cx="3019246" cy="1015663"/>
          </a:xfrm>
          <a:prstGeom prst="rect">
            <a:avLst/>
          </a:prstGeom>
          <a:noFill/>
        </p:spPr>
        <p:txBody>
          <a:bodyPr wrap="square" rtlCol="0">
            <a:spAutoFit/>
          </a:bodyPr>
          <a:lstStyle/>
          <a:p>
            <a:pPr algn="ctr"/>
            <a:r>
              <a:rPr lang="en-US" sz="2000" b="1" i="1" dirty="0" smtClean="0">
                <a:latin typeface="Cambria" pitchFamily="18" charset="0"/>
              </a:rPr>
              <a:t>Japan—2010 CLAIR Fellowship Exchange Program</a:t>
            </a:r>
            <a:endParaRPr lang="en-US" sz="2000" b="1" i="1" dirty="0">
              <a:latin typeface="Cambria" pitchFamily="18" charset="0"/>
            </a:endParaRPr>
          </a:p>
        </p:txBody>
      </p:sp>
      <p:sp>
        <p:nvSpPr>
          <p:cNvPr id="15" name="TextBox 14"/>
          <p:cNvSpPr txBox="1"/>
          <p:nvPr/>
        </p:nvSpPr>
        <p:spPr>
          <a:xfrm>
            <a:off x="2871171" y="4763053"/>
            <a:ext cx="3056627" cy="1323439"/>
          </a:xfrm>
          <a:prstGeom prst="rect">
            <a:avLst/>
          </a:prstGeom>
          <a:noFill/>
        </p:spPr>
        <p:txBody>
          <a:bodyPr wrap="square" rtlCol="0">
            <a:spAutoFit/>
          </a:bodyPr>
          <a:lstStyle/>
          <a:p>
            <a:pPr algn="ctr"/>
            <a:r>
              <a:rPr lang="en-US" sz="2000" b="1" i="1" dirty="0" smtClean="0">
                <a:latin typeface="Cambria" pitchFamily="18" charset="0"/>
              </a:rPr>
              <a:t>Australia/New Zealand—5</a:t>
            </a:r>
            <a:r>
              <a:rPr lang="en-US" sz="2000" b="1" i="1" baseline="30000" dirty="0" smtClean="0">
                <a:latin typeface="Cambria" pitchFamily="18" charset="0"/>
              </a:rPr>
              <a:t>th</a:t>
            </a:r>
            <a:r>
              <a:rPr lang="en-US" sz="2000" b="1" i="1" dirty="0" smtClean="0">
                <a:latin typeface="Cambria" pitchFamily="18" charset="0"/>
              </a:rPr>
              <a:t> Annual International Leading Practices Symposium</a:t>
            </a:r>
            <a:endParaRPr lang="en-US" sz="2000" b="1" i="1" dirty="0">
              <a:latin typeface="Cambria" pitchFamily="18" charset="0"/>
            </a:endParaRPr>
          </a:p>
        </p:txBody>
      </p:sp>
      <p:sp>
        <p:nvSpPr>
          <p:cNvPr id="17" name="TextBox 16"/>
          <p:cNvSpPr txBox="1"/>
          <p:nvPr/>
        </p:nvSpPr>
        <p:spPr>
          <a:xfrm>
            <a:off x="6790440" y="4495877"/>
            <a:ext cx="2156604" cy="1015663"/>
          </a:xfrm>
          <a:prstGeom prst="rect">
            <a:avLst/>
          </a:prstGeom>
          <a:noFill/>
        </p:spPr>
        <p:txBody>
          <a:bodyPr wrap="square" rtlCol="0">
            <a:spAutoFit/>
          </a:bodyPr>
          <a:lstStyle/>
          <a:p>
            <a:pPr algn="ctr"/>
            <a:r>
              <a:rPr lang="en-US" sz="2000" b="1" i="1" dirty="0" smtClean="0">
                <a:latin typeface="Cambria" pitchFamily="18" charset="0"/>
              </a:rPr>
              <a:t>Continued work in Iraq and Afghanistan</a:t>
            </a:r>
            <a:endParaRPr lang="en-US" sz="2000" b="1" i="1" dirty="0">
              <a:latin typeface="Cambria" pitchFamily="18" charset="0"/>
            </a:endParaRPr>
          </a:p>
        </p:txBody>
      </p:sp>
      <p:sp>
        <p:nvSpPr>
          <p:cNvPr id="11" name="TextBox 10"/>
          <p:cNvSpPr txBox="1"/>
          <p:nvPr/>
        </p:nvSpPr>
        <p:spPr>
          <a:xfrm>
            <a:off x="2784087" y="2594739"/>
            <a:ext cx="2156604" cy="707886"/>
          </a:xfrm>
          <a:prstGeom prst="rect">
            <a:avLst/>
          </a:prstGeom>
          <a:noFill/>
        </p:spPr>
        <p:txBody>
          <a:bodyPr wrap="square" rtlCol="0">
            <a:spAutoFit/>
          </a:bodyPr>
          <a:lstStyle/>
          <a:p>
            <a:pPr algn="ctr"/>
            <a:r>
              <a:rPr lang="en-US" sz="2000" b="1" i="1" dirty="0" smtClean="0">
                <a:latin typeface="Cambria" pitchFamily="18" charset="0"/>
              </a:rPr>
              <a:t>ICMA China Center</a:t>
            </a:r>
            <a:endParaRPr lang="en-US" sz="2000" b="1" i="1" dirty="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402402" y="1435100"/>
            <a:ext cx="4986068" cy="4986068"/>
          </a:xfrm>
          <a:prstGeom prst="ellipse">
            <a:avLst/>
          </a:prstGeom>
          <a:solidFill>
            <a:schemeClr val="accent2">
              <a:lumMod val="40000"/>
              <a:lumOff val="60000"/>
            </a:schemeClr>
          </a:solidFill>
          <a:ln>
            <a:solidFill>
              <a:srgbClr val="EAEA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Supporting the Membership</a:t>
            </a:r>
            <a:endParaRPr lang="en-US" dirty="0"/>
          </a:p>
        </p:txBody>
      </p:sp>
      <p:pic>
        <p:nvPicPr>
          <p:cNvPr id="5" name="Content Placeholder 4" descr="09-239-Economic-Crisis-Debit-Card-cmyk ws.jpg"/>
          <p:cNvPicPr>
            <a:picLocks noGrp="1" noChangeAspect="1"/>
          </p:cNvPicPr>
          <p:nvPr>
            <p:ph idx="1"/>
          </p:nvPr>
        </p:nvPicPr>
        <p:blipFill>
          <a:blip r:embed="rId3"/>
          <a:stretch>
            <a:fillRect/>
          </a:stretch>
        </p:blipFill>
        <p:spPr>
          <a:xfrm>
            <a:off x="4702115" y="1435100"/>
            <a:ext cx="2241430" cy="1398652"/>
          </a:xfrm>
        </p:spPr>
      </p:pic>
      <p:sp>
        <p:nvSpPr>
          <p:cNvPr id="4" name="Text Placeholder 3"/>
          <p:cNvSpPr>
            <a:spLocks noGrp="1"/>
          </p:cNvSpPr>
          <p:nvPr>
            <p:ph type="body" sz="half" idx="2"/>
          </p:nvPr>
        </p:nvSpPr>
        <p:spPr/>
        <p:txBody>
          <a:bodyPr/>
          <a:lstStyle/>
          <a:p>
            <a:endParaRPr lang="en-US" dirty="0" smtClean="0"/>
          </a:p>
          <a:p>
            <a:pPr algn="ctr"/>
            <a:r>
              <a:rPr lang="en-US" sz="2000" i="1" dirty="0" smtClean="0"/>
              <a:t>1,200 members have used the e-Card</a:t>
            </a:r>
          </a:p>
          <a:p>
            <a:pPr algn="ctr"/>
            <a:endParaRPr lang="en-US" sz="2000" i="1" dirty="0" smtClean="0"/>
          </a:p>
          <a:p>
            <a:pPr algn="ctr"/>
            <a:endParaRPr lang="en-US" sz="2000" i="1" dirty="0" smtClean="0"/>
          </a:p>
          <a:p>
            <a:pPr algn="ctr"/>
            <a:r>
              <a:rPr lang="en-US" sz="2000" i="1" dirty="0" smtClean="0"/>
              <a:t>89% retention rate for in-service members</a:t>
            </a:r>
          </a:p>
          <a:p>
            <a:pPr algn="ctr"/>
            <a:endParaRPr lang="en-US" sz="2000" i="1" dirty="0" smtClean="0"/>
          </a:p>
          <a:p>
            <a:pPr algn="ctr"/>
            <a:endParaRPr lang="en-US" sz="2000" i="1" dirty="0" smtClean="0"/>
          </a:p>
          <a:p>
            <a:pPr algn="ctr"/>
            <a:r>
              <a:rPr lang="en-US" sz="2000" i="1" dirty="0" smtClean="0"/>
              <a:t>86 Range Riders in 23 states</a:t>
            </a:r>
            <a:endParaRPr lang="en-US" sz="2000" i="1" dirty="0"/>
          </a:p>
        </p:txBody>
      </p:sp>
      <p:pic>
        <p:nvPicPr>
          <p:cNvPr id="6" name="Picture 5" descr="ICMA Master Stack Tag COL.jpg"/>
          <p:cNvPicPr>
            <a:picLocks noChangeAspect="1"/>
          </p:cNvPicPr>
          <p:nvPr/>
        </p:nvPicPr>
        <p:blipFill>
          <a:blip r:embed="rId4"/>
          <a:stretch>
            <a:fillRect/>
          </a:stretch>
        </p:blipFill>
        <p:spPr>
          <a:xfrm>
            <a:off x="4261449" y="273050"/>
            <a:ext cx="3388197" cy="825062"/>
          </a:xfrm>
          <a:prstGeom prst="rect">
            <a:avLst/>
          </a:prstGeom>
        </p:spPr>
      </p:pic>
      <p:grpSp>
        <p:nvGrpSpPr>
          <p:cNvPr id="10" name="Group 9"/>
          <p:cNvGrpSpPr/>
          <p:nvPr/>
        </p:nvGrpSpPr>
        <p:grpSpPr>
          <a:xfrm>
            <a:off x="4702115" y="5035630"/>
            <a:ext cx="2241430" cy="1398652"/>
            <a:chOff x="3105509" y="2729674"/>
            <a:chExt cx="2241430" cy="1398652"/>
          </a:xfrm>
          <a:solidFill>
            <a:srgbClr val="24548F"/>
          </a:solidFill>
        </p:grpSpPr>
        <p:sp>
          <p:nvSpPr>
            <p:cNvPr id="9" name="Rounded Rectangle 8"/>
            <p:cNvSpPr/>
            <p:nvPr/>
          </p:nvSpPr>
          <p:spPr>
            <a:xfrm>
              <a:off x="3105509" y="2729674"/>
              <a:ext cx="2241430" cy="1398652"/>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Cambria" pitchFamily="18" charset="0"/>
              </a:endParaRPr>
            </a:p>
          </p:txBody>
        </p:sp>
        <p:sp>
          <p:nvSpPr>
            <p:cNvPr id="8" name="TextBox 7"/>
            <p:cNvSpPr txBox="1"/>
            <p:nvPr/>
          </p:nvSpPr>
          <p:spPr>
            <a:xfrm>
              <a:off x="3251439" y="2921169"/>
              <a:ext cx="1949570" cy="1015663"/>
            </a:xfrm>
            <a:prstGeom prst="rect">
              <a:avLst/>
            </a:prstGeom>
            <a:grpFill/>
          </p:spPr>
          <p:txBody>
            <a:bodyPr wrap="square" rtlCol="0">
              <a:spAutoFit/>
            </a:bodyPr>
            <a:lstStyle/>
            <a:p>
              <a:pPr algn="ctr"/>
              <a:r>
                <a:rPr lang="en-US" sz="2000" b="1" dirty="0" smtClean="0">
                  <a:solidFill>
                    <a:schemeClr val="bg1"/>
                  </a:solidFill>
                  <a:latin typeface="Cambria" pitchFamily="18" charset="0"/>
                </a:rPr>
                <a:t>Range Riders</a:t>
              </a:r>
            </a:p>
            <a:p>
              <a:pPr algn="ctr"/>
              <a:r>
                <a:rPr lang="en-US" sz="2000" b="1" dirty="0" smtClean="0">
                  <a:solidFill>
                    <a:schemeClr val="bg1"/>
                  </a:solidFill>
                  <a:latin typeface="Cambria" pitchFamily="18" charset="0"/>
                </a:rPr>
                <a:t>35</a:t>
              </a:r>
              <a:r>
                <a:rPr lang="en-US" sz="2000" b="1" baseline="30000" dirty="0" smtClean="0">
                  <a:solidFill>
                    <a:schemeClr val="bg1"/>
                  </a:solidFill>
                  <a:latin typeface="Cambria" pitchFamily="18" charset="0"/>
                </a:rPr>
                <a:t>th</a:t>
              </a:r>
              <a:r>
                <a:rPr lang="en-US" sz="2000" b="1" dirty="0" smtClean="0">
                  <a:solidFill>
                    <a:schemeClr val="bg1"/>
                  </a:solidFill>
                  <a:latin typeface="Cambria" pitchFamily="18" charset="0"/>
                </a:rPr>
                <a:t> Anniversary</a:t>
              </a:r>
              <a:endParaRPr lang="en-US" sz="2000" b="1" dirty="0">
                <a:solidFill>
                  <a:schemeClr val="bg1"/>
                </a:solidFill>
                <a:latin typeface="Cambria" pitchFamily="18" charset="0"/>
              </a:endParaRPr>
            </a:p>
          </p:txBody>
        </p:sp>
      </p:grpSp>
      <p:grpSp>
        <p:nvGrpSpPr>
          <p:cNvPr id="17" name="Group 16"/>
          <p:cNvGrpSpPr/>
          <p:nvPr/>
        </p:nvGrpSpPr>
        <p:grpSpPr>
          <a:xfrm>
            <a:off x="3140734" y="3228843"/>
            <a:ext cx="2241430" cy="1398652"/>
            <a:chOff x="3140734" y="3228843"/>
            <a:chExt cx="2241430" cy="1398652"/>
          </a:xfrm>
        </p:grpSpPr>
        <p:sp>
          <p:nvSpPr>
            <p:cNvPr id="12" name="Rounded Rectangle 11"/>
            <p:cNvSpPr/>
            <p:nvPr/>
          </p:nvSpPr>
          <p:spPr>
            <a:xfrm>
              <a:off x="3140734" y="3228843"/>
              <a:ext cx="2241430" cy="1398652"/>
            </a:xfrm>
            <a:prstGeom prst="roundRect">
              <a:avLst/>
            </a:prstGeom>
            <a:solidFill>
              <a:srgbClr val="2454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Cambria" pitchFamily="18" charset="0"/>
              </a:endParaRPr>
            </a:p>
          </p:txBody>
        </p:sp>
        <p:sp>
          <p:nvSpPr>
            <p:cNvPr id="13" name="TextBox 12"/>
            <p:cNvSpPr txBox="1"/>
            <p:nvPr/>
          </p:nvSpPr>
          <p:spPr>
            <a:xfrm>
              <a:off x="3286664" y="3420338"/>
              <a:ext cx="1949570" cy="1015663"/>
            </a:xfrm>
            <a:prstGeom prst="rect">
              <a:avLst/>
            </a:prstGeom>
            <a:solidFill>
              <a:srgbClr val="24548F"/>
            </a:solidFill>
          </p:spPr>
          <p:txBody>
            <a:bodyPr wrap="square" rtlCol="0">
              <a:spAutoFit/>
            </a:bodyPr>
            <a:lstStyle/>
            <a:p>
              <a:pPr algn="ctr"/>
              <a:r>
                <a:rPr lang="en-US" sz="2000" b="1" dirty="0" smtClean="0">
                  <a:solidFill>
                    <a:schemeClr val="bg1"/>
                  </a:solidFill>
                  <a:latin typeface="Cambria" pitchFamily="18" charset="0"/>
                </a:rPr>
                <a:t>Support to Managers in Transition</a:t>
              </a:r>
              <a:endParaRPr lang="en-US" sz="2000" b="1" dirty="0">
                <a:solidFill>
                  <a:schemeClr val="bg1"/>
                </a:solidFill>
                <a:latin typeface="Cambria" pitchFamily="18" charset="0"/>
              </a:endParaRPr>
            </a:p>
          </p:txBody>
        </p:sp>
      </p:grpSp>
      <p:grpSp>
        <p:nvGrpSpPr>
          <p:cNvPr id="19" name="Group 18"/>
          <p:cNvGrpSpPr/>
          <p:nvPr/>
        </p:nvGrpSpPr>
        <p:grpSpPr>
          <a:xfrm>
            <a:off x="6292970" y="3228843"/>
            <a:ext cx="2241430" cy="1398652"/>
            <a:chOff x="6292970" y="3228843"/>
            <a:chExt cx="2241430" cy="1398652"/>
          </a:xfrm>
        </p:grpSpPr>
        <p:sp>
          <p:nvSpPr>
            <p:cNvPr id="15" name="Rounded Rectangle 14"/>
            <p:cNvSpPr/>
            <p:nvPr/>
          </p:nvSpPr>
          <p:spPr>
            <a:xfrm>
              <a:off x="6292970" y="3228843"/>
              <a:ext cx="2241430" cy="1398652"/>
            </a:xfrm>
            <a:prstGeom prst="roundRect">
              <a:avLst/>
            </a:prstGeom>
            <a:solidFill>
              <a:srgbClr val="2454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6" name="TextBox 15"/>
            <p:cNvSpPr txBox="1"/>
            <p:nvPr/>
          </p:nvSpPr>
          <p:spPr>
            <a:xfrm>
              <a:off x="6438900" y="3420338"/>
              <a:ext cx="1949570" cy="1015663"/>
            </a:xfrm>
            <a:prstGeom prst="rect">
              <a:avLst/>
            </a:prstGeom>
            <a:solidFill>
              <a:srgbClr val="24548F"/>
            </a:solidFill>
          </p:spPr>
          <p:txBody>
            <a:bodyPr wrap="square" rtlCol="0">
              <a:spAutoFit/>
            </a:bodyPr>
            <a:lstStyle/>
            <a:p>
              <a:pPr algn="ctr"/>
              <a:r>
                <a:rPr lang="en-US" sz="2000" b="1" dirty="0" smtClean="0">
                  <a:solidFill>
                    <a:schemeClr val="bg1"/>
                  </a:solidFill>
                  <a:latin typeface="Cambria" pitchFamily="18" charset="0"/>
                </a:rPr>
                <a:t>Supporting Retention and Recruitment</a:t>
              </a:r>
              <a:endParaRPr lang="en-US" sz="2000" b="1" dirty="0">
                <a:solidFill>
                  <a:schemeClr val="bg1"/>
                </a:solidFill>
                <a:latin typeface="Cambria" pitchFamily="18" charset="0"/>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4" name="Text Placeholder 3"/>
          <p:cNvSpPr>
            <a:spLocks noGrp="1"/>
          </p:cNvSpPr>
          <p:nvPr>
            <p:ph type="body" sz="half" idx="2"/>
          </p:nvPr>
        </p:nvSpPr>
        <p:spPr/>
        <p:txBody>
          <a:bodyPr/>
          <a:lstStyle/>
          <a:p>
            <a:endParaRPr lang="en-US" sz="2000" i="1" dirty="0" smtClean="0"/>
          </a:p>
          <a:p>
            <a:endParaRPr lang="en-US" sz="2000" i="1" dirty="0" smtClean="0"/>
          </a:p>
          <a:p>
            <a:pPr algn="ctr"/>
            <a:r>
              <a:rPr lang="en-US" sz="2000" i="1" dirty="0" smtClean="0">
                <a:solidFill>
                  <a:schemeClr val="tx1">
                    <a:lumMod val="75000"/>
                  </a:schemeClr>
                </a:solidFill>
              </a:rPr>
              <a:t>ICMA Leading Ideas Series</a:t>
            </a:r>
            <a:r>
              <a:rPr lang="en-US" sz="2000" i="1" dirty="0" smtClean="0"/>
              <a:t>:</a:t>
            </a:r>
          </a:p>
          <a:p>
            <a:pPr algn="ctr"/>
            <a:r>
              <a:rPr lang="en-US" sz="2000" dirty="0" smtClean="0"/>
              <a:t>Frans Johansson </a:t>
            </a:r>
            <a:r>
              <a:rPr lang="en-US" sz="2000" i="1" dirty="0" smtClean="0"/>
              <a:t>(The Medici Effect) interview with Bob O’Neill now on ICMAtv  at </a:t>
            </a:r>
            <a:r>
              <a:rPr lang="en-US" sz="2000" i="1" dirty="0" smtClean="0">
                <a:solidFill>
                  <a:schemeClr val="tx2"/>
                </a:solidFill>
              </a:rPr>
              <a:t>icma.org</a:t>
            </a:r>
            <a:endParaRPr lang="en-US" sz="2000" i="1" dirty="0">
              <a:solidFill>
                <a:schemeClr val="tx2"/>
              </a:solidFill>
            </a:endParaRPr>
          </a:p>
        </p:txBody>
      </p:sp>
      <p:graphicFrame>
        <p:nvGraphicFramePr>
          <p:cNvPr id="12" name="Diagram 11"/>
          <p:cNvGraphicFramePr/>
          <p:nvPr/>
        </p:nvGraphicFramePr>
        <p:xfrm>
          <a:off x="2826657"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4" name="Text Placeholder 3"/>
          <p:cNvSpPr>
            <a:spLocks noGrp="1"/>
          </p:cNvSpPr>
          <p:nvPr>
            <p:ph type="body" sz="half" idx="2"/>
          </p:nvPr>
        </p:nvSpPr>
        <p:spPr/>
        <p:txBody>
          <a:bodyPr/>
          <a:lstStyle/>
          <a:p>
            <a:endParaRPr lang="en-US" sz="2000" i="1" dirty="0" smtClean="0"/>
          </a:p>
          <a:p>
            <a:endParaRPr lang="en-US" sz="2000" i="1" dirty="0" smtClean="0"/>
          </a:p>
          <a:p>
            <a:endParaRPr lang="en-US" sz="2000" i="1" dirty="0" smtClean="0"/>
          </a:p>
          <a:p>
            <a:r>
              <a:rPr lang="en-US" sz="2000" i="1" dirty="0" smtClean="0"/>
              <a:t>Ferguson has committed to fund the scholarship program for 3 years beginning in 2011.</a:t>
            </a:r>
          </a:p>
        </p:txBody>
      </p:sp>
      <p:pic>
        <p:nvPicPr>
          <p:cNvPr id="5" name="Picture 4" descr="topbanner_home.jpg"/>
          <p:cNvPicPr>
            <a:picLocks noChangeAspect="1"/>
          </p:cNvPicPr>
          <p:nvPr/>
        </p:nvPicPr>
        <p:blipFill>
          <a:blip r:embed="rId3"/>
          <a:stretch>
            <a:fillRect/>
          </a:stretch>
        </p:blipFill>
        <p:spPr>
          <a:xfrm>
            <a:off x="2815773" y="1435100"/>
            <a:ext cx="6241143" cy="1272865"/>
          </a:xfrm>
          <a:prstGeom prst="rect">
            <a:avLst/>
          </a:prstGeom>
        </p:spPr>
      </p:pic>
      <p:pic>
        <p:nvPicPr>
          <p:cNvPr id="6" name="Picture 5" descr="HKSlogo_execed_site.gif"/>
          <p:cNvPicPr>
            <a:picLocks noChangeAspect="1"/>
          </p:cNvPicPr>
          <p:nvPr/>
        </p:nvPicPr>
        <p:blipFill>
          <a:blip r:embed="rId4"/>
          <a:stretch>
            <a:fillRect/>
          </a:stretch>
        </p:blipFill>
        <p:spPr>
          <a:xfrm>
            <a:off x="3936094" y="3094945"/>
            <a:ext cx="4000500" cy="581025"/>
          </a:xfrm>
          <a:prstGeom prst="rect">
            <a:avLst/>
          </a:prstGeom>
        </p:spPr>
      </p:pic>
      <p:sp>
        <p:nvSpPr>
          <p:cNvPr id="7" name="TextBox 6"/>
          <p:cNvSpPr txBox="1"/>
          <p:nvPr/>
        </p:nvSpPr>
        <p:spPr>
          <a:xfrm>
            <a:off x="4521201" y="4325259"/>
            <a:ext cx="2830286" cy="1200329"/>
          </a:xfrm>
          <a:prstGeom prst="rect">
            <a:avLst/>
          </a:prstGeom>
          <a:noFill/>
        </p:spPr>
        <p:txBody>
          <a:bodyPr wrap="square" rtlCol="0">
            <a:spAutoFit/>
          </a:bodyPr>
          <a:lstStyle/>
          <a:p>
            <a:pPr algn="ctr"/>
            <a:r>
              <a:rPr lang="en-US" dirty="0" smtClean="0">
                <a:latin typeface="Cambria" pitchFamily="18" charset="0"/>
              </a:rPr>
              <a:t>Scholarship for an ICMA member  manager to attend the summer </a:t>
            </a:r>
          </a:p>
          <a:p>
            <a:pPr algn="ctr"/>
            <a:r>
              <a:rPr lang="en-US" dirty="0" smtClean="0">
                <a:latin typeface="Cambria" pitchFamily="18" charset="0"/>
              </a:rPr>
              <a:t>Senior Executive Institute</a:t>
            </a:r>
            <a:endParaRPr lang="en-US" dirty="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4" name="Text Placeholder 3"/>
          <p:cNvSpPr>
            <a:spLocks noGrp="1"/>
          </p:cNvSpPr>
          <p:nvPr>
            <p:ph type="body" sz="half" idx="2"/>
          </p:nvPr>
        </p:nvSpPr>
        <p:spPr/>
        <p:txBody>
          <a:bodyPr/>
          <a:lstStyle/>
          <a:p>
            <a:endParaRPr lang="en-US" sz="2000" i="1" dirty="0" smtClean="0"/>
          </a:p>
          <a:p>
            <a:endParaRPr lang="en-US" sz="2000" i="1" dirty="0" smtClean="0"/>
          </a:p>
        </p:txBody>
      </p:sp>
      <p:pic>
        <p:nvPicPr>
          <p:cNvPr id="6" name="Picture 5" descr="41778_134220986613152_8614_n.jpg"/>
          <p:cNvPicPr>
            <a:picLocks noChangeAspect="1"/>
          </p:cNvPicPr>
          <p:nvPr/>
        </p:nvPicPr>
        <p:blipFill>
          <a:blip r:embed="rId3"/>
          <a:stretch>
            <a:fillRect/>
          </a:stretch>
        </p:blipFill>
        <p:spPr>
          <a:xfrm>
            <a:off x="370117" y="2529112"/>
            <a:ext cx="2032000" cy="2032000"/>
          </a:xfrm>
          <a:prstGeom prst="rect">
            <a:avLst/>
          </a:prstGeom>
        </p:spPr>
      </p:pic>
      <p:sp>
        <p:nvSpPr>
          <p:cNvPr id="9" name="Rectangle 8"/>
          <p:cNvSpPr/>
          <p:nvPr/>
        </p:nvSpPr>
        <p:spPr>
          <a:xfrm>
            <a:off x="3497947" y="508000"/>
            <a:ext cx="4572000" cy="2554545"/>
          </a:xfrm>
          <a:prstGeom prst="rect">
            <a:avLst/>
          </a:prstGeom>
        </p:spPr>
        <p:txBody>
          <a:bodyPr>
            <a:spAutoFit/>
          </a:bodyPr>
          <a:lstStyle/>
          <a:p>
            <a:r>
              <a:rPr lang="en-US" sz="2000" i="1" dirty="0" smtClean="0">
                <a:latin typeface="Cambria" pitchFamily="18" charset="0"/>
              </a:rPr>
              <a:t>“City Managers, City Administrators, County Administrators and other chief administrative officials not only deferring compensation increases, many are reducing their own salaries and benefits in order to assist local governments to balance budgets in order to provide services to residents.”</a:t>
            </a:r>
            <a:endParaRPr lang="en-US" sz="2000" dirty="0">
              <a:latin typeface="Cambria" pitchFamily="18" charset="0"/>
            </a:endParaRPr>
          </a:p>
        </p:txBody>
      </p:sp>
      <p:sp>
        <p:nvSpPr>
          <p:cNvPr id="10" name="Rectangle 9"/>
          <p:cNvSpPr/>
          <p:nvPr/>
        </p:nvSpPr>
        <p:spPr>
          <a:xfrm>
            <a:off x="3497947" y="3240318"/>
            <a:ext cx="4572000" cy="2246769"/>
          </a:xfrm>
          <a:prstGeom prst="rect">
            <a:avLst/>
          </a:prstGeom>
        </p:spPr>
        <p:txBody>
          <a:bodyPr wrap="square">
            <a:spAutoFit/>
          </a:bodyPr>
          <a:lstStyle/>
          <a:p>
            <a:r>
              <a:rPr lang="en-US" sz="2000" i="1" dirty="0" smtClean="0">
                <a:latin typeface="Cambria" pitchFamily="18" charset="0"/>
              </a:rPr>
              <a:t>“…we must state for the record that the compensation provided to the Bell Chief Administrative Officer is far beyond the norm in our profession and is not at all reflective of compensation provided to professional local government managers.”</a:t>
            </a:r>
            <a:endParaRPr lang="en-US" sz="2000" i="1" dirty="0">
              <a:latin typeface="Cambria" pitchFamily="18" charset="0"/>
            </a:endParaRPr>
          </a:p>
        </p:txBody>
      </p:sp>
      <p:sp>
        <p:nvSpPr>
          <p:cNvPr id="11" name="Rectangle 10"/>
          <p:cNvSpPr/>
          <p:nvPr/>
        </p:nvSpPr>
        <p:spPr>
          <a:xfrm>
            <a:off x="863599" y="5722459"/>
            <a:ext cx="6582229" cy="830997"/>
          </a:xfrm>
          <a:prstGeom prst="rect">
            <a:avLst/>
          </a:prstGeom>
          <a:solidFill>
            <a:schemeClr val="bg1"/>
          </a:solidFill>
        </p:spPr>
        <p:txBody>
          <a:bodyPr wrap="square">
            <a:spAutoFit/>
          </a:bodyPr>
          <a:lstStyle/>
          <a:p>
            <a:r>
              <a:rPr lang="en-US" sz="1200" b="1" i="1" dirty="0" smtClean="0"/>
              <a:t>Excerpts from a letter written by Kevin O'Rourke, Chair of the California ICMA Committee on the Profession and a retired California City Manager and was co-signed by Dave Mora, ICMA West Coast Regional Director and also a retired California City Manager.</a:t>
            </a:r>
            <a:endParaRPr lang="en-US" sz="12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title"/>
          </p:nvPr>
        </p:nvSpPr>
        <p:spPr>
          <a:xfrm>
            <a:off x="0" y="273050"/>
            <a:ext cx="2590801" cy="2064327"/>
          </a:xfrm>
          <a:noFill/>
          <a:ln/>
        </p:spPr>
        <p:txBody>
          <a:bodyPr/>
          <a:lstStyle/>
          <a:p>
            <a:r>
              <a:rPr lang="en-US" dirty="0" smtClean="0"/>
              <a:t>ICMA Fund for Professional Management </a:t>
            </a:r>
            <a:endParaRPr lang="en-US" dirty="0"/>
          </a:p>
        </p:txBody>
      </p:sp>
      <p:graphicFrame>
        <p:nvGraphicFramePr>
          <p:cNvPr id="6" name="Object 8"/>
          <p:cNvGraphicFramePr>
            <a:graphicFrameLocks noGrp="1" noChangeAspect="1"/>
          </p:cNvGraphicFramePr>
          <p:nvPr>
            <p:ph idx="1"/>
          </p:nvPr>
        </p:nvGraphicFramePr>
        <p:xfrm>
          <a:off x="2827492" y="273050"/>
          <a:ext cx="6316508" cy="6141605"/>
        </p:xfrm>
        <a:graphic>
          <a:graphicData uri="http://schemas.openxmlformats.org/drawingml/2006/chart">
            <c:chart xmlns:c="http://schemas.openxmlformats.org/drawingml/2006/chart" xmlns:r="http://schemas.openxmlformats.org/officeDocument/2006/relationships" r:id="rId3"/>
          </a:graphicData>
        </a:graphic>
      </p:graphicFrame>
      <p:sp>
        <p:nvSpPr>
          <p:cNvPr id="50183" name="Rectangle 7"/>
          <p:cNvSpPr>
            <a:spLocks noGrp="1" noChangeArrowheads="1"/>
          </p:cNvSpPr>
          <p:nvPr>
            <p:ph type="body" sz="half" idx="2"/>
          </p:nvPr>
        </p:nvSpPr>
        <p:spPr/>
        <p:txBody>
          <a:bodyPr/>
          <a:lstStyle/>
          <a:p>
            <a:pPr algn="ctr">
              <a:buFontTx/>
              <a:buNone/>
            </a:pPr>
            <a:endParaRPr lang="en-US" sz="2400" dirty="0" smtClean="0">
              <a:effectLst>
                <a:outerShdw blurRad="38100" dist="38100" dir="2700000" algn="tl">
                  <a:srgbClr val="000000"/>
                </a:outerShdw>
              </a:effectLst>
            </a:endParaRPr>
          </a:p>
          <a:p>
            <a:pPr algn="ctr">
              <a:buFontTx/>
              <a:buNone/>
            </a:pPr>
            <a:endParaRPr lang="en-US" sz="2400" dirty="0">
              <a:effectLst>
                <a:outerShdw blurRad="38100" dist="38100" dir="2700000" algn="tl">
                  <a:srgbClr val="000000"/>
                </a:outerShdw>
              </a:effectLst>
            </a:endParaRPr>
          </a:p>
          <a:p>
            <a:pPr algn="ctr">
              <a:buFontTx/>
              <a:buNone/>
            </a:pPr>
            <a:endParaRPr lang="en-US" sz="2400" dirty="0" smtClean="0">
              <a:effectLst>
                <a:outerShdw blurRad="38100" dist="38100" dir="2700000" algn="tl">
                  <a:srgbClr val="000000"/>
                </a:outerShdw>
              </a:effectLst>
            </a:endParaRPr>
          </a:p>
          <a:p>
            <a:pPr algn="ctr">
              <a:buFontTx/>
              <a:buNone/>
            </a:pPr>
            <a:r>
              <a:rPr lang="en-US" sz="2800" dirty="0" smtClean="0">
                <a:effectLst>
                  <a:outerShdw blurRad="38100" dist="38100" dir="2700000" algn="tl">
                    <a:srgbClr val="000000"/>
                  </a:outerShdw>
                </a:effectLst>
              </a:rPr>
              <a:t>Record </a:t>
            </a:r>
            <a:r>
              <a:rPr lang="en-US" sz="2800" dirty="0">
                <a:effectLst>
                  <a:outerShdw blurRad="38100" dist="38100" dir="2700000" algn="tl">
                    <a:srgbClr val="000000"/>
                  </a:outerShdw>
                </a:effectLst>
              </a:rPr>
              <a:t>donations</a:t>
            </a:r>
            <a:r>
              <a:rPr lang="en-US" sz="2800" dirty="0" smtClean="0">
                <a:effectLst>
                  <a:outerShdw blurRad="38100" dist="38100" dir="2700000" algn="tl">
                    <a:srgbClr val="000000"/>
                  </a:outerShdw>
                </a:effectLst>
              </a:rPr>
              <a:t>:</a:t>
            </a:r>
          </a:p>
          <a:p>
            <a:pPr algn="ctr">
              <a:buFontTx/>
              <a:buNone/>
            </a:pPr>
            <a:r>
              <a:rPr lang="en-US" sz="2800" b="1" dirty="0" smtClean="0">
                <a:solidFill>
                  <a:srgbClr val="FFFF99"/>
                </a:solidFill>
                <a:effectLst>
                  <a:outerShdw blurRad="38100" dist="38100" dir="2700000" algn="tl">
                    <a:srgbClr val="000000"/>
                  </a:outerShdw>
                </a:effectLst>
              </a:rPr>
              <a:t>$232,859</a:t>
            </a:r>
            <a:endParaRPr lang="en-US" sz="2800" b="1" dirty="0">
              <a:solidFill>
                <a:srgbClr val="FFFF99"/>
              </a:solidFill>
              <a:effectLst>
                <a:outerShdw blurRad="38100" dist="38100" dir="2700000" algn="tl">
                  <a:srgbClr val="000000"/>
                </a:outerShdw>
              </a:effectLst>
            </a:endParaRPr>
          </a:p>
          <a:p>
            <a:pPr algn="ctr">
              <a:buFontTx/>
              <a:buNone/>
            </a:pPr>
            <a:r>
              <a:rPr lang="en-US" sz="2800" dirty="0">
                <a:effectLst>
                  <a:outerShdw blurRad="38100" dist="38100" dir="2700000" algn="tl">
                    <a:srgbClr val="000000"/>
                  </a:outerShdw>
                </a:effectLst>
              </a:rPr>
              <a:t>Record </a:t>
            </a:r>
            <a:r>
              <a:rPr lang="en-US" sz="2800" dirty="0" smtClean="0">
                <a:effectLst>
                  <a:outerShdw blurRad="38100" dist="38100" dir="2700000" algn="tl">
                    <a:srgbClr val="000000"/>
                  </a:outerShdw>
                </a:effectLst>
              </a:rPr>
              <a:t>donors:</a:t>
            </a:r>
          </a:p>
          <a:p>
            <a:pPr algn="ctr"/>
            <a:r>
              <a:rPr lang="en-US" sz="2800" b="1" dirty="0" smtClean="0">
                <a:solidFill>
                  <a:srgbClr val="FFFF99"/>
                </a:solidFill>
                <a:effectLst>
                  <a:outerShdw blurRad="38100" dist="38100" dir="2700000" algn="tl">
                    <a:srgbClr val="000000"/>
                  </a:outerShdw>
                </a:effectLst>
              </a:rPr>
              <a:t>861</a:t>
            </a:r>
          </a:p>
          <a:p>
            <a:pPr>
              <a:buFontTx/>
              <a:buNone/>
            </a:pPr>
            <a:endParaRPr lang="en-US" sz="800" b="1" dirty="0">
              <a:solidFill>
                <a:srgbClr val="FFFF99"/>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dirty="0" smtClean="0">
                <a:latin typeface="Arial" pitchFamily="34" charset="0"/>
                <a:cs typeface="Arial" pitchFamily="34" charset="0"/>
              </a:rPr>
              <a:t>Life, well run.</a:t>
            </a:r>
            <a:endParaRPr lang="en-US" b="1" i="1" dirty="0">
              <a:latin typeface="Arial" pitchFamily="34" charset="0"/>
              <a:cs typeface="Arial" pitchFamily="34" charset="0"/>
            </a:endParaRPr>
          </a:p>
        </p:txBody>
      </p:sp>
      <p:sp>
        <p:nvSpPr>
          <p:cNvPr id="10" name="Text Placeholder 9"/>
          <p:cNvSpPr>
            <a:spLocks noGrp="1"/>
          </p:cNvSpPr>
          <p:nvPr>
            <p:ph type="body" sz="half" idx="2"/>
          </p:nvPr>
        </p:nvSpPr>
        <p:spPr/>
        <p:txBody>
          <a:bodyPr/>
          <a:lstStyle/>
          <a:p>
            <a:endParaRPr lang="en-US" dirty="0"/>
          </a:p>
        </p:txBody>
      </p:sp>
      <p:sp>
        <p:nvSpPr>
          <p:cNvPr id="8" name="Action Button: Forward or Next 7">
            <a:hlinkClick r:id="" action="ppaction://hlinkshowjump?jump=nextslide" highlightClick="1"/>
          </p:cNvPr>
          <p:cNvSpPr/>
          <p:nvPr/>
        </p:nvSpPr>
        <p:spPr>
          <a:xfrm>
            <a:off x="1103086" y="6126163"/>
            <a:ext cx="537028" cy="449942"/>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3309252" y="2291426"/>
            <a:ext cx="5428343" cy="2246769"/>
          </a:xfrm>
          <a:prstGeom prst="rect">
            <a:avLst/>
          </a:prstGeom>
          <a:noFill/>
        </p:spPr>
        <p:txBody>
          <a:bodyPr wrap="square" rtlCol="0">
            <a:spAutoFit/>
          </a:bodyPr>
          <a:lstStyle/>
          <a:p>
            <a:r>
              <a:rPr lang="en-US" sz="2800" i="1" dirty="0" smtClean="0">
                <a:solidFill>
                  <a:schemeClr val="bg2">
                    <a:lumMod val="50000"/>
                  </a:schemeClr>
                </a:solidFill>
                <a:latin typeface="Cambria" pitchFamily="18" charset="0"/>
                <a:cs typeface="Arial" pitchFamily="34" charset="0"/>
              </a:rPr>
              <a:t>The objective of the campaign is to raise awareness about the contributions of professional managers and the value they bring to the communities they serve.</a:t>
            </a:r>
            <a:r>
              <a:rPr lang="en-US" sz="2800" i="1" dirty="0" smtClean="0">
                <a:latin typeface="Cambria" pitchFamily="18" charset="0"/>
              </a:rPr>
              <a:t> </a:t>
            </a:r>
            <a:endParaRPr lang="en-US" sz="2800" i="1" dirty="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rot="7399224">
            <a:off x="8084258" y="4736167"/>
            <a:ext cx="377371" cy="797335"/>
          </a:xfrm>
          <a:prstGeom prst="parallelogram">
            <a:avLst>
              <a:gd name="adj" fmla="val 36539"/>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10" name="Rectangle 2"/>
          <p:cNvSpPr>
            <a:spLocks noGrp="1" noChangeArrowheads="1"/>
          </p:cNvSpPr>
          <p:nvPr>
            <p:ph type="title"/>
          </p:nvPr>
        </p:nvSpPr>
        <p:spPr/>
        <p:txBody>
          <a:bodyPr>
            <a:normAutofit/>
          </a:bodyPr>
          <a:lstStyle/>
          <a:p>
            <a:r>
              <a:rPr lang="en-US" sz="2800" dirty="0" smtClean="0"/>
              <a:t>Results </a:t>
            </a:r>
            <a:r>
              <a:rPr lang="en-US" sz="2800" dirty="0"/>
              <a:t>of </a:t>
            </a:r>
            <a:r>
              <a:rPr lang="en-US" sz="2800" dirty="0" smtClean="0"/>
              <a:t>Operations</a:t>
            </a:r>
            <a:endParaRPr lang="en-US" sz="2800" dirty="0"/>
          </a:p>
        </p:txBody>
      </p:sp>
      <p:graphicFrame>
        <p:nvGraphicFramePr>
          <p:cNvPr id="5" name="Object 2"/>
          <p:cNvGraphicFramePr>
            <a:graphicFrameLocks noGrp="1" noChangeAspect="1"/>
          </p:cNvGraphicFramePr>
          <p:nvPr>
            <p:ph idx="1"/>
          </p:nvPr>
        </p:nvGraphicFramePr>
        <p:xfrm>
          <a:off x="2792197" y="273050"/>
          <a:ext cx="5894603" cy="62024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half" idx="2"/>
          </p:nvPr>
        </p:nvSpPr>
        <p:spPr/>
        <p:txBody>
          <a:bodyPr/>
          <a:lstStyle/>
          <a:p>
            <a:endParaRPr lang="en-US" sz="1800" i="1" dirty="0" smtClean="0"/>
          </a:p>
          <a:p>
            <a:endParaRPr lang="en-US" sz="1800" i="1" dirty="0" smtClean="0"/>
          </a:p>
          <a:p>
            <a:endParaRPr lang="en-US" sz="1800" i="1" dirty="0" smtClean="0"/>
          </a:p>
          <a:p>
            <a:endParaRPr lang="en-US" sz="1800" i="1" dirty="0" smtClean="0"/>
          </a:p>
          <a:p>
            <a:endParaRPr lang="en-US" sz="1800" i="1" dirty="0" smtClean="0"/>
          </a:p>
          <a:p>
            <a:endParaRPr lang="en-US" sz="1800" i="1" dirty="0" smtClean="0"/>
          </a:p>
          <a:p>
            <a:endParaRPr lang="en-US" sz="1800" i="1" dirty="0" smtClean="0"/>
          </a:p>
          <a:p>
            <a:endParaRPr lang="en-US" sz="1800" i="1" dirty="0" smtClean="0"/>
          </a:p>
          <a:p>
            <a:endParaRPr lang="en-US" sz="1800" i="1" dirty="0" smtClean="0"/>
          </a:p>
          <a:p>
            <a:endParaRPr lang="en-US" sz="1800" i="1" dirty="0" smtClean="0"/>
          </a:p>
          <a:p>
            <a:endParaRPr lang="en-US" sz="1800" i="1"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p:txBody>
          <a:bodyPr/>
          <a:lstStyle/>
          <a:p>
            <a:pPr eaLnBrk="1" hangingPunct="1"/>
            <a:r>
              <a:rPr lang="en-US" sz="2800" dirty="0" smtClean="0"/>
              <a:t>FY 2010 Revenues</a:t>
            </a:r>
          </a:p>
        </p:txBody>
      </p:sp>
      <p:graphicFrame>
        <p:nvGraphicFramePr>
          <p:cNvPr id="5" name="Object 2"/>
          <p:cNvGraphicFramePr>
            <a:graphicFrameLocks noGrp="1" noChangeAspect="1"/>
          </p:cNvGraphicFramePr>
          <p:nvPr>
            <p:ph idx="1"/>
          </p:nvPr>
        </p:nvGraphicFramePr>
        <p:xfrm>
          <a:off x="228600" y="1435100"/>
          <a:ext cx="8686799" cy="510092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half" idx="2"/>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normAutofit fontScale="90000"/>
          </a:bodyPr>
          <a:lstStyle/>
          <a:p>
            <a:pPr eaLnBrk="1" hangingPunct="1"/>
            <a:r>
              <a:rPr lang="en-US" sz="2800" dirty="0" smtClean="0"/>
              <a:t>Contribution </a:t>
            </a:r>
            <a:br>
              <a:rPr lang="en-US" sz="2800" dirty="0" smtClean="0"/>
            </a:br>
            <a:r>
              <a:rPr lang="en-US" sz="2800" dirty="0" smtClean="0"/>
              <a:t>to Net Assets</a:t>
            </a:r>
            <a:endParaRPr lang="en-US" dirty="0" smtClean="0"/>
          </a:p>
        </p:txBody>
      </p:sp>
      <p:graphicFrame>
        <p:nvGraphicFramePr>
          <p:cNvPr id="5" name="Object 2"/>
          <p:cNvGraphicFramePr>
            <a:graphicFrameLocks noGrp="1" noChangeAspect="1"/>
          </p:cNvGraphicFramePr>
          <p:nvPr>
            <p:ph idx="1"/>
          </p:nvPr>
        </p:nvGraphicFramePr>
        <p:xfrm>
          <a:off x="2909455" y="678874"/>
          <a:ext cx="6234545" cy="544729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half" idx="2"/>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FY 2010:  Projections to Results</a:t>
            </a:r>
            <a:endParaRPr lang="en-US" sz="2400" dirty="0"/>
          </a:p>
        </p:txBody>
      </p:sp>
      <p:graphicFrame>
        <p:nvGraphicFramePr>
          <p:cNvPr id="5" name="Content Placeholder 4"/>
          <p:cNvGraphicFramePr>
            <a:graphicFrameLocks noGrp="1"/>
          </p:cNvGraphicFramePr>
          <p:nvPr>
            <p:ph idx="1"/>
          </p:nvPr>
        </p:nvGraphicFramePr>
        <p:xfrm>
          <a:off x="3124200" y="1634836"/>
          <a:ext cx="5562600" cy="4480560"/>
        </p:xfrm>
        <a:graphic>
          <a:graphicData uri="http://schemas.openxmlformats.org/drawingml/2006/table">
            <a:tbl>
              <a:tblPr firstRow="1" bandRow="1">
                <a:tableStyleId>{5C22544A-7EE6-4342-B048-85BDC9FD1C3A}</a:tableStyleId>
              </a:tblPr>
              <a:tblGrid>
                <a:gridCol w="3609109"/>
                <a:gridCol w="1953491"/>
              </a:tblGrid>
              <a:tr h="370840">
                <a:tc>
                  <a:txBody>
                    <a:bodyPr/>
                    <a:lstStyle/>
                    <a:p>
                      <a:endParaRPr lang="en-US" sz="2400" dirty="0"/>
                    </a:p>
                  </a:txBody>
                  <a:tcPr/>
                </a:tc>
                <a:tc>
                  <a:txBody>
                    <a:bodyPr/>
                    <a:lstStyle/>
                    <a:p>
                      <a:endParaRPr lang="en-US" sz="2400" dirty="0"/>
                    </a:p>
                  </a:txBody>
                  <a:tcPr/>
                </a:tc>
              </a:tr>
              <a:tr h="370840">
                <a:tc>
                  <a:txBody>
                    <a:bodyPr/>
                    <a:lstStyle/>
                    <a:p>
                      <a:r>
                        <a:rPr lang="en-US" sz="2400" dirty="0" smtClean="0">
                          <a:latin typeface="Cambria" pitchFamily="18" charset="0"/>
                        </a:rPr>
                        <a:t>Projected</a:t>
                      </a:r>
                      <a:r>
                        <a:rPr lang="en-US" sz="2400" baseline="0" dirty="0" smtClean="0">
                          <a:latin typeface="Cambria" pitchFamily="18" charset="0"/>
                        </a:rPr>
                        <a:t> revenue shortfall</a:t>
                      </a:r>
                      <a:endParaRPr lang="en-US" sz="2400" dirty="0">
                        <a:latin typeface="Cambria" pitchFamily="18" charset="0"/>
                      </a:endParaRPr>
                    </a:p>
                  </a:txBody>
                  <a:tcPr/>
                </a:tc>
                <a:tc>
                  <a:txBody>
                    <a:bodyPr/>
                    <a:lstStyle/>
                    <a:p>
                      <a:pPr algn="r"/>
                      <a:r>
                        <a:rPr lang="en-US" sz="2400" b="1" dirty="0" smtClean="0">
                          <a:solidFill>
                            <a:srgbClr val="FF0000"/>
                          </a:solidFill>
                          <a:latin typeface="Cambria" pitchFamily="18" charset="0"/>
                        </a:rPr>
                        <a:t>($8,678,043)</a:t>
                      </a:r>
                      <a:endParaRPr lang="en-US" sz="2400" b="1" dirty="0">
                        <a:solidFill>
                          <a:srgbClr val="FF0000"/>
                        </a:solidFill>
                        <a:latin typeface="Cambria" pitchFamily="18" charset="0"/>
                      </a:endParaRPr>
                    </a:p>
                  </a:txBody>
                  <a:tcPr/>
                </a:tc>
              </a:tr>
              <a:tr h="370840">
                <a:tc>
                  <a:txBody>
                    <a:bodyPr/>
                    <a:lstStyle/>
                    <a:p>
                      <a:endParaRPr lang="en-US" sz="2400" dirty="0" smtClean="0">
                        <a:latin typeface="Cambria" pitchFamily="18" charset="0"/>
                      </a:endParaRPr>
                    </a:p>
                    <a:p>
                      <a:r>
                        <a:rPr lang="en-US" sz="2400" dirty="0" smtClean="0">
                          <a:latin typeface="Cambria" pitchFamily="18" charset="0"/>
                        </a:rPr>
                        <a:t>Expenses</a:t>
                      </a:r>
                      <a:r>
                        <a:rPr lang="en-US" sz="2400" baseline="0" dirty="0" smtClean="0">
                          <a:latin typeface="Cambria" pitchFamily="18" charset="0"/>
                        </a:rPr>
                        <a:t> related to revenue</a:t>
                      </a:r>
                      <a:endParaRPr lang="en-US" sz="2400" dirty="0">
                        <a:latin typeface="Cambria" pitchFamily="18" charset="0"/>
                      </a:endParaRPr>
                    </a:p>
                  </a:txBody>
                  <a:tcPr/>
                </a:tc>
                <a:tc>
                  <a:txBody>
                    <a:bodyPr/>
                    <a:lstStyle/>
                    <a:p>
                      <a:pPr algn="r"/>
                      <a:endParaRPr lang="en-US" sz="2400" dirty="0" smtClean="0">
                        <a:latin typeface="Cambria" pitchFamily="18" charset="0"/>
                      </a:endParaRPr>
                    </a:p>
                    <a:p>
                      <a:pPr algn="r"/>
                      <a:endParaRPr lang="en-US" sz="2400" dirty="0" smtClean="0">
                        <a:latin typeface="Cambria" pitchFamily="18" charset="0"/>
                      </a:endParaRPr>
                    </a:p>
                    <a:p>
                      <a:pPr algn="r"/>
                      <a:r>
                        <a:rPr lang="en-US" sz="2400" dirty="0" smtClean="0">
                          <a:latin typeface="Cambria" pitchFamily="18" charset="0"/>
                        </a:rPr>
                        <a:t>6,533,981    </a:t>
                      </a:r>
                      <a:endParaRPr lang="en-US" sz="2400" dirty="0">
                        <a:latin typeface="Cambria" pitchFamily="18" charset="0"/>
                      </a:endParaRPr>
                    </a:p>
                  </a:txBody>
                  <a:tcPr/>
                </a:tc>
              </a:tr>
              <a:tr h="370840">
                <a:tc>
                  <a:txBody>
                    <a:bodyPr/>
                    <a:lstStyle/>
                    <a:p>
                      <a:r>
                        <a:rPr lang="en-US" sz="2400" dirty="0" smtClean="0">
                          <a:latin typeface="Cambria" pitchFamily="18" charset="0"/>
                        </a:rPr>
                        <a:t>Budgeted contribution to net assets</a:t>
                      </a:r>
                      <a:endParaRPr lang="en-US" sz="2400" dirty="0">
                        <a:latin typeface="Cambria" pitchFamily="18" charset="0"/>
                      </a:endParaRPr>
                    </a:p>
                  </a:txBody>
                  <a:tcPr/>
                </a:tc>
                <a:tc>
                  <a:txBody>
                    <a:bodyPr/>
                    <a:lstStyle/>
                    <a:p>
                      <a:pPr algn="r"/>
                      <a:endParaRPr lang="en-US" sz="2400" dirty="0" smtClean="0">
                        <a:latin typeface="Cambria" pitchFamily="18" charset="0"/>
                      </a:endParaRPr>
                    </a:p>
                    <a:p>
                      <a:pPr algn="r"/>
                      <a:r>
                        <a:rPr lang="en-US" sz="2400" u="sng" baseline="0" dirty="0" smtClean="0">
                          <a:latin typeface="Cambria" pitchFamily="18" charset="0"/>
                        </a:rPr>
                        <a:t>         400,000</a:t>
                      </a:r>
                      <a:endParaRPr lang="en-US" sz="2400" u="sng" baseline="0" dirty="0">
                        <a:latin typeface="Cambria" pitchFamily="18" charset="0"/>
                      </a:endParaRPr>
                    </a:p>
                  </a:txBody>
                  <a:tcPr/>
                </a:tc>
              </a:tr>
              <a:tr h="370840">
                <a:tc>
                  <a:txBody>
                    <a:bodyPr/>
                    <a:lstStyle/>
                    <a:p>
                      <a:endParaRPr lang="en-US" sz="2400" dirty="0" smtClean="0">
                        <a:latin typeface="Cambria" pitchFamily="18" charset="0"/>
                      </a:endParaRPr>
                    </a:p>
                    <a:p>
                      <a:r>
                        <a:rPr lang="en-US" sz="2400" dirty="0" smtClean="0">
                          <a:latin typeface="Cambria" pitchFamily="18" charset="0"/>
                        </a:rPr>
                        <a:t>Projected net shortfall</a:t>
                      </a:r>
                      <a:endParaRPr lang="en-US" sz="2400" dirty="0">
                        <a:latin typeface="Cambria" pitchFamily="18" charset="0"/>
                      </a:endParaRPr>
                    </a:p>
                  </a:txBody>
                  <a:tcPr/>
                </a:tc>
                <a:tc>
                  <a:txBody>
                    <a:bodyPr/>
                    <a:lstStyle/>
                    <a:p>
                      <a:pPr algn="r"/>
                      <a:endParaRPr lang="en-US" sz="2400" b="1" dirty="0" smtClean="0">
                        <a:solidFill>
                          <a:srgbClr val="FF0000"/>
                        </a:solidFill>
                        <a:latin typeface="Cambria" pitchFamily="18" charset="0"/>
                      </a:endParaRPr>
                    </a:p>
                    <a:p>
                      <a:pPr algn="r"/>
                      <a:r>
                        <a:rPr lang="en-US" sz="2400" b="1" dirty="0" smtClean="0">
                          <a:solidFill>
                            <a:srgbClr val="FF0000"/>
                          </a:solidFill>
                          <a:latin typeface="Cambria" pitchFamily="18" charset="0"/>
                        </a:rPr>
                        <a:t>($1,744,062)</a:t>
                      </a:r>
                      <a:endParaRPr lang="en-US" sz="2400" b="1" dirty="0">
                        <a:solidFill>
                          <a:srgbClr val="FF0000"/>
                        </a:solidFill>
                        <a:latin typeface="Cambria" pitchFamily="18" charset="0"/>
                      </a:endParaRPr>
                    </a:p>
                  </a:txBody>
                  <a:tcPr/>
                </a:tc>
              </a:tr>
            </a:tbl>
          </a:graphicData>
        </a:graphic>
      </p:graphicFrame>
      <p:sp>
        <p:nvSpPr>
          <p:cNvPr id="4" name="Text Placeholder 3"/>
          <p:cNvSpPr>
            <a:spLocks noGrp="1"/>
          </p:cNvSpPr>
          <p:nvPr>
            <p:ph type="body" sz="half" idx="2"/>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FY 2010:  Expense Reductions</a:t>
            </a:r>
            <a:endParaRPr lang="en-US" sz="2400" dirty="0"/>
          </a:p>
        </p:txBody>
      </p:sp>
      <p:graphicFrame>
        <p:nvGraphicFramePr>
          <p:cNvPr id="5" name="Content Placeholder 4"/>
          <p:cNvGraphicFramePr>
            <a:graphicFrameLocks noGrp="1"/>
          </p:cNvGraphicFramePr>
          <p:nvPr>
            <p:ph idx="1"/>
          </p:nvPr>
        </p:nvGraphicFramePr>
        <p:xfrm>
          <a:off x="3124200" y="1695422"/>
          <a:ext cx="5562600" cy="3474720"/>
        </p:xfrm>
        <a:graphic>
          <a:graphicData uri="http://schemas.openxmlformats.org/drawingml/2006/table">
            <a:tbl>
              <a:tblPr firstRow="1" bandRow="1">
                <a:tableStyleId>{5C22544A-7EE6-4342-B048-85BDC9FD1C3A}</a:tableStyleId>
              </a:tblPr>
              <a:tblGrid>
                <a:gridCol w="3609109"/>
                <a:gridCol w="1953491"/>
              </a:tblGrid>
              <a:tr h="370840">
                <a:tc>
                  <a:txBody>
                    <a:bodyPr/>
                    <a:lstStyle/>
                    <a:p>
                      <a:endParaRPr lang="en-US" sz="2400" dirty="0"/>
                    </a:p>
                  </a:txBody>
                  <a:tcPr/>
                </a:tc>
                <a:tc>
                  <a:txBody>
                    <a:bodyPr/>
                    <a:lstStyle/>
                    <a:p>
                      <a:endParaRPr lang="en-US" sz="2400" dirty="0"/>
                    </a:p>
                  </a:txBody>
                  <a:tcPr/>
                </a:tc>
              </a:tr>
              <a:tr h="370840">
                <a:tc>
                  <a:txBody>
                    <a:bodyPr/>
                    <a:lstStyle/>
                    <a:p>
                      <a:r>
                        <a:rPr lang="en-US" sz="2400" dirty="0" smtClean="0">
                          <a:latin typeface="Cambria" pitchFamily="18" charset="0"/>
                        </a:rPr>
                        <a:t>Force reductions</a:t>
                      </a:r>
                      <a:endParaRPr lang="en-US" sz="2400" dirty="0">
                        <a:latin typeface="Cambria" pitchFamily="18" charset="0"/>
                      </a:endParaRPr>
                    </a:p>
                  </a:txBody>
                  <a:tcPr/>
                </a:tc>
                <a:tc>
                  <a:txBody>
                    <a:bodyPr/>
                    <a:lstStyle/>
                    <a:p>
                      <a:pPr algn="r"/>
                      <a:r>
                        <a:rPr lang="en-US" sz="2400" kern="1200" dirty="0" smtClean="0">
                          <a:solidFill>
                            <a:schemeClr val="dk1"/>
                          </a:solidFill>
                          <a:latin typeface="Cambria" pitchFamily="18" charset="0"/>
                          <a:ea typeface="+mn-ea"/>
                          <a:cs typeface="+mn-cs"/>
                        </a:rPr>
                        <a:t>$    344,700</a:t>
                      </a:r>
                    </a:p>
                  </a:txBody>
                  <a:tcPr/>
                </a:tc>
              </a:tr>
              <a:tr h="370840">
                <a:tc>
                  <a:txBody>
                    <a:bodyPr/>
                    <a:lstStyle/>
                    <a:p>
                      <a:r>
                        <a:rPr lang="en-US" sz="2400" dirty="0" smtClean="0">
                          <a:latin typeface="Cambria" pitchFamily="18" charset="0"/>
                        </a:rPr>
                        <a:t>Foregone</a:t>
                      </a:r>
                      <a:r>
                        <a:rPr lang="en-US" sz="2400" baseline="0" dirty="0" smtClean="0">
                          <a:latin typeface="Cambria" pitchFamily="18" charset="0"/>
                        </a:rPr>
                        <a:t> salary increases</a:t>
                      </a:r>
                      <a:endParaRPr lang="en-US" sz="2400" dirty="0">
                        <a:latin typeface="Cambria" pitchFamily="18" charset="0"/>
                      </a:endParaRPr>
                    </a:p>
                  </a:txBody>
                  <a:tcPr/>
                </a:tc>
                <a:tc>
                  <a:txBody>
                    <a:bodyPr/>
                    <a:lstStyle/>
                    <a:p>
                      <a:pPr algn="r"/>
                      <a:r>
                        <a:rPr lang="en-US" sz="2400" dirty="0" smtClean="0">
                          <a:latin typeface="Cambria" pitchFamily="18" charset="0"/>
                        </a:rPr>
                        <a:t>404,960    </a:t>
                      </a:r>
                      <a:endParaRPr lang="en-US" sz="2400" dirty="0">
                        <a:latin typeface="Cambria" pitchFamily="18" charset="0"/>
                      </a:endParaRPr>
                    </a:p>
                  </a:txBody>
                  <a:tcPr/>
                </a:tc>
              </a:tr>
              <a:tr h="370840">
                <a:tc>
                  <a:txBody>
                    <a:bodyPr/>
                    <a:lstStyle/>
                    <a:p>
                      <a:r>
                        <a:rPr lang="en-US" sz="2400" dirty="0" smtClean="0">
                          <a:latin typeface="Cambria" pitchFamily="18" charset="0"/>
                        </a:rPr>
                        <a:t>Leave adjustments</a:t>
                      </a:r>
                      <a:endParaRPr lang="en-US" sz="2400" dirty="0">
                        <a:latin typeface="Cambria" pitchFamily="18" charset="0"/>
                      </a:endParaRPr>
                    </a:p>
                  </a:txBody>
                  <a:tcPr/>
                </a:tc>
                <a:tc>
                  <a:txBody>
                    <a:bodyPr/>
                    <a:lstStyle/>
                    <a:p>
                      <a:pPr algn="r"/>
                      <a:r>
                        <a:rPr lang="en-US" sz="2400" u="none" baseline="0" dirty="0" smtClean="0">
                          <a:latin typeface="Cambria" pitchFamily="18" charset="0"/>
                        </a:rPr>
                        <a:t>230,000</a:t>
                      </a:r>
                      <a:endParaRPr lang="en-US" sz="2400" u="none" baseline="0" dirty="0">
                        <a:latin typeface="Cambria" pitchFamily="18" charset="0"/>
                      </a:endParaRPr>
                    </a:p>
                  </a:txBody>
                  <a:tcPr/>
                </a:tc>
              </a:tr>
              <a:tr h="370840">
                <a:tc>
                  <a:txBody>
                    <a:bodyPr/>
                    <a:lstStyle/>
                    <a:p>
                      <a:r>
                        <a:rPr lang="en-US" sz="2400" dirty="0" smtClean="0">
                          <a:latin typeface="Cambria" pitchFamily="18" charset="0"/>
                        </a:rPr>
                        <a:t>Additiona</a:t>
                      </a:r>
                      <a:r>
                        <a:rPr lang="en-US" sz="2400" baseline="0" dirty="0" smtClean="0">
                          <a:latin typeface="Cambria" pitchFamily="18" charset="0"/>
                        </a:rPr>
                        <a:t>l expense reductions</a:t>
                      </a:r>
                      <a:endParaRPr lang="en-US" sz="2400" dirty="0">
                        <a:latin typeface="Cambria" pitchFamily="18" charset="0"/>
                      </a:endParaRPr>
                    </a:p>
                  </a:txBody>
                  <a:tcPr/>
                </a:tc>
                <a:tc>
                  <a:txBody>
                    <a:bodyPr/>
                    <a:lstStyle/>
                    <a:p>
                      <a:pPr algn="r"/>
                      <a:r>
                        <a:rPr lang="en-US" sz="2400" u="sng" baseline="0" dirty="0" smtClean="0">
                          <a:latin typeface="Cambria" pitchFamily="18" charset="0"/>
                        </a:rPr>
                        <a:t>      </a:t>
                      </a:r>
                    </a:p>
                    <a:p>
                      <a:pPr algn="r"/>
                      <a:r>
                        <a:rPr lang="en-US" sz="2400" u="sng" baseline="0" dirty="0" smtClean="0">
                          <a:latin typeface="Cambria" pitchFamily="18" charset="0"/>
                        </a:rPr>
                        <a:t>      395,580</a:t>
                      </a:r>
                      <a:endParaRPr lang="en-US" sz="2400" u="sng" baseline="0" dirty="0">
                        <a:latin typeface="Cambria" pitchFamily="18" charset="0"/>
                      </a:endParaRPr>
                    </a:p>
                  </a:txBody>
                  <a:tcPr/>
                </a:tc>
              </a:tr>
              <a:tr h="370840">
                <a:tc>
                  <a:txBody>
                    <a:bodyPr/>
                    <a:lstStyle/>
                    <a:p>
                      <a:endParaRPr lang="en-US" sz="2400" dirty="0" smtClean="0">
                        <a:latin typeface="Cambria" pitchFamily="18" charset="0"/>
                      </a:endParaRPr>
                    </a:p>
                    <a:p>
                      <a:r>
                        <a:rPr lang="en-US" sz="2400" dirty="0" smtClean="0">
                          <a:latin typeface="Cambria" pitchFamily="18" charset="0"/>
                        </a:rPr>
                        <a:t>Total expense reductions</a:t>
                      </a:r>
                      <a:endParaRPr lang="en-US" sz="2400" dirty="0">
                        <a:latin typeface="Cambria" pitchFamily="18" charset="0"/>
                      </a:endParaRPr>
                    </a:p>
                  </a:txBody>
                  <a:tcPr/>
                </a:tc>
                <a:tc>
                  <a:txBody>
                    <a:bodyPr/>
                    <a:lstStyle/>
                    <a:p>
                      <a:pPr marL="0" algn="r" defTabSz="457200" rtl="0" eaLnBrk="1" latinLnBrk="0" hangingPunct="1"/>
                      <a:endParaRPr lang="en-US" sz="2400" kern="1200" dirty="0" smtClean="0">
                        <a:solidFill>
                          <a:schemeClr val="dk1"/>
                        </a:solidFill>
                        <a:latin typeface="Cambria" pitchFamily="18" charset="0"/>
                        <a:ea typeface="+mn-ea"/>
                        <a:cs typeface="+mn-cs"/>
                      </a:endParaRPr>
                    </a:p>
                    <a:p>
                      <a:pPr marL="0" algn="r" defTabSz="457200" rtl="0" eaLnBrk="1" latinLnBrk="0" hangingPunct="1"/>
                      <a:r>
                        <a:rPr lang="en-US" sz="2400" b="1" kern="1200" dirty="0" smtClean="0">
                          <a:solidFill>
                            <a:schemeClr val="dk1"/>
                          </a:solidFill>
                          <a:latin typeface="Cambria" pitchFamily="18" charset="0"/>
                          <a:ea typeface="+mn-ea"/>
                          <a:cs typeface="+mn-cs"/>
                        </a:rPr>
                        <a:t>$ 1,744,062</a:t>
                      </a:r>
                    </a:p>
                  </a:txBody>
                  <a:tcPr/>
                </a:tc>
              </a:tr>
            </a:tbl>
          </a:graphicData>
        </a:graphic>
      </p:graphicFrame>
      <p:sp>
        <p:nvSpPr>
          <p:cNvPr id="7" name="Text Placeholder 6"/>
          <p:cNvSpPr>
            <a:spLocks noGrp="1"/>
          </p:cNvSpPr>
          <p:nvPr>
            <p:ph type="body" sz="half" idx="2"/>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FY 2010:  Revenue Additions</a:t>
            </a:r>
            <a:endParaRPr lang="en-US" sz="2400" dirty="0"/>
          </a:p>
        </p:txBody>
      </p:sp>
      <p:graphicFrame>
        <p:nvGraphicFramePr>
          <p:cNvPr id="5" name="Content Placeholder 4"/>
          <p:cNvGraphicFramePr>
            <a:graphicFrameLocks noGrp="1"/>
          </p:cNvGraphicFramePr>
          <p:nvPr>
            <p:ph idx="1"/>
          </p:nvPr>
        </p:nvGraphicFramePr>
        <p:xfrm>
          <a:off x="3124200" y="1637366"/>
          <a:ext cx="5562600" cy="3434657"/>
        </p:xfrm>
        <a:graphic>
          <a:graphicData uri="http://schemas.openxmlformats.org/drawingml/2006/table">
            <a:tbl>
              <a:tblPr firstRow="1" bandRow="1">
                <a:tableStyleId>{5C22544A-7EE6-4342-B048-85BDC9FD1C3A}</a:tableStyleId>
              </a:tblPr>
              <a:tblGrid>
                <a:gridCol w="3609109"/>
                <a:gridCol w="1953491"/>
              </a:tblGrid>
              <a:tr h="508577">
                <a:tc>
                  <a:txBody>
                    <a:bodyPr/>
                    <a:lstStyle/>
                    <a:p>
                      <a:endParaRPr lang="en-US" sz="2400" dirty="0"/>
                    </a:p>
                  </a:txBody>
                  <a:tcPr/>
                </a:tc>
                <a:tc>
                  <a:txBody>
                    <a:bodyPr/>
                    <a:lstStyle/>
                    <a:p>
                      <a:endParaRPr lang="en-US" sz="2400" dirty="0"/>
                    </a:p>
                  </a:txBody>
                  <a:tcPr/>
                </a:tc>
              </a:tr>
              <a:tr h="370840">
                <a:tc>
                  <a:txBody>
                    <a:bodyPr/>
                    <a:lstStyle/>
                    <a:p>
                      <a:r>
                        <a:rPr lang="en-US" sz="2400" dirty="0" smtClean="0">
                          <a:latin typeface="Cambria" pitchFamily="18" charset="0"/>
                        </a:rPr>
                        <a:t>We</a:t>
                      </a:r>
                      <a:r>
                        <a:rPr lang="en-US" sz="2400" baseline="0" dirty="0" smtClean="0">
                          <a:latin typeface="Cambria" pitchFamily="18" charset="0"/>
                        </a:rPr>
                        <a:t>b workshops, survey funding, sponsorships</a:t>
                      </a:r>
                      <a:endParaRPr lang="en-US" sz="2400" dirty="0">
                        <a:latin typeface="Cambria" pitchFamily="18" charset="0"/>
                      </a:endParaRPr>
                    </a:p>
                  </a:txBody>
                  <a:tcPr/>
                </a:tc>
                <a:tc>
                  <a:txBody>
                    <a:bodyPr/>
                    <a:lstStyle/>
                    <a:p>
                      <a:pPr algn="r"/>
                      <a:endParaRPr lang="en-US" sz="2400" kern="1200" dirty="0" smtClean="0">
                        <a:solidFill>
                          <a:schemeClr val="dk1"/>
                        </a:solidFill>
                        <a:latin typeface="Cambria" pitchFamily="18" charset="0"/>
                        <a:ea typeface="+mn-ea"/>
                        <a:cs typeface="+mn-cs"/>
                      </a:endParaRPr>
                    </a:p>
                    <a:p>
                      <a:pPr algn="r"/>
                      <a:r>
                        <a:rPr lang="en-US" sz="2400" kern="1200" dirty="0" smtClean="0">
                          <a:solidFill>
                            <a:schemeClr val="dk1"/>
                          </a:solidFill>
                          <a:latin typeface="Cambria" pitchFamily="18" charset="0"/>
                          <a:ea typeface="+mn-ea"/>
                          <a:cs typeface="+mn-cs"/>
                        </a:rPr>
                        <a:t>$    105,000</a:t>
                      </a:r>
                    </a:p>
                  </a:txBody>
                  <a:tcPr/>
                </a:tc>
              </a:tr>
              <a:tr h="370840">
                <a:tc>
                  <a:txBody>
                    <a:bodyPr/>
                    <a:lstStyle/>
                    <a:p>
                      <a:r>
                        <a:rPr lang="en-US" sz="2400" dirty="0" smtClean="0">
                          <a:latin typeface="Cambria" pitchFamily="18" charset="0"/>
                        </a:rPr>
                        <a:t>Increased</a:t>
                      </a:r>
                      <a:r>
                        <a:rPr lang="en-US" sz="2400" baseline="0" dirty="0" smtClean="0">
                          <a:latin typeface="Cambria" pitchFamily="18" charset="0"/>
                        </a:rPr>
                        <a:t> international  contract activity</a:t>
                      </a:r>
                      <a:endParaRPr lang="en-US" sz="2400" dirty="0">
                        <a:latin typeface="Cambria" pitchFamily="18" charset="0"/>
                      </a:endParaRPr>
                    </a:p>
                  </a:txBody>
                  <a:tcPr/>
                </a:tc>
                <a:tc>
                  <a:txBody>
                    <a:bodyPr/>
                    <a:lstStyle/>
                    <a:p>
                      <a:pPr algn="r"/>
                      <a:endParaRPr lang="en-US" sz="2400" dirty="0" smtClean="0">
                        <a:latin typeface="Cambria" pitchFamily="18" charset="0"/>
                      </a:endParaRPr>
                    </a:p>
                    <a:p>
                      <a:pPr algn="r"/>
                      <a:r>
                        <a:rPr lang="en-US" sz="2400" dirty="0" smtClean="0">
                          <a:latin typeface="Cambria" pitchFamily="18" charset="0"/>
                        </a:rPr>
                        <a:t>160,000    </a:t>
                      </a:r>
                      <a:endParaRPr lang="en-US" sz="2400" dirty="0">
                        <a:latin typeface="Cambria" pitchFamily="18" charset="0"/>
                      </a:endParaRPr>
                    </a:p>
                  </a:txBody>
                  <a:tcPr/>
                </a:tc>
              </a:tr>
              <a:tr h="370840">
                <a:tc>
                  <a:txBody>
                    <a:bodyPr/>
                    <a:lstStyle/>
                    <a:p>
                      <a:r>
                        <a:rPr lang="en-US" sz="2400" dirty="0" smtClean="0">
                          <a:latin typeface="Cambria" pitchFamily="18" charset="0"/>
                        </a:rPr>
                        <a:t>Other revenue increases</a:t>
                      </a:r>
                      <a:endParaRPr lang="en-US" sz="2400" dirty="0">
                        <a:latin typeface="Cambria" pitchFamily="18" charset="0"/>
                      </a:endParaRPr>
                    </a:p>
                  </a:txBody>
                  <a:tcPr/>
                </a:tc>
                <a:tc>
                  <a:txBody>
                    <a:bodyPr/>
                    <a:lstStyle/>
                    <a:p>
                      <a:pPr algn="r"/>
                      <a:r>
                        <a:rPr lang="en-US" sz="2400" u="sng" baseline="0" dirty="0" smtClean="0">
                          <a:latin typeface="Cambria" pitchFamily="18" charset="0"/>
                        </a:rPr>
                        <a:t>     60,552</a:t>
                      </a:r>
                      <a:endParaRPr lang="en-US" sz="2400" u="sng" baseline="0" dirty="0">
                        <a:latin typeface="Cambria" pitchFamily="18" charset="0"/>
                      </a:endParaRPr>
                    </a:p>
                  </a:txBody>
                  <a:tcPr/>
                </a:tc>
              </a:tr>
              <a:tr h="370840">
                <a:tc>
                  <a:txBody>
                    <a:bodyPr/>
                    <a:lstStyle/>
                    <a:p>
                      <a:endParaRPr lang="en-US" sz="2400" dirty="0" smtClean="0">
                        <a:latin typeface="Cambria" pitchFamily="18" charset="0"/>
                      </a:endParaRPr>
                    </a:p>
                    <a:p>
                      <a:r>
                        <a:rPr lang="en-US" sz="2400" dirty="0" smtClean="0">
                          <a:latin typeface="Cambria" pitchFamily="18" charset="0"/>
                        </a:rPr>
                        <a:t>Total revenue additions</a:t>
                      </a:r>
                      <a:endParaRPr lang="en-US" sz="2400" dirty="0">
                        <a:latin typeface="Cambria" pitchFamily="18" charset="0"/>
                      </a:endParaRPr>
                    </a:p>
                  </a:txBody>
                  <a:tcPr/>
                </a:tc>
                <a:tc>
                  <a:txBody>
                    <a:bodyPr/>
                    <a:lstStyle/>
                    <a:p>
                      <a:pPr marL="0" algn="r" defTabSz="457200" rtl="0" eaLnBrk="1" latinLnBrk="0" hangingPunct="1"/>
                      <a:endParaRPr lang="en-US" sz="2400" kern="1200" dirty="0" smtClean="0">
                        <a:solidFill>
                          <a:schemeClr val="dk1"/>
                        </a:solidFill>
                        <a:latin typeface="Cambria" pitchFamily="18" charset="0"/>
                        <a:ea typeface="+mn-ea"/>
                        <a:cs typeface="+mn-cs"/>
                      </a:endParaRPr>
                    </a:p>
                    <a:p>
                      <a:pPr marL="0" algn="r" defTabSz="457200" rtl="0" eaLnBrk="1" latinLnBrk="0" hangingPunct="1"/>
                      <a:r>
                        <a:rPr lang="en-US" sz="2400" b="1" kern="1200" dirty="0" smtClean="0">
                          <a:solidFill>
                            <a:schemeClr val="dk1"/>
                          </a:solidFill>
                          <a:latin typeface="Cambria" pitchFamily="18" charset="0"/>
                          <a:ea typeface="+mn-ea"/>
                          <a:cs typeface="+mn-cs"/>
                        </a:rPr>
                        <a:t>$    325,552</a:t>
                      </a:r>
                    </a:p>
                  </a:txBody>
                  <a:tcPr/>
                </a:tc>
              </a:tr>
            </a:tbl>
          </a:graphicData>
        </a:graphic>
      </p:graphicFrame>
      <p:sp>
        <p:nvSpPr>
          <p:cNvPr id="6" name="Text Placeholder 5"/>
          <p:cNvSpPr>
            <a:spLocks noGrp="1"/>
          </p:cNvSpPr>
          <p:nvPr>
            <p:ph type="body" sz="half" idx="2"/>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FY 2010:  Projections to Results</a:t>
            </a:r>
            <a:endParaRPr lang="en-US" sz="2400" dirty="0"/>
          </a:p>
        </p:txBody>
      </p:sp>
      <p:graphicFrame>
        <p:nvGraphicFramePr>
          <p:cNvPr id="5" name="Content Placeholder 4"/>
          <p:cNvGraphicFramePr>
            <a:graphicFrameLocks noGrp="1"/>
          </p:cNvGraphicFramePr>
          <p:nvPr>
            <p:ph idx="1"/>
          </p:nvPr>
        </p:nvGraphicFramePr>
        <p:xfrm>
          <a:off x="3124200" y="1634836"/>
          <a:ext cx="5562600" cy="4160718"/>
        </p:xfrm>
        <a:graphic>
          <a:graphicData uri="http://schemas.openxmlformats.org/drawingml/2006/table">
            <a:tbl>
              <a:tblPr firstRow="1" bandRow="1">
                <a:tableStyleId>{5C22544A-7EE6-4342-B048-85BDC9FD1C3A}</a:tableStyleId>
              </a:tblPr>
              <a:tblGrid>
                <a:gridCol w="3537857"/>
                <a:gridCol w="2024743"/>
              </a:tblGrid>
              <a:tr h="370840">
                <a:tc>
                  <a:txBody>
                    <a:bodyPr/>
                    <a:lstStyle/>
                    <a:p>
                      <a:endParaRPr lang="en-US" sz="2400" dirty="0"/>
                    </a:p>
                  </a:txBody>
                  <a:tcPr/>
                </a:tc>
                <a:tc>
                  <a:txBody>
                    <a:bodyPr/>
                    <a:lstStyle/>
                    <a:p>
                      <a:endParaRPr lang="en-US" sz="2400" dirty="0"/>
                    </a:p>
                  </a:txBody>
                  <a:tcPr/>
                </a:tc>
              </a:tr>
              <a:tr h="868878">
                <a:tc>
                  <a:txBody>
                    <a:bodyPr/>
                    <a:lstStyle/>
                    <a:p>
                      <a:r>
                        <a:rPr lang="en-US" sz="2400" dirty="0" smtClean="0">
                          <a:latin typeface="Cambria" pitchFamily="18" charset="0"/>
                        </a:rPr>
                        <a:t>Projected</a:t>
                      </a:r>
                      <a:r>
                        <a:rPr lang="en-US" sz="2400" baseline="0" dirty="0" smtClean="0">
                          <a:latin typeface="Cambria" pitchFamily="18" charset="0"/>
                        </a:rPr>
                        <a:t> net shortfall</a:t>
                      </a:r>
                      <a:endParaRPr lang="en-US" sz="2400" dirty="0">
                        <a:latin typeface="Cambria" pitchFamily="18" charset="0"/>
                      </a:endParaRPr>
                    </a:p>
                  </a:txBody>
                  <a:tcPr/>
                </a:tc>
                <a:tc>
                  <a:txBody>
                    <a:bodyPr/>
                    <a:lstStyle/>
                    <a:p>
                      <a:pPr algn="r"/>
                      <a:r>
                        <a:rPr lang="en-US" sz="2400" b="1" dirty="0" smtClean="0">
                          <a:solidFill>
                            <a:srgbClr val="FF0000"/>
                          </a:solidFill>
                          <a:latin typeface="Cambria" pitchFamily="18" charset="0"/>
                        </a:rPr>
                        <a:t>($1,744,062)</a:t>
                      </a:r>
                      <a:endParaRPr lang="en-US" sz="2400" b="1" dirty="0">
                        <a:solidFill>
                          <a:srgbClr val="FF0000"/>
                        </a:solidFill>
                        <a:latin typeface="Cambria" pitchFamily="18"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400" dirty="0" smtClean="0">
                        <a:latin typeface="Cambria"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mbria" pitchFamily="18" charset="0"/>
                        </a:rPr>
                        <a:t>Expense reductions</a:t>
                      </a:r>
                      <a:endParaRPr lang="en-US" sz="2400" dirty="0">
                        <a:latin typeface="Cambria" pitchFamily="18" charset="0"/>
                      </a:endParaRPr>
                    </a:p>
                  </a:txBody>
                  <a:tcPr/>
                </a:tc>
                <a:tc>
                  <a:txBody>
                    <a:bodyPr/>
                    <a:lstStyle/>
                    <a:p>
                      <a:pPr algn="r"/>
                      <a:endParaRPr lang="en-US" sz="2400" u="sng" baseline="0" dirty="0" smtClean="0">
                        <a:latin typeface="Cambria" pitchFamily="18" charset="0"/>
                      </a:endParaRPr>
                    </a:p>
                    <a:p>
                      <a:pPr algn="r"/>
                      <a:r>
                        <a:rPr lang="en-US" sz="2400" u="none" baseline="0" dirty="0" smtClean="0">
                          <a:latin typeface="Cambria" pitchFamily="18" charset="0"/>
                        </a:rPr>
                        <a:t>1,375,240</a:t>
                      </a:r>
                      <a:endParaRPr lang="en-US" sz="2400" u="none" dirty="0">
                        <a:latin typeface="Cambria" pitchFamily="18" charset="0"/>
                      </a:endParaRPr>
                    </a:p>
                  </a:txBody>
                  <a:tcPr/>
                </a:tc>
              </a:tr>
              <a:tr h="370840">
                <a:tc>
                  <a:txBody>
                    <a:bodyPr/>
                    <a:lstStyle/>
                    <a:p>
                      <a:endParaRPr lang="en-US" sz="2400" dirty="0" smtClean="0">
                        <a:latin typeface="Cambria" pitchFamily="18" charset="0"/>
                      </a:endParaRPr>
                    </a:p>
                    <a:p>
                      <a:r>
                        <a:rPr lang="en-US" sz="2400" dirty="0" smtClean="0">
                          <a:latin typeface="Cambria" pitchFamily="18" charset="0"/>
                        </a:rPr>
                        <a:t>Revenue additions</a:t>
                      </a:r>
                      <a:endParaRPr lang="en-US" sz="2400" dirty="0">
                        <a:latin typeface="Cambria" pitchFamily="18" charset="0"/>
                      </a:endParaRPr>
                    </a:p>
                  </a:txBody>
                  <a:tcPr/>
                </a:tc>
                <a:tc>
                  <a:txBody>
                    <a:bodyPr/>
                    <a:lstStyle/>
                    <a:p>
                      <a:pPr algn="r"/>
                      <a:endParaRPr lang="en-US" sz="2400" dirty="0" smtClean="0">
                        <a:latin typeface="Cambria" pitchFamily="18" charset="0"/>
                      </a:endParaRPr>
                    </a:p>
                    <a:p>
                      <a:pPr algn="r"/>
                      <a:r>
                        <a:rPr lang="en-US" sz="2400" u="sng" baseline="0" dirty="0" smtClean="0">
                          <a:latin typeface="Cambria" pitchFamily="18" charset="0"/>
                        </a:rPr>
                        <a:t>      </a:t>
                      </a:r>
                      <a:r>
                        <a:rPr lang="en-US" sz="2400" u="sng" dirty="0" smtClean="0">
                          <a:latin typeface="Cambria" pitchFamily="18" charset="0"/>
                        </a:rPr>
                        <a:t>325,552 </a:t>
                      </a:r>
                      <a:r>
                        <a:rPr lang="en-US" sz="2400" dirty="0" smtClean="0">
                          <a:latin typeface="Cambria" pitchFamily="18" charset="0"/>
                        </a:rPr>
                        <a:t>   </a:t>
                      </a:r>
                      <a:endParaRPr lang="en-US" sz="2400" dirty="0">
                        <a:latin typeface="Cambria" pitchFamily="18" charset="0"/>
                      </a:endParaRPr>
                    </a:p>
                  </a:txBody>
                  <a:tcPr/>
                </a:tc>
              </a:tr>
              <a:tr h="370840">
                <a:tc>
                  <a:txBody>
                    <a:bodyPr/>
                    <a:lstStyle/>
                    <a:p>
                      <a:endParaRPr lang="en-US" sz="2400" dirty="0" smtClean="0">
                        <a:latin typeface="Cambria" pitchFamily="18" charset="0"/>
                      </a:endParaRPr>
                    </a:p>
                    <a:p>
                      <a:r>
                        <a:rPr lang="en-US" sz="2400" dirty="0" smtClean="0">
                          <a:latin typeface="Cambria" pitchFamily="18" charset="0"/>
                        </a:rPr>
                        <a:t>Actual contribution</a:t>
                      </a:r>
                      <a:r>
                        <a:rPr lang="en-US" sz="2400" baseline="0" dirty="0" smtClean="0">
                          <a:latin typeface="Cambria" pitchFamily="18" charset="0"/>
                        </a:rPr>
                        <a:t> to net assets </a:t>
                      </a:r>
                      <a:endParaRPr lang="en-US" sz="2400" dirty="0">
                        <a:latin typeface="Cambria" pitchFamily="18" charset="0"/>
                      </a:endParaRPr>
                    </a:p>
                  </a:txBody>
                  <a:tcPr/>
                </a:tc>
                <a:tc>
                  <a:txBody>
                    <a:bodyPr/>
                    <a:lstStyle/>
                    <a:p>
                      <a:pPr algn="r"/>
                      <a:endParaRPr lang="en-US" sz="2400" b="1" dirty="0" smtClean="0">
                        <a:solidFill>
                          <a:srgbClr val="FF0000"/>
                        </a:solidFill>
                        <a:latin typeface="Cambria" pitchFamily="18" charset="0"/>
                      </a:endParaRPr>
                    </a:p>
                    <a:p>
                      <a:pPr algn="r"/>
                      <a:endParaRPr lang="en-US" sz="2400" b="1" dirty="0" smtClean="0">
                        <a:solidFill>
                          <a:srgbClr val="FF0000"/>
                        </a:solidFill>
                        <a:latin typeface="Cambria" pitchFamily="18" charset="0"/>
                      </a:endParaRPr>
                    </a:p>
                    <a:p>
                      <a:pPr algn="r"/>
                      <a:r>
                        <a:rPr lang="en-US" sz="2400" b="1" dirty="0" smtClean="0">
                          <a:solidFill>
                            <a:srgbClr val="FF0000"/>
                          </a:solidFill>
                          <a:latin typeface="Cambria" pitchFamily="18" charset="0"/>
                        </a:rPr>
                        <a:t>($     43,270)</a:t>
                      </a:r>
                      <a:endParaRPr lang="en-US" sz="2400" b="1" dirty="0">
                        <a:solidFill>
                          <a:srgbClr val="FF0000"/>
                        </a:solidFill>
                        <a:latin typeface="Cambria" pitchFamily="18" charset="0"/>
                      </a:endParaRPr>
                    </a:p>
                  </a:txBody>
                  <a:tcPr/>
                </a:tc>
              </a:tr>
            </a:tbl>
          </a:graphicData>
        </a:graphic>
      </p:graphicFrame>
      <p:sp>
        <p:nvSpPr>
          <p:cNvPr id="4" name="Text Placeholder 3"/>
          <p:cNvSpPr>
            <a:spLocks noGrp="1"/>
          </p:cNvSpPr>
          <p:nvPr>
            <p:ph type="body" sz="half" idx="2"/>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sz="2800" dirty="0" smtClean="0"/>
              <a:t>Net Asset Goal</a:t>
            </a:r>
            <a:endParaRPr lang="en-US" sz="2800" dirty="0"/>
          </a:p>
        </p:txBody>
      </p:sp>
      <p:graphicFrame>
        <p:nvGraphicFramePr>
          <p:cNvPr id="4" name="Object 2"/>
          <p:cNvGraphicFramePr>
            <a:graphicFrameLocks noGrp="1" noChangeAspect="1"/>
          </p:cNvGraphicFramePr>
          <p:nvPr>
            <p:ph idx="1"/>
          </p:nvPr>
        </p:nvGraphicFramePr>
        <p:xfrm>
          <a:off x="2812473" y="273050"/>
          <a:ext cx="6331527" cy="58531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half" idx="2"/>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CMA-master-template">
  <a:themeElements>
    <a:clrScheme name="ICMA">
      <a:dk1>
        <a:srgbClr val="00387D"/>
      </a:dk1>
      <a:lt1>
        <a:sysClr val="window" lastClr="FFFFFF"/>
      </a:lt1>
      <a:dk2>
        <a:srgbClr val="00387D"/>
      </a:dk2>
      <a:lt2>
        <a:srgbClr val="DAE2EC"/>
      </a:lt2>
      <a:accent1>
        <a:srgbClr val="6F96C6"/>
      </a:accent1>
      <a:accent2>
        <a:srgbClr val="D88C29"/>
      </a:accent2>
      <a:accent3>
        <a:srgbClr val="A0A800"/>
      </a:accent3>
      <a:accent4>
        <a:srgbClr val="B78C2F"/>
      </a:accent4>
      <a:accent5>
        <a:srgbClr val="77797C"/>
      </a:accent5>
      <a:accent6>
        <a:srgbClr val="00387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ICMA">
    <a:dk1>
      <a:srgbClr val="00387D"/>
    </a:dk1>
    <a:lt1>
      <a:sysClr val="window" lastClr="FFFFFF"/>
    </a:lt1>
    <a:dk2>
      <a:srgbClr val="00387D"/>
    </a:dk2>
    <a:lt2>
      <a:srgbClr val="DAE2EC"/>
    </a:lt2>
    <a:accent1>
      <a:srgbClr val="6F96C6"/>
    </a:accent1>
    <a:accent2>
      <a:srgbClr val="D88C29"/>
    </a:accent2>
    <a:accent3>
      <a:srgbClr val="A0A800"/>
    </a:accent3>
    <a:accent4>
      <a:srgbClr val="B78C2F"/>
    </a:accent4>
    <a:accent5>
      <a:srgbClr val="77797C"/>
    </a:accent5>
    <a:accent6>
      <a:srgbClr val="00387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1451</TotalTime>
  <Words>1886</Words>
  <Application>Microsoft Office PowerPoint</Application>
  <PresentationFormat>On-screen Show (4:3)</PresentationFormat>
  <Paragraphs>278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ICMA-master-template</vt:lpstr>
      <vt:lpstr>ICMA Business Meeting</vt:lpstr>
      <vt:lpstr>Results of Operations</vt:lpstr>
      <vt:lpstr>FY 2010 Revenues</vt:lpstr>
      <vt:lpstr>Contribution  to Net Assets</vt:lpstr>
      <vt:lpstr>FY 2010:  Projections to Results</vt:lpstr>
      <vt:lpstr>FY 2010:  Expense Reductions</vt:lpstr>
      <vt:lpstr>FY 2010:  Revenue Additions</vt:lpstr>
      <vt:lpstr>FY 2010:  Projections to Results</vt:lpstr>
      <vt:lpstr>Net Asset Goal</vt:lpstr>
      <vt:lpstr>Cash Goal</vt:lpstr>
      <vt:lpstr>Collaboration and Affiliation</vt:lpstr>
      <vt:lpstr>Collaboration and Affiliation</vt:lpstr>
      <vt:lpstr>International Efforts Promoting the Profession</vt:lpstr>
      <vt:lpstr>Supporting the Membership</vt:lpstr>
      <vt:lpstr>Leadership</vt:lpstr>
      <vt:lpstr>Leadership</vt:lpstr>
      <vt:lpstr>Leadership</vt:lpstr>
      <vt:lpstr>ICMA Fund for Professional Management </vt:lpstr>
      <vt:lpstr>Life, well run.</vt:lpstr>
    </vt:vector>
  </TitlesOfParts>
  <Company>ICMA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 Kemp</dc:creator>
  <cp:lastModifiedBy>flittky</cp:lastModifiedBy>
  <cp:revision>73</cp:revision>
  <dcterms:created xsi:type="dcterms:W3CDTF">2010-06-09T20:35:17Z</dcterms:created>
  <dcterms:modified xsi:type="dcterms:W3CDTF">2012-03-05T20:45:27Z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2010 Annual Conference Educational Session PPT template</vt:lpwstr>
  </property>
</Properties>
</file>