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70" r:id="rId3"/>
    <p:sldId id="285" r:id="rId4"/>
    <p:sldId id="284" r:id="rId5"/>
    <p:sldId id="267" r:id="rId6"/>
    <p:sldId id="266" r:id="rId7"/>
    <p:sldId id="275" r:id="rId8"/>
    <p:sldId id="277" r:id="rId9"/>
    <p:sldId id="276" r:id="rId10"/>
    <p:sldId id="281" r:id="rId11"/>
    <p:sldId id="282" r:id="rId12"/>
    <p:sldId id="287" r:id="rId13"/>
    <p:sldId id="286" r:id="rId14"/>
    <p:sldId id="283" r:id="rId15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5034"/>
    <a:srgbClr val="666666"/>
    <a:srgbClr val="1E4ABD"/>
    <a:srgbClr val="CCCCCC"/>
    <a:srgbClr val="DDDDDD"/>
    <a:srgbClr val="003366"/>
    <a:srgbClr val="E10040"/>
    <a:srgbClr val="002A6C"/>
    <a:srgbClr val="C211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9" autoAdjust="0"/>
    <p:restoredTop sz="88962" autoAdjust="0"/>
  </p:normalViewPr>
  <p:slideViewPr>
    <p:cSldViewPr>
      <p:cViewPr>
        <p:scale>
          <a:sx n="67" d="100"/>
          <a:sy n="67" d="100"/>
        </p:scale>
        <p:origin x="-168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B90EB-C7E3-4476-8B79-872E17795A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E61F4-6F99-48EC-89E9-56F7C80FAA88}">
      <dgm:prSet phldrT="[Text]"/>
      <dgm:spPr>
        <a:solidFill>
          <a:srgbClr val="666666"/>
        </a:solidFill>
      </dgm:spPr>
      <dgm:t>
        <a:bodyPr/>
        <a:lstStyle/>
        <a:p>
          <a:r>
            <a:rPr lang="en-US" dirty="0" smtClean="0">
              <a:latin typeface="Gill Sans MT" pitchFamily="34" charset="0"/>
            </a:rPr>
            <a:t>USAID</a:t>
          </a:r>
        </a:p>
        <a:p>
          <a:r>
            <a:rPr lang="en-US" dirty="0" smtClean="0">
              <a:latin typeface="Gill Sans MT" pitchFamily="34" charset="0"/>
            </a:rPr>
            <a:t>Office of Infrastructure and Engineering</a:t>
          </a:r>
        </a:p>
      </dgm:t>
    </dgm:pt>
    <dgm:pt modelId="{94195825-D4E5-461C-BB76-29AE5CC88CE0}" type="parTrans" cxnId="{A39F5638-3ADE-4C25-A540-E6388B300294}">
      <dgm:prSet/>
      <dgm:spPr/>
      <dgm:t>
        <a:bodyPr/>
        <a:lstStyle/>
        <a:p>
          <a:endParaRPr lang="en-US"/>
        </a:p>
      </dgm:t>
    </dgm:pt>
    <dgm:pt modelId="{3F2352AD-0746-4992-80C8-7866D9824233}" type="sibTrans" cxnId="{A39F5638-3ADE-4C25-A540-E6388B300294}">
      <dgm:prSet/>
      <dgm:spPr/>
      <dgm:t>
        <a:bodyPr/>
        <a:lstStyle/>
        <a:p>
          <a:endParaRPr lang="en-US"/>
        </a:p>
      </dgm:t>
    </dgm:pt>
    <dgm:pt modelId="{AA801431-6147-428A-9516-F92F7B42DC84}">
      <dgm:prSet phldrT="[Text]"/>
      <dgm:spPr>
        <a:solidFill>
          <a:srgbClr val="666666"/>
        </a:solidFill>
      </dgm:spPr>
      <dgm:t>
        <a:bodyPr/>
        <a:lstStyle/>
        <a:p>
          <a:r>
            <a:rPr lang="en-US" dirty="0" smtClean="0">
              <a:latin typeface="Gill Sans MT" pitchFamily="34" charset="0"/>
            </a:rPr>
            <a:t>Energy</a:t>
          </a:r>
          <a:endParaRPr lang="en-US" dirty="0">
            <a:latin typeface="Gill Sans MT" pitchFamily="34" charset="0"/>
          </a:endParaRPr>
        </a:p>
      </dgm:t>
    </dgm:pt>
    <dgm:pt modelId="{89A59EF5-D67B-4386-92FD-06E2F63C9282}" type="parTrans" cxnId="{52715D2D-5D0C-44D0-A561-88C59EEFFB9E}">
      <dgm:prSet/>
      <dgm:spPr/>
      <dgm:t>
        <a:bodyPr/>
        <a:lstStyle/>
        <a:p>
          <a:endParaRPr lang="en-US"/>
        </a:p>
      </dgm:t>
    </dgm:pt>
    <dgm:pt modelId="{019E6C22-492D-46D4-A361-869F2358290D}" type="sibTrans" cxnId="{52715D2D-5D0C-44D0-A561-88C59EEFFB9E}">
      <dgm:prSet/>
      <dgm:spPr/>
      <dgm:t>
        <a:bodyPr/>
        <a:lstStyle/>
        <a:p>
          <a:endParaRPr lang="en-US"/>
        </a:p>
      </dgm:t>
    </dgm:pt>
    <dgm:pt modelId="{89BAEB08-6E48-48FC-AB0B-0A420971BBB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latin typeface="Gill Sans MT" pitchFamily="34" charset="0"/>
            </a:rPr>
            <a:t>Urban Programs</a:t>
          </a:r>
        </a:p>
        <a:p>
          <a:endParaRPr lang="en-US" dirty="0" smtClean="0">
            <a:latin typeface="Gill Sans MT" pitchFamily="34" charset="0"/>
          </a:endParaRPr>
        </a:p>
        <a:p>
          <a:r>
            <a:rPr lang="en-US" dirty="0" smtClean="0">
              <a:latin typeface="Gill Sans MT" pitchFamily="34" charset="0"/>
            </a:rPr>
            <a:t>5 person team</a:t>
          </a:r>
        </a:p>
        <a:p>
          <a:r>
            <a:rPr lang="en-US" dirty="0" smtClean="0">
              <a:latin typeface="Gill Sans MT" pitchFamily="34" charset="0"/>
            </a:rPr>
            <a:t>in Washington</a:t>
          </a:r>
        </a:p>
        <a:p>
          <a:endParaRPr lang="en-US" dirty="0">
            <a:latin typeface="Gill Sans MT" pitchFamily="34" charset="0"/>
          </a:endParaRPr>
        </a:p>
      </dgm:t>
    </dgm:pt>
    <dgm:pt modelId="{61A6D5C9-24A0-4E62-9736-82B7DFC1AC64}" type="parTrans" cxnId="{144526A1-041D-46BD-92B8-B79FC54F897E}">
      <dgm:prSet/>
      <dgm:spPr/>
      <dgm:t>
        <a:bodyPr/>
        <a:lstStyle/>
        <a:p>
          <a:endParaRPr lang="en-US"/>
        </a:p>
      </dgm:t>
    </dgm:pt>
    <dgm:pt modelId="{DFCFC1AF-3621-4378-BF04-43E633A7370F}" type="sibTrans" cxnId="{144526A1-041D-46BD-92B8-B79FC54F897E}">
      <dgm:prSet/>
      <dgm:spPr/>
      <dgm:t>
        <a:bodyPr/>
        <a:lstStyle/>
        <a:p>
          <a:endParaRPr lang="en-US"/>
        </a:p>
      </dgm:t>
    </dgm:pt>
    <dgm:pt modelId="{553040C4-2748-469F-B0F0-214C3D2304F8}">
      <dgm:prSet phldrT="[Text]"/>
      <dgm:spPr>
        <a:solidFill>
          <a:srgbClr val="666666"/>
        </a:solidFill>
      </dgm:spPr>
      <dgm:t>
        <a:bodyPr/>
        <a:lstStyle/>
        <a:p>
          <a:r>
            <a:rPr lang="en-US" dirty="0" smtClean="0">
              <a:latin typeface="Gill Sans MT" pitchFamily="34" charset="0"/>
            </a:rPr>
            <a:t>Engineering Services</a:t>
          </a:r>
          <a:endParaRPr lang="en-US" dirty="0">
            <a:latin typeface="Gill Sans MT" pitchFamily="34" charset="0"/>
          </a:endParaRPr>
        </a:p>
      </dgm:t>
    </dgm:pt>
    <dgm:pt modelId="{ECEDF08D-5172-4F9B-9933-F67C1D07EC4A}" type="parTrans" cxnId="{BC83A6C3-BAAC-4966-B5FF-3ADC5DB138DA}">
      <dgm:prSet/>
      <dgm:spPr/>
      <dgm:t>
        <a:bodyPr/>
        <a:lstStyle/>
        <a:p>
          <a:endParaRPr lang="en-US"/>
        </a:p>
      </dgm:t>
    </dgm:pt>
    <dgm:pt modelId="{92DF2B75-0ECE-4E31-9E63-C9CCBBF9565D}" type="sibTrans" cxnId="{BC83A6C3-BAAC-4966-B5FF-3ADC5DB138DA}">
      <dgm:prSet/>
      <dgm:spPr/>
      <dgm:t>
        <a:bodyPr/>
        <a:lstStyle/>
        <a:p>
          <a:endParaRPr lang="en-US"/>
        </a:p>
      </dgm:t>
    </dgm:pt>
    <dgm:pt modelId="{BE3B397B-6F88-42D7-9E1F-2941CC48F325}">
      <dgm:prSet phldrT="[Text]"/>
      <dgm:spPr>
        <a:solidFill>
          <a:srgbClr val="666666"/>
        </a:solidFill>
      </dgm:spPr>
      <dgm:t>
        <a:bodyPr/>
        <a:lstStyle/>
        <a:p>
          <a:r>
            <a:rPr lang="en-US" dirty="0" smtClean="0">
              <a:latin typeface="Gill Sans MT" pitchFamily="34" charset="0"/>
            </a:rPr>
            <a:t>Information Communication Technology (ICT)</a:t>
          </a:r>
          <a:endParaRPr lang="en-US" dirty="0">
            <a:latin typeface="Gill Sans MT" pitchFamily="34" charset="0"/>
          </a:endParaRPr>
        </a:p>
      </dgm:t>
    </dgm:pt>
    <dgm:pt modelId="{D4CF16E6-EEB2-4973-AA85-84E022E96340}" type="parTrans" cxnId="{6DB3A40B-BEDC-4843-8F25-BEA4C266D39E}">
      <dgm:prSet/>
      <dgm:spPr/>
      <dgm:t>
        <a:bodyPr/>
        <a:lstStyle/>
        <a:p>
          <a:endParaRPr lang="en-US"/>
        </a:p>
      </dgm:t>
    </dgm:pt>
    <dgm:pt modelId="{99FF216C-FD37-479A-9315-912980494273}" type="sibTrans" cxnId="{6DB3A40B-BEDC-4843-8F25-BEA4C266D39E}">
      <dgm:prSet/>
      <dgm:spPr/>
      <dgm:t>
        <a:bodyPr/>
        <a:lstStyle/>
        <a:p>
          <a:endParaRPr lang="en-US"/>
        </a:p>
      </dgm:t>
    </dgm:pt>
    <dgm:pt modelId="{45108D39-9651-45A3-AE2C-DE7F5133AD9C}" type="pres">
      <dgm:prSet presAssocID="{B1CB90EB-C7E3-4476-8B79-872E17795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B1F8BD-9EF6-4E4D-A8A6-DF8CB82DA992}" type="pres">
      <dgm:prSet presAssocID="{1AFE61F4-6F99-48EC-89E9-56F7C80FAA88}" presName="hierRoot1" presStyleCnt="0">
        <dgm:presLayoutVars>
          <dgm:hierBranch val="init"/>
        </dgm:presLayoutVars>
      </dgm:prSet>
      <dgm:spPr/>
    </dgm:pt>
    <dgm:pt modelId="{7341943C-0F3E-4F10-823A-406EC087A641}" type="pres">
      <dgm:prSet presAssocID="{1AFE61F4-6F99-48EC-89E9-56F7C80FAA88}" presName="rootComposite1" presStyleCnt="0"/>
      <dgm:spPr/>
    </dgm:pt>
    <dgm:pt modelId="{15FA6A41-AEC7-45B5-808A-16CFC8969026}" type="pres">
      <dgm:prSet presAssocID="{1AFE61F4-6F99-48EC-89E9-56F7C80FAA88}" presName="rootText1" presStyleLbl="node0" presStyleIdx="0" presStyleCnt="1" custScaleX="272601" custScaleY="118107" custLinFactY="-33459" custLinFactNeighborX="1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D6188-5E46-4322-AC76-9D2866E67053}" type="pres">
      <dgm:prSet presAssocID="{1AFE61F4-6F99-48EC-89E9-56F7C80FAA8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4569AF-B9B0-434F-87C5-FE004AA7BB70}" type="pres">
      <dgm:prSet presAssocID="{1AFE61F4-6F99-48EC-89E9-56F7C80FAA88}" presName="hierChild2" presStyleCnt="0"/>
      <dgm:spPr/>
    </dgm:pt>
    <dgm:pt modelId="{13A8930B-55C4-4EFC-B330-E5EFCD484CBD}" type="pres">
      <dgm:prSet presAssocID="{89A59EF5-D67B-4386-92FD-06E2F63C928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7A19107-88C5-4406-AC3E-1D013EBAF681}" type="pres">
      <dgm:prSet presAssocID="{AA801431-6147-428A-9516-F92F7B42DC84}" presName="hierRoot2" presStyleCnt="0">
        <dgm:presLayoutVars>
          <dgm:hierBranch val="init"/>
        </dgm:presLayoutVars>
      </dgm:prSet>
      <dgm:spPr/>
    </dgm:pt>
    <dgm:pt modelId="{8AC21C74-611A-4609-9CD0-C17D95AE216E}" type="pres">
      <dgm:prSet presAssocID="{AA801431-6147-428A-9516-F92F7B42DC84}" presName="rootComposite" presStyleCnt="0"/>
      <dgm:spPr/>
    </dgm:pt>
    <dgm:pt modelId="{6F1FB1A8-BD0E-4F9A-9C92-E780AD001E16}" type="pres">
      <dgm:prSet presAssocID="{AA801431-6147-428A-9516-F92F7B42DC8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A46C1-B639-4A34-9C75-AF78A8601C29}" type="pres">
      <dgm:prSet presAssocID="{AA801431-6147-428A-9516-F92F7B42DC84}" presName="rootConnector" presStyleLbl="node2" presStyleIdx="0" presStyleCnt="4"/>
      <dgm:spPr/>
      <dgm:t>
        <a:bodyPr/>
        <a:lstStyle/>
        <a:p>
          <a:endParaRPr lang="en-US"/>
        </a:p>
      </dgm:t>
    </dgm:pt>
    <dgm:pt modelId="{7C9F9F01-14A8-4FD4-99EF-86CCEB7CEABA}" type="pres">
      <dgm:prSet presAssocID="{AA801431-6147-428A-9516-F92F7B42DC84}" presName="hierChild4" presStyleCnt="0"/>
      <dgm:spPr/>
    </dgm:pt>
    <dgm:pt modelId="{B76B5898-207C-4D52-9A92-220B7F472613}" type="pres">
      <dgm:prSet presAssocID="{AA801431-6147-428A-9516-F92F7B42DC84}" presName="hierChild5" presStyleCnt="0"/>
      <dgm:spPr/>
    </dgm:pt>
    <dgm:pt modelId="{A57E436F-8EB9-4514-A240-9DB53519F56B}" type="pres">
      <dgm:prSet presAssocID="{D4CF16E6-EEB2-4973-AA85-84E022E9634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7418E0F-0C99-4D8B-BE88-9DCC6329738F}" type="pres">
      <dgm:prSet presAssocID="{BE3B397B-6F88-42D7-9E1F-2941CC48F325}" presName="hierRoot2" presStyleCnt="0">
        <dgm:presLayoutVars>
          <dgm:hierBranch val="init"/>
        </dgm:presLayoutVars>
      </dgm:prSet>
      <dgm:spPr/>
    </dgm:pt>
    <dgm:pt modelId="{E872C48A-547E-44D6-8A04-6E3B6A3C4F83}" type="pres">
      <dgm:prSet presAssocID="{BE3B397B-6F88-42D7-9E1F-2941CC48F325}" presName="rootComposite" presStyleCnt="0"/>
      <dgm:spPr/>
    </dgm:pt>
    <dgm:pt modelId="{69149E90-B84C-4D81-B42E-E64AD43FE5BD}" type="pres">
      <dgm:prSet presAssocID="{BE3B397B-6F88-42D7-9E1F-2941CC48F32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90EFD-6529-49F1-AC5D-EAB465E0FF6F}" type="pres">
      <dgm:prSet presAssocID="{BE3B397B-6F88-42D7-9E1F-2941CC48F325}" presName="rootConnector" presStyleLbl="node2" presStyleIdx="1" presStyleCnt="4"/>
      <dgm:spPr/>
      <dgm:t>
        <a:bodyPr/>
        <a:lstStyle/>
        <a:p>
          <a:endParaRPr lang="en-US"/>
        </a:p>
      </dgm:t>
    </dgm:pt>
    <dgm:pt modelId="{48EC8AC1-D6FC-4B4C-9CE2-269EA323EB7B}" type="pres">
      <dgm:prSet presAssocID="{BE3B397B-6F88-42D7-9E1F-2941CC48F325}" presName="hierChild4" presStyleCnt="0"/>
      <dgm:spPr/>
    </dgm:pt>
    <dgm:pt modelId="{8FBEE2FE-9B90-41B8-B773-19F1D5FE17D8}" type="pres">
      <dgm:prSet presAssocID="{BE3B397B-6F88-42D7-9E1F-2941CC48F325}" presName="hierChild5" presStyleCnt="0"/>
      <dgm:spPr/>
    </dgm:pt>
    <dgm:pt modelId="{2DDAD13F-B64C-4F3A-9DA9-2B1A1C1AC87B}" type="pres">
      <dgm:prSet presAssocID="{61A6D5C9-24A0-4E62-9736-82B7DFC1AC6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414442-581A-4C0E-B4BF-6F91BCFCB26D}" type="pres">
      <dgm:prSet presAssocID="{89BAEB08-6E48-48FC-AB0B-0A420971BBBB}" presName="hierRoot2" presStyleCnt="0">
        <dgm:presLayoutVars>
          <dgm:hierBranch val="init"/>
        </dgm:presLayoutVars>
      </dgm:prSet>
      <dgm:spPr/>
    </dgm:pt>
    <dgm:pt modelId="{BA8C3C5F-5CFD-4446-B10A-CC3EB1EDD6DE}" type="pres">
      <dgm:prSet presAssocID="{89BAEB08-6E48-48FC-AB0B-0A420971BBBB}" presName="rootComposite" presStyleCnt="0"/>
      <dgm:spPr/>
    </dgm:pt>
    <dgm:pt modelId="{E237A8CD-5500-4227-A2F1-4A036BD8ADCA}" type="pres">
      <dgm:prSet presAssocID="{89BAEB08-6E48-48FC-AB0B-0A420971BBBB}" presName="rootText" presStyleLbl="node2" presStyleIdx="2" presStyleCnt="4" custScaleY="221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26A8F1-5C93-474B-9D70-C91516C63508}" type="pres">
      <dgm:prSet presAssocID="{89BAEB08-6E48-48FC-AB0B-0A420971BBBB}" presName="rootConnector" presStyleLbl="node2" presStyleIdx="2" presStyleCnt="4"/>
      <dgm:spPr/>
      <dgm:t>
        <a:bodyPr/>
        <a:lstStyle/>
        <a:p>
          <a:endParaRPr lang="en-US"/>
        </a:p>
      </dgm:t>
    </dgm:pt>
    <dgm:pt modelId="{B54946F4-41F7-4800-8361-ED55360A535F}" type="pres">
      <dgm:prSet presAssocID="{89BAEB08-6E48-48FC-AB0B-0A420971BBBB}" presName="hierChild4" presStyleCnt="0"/>
      <dgm:spPr/>
    </dgm:pt>
    <dgm:pt modelId="{627833AD-C299-470E-B618-30BE51A3E1EB}" type="pres">
      <dgm:prSet presAssocID="{89BAEB08-6E48-48FC-AB0B-0A420971BBBB}" presName="hierChild5" presStyleCnt="0"/>
      <dgm:spPr/>
    </dgm:pt>
    <dgm:pt modelId="{B3A7EB0C-609C-44DA-96A5-E63B3B86D99F}" type="pres">
      <dgm:prSet presAssocID="{ECEDF08D-5172-4F9B-9933-F67C1D07EC4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1D8C44D-FE7C-4F73-9CC8-A51268D7EAC1}" type="pres">
      <dgm:prSet presAssocID="{553040C4-2748-469F-B0F0-214C3D2304F8}" presName="hierRoot2" presStyleCnt="0">
        <dgm:presLayoutVars>
          <dgm:hierBranch val="init"/>
        </dgm:presLayoutVars>
      </dgm:prSet>
      <dgm:spPr/>
    </dgm:pt>
    <dgm:pt modelId="{4111B14A-CF3E-4FB6-B8F5-82AD683E108B}" type="pres">
      <dgm:prSet presAssocID="{553040C4-2748-469F-B0F0-214C3D2304F8}" presName="rootComposite" presStyleCnt="0"/>
      <dgm:spPr/>
    </dgm:pt>
    <dgm:pt modelId="{646750ED-B279-4003-9D28-3C0FDF217143}" type="pres">
      <dgm:prSet presAssocID="{553040C4-2748-469F-B0F0-214C3D2304F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80730-7E5B-4F10-A3F0-B6B69D928215}" type="pres">
      <dgm:prSet presAssocID="{553040C4-2748-469F-B0F0-214C3D2304F8}" presName="rootConnector" presStyleLbl="node2" presStyleIdx="3" presStyleCnt="4"/>
      <dgm:spPr/>
      <dgm:t>
        <a:bodyPr/>
        <a:lstStyle/>
        <a:p>
          <a:endParaRPr lang="en-US"/>
        </a:p>
      </dgm:t>
    </dgm:pt>
    <dgm:pt modelId="{E1AD5AA1-B508-4089-968D-5AC6C0A7EC8A}" type="pres">
      <dgm:prSet presAssocID="{553040C4-2748-469F-B0F0-214C3D2304F8}" presName="hierChild4" presStyleCnt="0"/>
      <dgm:spPr/>
    </dgm:pt>
    <dgm:pt modelId="{EAD93580-A13D-4861-A36E-E2E5ECA558F8}" type="pres">
      <dgm:prSet presAssocID="{553040C4-2748-469F-B0F0-214C3D2304F8}" presName="hierChild5" presStyleCnt="0"/>
      <dgm:spPr/>
    </dgm:pt>
    <dgm:pt modelId="{3AD3C2FF-E8AF-4EDB-B34C-3389974D7418}" type="pres">
      <dgm:prSet presAssocID="{1AFE61F4-6F99-48EC-89E9-56F7C80FAA88}" presName="hierChild3" presStyleCnt="0"/>
      <dgm:spPr/>
    </dgm:pt>
  </dgm:ptLst>
  <dgm:cxnLst>
    <dgm:cxn modelId="{6DB3A40B-BEDC-4843-8F25-BEA4C266D39E}" srcId="{1AFE61F4-6F99-48EC-89E9-56F7C80FAA88}" destId="{BE3B397B-6F88-42D7-9E1F-2941CC48F325}" srcOrd="1" destOrd="0" parTransId="{D4CF16E6-EEB2-4973-AA85-84E022E96340}" sibTransId="{99FF216C-FD37-479A-9315-912980494273}"/>
    <dgm:cxn modelId="{C9565DBC-8AC3-47C5-A14B-0FA1BA5814C1}" type="presOf" srcId="{61A6D5C9-24A0-4E62-9736-82B7DFC1AC64}" destId="{2DDAD13F-B64C-4F3A-9DA9-2B1A1C1AC87B}" srcOrd="0" destOrd="0" presId="urn:microsoft.com/office/officeart/2005/8/layout/orgChart1"/>
    <dgm:cxn modelId="{52715D2D-5D0C-44D0-A561-88C59EEFFB9E}" srcId="{1AFE61F4-6F99-48EC-89E9-56F7C80FAA88}" destId="{AA801431-6147-428A-9516-F92F7B42DC84}" srcOrd="0" destOrd="0" parTransId="{89A59EF5-D67B-4386-92FD-06E2F63C9282}" sibTransId="{019E6C22-492D-46D4-A361-869F2358290D}"/>
    <dgm:cxn modelId="{BC83A6C3-BAAC-4966-B5FF-3ADC5DB138DA}" srcId="{1AFE61F4-6F99-48EC-89E9-56F7C80FAA88}" destId="{553040C4-2748-469F-B0F0-214C3D2304F8}" srcOrd="3" destOrd="0" parTransId="{ECEDF08D-5172-4F9B-9933-F67C1D07EC4A}" sibTransId="{92DF2B75-0ECE-4E31-9E63-C9CCBBF9565D}"/>
    <dgm:cxn modelId="{144526A1-041D-46BD-92B8-B79FC54F897E}" srcId="{1AFE61F4-6F99-48EC-89E9-56F7C80FAA88}" destId="{89BAEB08-6E48-48FC-AB0B-0A420971BBBB}" srcOrd="2" destOrd="0" parTransId="{61A6D5C9-24A0-4E62-9736-82B7DFC1AC64}" sibTransId="{DFCFC1AF-3621-4378-BF04-43E633A7370F}"/>
    <dgm:cxn modelId="{34189C36-19B3-4CCB-9C47-DE3D1035F3F2}" type="presOf" srcId="{1AFE61F4-6F99-48EC-89E9-56F7C80FAA88}" destId="{8CBD6188-5E46-4322-AC76-9D2866E67053}" srcOrd="1" destOrd="0" presId="urn:microsoft.com/office/officeart/2005/8/layout/orgChart1"/>
    <dgm:cxn modelId="{F0C71B9F-7418-46C6-8AB9-254ACCE4A927}" type="presOf" srcId="{BE3B397B-6F88-42D7-9E1F-2941CC48F325}" destId="{6CE90EFD-6529-49F1-AC5D-EAB465E0FF6F}" srcOrd="1" destOrd="0" presId="urn:microsoft.com/office/officeart/2005/8/layout/orgChart1"/>
    <dgm:cxn modelId="{85E60559-C6A9-4C5D-AF7C-2DD558A5B7C0}" type="presOf" srcId="{BE3B397B-6F88-42D7-9E1F-2941CC48F325}" destId="{69149E90-B84C-4D81-B42E-E64AD43FE5BD}" srcOrd="0" destOrd="0" presId="urn:microsoft.com/office/officeart/2005/8/layout/orgChart1"/>
    <dgm:cxn modelId="{01B48CF0-3082-4126-AF2A-E9252E15B8FB}" type="presOf" srcId="{553040C4-2748-469F-B0F0-214C3D2304F8}" destId="{77180730-7E5B-4F10-A3F0-B6B69D928215}" srcOrd="1" destOrd="0" presId="urn:microsoft.com/office/officeart/2005/8/layout/orgChart1"/>
    <dgm:cxn modelId="{A80B2F12-6F9D-45A1-B370-C89F9119C39D}" type="presOf" srcId="{89A59EF5-D67B-4386-92FD-06E2F63C9282}" destId="{13A8930B-55C4-4EFC-B330-E5EFCD484CBD}" srcOrd="0" destOrd="0" presId="urn:microsoft.com/office/officeart/2005/8/layout/orgChart1"/>
    <dgm:cxn modelId="{E868C44E-0E29-4905-A40F-776C146F55B4}" type="presOf" srcId="{AA801431-6147-428A-9516-F92F7B42DC84}" destId="{69DA46C1-B639-4A34-9C75-AF78A8601C29}" srcOrd="1" destOrd="0" presId="urn:microsoft.com/office/officeart/2005/8/layout/orgChart1"/>
    <dgm:cxn modelId="{04E0529E-B781-4FAB-B4F9-9C9837A55E68}" type="presOf" srcId="{553040C4-2748-469F-B0F0-214C3D2304F8}" destId="{646750ED-B279-4003-9D28-3C0FDF217143}" srcOrd="0" destOrd="0" presId="urn:microsoft.com/office/officeart/2005/8/layout/orgChart1"/>
    <dgm:cxn modelId="{07846E0B-CC1E-48A4-9046-EED500F69556}" type="presOf" srcId="{89BAEB08-6E48-48FC-AB0B-0A420971BBBB}" destId="{2326A8F1-5C93-474B-9D70-C91516C63508}" srcOrd="1" destOrd="0" presId="urn:microsoft.com/office/officeart/2005/8/layout/orgChart1"/>
    <dgm:cxn modelId="{58DF02A5-1672-4A5D-8EB2-6BD8A4A06D59}" type="presOf" srcId="{D4CF16E6-EEB2-4973-AA85-84E022E96340}" destId="{A57E436F-8EB9-4514-A240-9DB53519F56B}" srcOrd="0" destOrd="0" presId="urn:microsoft.com/office/officeart/2005/8/layout/orgChart1"/>
    <dgm:cxn modelId="{4C006CE8-1196-43E3-9A01-6CB5B4844041}" type="presOf" srcId="{AA801431-6147-428A-9516-F92F7B42DC84}" destId="{6F1FB1A8-BD0E-4F9A-9C92-E780AD001E16}" srcOrd="0" destOrd="0" presId="urn:microsoft.com/office/officeart/2005/8/layout/orgChart1"/>
    <dgm:cxn modelId="{C668A75A-204D-4264-8497-E60C3C36EDA5}" type="presOf" srcId="{89BAEB08-6E48-48FC-AB0B-0A420971BBBB}" destId="{E237A8CD-5500-4227-A2F1-4A036BD8ADCA}" srcOrd="0" destOrd="0" presId="urn:microsoft.com/office/officeart/2005/8/layout/orgChart1"/>
    <dgm:cxn modelId="{D8858F8F-7015-4462-86FE-10C99BB55947}" type="presOf" srcId="{B1CB90EB-C7E3-4476-8B79-872E17795A7D}" destId="{45108D39-9651-45A3-AE2C-DE7F5133AD9C}" srcOrd="0" destOrd="0" presId="urn:microsoft.com/office/officeart/2005/8/layout/orgChart1"/>
    <dgm:cxn modelId="{A39F5638-3ADE-4C25-A540-E6388B300294}" srcId="{B1CB90EB-C7E3-4476-8B79-872E17795A7D}" destId="{1AFE61F4-6F99-48EC-89E9-56F7C80FAA88}" srcOrd="0" destOrd="0" parTransId="{94195825-D4E5-461C-BB76-29AE5CC88CE0}" sibTransId="{3F2352AD-0746-4992-80C8-7866D9824233}"/>
    <dgm:cxn modelId="{F4952BC3-E211-47A4-B3A7-3AB1B01C89B3}" type="presOf" srcId="{1AFE61F4-6F99-48EC-89E9-56F7C80FAA88}" destId="{15FA6A41-AEC7-45B5-808A-16CFC8969026}" srcOrd="0" destOrd="0" presId="urn:microsoft.com/office/officeart/2005/8/layout/orgChart1"/>
    <dgm:cxn modelId="{9B5999A2-DF44-4032-8F39-176AF7A85A50}" type="presOf" srcId="{ECEDF08D-5172-4F9B-9933-F67C1D07EC4A}" destId="{B3A7EB0C-609C-44DA-96A5-E63B3B86D99F}" srcOrd="0" destOrd="0" presId="urn:microsoft.com/office/officeart/2005/8/layout/orgChart1"/>
    <dgm:cxn modelId="{384D3CCE-FEBA-4700-9401-B59D2A6B3C62}" type="presParOf" srcId="{45108D39-9651-45A3-AE2C-DE7F5133AD9C}" destId="{CAB1F8BD-9EF6-4E4D-A8A6-DF8CB82DA992}" srcOrd="0" destOrd="0" presId="urn:microsoft.com/office/officeart/2005/8/layout/orgChart1"/>
    <dgm:cxn modelId="{6CE54B59-7601-4EEE-B6A0-4774415BA15F}" type="presParOf" srcId="{CAB1F8BD-9EF6-4E4D-A8A6-DF8CB82DA992}" destId="{7341943C-0F3E-4F10-823A-406EC087A641}" srcOrd="0" destOrd="0" presId="urn:microsoft.com/office/officeart/2005/8/layout/orgChart1"/>
    <dgm:cxn modelId="{89A4166C-5A65-40D1-B177-1B5200CC5767}" type="presParOf" srcId="{7341943C-0F3E-4F10-823A-406EC087A641}" destId="{15FA6A41-AEC7-45B5-808A-16CFC8969026}" srcOrd="0" destOrd="0" presId="urn:microsoft.com/office/officeart/2005/8/layout/orgChart1"/>
    <dgm:cxn modelId="{7D3FAEE6-0720-4D6F-BC96-B6D8CD9F6947}" type="presParOf" srcId="{7341943C-0F3E-4F10-823A-406EC087A641}" destId="{8CBD6188-5E46-4322-AC76-9D2866E67053}" srcOrd="1" destOrd="0" presId="urn:microsoft.com/office/officeart/2005/8/layout/orgChart1"/>
    <dgm:cxn modelId="{DAAEECF4-6FFE-43EE-8DAA-7B63D7DB224C}" type="presParOf" srcId="{CAB1F8BD-9EF6-4E4D-A8A6-DF8CB82DA992}" destId="{604569AF-B9B0-434F-87C5-FE004AA7BB70}" srcOrd="1" destOrd="0" presId="urn:microsoft.com/office/officeart/2005/8/layout/orgChart1"/>
    <dgm:cxn modelId="{9055FCAC-AB22-4B63-9216-9D5E7DDAD554}" type="presParOf" srcId="{604569AF-B9B0-434F-87C5-FE004AA7BB70}" destId="{13A8930B-55C4-4EFC-B330-E5EFCD484CBD}" srcOrd="0" destOrd="0" presId="urn:microsoft.com/office/officeart/2005/8/layout/orgChart1"/>
    <dgm:cxn modelId="{9B588AF2-B618-4708-B95E-55ED0729DF8B}" type="presParOf" srcId="{604569AF-B9B0-434F-87C5-FE004AA7BB70}" destId="{D7A19107-88C5-4406-AC3E-1D013EBAF681}" srcOrd="1" destOrd="0" presId="urn:microsoft.com/office/officeart/2005/8/layout/orgChart1"/>
    <dgm:cxn modelId="{AF23C1D8-CC44-4831-9614-3BC5F045CAF3}" type="presParOf" srcId="{D7A19107-88C5-4406-AC3E-1D013EBAF681}" destId="{8AC21C74-611A-4609-9CD0-C17D95AE216E}" srcOrd="0" destOrd="0" presId="urn:microsoft.com/office/officeart/2005/8/layout/orgChart1"/>
    <dgm:cxn modelId="{C2D5A6ED-F0EA-43AF-B940-E07DA97B780B}" type="presParOf" srcId="{8AC21C74-611A-4609-9CD0-C17D95AE216E}" destId="{6F1FB1A8-BD0E-4F9A-9C92-E780AD001E16}" srcOrd="0" destOrd="0" presId="urn:microsoft.com/office/officeart/2005/8/layout/orgChart1"/>
    <dgm:cxn modelId="{6B112845-51FE-4F33-A668-C2F92C06DDF1}" type="presParOf" srcId="{8AC21C74-611A-4609-9CD0-C17D95AE216E}" destId="{69DA46C1-B639-4A34-9C75-AF78A8601C29}" srcOrd="1" destOrd="0" presId="urn:microsoft.com/office/officeart/2005/8/layout/orgChart1"/>
    <dgm:cxn modelId="{EE705496-BC3E-4A7B-9129-99A2BFF9A99C}" type="presParOf" srcId="{D7A19107-88C5-4406-AC3E-1D013EBAF681}" destId="{7C9F9F01-14A8-4FD4-99EF-86CCEB7CEABA}" srcOrd="1" destOrd="0" presId="urn:microsoft.com/office/officeart/2005/8/layout/orgChart1"/>
    <dgm:cxn modelId="{AEAACF42-36EA-4A9E-B8BF-07132C1F9FF0}" type="presParOf" srcId="{D7A19107-88C5-4406-AC3E-1D013EBAF681}" destId="{B76B5898-207C-4D52-9A92-220B7F472613}" srcOrd="2" destOrd="0" presId="urn:microsoft.com/office/officeart/2005/8/layout/orgChart1"/>
    <dgm:cxn modelId="{A4204ABC-EEB4-4800-BC0D-91D0DB55F8CB}" type="presParOf" srcId="{604569AF-B9B0-434F-87C5-FE004AA7BB70}" destId="{A57E436F-8EB9-4514-A240-9DB53519F56B}" srcOrd="2" destOrd="0" presId="urn:microsoft.com/office/officeart/2005/8/layout/orgChart1"/>
    <dgm:cxn modelId="{6EB0F26B-0B8F-435F-9A06-F22F76588F63}" type="presParOf" srcId="{604569AF-B9B0-434F-87C5-FE004AA7BB70}" destId="{97418E0F-0C99-4D8B-BE88-9DCC6329738F}" srcOrd="3" destOrd="0" presId="urn:microsoft.com/office/officeart/2005/8/layout/orgChart1"/>
    <dgm:cxn modelId="{CFD607C3-B56D-48BE-950B-B33328162E50}" type="presParOf" srcId="{97418E0F-0C99-4D8B-BE88-9DCC6329738F}" destId="{E872C48A-547E-44D6-8A04-6E3B6A3C4F83}" srcOrd="0" destOrd="0" presId="urn:microsoft.com/office/officeart/2005/8/layout/orgChart1"/>
    <dgm:cxn modelId="{07EBCFAA-92B3-4826-9C3C-DF4F53621AF8}" type="presParOf" srcId="{E872C48A-547E-44D6-8A04-6E3B6A3C4F83}" destId="{69149E90-B84C-4D81-B42E-E64AD43FE5BD}" srcOrd="0" destOrd="0" presId="urn:microsoft.com/office/officeart/2005/8/layout/orgChart1"/>
    <dgm:cxn modelId="{9CF2B358-9E57-4AA7-8A9F-1B79CF1DD77A}" type="presParOf" srcId="{E872C48A-547E-44D6-8A04-6E3B6A3C4F83}" destId="{6CE90EFD-6529-49F1-AC5D-EAB465E0FF6F}" srcOrd="1" destOrd="0" presId="urn:microsoft.com/office/officeart/2005/8/layout/orgChart1"/>
    <dgm:cxn modelId="{5AAFF38B-9850-4A53-A311-B7BEDECED2A6}" type="presParOf" srcId="{97418E0F-0C99-4D8B-BE88-9DCC6329738F}" destId="{48EC8AC1-D6FC-4B4C-9CE2-269EA323EB7B}" srcOrd="1" destOrd="0" presId="urn:microsoft.com/office/officeart/2005/8/layout/orgChart1"/>
    <dgm:cxn modelId="{808CFEB8-870E-4DBE-B32D-15E85BC20AE6}" type="presParOf" srcId="{97418E0F-0C99-4D8B-BE88-9DCC6329738F}" destId="{8FBEE2FE-9B90-41B8-B773-19F1D5FE17D8}" srcOrd="2" destOrd="0" presId="urn:microsoft.com/office/officeart/2005/8/layout/orgChart1"/>
    <dgm:cxn modelId="{774BAEAB-FCF9-4E5C-A377-3C96CAA5F05C}" type="presParOf" srcId="{604569AF-B9B0-434F-87C5-FE004AA7BB70}" destId="{2DDAD13F-B64C-4F3A-9DA9-2B1A1C1AC87B}" srcOrd="4" destOrd="0" presId="urn:microsoft.com/office/officeart/2005/8/layout/orgChart1"/>
    <dgm:cxn modelId="{43FA3A5F-CBC4-4437-8FC2-C3DEF2A0AE38}" type="presParOf" srcId="{604569AF-B9B0-434F-87C5-FE004AA7BB70}" destId="{09414442-581A-4C0E-B4BF-6F91BCFCB26D}" srcOrd="5" destOrd="0" presId="urn:microsoft.com/office/officeart/2005/8/layout/orgChart1"/>
    <dgm:cxn modelId="{29D8723E-79E5-4136-8FDD-5E6D01777740}" type="presParOf" srcId="{09414442-581A-4C0E-B4BF-6F91BCFCB26D}" destId="{BA8C3C5F-5CFD-4446-B10A-CC3EB1EDD6DE}" srcOrd="0" destOrd="0" presId="urn:microsoft.com/office/officeart/2005/8/layout/orgChart1"/>
    <dgm:cxn modelId="{3A66AFDD-EF3C-4C62-87B0-6E956B1DA7CB}" type="presParOf" srcId="{BA8C3C5F-5CFD-4446-B10A-CC3EB1EDD6DE}" destId="{E237A8CD-5500-4227-A2F1-4A036BD8ADCA}" srcOrd="0" destOrd="0" presId="urn:microsoft.com/office/officeart/2005/8/layout/orgChart1"/>
    <dgm:cxn modelId="{1FC9BB6C-1F02-4EF5-8A23-9C71622E5BE7}" type="presParOf" srcId="{BA8C3C5F-5CFD-4446-B10A-CC3EB1EDD6DE}" destId="{2326A8F1-5C93-474B-9D70-C91516C63508}" srcOrd="1" destOrd="0" presId="urn:microsoft.com/office/officeart/2005/8/layout/orgChart1"/>
    <dgm:cxn modelId="{8FF4D322-D614-45F4-B866-286B8961EEAF}" type="presParOf" srcId="{09414442-581A-4C0E-B4BF-6F91BCFCB26D}" destId="{B54946F4-41F7-4800-8361-ED55360A535F}" srcOrd="1" destOrd="0" presId="urn:microsoft.com/office/officeart/2005/8/layout/orgChart1"/>
    <dgm:cxn modelId="{907C0668-6D7D-4E0B-A5A8-C6F8BD5ED9F4}" type="presParOf" srcId="{09414442-581A-4C0E-B4BF-6F91BCFCB26D}" destId="{627833AD-C299-470E-B618-30BE51A3E1EB}" srcOrd="2" destOrd="0" presId="urn:microsoft.com/office/officeart/2005/8/layout/orgChart1"/>
    <dgm:cxn modelId="{617CC329-492E-46DB-8CC3-235AF5E1B5B1}" type="presParOf" srcId="{604569AF-B9B0-434F-87C5-FE004AA7BB70}" destId="{B3A7EB0C-609C-44DA-96A5-E63B3B86D99F}" srcOrd="6" destOrd="0" presId="urn:microsoft.com/office/officeart/2005/8/layout/orgChart1"/>
    <dgm:cxn modelId="{D55C07DF-5F2C-4174-B34D-D214E3F49150}" type="presParOf" srcId="{604569AF-B9B0-434F-87C5-FE004AA7BB70}" destId="{91D8C44D-FE7C-4F73-9CC8-A51268D7EAC1}" srcOrd="7" destOrd="0" presId="urn:microsoft.com/office/officeart/2005/8/layout/orgChart1"/>
    <dgm:cxn modelId="{B06B701E-7163-4A76-9B83-7C1F371472E3}" type="presParOf" srcId="{91D8C44D-FE7C-4F73-9CC8-A51268D7EAC1}" destId="{4111B14A-CF3E-4FB6-B8F5-82AD683E108B}" srcOrd="0" destOrd="0" presId="urn:microsoft.com/office/officeart/2005/8/layout/orgChart1"/>
    <dgm:cxn modelId="{983479AF-7387-4889-9D13-9779B3A3633A}" type="presParOf" srcId="{4111B14A-CF3E-4FB6-B8F5-82AD683E108B}" destId="{646750ED-B279-4003-9D28-3C0FDF217143}" srcOrd="0" destOrd="0" presId="urn:microsoft.com/office/officeart/2005/8/layout/orgChart1"/>
    <dgm:cxn modelId="{F6496EFA-B11F-4463-B6A7-34DD1432C26C}" type="presParOf" srcId="{4111B14A-CF3E-4FB6-B8F5-82AD683E108B}" destId="{77180730-7E5B-4F10-A3F0-B6B69D928215}" srcOrd="1" destOrd="0" presId="urn:microsoft.com/office/officeart/2005/8/layout/orgChart1"/>
    <dgm:cxn modelId="{65C1A15E-ED19-4B6C-BE84-1E39A70DDD89}" type="presParOf" srcId="{91D8C44D-FE7C-4F73-9CC8-A51268D7EAC1}" destId="{E1AD5AA1-B508-4089-968D-5AC6C0A7EC8A}" srcOrd="1" destOrd="0" presId="urn:microsoft.com/office/officeart/2005/8/layout/orgChart1"/>
    <dgm:cxn modelId="{0670BE4B-57AF-45F0-94EE-7B260E5DEE6A}" type="presParOf" srcId="{91D8C44D-FE7C-4F73-9CC8-A51268D7EAC1}" destId="{EAD93580-A13D-4861-A36E-E2E5ECA558F8}" srcOrd="2" destOrd="0" presId="urn:microsoft.com/office/officeart/2005/8/layout/orgChart1"/>
    <dgm:cxn modelId="{F3471FF6-2B1D-4564-95B7-3D7D0470FAD6}" type="presParOf" srcId="{CAB1F8BD-9EF6-4E4D-A8A6-DF8CB82DA992}" destId="{3AD3C2FF-E8AF-4EDB-B34C-3389974D7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7EB0C-609C-44DA-96A5-E63B3B86D99F}">
      <dsp:nvSpPr>
        <dsp:cNvPr id="0" name=""/>
        <dsp:cNvSpPr/>
      </dsp:nvSpPr>
      <dsp:spPr>
        <a:xfrm>
          <a:off x="3886485" y="990307"/>
          <a:ext cx="3043410" cy="73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081"/>
              </a:lnTo>
              <a:lnTo>
                <a:pt x="3043410" y="557081"/>
              </a:lnTo>
              <a:lnTo>
                <a:pt x="3043410" y="733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AD13F-B64C-4F3A-9DA9-2B1A1C1AC87B}">
      <dsp:nvSpPr>
        <dsp:cNvPr id="0" name=""/>
        <dsp:cNvSpPr/>
      </dsp:nvSpPr>
      <dsp:spPr>
        <a:xfrm>
          <a:off x="3886485" y="990307"/>
          <a:ext cx="1014280" cy="73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081"/>
              </a:lnTo>
              <a:lnTo>
                <a:pt x="1014280" y="557081"/>
              </a:lnTo>
              <a:lnTo>
                <a:pt x="1014280" y="733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E436F-8EB9-4514-A240-9DB53519F56B}">
      <dsp:nvSpPr>
        <dsp:cNvPr id="0" name=""/>
        <dsp:cNvSpPr/>
      </dsp:nvSpPr>
      <dsp:spPr>
        <a:xfrm>
          <a:off x="2871634" y="990307"/>
          <a:ext cx="1014850" cy="733163"/>
        </a:xfrm>
        <a:custGeom>
          <a:avLst/>
          <a:gdLst/>
          <a:ahLst/>
          <a:cxnLst/>
          <a:rect l="0" t="0" r="0" b="0"/>
          <a:pathLst>
            <a:path>
              <a:moveTo>
                <a:pt x="1014850" y="0"/>
              </a:moveTo>
              <a:lnTo>
                <a:pt x="1014850" y="557081"/>
              </a:lnTo>
              <a:lnTo>
                <a:pt x="0" y="557081"/>
              </a:lnTo>
              <a:lnTo>
                <a:pt x="0" y="733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8930B-55C4-4EFC-B330-E5EFCD484CBD}">
      <dsp:nvSpPr>
        <dsp:cNvPr id="0" name=""/>
        <dsp:cNvSpPr/>
      </dsp:nvSpPr>
      <dsp:spPr>
        <a:xfrm>
          <a:off x="842504" y="990307"/>
          <a:ext cx="3043980" cy="733163"/>
        </a:xfrm>
        <a:custGeom>
          <a:avLst/>
          <a:gdLst/>
          <a:ahLst/>
          <a:cxnLst/>
          <a:rect l="0" t="0" r="0" b="0"/>
          <a:pathLst>
            <a:path>
              <a:moveTo>
                <a:pt x="3043980" y="0"/>
              </a:moveTo>
              <a:lnTo>
                <a:pt x="3043980" y="557081"/>
              </a:lnTo>
              <a:lnTo>
                <a:pt x="0" y="557081"/>
              </a:lnTo>
              <a:lnTo>
                <a:pt x="0" y="733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A6A41-AEC7-45B5-808A-16CFC8969026}">
      <dsp:nvSpPr>
        <dsp:cNvPr id="0" name=""/>
        <dsp:cNvSpPr/>
      </dsp:nvSpPr>
      <dsp:spPr>
        <a:xfrm>
          <a:off x="1600770" y="0"/>
          <a:ext cx="4571429" cy="990307"/>
        </a:xfrm>
        <a:prstGeom prst="rect">
          <a:avLst/>
        </a:prstGeom>
        <a:solidFill>
          <a:srgbClr val="66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USAID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Office of Infrastructure and Engineering</a:t>
          </a:r>
        </a:p>
      </dsp:txBody>
      <dsp:txXfrm>
        <a:off x="1600770" y="0"/>
        <a:ext cx="4571429" cy="990307"/>
      </dsp:txXfrm>
    </dsp:sp>
    <dsp:sp modelId="{6F1FB1A8-BD0E-4F9A-9C92-E780AD001E16}">
      <dsp:nvSpPr>
        <dsp:cNvPr id="0" name=""/>
        <dsp:cNvSpPr/>
      </dsp:nvSpPr>
      <dsp:spPr>
        <a:xfrm>
          <a:off x="4020" y="1723471"/>
          <a:ext cx="1676967" cy="838483"/>
        </a:xfrm>
        <a:prstGeom prst="rect">
          <a:avLst/>
        </a:prstGeom>
        <a:solidFill>
          <a:srgbClr val="66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Energy</a:t>
          </a:r>
          <a:endParaRPr lang="en-US" sz="1700" kern="1200" dirty="0">
            <a:latin typeface="Gill Sans MT" pitchFamily="34" charset="0"/>
          </a:endParaRPr>
        </a:p>
      </dsp:txBody>
      <dsp:txXfrm>
        <a:off x="4020" y="1723471"/>
        <a:ext cx="1676967" cy="838483"/>
      </dsp:txXfrm>
    </dsp:sp>
    <dsp:sp modelId="{69149E90-B84C-4D81-B42E-E64AD43FE5BD}">
      <dsp:nvSpPr>
        <dsp:cNvPr id="0" name=""/>
        <dsp:cNvSpPr/>
      </dsp:nvSpPr>
      <dsp:spPr>
        <a:xfrm>
          <a:off x="2033151" y="1723471"/>
          <a:ext cx="1676967" cy="838483"/>
        </a:xfrm>
        <a:prstGeom prst="rect">
          <a:avLst/>
        </a:prstGeom>
        <a:solidFill>
          <a:srgbClr val="66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Information Communication Technology (ICT)</a:t>
          </a:r>
          <a:endParaRPr lang="en-US" sz="1700" kern="1200" dirty="0">
            <a:latin typeface="Gill Sans MT" pitchFamily="34" charset="0"/>
          </a:endParaRPr>
        </a:p>
      </dsp:txBody>
      <dsp:txXfrm>
        <a:off x="2033151" y="1723471"/>
        <a:ext cx="1676967" cy="838483"/>
      </dsp:txXfrm>
    </dsp:sp>
    <dsp:sp modelId="{E237A8CD-5500-4227-A2F1-4A036BD8ADCA}">
      <dsp:nvSpPr>
        <dsp:cNvPr id="0" name=""/>
        <dsp:cNvSpPr/>
      </dsp:nvSpPr>
      <dsp:spPr>
        <a:xfrm>
          <a:off x="4062281" y="1723471"/>
          <a:ext cx="1676967" cy="185792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Urban Programs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>
            <a:latin typeface="Gill Sans MT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5 person team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in Washington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Gill Sans MT" pitchFamily="34" charset="0"/>
          </a:endParaRPr>
        </a:p>
      </dsp:txBody>
      <dsp:txXfrm>
        <a:off x="4062281" y="1723471"/>
        <a:ext cx="1676967" cy="1857928"/>
      </dsp:txXfrm>
    </dsp:sp>
    <dsp:sp modelId="{646750ED-B279-4003-9D28-3C0FDF217143}">
      <dsp:nvSpPr>
        <dsp:cNvPr id="0" name=""/>
        <dsp:cNvSpPr/>
      </dsp:nvSpPr>
      <dsp:spPr>
        <a:xfrm>
          <a:off x="6091412" y="1723471"/>
          <a:ext cx="1676967" cy="838483"/>
        </a:xfrm>
        <a:prstGeom prst="rect">
          <a:avLst/>
        </a:prstGeom>
        <a:solidFill>
          <a:srgbClr val="66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 MT" pitchFamily="34" charset="0"/>
            </a:rPr>
            <a:t>Engineering Services</a:t>
          </a:r>
          <a:endParaRPr lang="en-US" sz="1700" kern="1200" dirty="0">
            <a:latin typeface="Gill Sans MT" pitchFamily="34" charset="0"/>
          </a:endParaRPr>
        </a:p>
      </dsp:txBody>
      <dsp:txXfrm>
        <a:off x="6091412" y="1723471"/>
        <a:ext cx="1676967" cy="838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F5E98093-1FE2-47D2-951C-300036C49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72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FFBC6BE0-0EFB-47DF-905D-725F96A3D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3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These are the latest WB estimated costs of adaptation by sector. Most costs of the $70-100 billion will be in cities.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CC8991-AF2C-4EC0-8B7F-6953A32B0DA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A survey in Accra, Ghana found on average families spent</a:t>
            </a:r>
          </a:p>
          <a:p>
            <a:r>
              <a:rPr lang="en-US" smtClean="0"/>
              <a:t>54% of their income on food and up to 60% in the lowest income bracket (Maxwell, D., Levin, C.,</a:t>
            </a:r>
          </a:p>
          <a:p>
            <a:r>
              <a:rPr lang="en-US" smtClean="0"/>
              <a:t>Amer-Klemesu, M., Ruel, M., Morris, S. and Ahiadeke, C., 2000).</a:t>
            </a:r>
          </a:p>
          <a:p>
            <a:r>
              <a:rPr lang="en-US" smtClean="0"/>
              <a:t>(see: http://foodafrica.nri.org/urbanisation/urbspapers/GinaKennedyFoodsecurity.pdf)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4FE7BA-ECA3-49AB-A863-0FE834282CC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First called Resource Cities and then </a:t>
            </a:r>
            <a:r>
              <a:rPr lang="en-US" dirty="0" err="1" smtClean="0"/>
              <a:t>CityLinks</a:t>
            </a:r>
            <a:r>
              <a:rPr lang="en-US" dirty="0" smtClean="0"/>
              <a:t>, our program was designed in 1997 to leverage American expertise in municipal management.  While the program officially ended in 2008, lasting partnerships continue to yield results today. </a:t>
            </a:r>
          </a:p>
          <a:p>
            <a:pPr>
              <a:spcAft>
                <a:spcPts val="60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Other partnerships (not in Americas)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Tirana, Albania and Catawba County, North Carolina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Umag</a:t>
            </a:r>
            <a:r>
              <a:rPr lang="en-US" dirty="0" smtClean="0"/>
              <a:t>, Croatia and Port Townsend, Washington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Pazardjik</a:t>
            </a:r>
            <a:r>
              <a:rPr lang="en-US" dirty="0" smtClean="0"/>
              <a:t>, Bulgaria and West Bend, Wisconsin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Turnovo</a:t>
            </a:r>
            <a:r>
              <a:rPr lang="en-US" dirty="0" smtClean="0"/>
              <a:t>, Bulgaria  and Golden, Colorado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Samarinda</a:t>
            </a:r>
            <a:r>
              <a:rPr lang="en-US" dirty="0" smtClean="0"/>
              <a:t>, Indonesia and Tigard, Oregon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908623-B8AA-4870-961C-0008D5AE914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USAID sent Urban Search and Rescue teams to Haiti immediately after the earthquake. Since then our focus has been on rubble removal (through cash for work), and transitional shelter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ABF41F-05A4-4DAB-AF40-F3395EB8B96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455613"/>
            <a:ext cx="30051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60F0-A67A-4E9F-9BD6-1D70FEFF8A03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E33D-31F0-443F-892D-459BCFB19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564B-4E3C-4098-92AA-D44258AA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694F-F423-4EFD-9F70-26E7956A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FD7C-0F11-4221-9C0E-44227051E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1BB7-643B-48E7-A74E-A4277CCFD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4B4F-3129-4DD6-B88D-92673D4C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AFA3-959D-4C5A-9DA2-9478B0635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4F1E-0507-410C-80BB-12510AB34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60EA-E3EA-41BC-99E5-44DD44CA0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991A-B932-4D70-8409-9BFB5170B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76563B-F425-492B-99EA-C96956D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2A6C"/>
              </a:solidFill>
              <a:latin typeface="Times"/>
            </a:endParaRP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228600"/>
            <a:ext cx="24225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rward.usaid.gov/sites/default/files/Dashboard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81534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The Value of Well-Managed Cities in USAID Programs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958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Anthony Kolb</a:t>
            </a:r>
          </a:p>
          <a:p>
            <a:r>
              <a:rPr lang="en-US" dirty="0" smtClean="0">
                <a:latin typeface="Gill Sans MT" pitchFamily="34" charset="0"/>
              </a:rPr>
              <a:t>USAID Urban Health Advisor</a:t>
            </a:r>
          </a:p>
          <a:p>
            <a:r>
              <a:rPr lang="en-US" dirty="0" smtClean="0">
                <a:latin typeface="Gill Sans MT" pitchFamily="34" charset="0"/>
              </a:rPr>
              <a:t>ICMA Conference, Milwaukee, Wisconsin</a:t>
            </a:r>
          </a:p>
          <a:p>
            <a:r>
              <a:rPr lang="en-US" dirty="0" smtClean="0">
                <a:latin typeface="Gill Sans MT" pitchFamily="34" charset="0"/>
              </a:rPr>
              <a:t>19 September 2011</a:t>
            </a:r>
          </a:p>
          <a:p>
            <a:endParaRPr lang="en-US" dirty="0" smtClean="0">
              <a:latin typeface="Times New Roman"/>
            </a:endParaRPr>
          </a:p>
        </p:txBody>
      </p:sp>
      <p:pic>
        <p:nvPicPr>
          <p:cNvPr id="4" name="Picture 4" descr="C:\Users\Tony\Desktop\Senegal - Photos\DSCF28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7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One billion urban dwellers lack safe water and sanitation </a:t>
            </a:r>
            <a:r>
              <a:rPr lang="en-US" sz="2000" i="1" dirty="0" smtClean="0">
                <a:solidFill>
                  <a:srgbClr val="000000"/>
                </a:solidFill>
                <a:latin typeface="Gill Sans MT" pitchFamily="34" charset="0"/>
              </a:rPr>
              <a:t>and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    we’re losing ground!</a:t>
            </a:r>
            <a:b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Region</a:t>
            </a:r>
            <a:r>
              <a:rPr lang="en-US" sz="1600" b="0" dirty="0" smtClean="0">
                <a:solidFill>
                  <a:srgbClr val="FFFFFF"/>
                </a:solidFill>
                <a:latin typeface="Gill Sans MT" pitchFamily="34" charset="0"/>
              </a:rPr>
              <a:t>	</a:t>
            </a: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Water</a:t>
            </a:r>
            <a:r>
              <a:rPr lang="en-US" sz="1600" b="0" dirty="0" smtClean="0">
                <a:solidFill>
                  <a:srgbClr val="FFFFFF"/>
                </a:solidFill>
                <a:latin typeface="Gill Sans MT" pitchFamily="34" charset="0"/>
              </a:rPr>
              <a:t>	</a:t>
            </a:r>
            <a:r>
              <a:rPr lang="en-US" sz="1600" dirty="0" smtClean="0">
                <a:solidFill>
                  <a:srgbClr val="FFFFFF"/>
                </a:solidFill>
                <a:latin typeface="Gill Sans MT" pitchFamily="34" charset="0"/>
              </a:rPr>
              <a:t>Sanitation</a:t>
            </a:r>
            <a:r>
              <a:rPr lang="en-US" sz="1600" b="0" dirty="0" smtClean="0">
                <a:solidFill>
                  <a:srgbClr val="FFFFFF"/>
                </a:solidFill>
                <a:latin typeface="Gill Sans MT" pitchFamily="34" charset="0"/>
              </a:rPr>
              <a:t>	</a:t>
            </a:r>
            <a:br>
              <a:rPr lang="en-US" sz="1600" b="0" dirty="0" smtClean="0">
                <a:solidFill>
                  <a:srgbClr val="FFFFFF"/>
                </a:solidFill>
                <a:latin typeface="Gill Sans MT" pitchFamily="34" charset="0"/>
              </a:rPr>
            </a:br>
            <a:endParaRPr lang="en-US" b="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352800" y="3048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Gill Sans MT" pitchFamily="34" charset="0"/>
              </a:rPr>
              <a:t>Global Health </a:t>
            </a:r>
            <a:r>
              <a:rPr lang="en-US" b="1" dirty="0" smtClean="0">
                <a:latin typeface="Gill Sans MT" pitchFamily="34" charset="0"/>
              </a:rPr>
              <a:t>Initiative (GHI)</a:t>
            </a:r>
            <a:endParaRPr lang="en-US" b="1" dirty="0">
              <a:latin typeface="Gill Sans MT" pitchFamily="34" charset="0"/>
            </a:endParaRP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25675"/>
            <a:ext cx="704691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667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2743200" cy="4495800"/>
          </a:xfrm>
        </p:spPr>
        <p:txBody>
          <a:bodyPr/>
          <a:lstStyle/>
          <a:p>
            <a:r>
              <a:rPr lang="en-US" sz="2600" dirty="0" smtClean="0">
                <a:latin typeface="Gill Sans MT" pitchFamily="34" charset="0"/>
              </a:rPr>
              <a:t>How has ICMA </a:t>
            </a:r>
            <a:r>
              <a:rPr lang="en-US" sz="2600" i="1" dirty="0" smtClean="0">
                <a:latin typeface="Gill Sans MT" pitchFamily="34" charset="0"/>
              </a:rPr>
              <a:t>already</a:t>
            </a:r>
            <a:r>
              <a:rPr lang="en-US" sz="2600" dirty="0" smtClean="0">
                <a:latin typeface="Gill Sans MT" pitchFamily="34" charset="0"/>
              </a:rPr>
              <a:t> helped?</a:t>
            </a:r>
            <a:br>
              <a:rPr lang="en-US" sz="2600" dirty="0" smtClean="0">
                <a:latin typeface="Gill Sans MT" pitchFamily="34" charset="0"/>
              </a:rPr>
            </a:br>
            <a:r>
              <a:rPr lang="en-US" sz="2600" dirty="0" smtClean="0">
                <a:latin typeface="Gill Sans MT" pitchFamily="34" charset="0"/>
              </a:rPr>
              <a:t/>
            </a:r>
            <a:br>
              <a:rPr lang="en-US" sz="2600" dirty="0" smtClean="0">
                <a:latin typeface="Gill Sans MT" pitchFamily="34" charset="0"/>
              </a:rPr>
            </a:br>
            <a:r>
              <a:rPr lang="en-US" sz="2600" b="0" dirty="0" smtClean="0">
                <a:latin typeface="Gill Sans MT" pitchFamily="34" charset="0"/>
              </a:rPr>
              <a:t>My firsthand experience…</a:t>
            </a:r>
            <a:endParaRPr lang="en-US" sz="2600" b="0" dirty="0">
              <a:latin typeface="Gill Sans MT" pitchFamily="34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181" t="3191"/>
          <a:stretch>
            <a:fillRect/>
          </a:stretch>
        </p:blipFill>
        <p:spPr bwMode="auto">
          <a:xfrm>
            <a:off x="3657600" y="-1"/>
            <a:ext cx="6705600" cy="668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3048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Gill Sans MT" pitchFamily="34" charset="0"/>
              </a:rPr>
              <a:t>Good governance is key to all initiatives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Gill Sans MT" pitchFamily="34" charset="0"/>
              </a:rPr>
              <a:t>In a rapidly urbanizing world – improved city governance is especially critical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Gill Sans MT" pitchFamily="34" charset="0"/>
              </a:rPr>
              <a:t>In that world, North American urban challenges start to look a lot like common global challenges</a:t>
            </a:r>
          </a:p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286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Gill Sans MT" pitchFamily="34" charset="0"/>
              </a:rPr>
              <a:t>Moving forward</a:t>
            </a:r>
            <a:endParaRPr lang="en-US" b="1" dirty="0">
              <a:latin typeface="Gill Sans MT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98494"/>
            <a:ext cx="4419600" cy="54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524000" y="5257800"/>
            <a:ext cx="4876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00200" y="1295400"/>
            <a:ext cx="5943600" cy="2590800"/>
          </a:xfrm>
          <a:prstGeom prst="ellipse">
            <a:avLst/>
          </a:prstGeom>
          <a:solidFill>
            <a:srgbClr val="2E5034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00" b="1" i="1" dirty="0" smtClean="0"/>
          </a:p>
          <a:p>
            <a:pPr algn="ctr">
              <a:spcBef>
                <a:spcPts val="600"/>
              </a:spcBef>
            </a:pPr>
            <a:r>
              <a:rPr lang="en-US" sz="3000" b="1" dirty="0" smtClean="0">
                <a:solidFill>
                  <a:schemeClr val="bg1"/>
                </a:solidFill>
              </a:rPr>
              <a:t>Hoping for continued “Teaming” success </a:t>
            </a:r>
          </a:p>
          <a:p>
            <a:pPr algn="ctr">
              <a:spcBef>
                <a:spcPts val="600"/>
              </a:spcBef>
            </a:pPr>
            <a:r>
              <a:rPr lang="en-US" sz="3000" b="1" dirty="0" smtClean="0">
                <a:solidFill>
                  <a:schemeClr val="bg1"/>
                </a:solidFill>
              </a:rPr>
              <a:t>…with ICMA</a:t>
            </a:r>
            <a:endParaRPr lang="en-US" sz="3000" b="1" dirty="0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609600"/>
          </a:xfrm>
        </p:spPr>
        <p:txBody>
          <a:bodyPr/>
          <a:lstStyle/>
          <a:p>
            <a:pPr algn="r"/>
            <a:r>
              <a:rPr lang="en-US" sz="3600" dirty="0" smtClean="0"/>
              <a:t>City Partnerships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" y="4068763"/>
            <a:ext cx="2743200" cy="2057400"/>
          </a:xfrm>
          <a:noFill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1555750"/>
            <a:ext cx="3048000" cy="228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81000" y="6134100"/>
            <a:ext cx="5029200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dirty="0" err="1"/>
              <a:t>Rioverde</a:t>
            </a:r>
            <a:r>
              <a:rPr lang="en-US" sz="1800" dirty="0"/>
              <a:t>, Mexico and Campbell, California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828800"/>
            <a:ext cx="3800475" cy="2851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4267200" y="46482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Kabul, Afghanistan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31888" y="228600"/>
            <a:ext cx="7772400" cy="609600"/>
          </a:xfrm>
        </p:spPr>
        <p:txBody>
          <a:bodyPr/>
          <a:lstStyle/>
          <a:p>
            <a:pPr algn="r"/>
            <a:r>
              <a:rPr lang="en-US" sz="2800" dirty="0" smtClean="0"/>
              <a:t>Good governance at the core</a:t>
            </a:r>
            <a:endParaRPr lang="en-US" sz="2800" dirty="0"/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1595438"/>
            <a:ext cx="3948112" cy="26273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8" name="Picture 6" descr="Click to view full 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95438"/>
            <a:ext cx="1752600" cy="2625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9" name="Picture 8" descr="Click to view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5" y="3994150"/>
            <a:ext cx="3810000" cy="2524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003675"/>
            <a:ext cx="3787775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Gill Sans MT" pitchFamily="34" charset="0"/>
              </a:rPr>
              <a:t>My talking points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2590800"/>
            <a:ext cx="7391400" cy="3505200"/>
          </a:xfrm>
        </p:spPr>
        <p:txBody>
          <a:bodyPr/>
          <a:lstStyle/>
          <a:p>
            <a:pPr>
              <a:spcBef>
                <a:spcPts val="3000"/>
              </a:spcBef>
              <a:buFont typeface="Symbol"/>
              <a:buChar char="·"/>
            </a:pPr>
            <a:r>
              <a:rPr lang="en-US" sz="3200" dirty="0" smtClean="0">
                <a:latin typeface="Gill Sans MT" pitchFamily="34" charset="0"/>
              </a:rPr>
              <a:t>Evolution of USAID’s urban programming</a:t>
            </a:r>
          </a:p>
          <a:p>
            <a:pPr>
              <a:spcBef>
                <a:spcPts val="3000"/>
              </a:spcBef>
              <a:buFont typeface="Symbol"/>
              <a:buChar char="·"/>
            </a:pPr>
            <a:r>
              <a:rPr lang="en-US" sz="3200" dirty="0" smtClean="0">
                <a:latin typeface="Gill Sans MT" pitchFamily="34" charset="0"/>
              </a:rPr>
              <a:t>Current priorities (GCC, </a:t>
            </a:r>
            <a:r>
              <a:rPr lang="en-US" sz="3200" dirty="0" err="1" smtClean="0">
                <a:latin typeface="Gill Sans MT" pitchFamily="34" charset="0"/>
              </a:rPr>
              <a:t>FtF</a:t>
            </a:r>
            <a:r>
              <a:rPr lang="en-US" sz="3200" dirty="0" smtClean="0">
                <a:latin typeface="Gill Sans MT" pitchFamily="34" charset="0"/>
              </a:rPr>
              <a:t>, GHI)</a:t>
            </a:r>
          </a:p>
          <a:p>
            <a:pPr>
              <a:spcBef>
                <a:spcPts val="3000"/>
              </a:spcBef>
              <a:buFont typeface="Symbol"/>
              <a:buChar char="·"/>
            </a:pPr>
            <a:r>
              <a:rPr lang="en-US" sz="3200" dirty="0" smtClean="0">
                <a:latin typeface="Gill Sans MT" pitchFamily="34" charset="0"/>
              </a:rPr>
              <a:t>How can USAID benefit from ICMA expertise?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w_image_duoton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799"/>
            <a:ext cx="2563924" cy="3505199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10200" y="152400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Segoe Media Center Semibold" pitchFamily="34" charset="0"/>
              </a:rPr>
              <a:t>USAID Regional </a:t>
            </a:r>
            <a:r>
              <a:rPr lang="en-US" sz="2000" b="1" dirty="0">
                <a:latin typeface="Segoe Media Center Semibold" pitchFamily="34" charset="0"/>
              </a:rPr>
              <a:t>Urban Development Offices (RUDOs</a:t>
            </a:r>
            <a:r>
              <a:rPr lang="en-US" sz="2000" b="1" dirty="0" smtClean="0">
                <a:latin typeface="Segoe Media Center Semibold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Segoe Media Center Semibold" pitchFamily="34" charset="0"/>
              </a:rPr>
              <a:t>Circa 2000</a:t>
            </a:r>
            <a:endParaRPr lang="en-US" sz="2000" dirty="0">
              <a:latin typeface="Segoe Media Center Semibold" pitchFamily="34" charset="0"/>
            </a:endParaRPr>
          </a:p>
        </p:txBody>
      </p:sp>
      <p:pic>
        <p:nvPicPr>
          <p:cNvPr id="2054" name="Picture 6" descr="H:\Users\CederothM\DArigoni\RUDO map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18462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6403975"/>
            <a:ext cx="1752600" cy="40011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00"/>
                </a:solidFill>
              </a:rPr>
              <a:t>Red: Active Countries</a:t>
            </a:r>
            <a:endParaRPr lang="en-US" sz="1000" dirty="0"/>
          </a:p>
          <a:p>
            <a:r>
              <a:rPr lang="en-US" sz="1000" dirty="0">
                <a:solidFill>
                  <a:srgbClr val="33CC33"/>
                </a:solidFill>
              </a:rPr>
              <a:t>Green: Potential Countries</a:t>
            </a:r>
            <a:endParaRPr lang="en-US" sz="1200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685800" y="2133600"/>
          <a:ext cx="7772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700" name="Picture 4" descr="http://health.gbiportal.net/files/2011/08/ht_hillary_clinton_usaid_ll_110728_wg-300x1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0"/>
            <a:ext cx="2857500" cy="16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6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724400" cy="609600"/>
          </a:xfrm>
        </p:spPr>
        <p:txBody>
          <a:bodyPr/>
          <a:lstStyle/>
          <a:p>
            <a:pPr algn="r"/>
            <a:r>
              <a:rPr lang="en-US" sz="2800" dirty="0" smtClean="0">
                <a:latin typeface="Gill Sans MT" pitchFamily="34" charset="0"/>
              </a:rPr>
              <a:t>Direction moving forward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5410200" cy="4114800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US" sz="2800" i="1" dirty="0" smtClean="0">
                <a:latin typeface="Gill Sans MT" pitchFamily="34" charset="0"/>
              </a:rPr>
              <a:t>What has been suggested:</a:t>
            </a:r>
          </a:p>
          <a:p>
            <a:pPr>
              <a:spcAft>
                <a:spcPts val="1800"/>
              </a:spcAft>
              <a:buNone/>
            </a:pPr>
            <a:r>
              <a:rPr lang="en-US" sz="2800" dirty="0" smtClean="0">
                <a:latin typeface="Gill Sans MT" pitchFamily="34" charset="0"/>
              </a:rPr>
              <a:t>a) Better integrate </a:t>
            </a:r>
            <a:r>
              <a:rPr lang="en-US" sz="2800" dirty="0" err="1" smtClean="0">
                <a:latin typeface="Gill Sans MT" pitchFamily="34" charset="0"/>
              </a:rPr>
              <a:t>sectoral</a:t>
            </a:r>
            <a:r>
              <a:rPr lang="en-US" sz="2800" dirty="0" smtClean="0">
                <a:latin typeface="Gill Sans MT" pitchFamily="34" charset="0"/>
              </a:rPr>
              <a:t> programs across the urban landscape</a:t>
            </a:r>
          </a:p>
          <a:p>
            <a:pPr>
              <a:spcAft>
                <a:spcPts val="1800"/>
              </a:spcAft>
              <a:buNone/>
            </a:pPr>
            <a:r>
              <a:rPr lang="en-US" sz="2800" dirty="0" smtClean="0">
                <a:latin typeface="Gill Sans MT" pitchFamily="34" charset="0"/>
              </a:rPr>
              <a:t>b) Seek synergies among assistance programs</a:t>
            </a:r>
          </a:p>
          <a:p>
            <a:pPr>
              <a:spcAft>
                <a:spcPts val="1800"/>
              </a:spcAft>
              <a:buNone/>
            </a:pPr>
            <a:endParaRPr lang="en-US" sz="2800" dirty="0" smtClean="0">
              <a:latin typeface="Gill Sans MT" pitchFamily="34" charset="0"/>
            </a:endParaRPr>
          </a:p>
          <a:p>
            <a:pPr>
              <a:spcAft>
                <a:spcPts val="1800"/>
              </a:spcAft>
              <a:buNone/>
            </a:pPr>
            <a:endParaRPr lang="en-US" sz="2800" dirty="0" smtClean="0">
              <a:latin typeface="Gill Sans MT" pitchFamily="34" charset="0"/>
            </a:endParaRPr>
          </a:p>
          <a:p>
            <a:pPr>
              <a:buNone/>
            </a:pPr>
            <a:endParaRPr lang="en-US" sz="14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857500"/>
            <a:ext cx="2438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6248400" cy="609600"/>
          </a:xfrm>
        </p:spPr>
        <p:txBody>
          <a:bodyPr/>
          <a:lstStyle/>
          <a:p>
            <a:pPr algn="r" eaLnBrk="1" hangingPunct="1"/>
            <a:r>
              <a:rPr lang="en-US" sz="2800" dirty="0" smtClean="0">
                <a:latin typeface="Gill Sans MT" pitchFamily="34" charset="0"/>
              </a:rPr>
              <a:t>Key Foreign Assistance Initiatives</a:t>
            </a:r>
            <a:br>
              <a:rPr lang="en-US" sz="2800" dirty="0" smtClean="0">
                <a:latin typeface="Gill Sans MT" pitchFamily="34" charset="0"/>
              </a:rPr>
            </a:br>
            <a:endParaRPr lang="en-US" sz="2800" dirty="0" smtClean="0">
              <a:latin typeface="Gill Sans MT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6324600" cy="28194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3200" dirty="0" smtClean="0">
                <a:latin typeface="Gill Sans MT" pitchFamily="34" charset="0"/>
              </a:rPr>
              <a:t>Global Climate Change (GCC)</a:t>
            </a:r>
          </a:p>
          <a:p>
            <a:pPr eaLnBrk="1" hangingPunct="1">
              <a:spcAft>
                <a:spcPts val="1800"/>
              </a:spcAft>
            </a:pPr>
            <a:r>
              <a:rPr lang="en-US" sz="3200" dirty="0" smtClean="0">
                <a:latin typeface="Gill Sans MT" pitchFamily="34" charset="0"/>
              </a:rPr>
              <a:t>Feed the Future (</a:t>
            </a:r>
            <a:r>
              <a:rPr lang="en-US" sz="3200" dirty="0" err="1" smtClean="0">
                <a:latin typeface="Gill Sans MT" pitchFamily="34" charset="0"/>
              </a:rPr>
              <a:t>FtF</a:t>
            </a:r>
            <a:r>
              <a:rPr lang="en-US" sz="3200" dirty="0" smtClean="0">
                <a:latin typeface="Gill Sans MT" pitchFamily="34" charset="0"/>
              </a:rPr>
              <a:t>)</a:t>
            </a:r>
          </a:p>
          <a:p>
            <a:pPr eaLnBrk="1" hangingPunct="1">
              <a:spcAft>
                <a:spcPts val="1800"/>
              </a:spcAft>
            </a:pPr>
            <a:r>
              <a:rPr lang="en-US" sz="3200" dirty="0" smtClean="0">
                <a:latin typeface="Gill Sans MT" pitchFamily="34" charset="0"/>
              </a:rPr>
              <a:t>Global Health Initiative (GHI)</a:t>
            </a:r>
          </a:p>
        </p:txBody>
      </p:sp>
      <p:pic>
        <p:nvPicPr>
          <p:cNvPr id="6149" name="Picture 5" descr="Foreign Assistance Dashboard ">
            <a:hlinkClick r:id="rId2" tooltip="Foreign Assistance Dashboard 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247" y="4724400"/>
            <a:ext cx="291475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209800"/>
          <a:ext cx="7772400" cy="3238500"/>
        </p:xfrm>
        <a:graphic>
          <a:graphicData uri="http://schemas.openxmlformats.org/drawingml/2006/table">
            <a:tbl>
              <a:tblPr/>
              <a:tblGrid>
                <a:gridCol w="4219302"/>
                <a:gridCol w="1841863"/>
                <a:gridCol w="1711235"/>
              </a:tblGrid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Sector</a:t>
                      </a:r>
                      <a:endParaRPr lang="en-US" sz="2200" i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 Climate Scenarios</a:t>
                      </a:r>
                      <a:endParaRPr lang="en-US" sz="2200" i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DRY</a:t>
                      </a:r>
                      <a:endParaRPr lang="en-US" sz="220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WET</a:t>
                      </a:r>
                      <a:endParaRPr lang="en-US" sz="220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Agriculture, </a:t>
                      </a: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forestry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fisheries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2.5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 2.6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Water </a:t>
                      </a: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supply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19.7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14.4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Human </a:t>
                      </a: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health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1.5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000" b="1" baseline="0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2.0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Coastal </a:t>
                      </a: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zones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27.6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28.5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Infrastructure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13.0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27.5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Extreme events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6.4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ysClr val="windowText" lastClr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6.7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71.2</a:t>
                      </a:r>
                      <a:endParaRPr lang="en-US" sz="2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 81.5</a:t>
                      </a:r>
                      <a:endParaRPr lang="en-US" sz="2200" dirty="0">
                        <a:solidFill>
                          <a:schemeClr val="tx1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06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80010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Adaptation Costs - </a:t>
            </a:r>
            <a:r>
              <a:rPr lang="en-US" dirty="0" smtClean="0">
                <a:solidFill>
                  <a:srgbClr val="0070C0"/>
                </a:solidFill>
                <a:latin typeface="Gill Sans MT" pitchFamily="34" charset="0"/>
              </a:rPr>
              <a:t>largely urban                   </a:t>
            </a:r>
            <a:r>
              <a:rPr lang="en-US" sz="2000" b="0" i="1" dirty="0" smtClean="0">
                <a:latin typeface="Gill Sans MT" pitchFamily="34" charset="0"/>
              </a:rPr>
              <a:t>($ billions)</a:t>
            </a:r>
            <a:endParaRPr lang="en-US" sz="2000" b="0" dirty="0" smtClean="0"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019800"/>
            <a:ext cx="7848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2005 Constant Prices, 0% Discounting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Source: World Bank Economics of Adaptation </a:t>
            </a: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to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Climate 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Change</a:t>
            </a:r>
          </a:p>
        </p:txBody>
      </p:sp>
      <p:sp>
        <p:nvSpPr>
          <p:cNvPr id="7208" name="TextBox 4"/>
          <p:cNvSpPr txBox="1">
            <a:spLocks noChangeArrowheads="1"/>
          </p:cNvSpPr>
          <p:nvPr/>
        </p:nvSpPr>
        <p:spPr bwMode="auto">
          <a:xfrm>
            <a:off x="3048000" y="30480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Gill Sans MT" pitchFamily="34" charset="0"/>
              </a:rPr>
              <a:t>Global Climate Change (GCC)</a:t>
            </a:r>
            <a:endParaRPr lang="en-US" b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4572000" cy="22860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Gill Sans MT" pitchFamily="34" charset="0"/>
              </a:rPr>
              <a:t>1) Improved Food Markets 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2000" dirty="0" smtClean="0">
              <a:latin typeface="Gill Sans MT" pitchFamily="34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000" dirty="0" smtClean="0">
                <a:latin typeface="Gill Sans MT" pitchFamily="34" charset="0"/>
              </a:rPr>
              <a:t>Expanding access to larger and better functioning regional markets – making the Rural-Urban connection</a:t>
            </a:r>
          </a:p>
          <a:p>
            <a:pPr marL="0" indent="0">
              <a:buFontTx/>
              <a:buNone/>
            </a:pPr>
            <a:endParaRPr lang="en-US" sz="1800" dirty="0" smtClean="0">
              <a:latin typeface="Gill Sans MT" pitchFamily="34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429000" y="3048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Gill Sans MT" pitchFamily="34" charset="0"/>
              </a:rPr>
              <a:t>Feed the </a:t>
            </a:r>
            <a:r>
              <a:rPr lang="en-US" b="1" dirty="0" smtClean="0">
                <a:latin typeface="Gill Sans MT" pitchFamily="34" charset="0"/>
              </a:rPr>
              <a:t>Future (</a:t>
            </a:r>
            <a:r>
              <a:rPr lang="en-US" b="1" dirty="0" err="1" smtClean="0">
                <a:latin typeface="Gill Sans MT" pitchFamily="34" charset="0"/>
              </a:rPr>
              <a:t>FfF</a:t>
            </a:r>
            <a:r>
              <a:rPr lang="en-US" b="1" dirty="0" smtClean="0">
                <a:latin typeface="Gill Sans MT" pitchFamily="34" charset="0"/>
              </a:rPr>
              <a:t>)</a:t>
            </a:r>
            <a:endParaRPr lang="en-US" b="1" dirty="0">
              <a:latin typeface="Gill Sans MT" pitchFamily="34" charset="0"/>
            </a:endParaRPr>
          </a:p>
        </p:txBody>
      </p:sp>
      <p:pic>
        <p:nvPicPr>
          <p:cNvPr id="8196" name="Picture 6" descr="U:\akolb\Docs\My Pictures\Afghanistan 2009\Afghanistan (6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4191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338653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36" y="1219200"/>
            <a:ext cx="2853435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752600"/>
            <a:ext cx="5334000" cy="5254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latin typeface="Gill Sans MT" pitchFamily="34" charset="0"/>
              </a:rPr>
              <a:t>2) Nutrition of Vulnerable Groups</a:t>
            </a:r>
          </a:p>
          <a:p>
            <a:pPr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429000" y="3048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Gill Sans MT" pitchFamily="34" charset="0"/>
              </a:rPr>
              <a:t>Feed the </a:t>
            </a:r>
            <a:r>
              <a:rPr lang="en-US" b="1" dirty="0" smtClean="0">
                <a:latin typeface="Gill Sans MT" pitchFamily="34" charset="0"/>
              </a:rPr>
              <a:t>Future (</a:t>
            </a:r>
            <a:r>
              <a:rPr lang="en-US" b="1" dirty="0" err="1" smtClean="0">
                <a:latin typeface="Gill Sans MT" pitchFamily="34" charset="0"/>
              </a:rPr>
              <a:t>FtF</a:t>
            </a:r>
            <a:r>
              <a:rPr lang="en-US" b="1" dirty="0" smtClean="0">
                <a:latin typeface="Gill Sans MT" pitchFamily="34" charset="0"/>
              </a:rPr>
              <a:t>)</a:t>
            </a:r>
            <a:endParaRPr lang="en-US" b="1" dirty="0">
              <a:latin typeface="Gill Sans MT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0574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2438400"/>
            <a:ext cx="54102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ill Sans MT" pitchFamily="34" charset="0"/>
              </a:rPr>
              <a:t>Urban poor lack subsistence safety net</a:t>
            </a:r>
          </a:p>
          <a:p>
            <a:pPr marL="342900" indent="-342900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ill Sans MT" pitchFamily="34" charset="0"/>
              </a:rPr>
              <a:t>Most vulnerable </a:t>
            </a:r>
            <a:r>
              <a:rPr lang="en-US" sz="2400" dirty="0">
                <a:latin typeface="Gill Sans MT" pitchFamily="34" charset="0"/>
              </a:rPr>
              <a:t>to </a:t>
            </a:r>
            <a:r>
              <a:rPr lang="en-US" sz="2400" dirty="0" smtClean="0">
                <a:latin typeface="Gill Sans MT" pitchFamily="34" charset="0"/>
              </a:rPr>
              <a:t>global price spikes</a:t>
            </a:r>
            <a:endParaRPr lang="en-US" sz="2400" dirty="0">
              <a:latin typeface="Gill Sans MT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324004"/>
            <a:ext cx="5410200" cy="25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352800" y="3048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latin typeface="Gill Sans MT" pitchFamily="34" charset="0"/>
              </a:rPr>
              <a:t>Global Health Initiative (GHI)</a:t>
            </a: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609600" y="12954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Gill Sans MT" pitchFamily="34" charset="0"/>
              </a:rPr>
              <a:t>Urban </a:t>
            </a:r>
            <a:r>
              <a:rPr lang="en-US" sz="2000" b="1" dirty="0" smtClean="0">
                <a:solidFill>
                  <a:srgbClr val="000000"/>
                </a:solidFill>
                <a:latin typeface="Gill Sans MT" pitchFamily="34" charset="0"/>
              </a:rPr>
              <a:t>Poor </a:t>
            </a:r>
            <a:r>
              <a:rPr lang="en-US" sz="2000" b="1" dirty="0">
                <a:solidFill>
                  <a:srgbClr val="000000"/>
                </a:solidFill>
                <a:latin typeface="Gill Sans MT" pitchFamily="34" charset="0"/>
              </a:rPr>
              <a:t>= </a:t>
            </a:r>
            <a:r>
              <a:rPr lang="en-US" sz="2000" b="1" dirty="0" smtClean="0">
                <a:solidFill>
                  <a:srgbClr val="000000"/>
                </a:solidFill>
                <a:latin typeface="Gill Sans MT" pitchFamily="34" charset="0"/>
              </a:rPr>
              <a:t>The fastest </a:t>
            </a:r>
            <a:r>
              <a:rPr lang="en-US" sz="2000" b="1" dirty="0">
                <a:solidFill>
                  <a:srgbClr val="000000"/>
                </a:solidFill>
                <a:latin typeface="Gill Sans MT" pitchFamily="34" charset="0"/>
              </a:rPr>
              <a:t>growing </a:t>
            </a:r>
            <a:r>
              <a:rPr lang="en-US" sz="2000" b="1" dirty="0" smtClean="0">
                <a:solidFill>
                  <a:srgbClr val="000000"/>
                </a:solidFill>
                <a:latin typeface="Gill Sans MT" pitchFamily="34" charset="0"/>
              </a:rPr>
              <a:t>demographic</a:t>
            </a: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	</a:t>
            </a:r>
            <a:r>
              <a:rPr lang="en-US" sz="1600" b="1" dirty="0">
                <a:solidFill>
                  <a:srgbClr val="FFFFFF"/>
                </a:solidFill>
                <a:latin typeface="Gill Sans MT" pitchFamily="34" charset="0"/>
              </a:rPr>
              <a:t>Sanitation</a:t>
            </a: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	</a:t>
            </a:r>
            <a:br>
              <a:rPr lang="en-US" sz="1600" dirty="0">
                <a:solidFill>
                  <a:srgbClr val="FFFFFF"/>
                </a:solidFill>
                <a:latin typeface="Gill Sans MT" pitchFamily="34" charset="0"/>
              </a:rPr>
            </a:b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5800" y="1905000"/>
            <a:ext cx="7848600" cy="4773821"/>
            <a:chOff x="-19" y="1579"/>
            <a:chExt cx="5740" cy="2769"/>
          </a:xfrm>
        </p:grpSpPr>
        <p:graphicFrame>
          <p:nvGraphicFramePr>
            <p:cNvPr id="10247" name="Object 8"/>
            <p:cNvGraphicFramePr>
              <a:graphicFrameLocks noChangeAspect="1"/>
            </p:cNvGraphicFramePr>
            <p:nvPr/>
          </p:nvGraphicFramePr>
          <p:xfrm>
            <a:off x="-19" y="1579"/>
            <a:ext cx="4896" cy="2448"/>
          </p:xfrm>
          <a:graphic>
            <a:graphicData uri="http://schemas.openxmlformats.org/presentationml/2006/ole">
              <p:oleObj spid="_x0000_s10248" name="Chart" r:id="rId3" imgW="7772400" imgH="4114800" progId="MSGraph.Chart.8">
                <p:embed followColorScheme="full"/>
              </p:oleObj>
            </a:graphicData>
          </a:graphic>
        </p:graphicFrame>
        <p:sp>
          <p:nvSpPr>
            <p:cNvPr id="10248" name="Text Box 9"/>
            <p:cNvSpPr txBox="1">
              <a:spLocks noChangeArrowheads="1"/>
            </p:cNvSpPr>
            <p:nvPr/>
          </p:nvSpPr>
          <p:spPr bwMode="auto">
            <a:xfrm>
              <a:off x="153" y="4176"/>
              <a:ext cx="5568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latin typeface="Arial Narrow" pitchFamily="34" charset="0"/>
                </a:rPr>
                <a:t>Source: Socio-Economic Differences in Health, Nutrition, and Population, The World Bank, </a:t>
              </a:r>
              <a:r>
                <a:rPr lang="en-US" sz="1200" dirty="0" smtClean="0">
                  <a:latin typeface="Arial Narrow" pitchFamily="34" charset="0"/>
                </a:rPr>
                <a:t>2000 </a:t>
              </a:r>
              <a:endParaRPr lang="en-US" sz="1200" dirty="0">
                <a:latin typeface="Arial Narrow" pitchFamily="34" charset="0"/>
              </a:endParaRPr>
            </a:p>
          </p:txBody>
        </p:sp>
      </p:grp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19800"/>
            <a:ext cx="6705600" cy="365125"/>
          </a:xfrm>
        </p:spPr>
        <p:txBody>
          <a:bodyPr/>
          <a:lstStyle/>
          <a:p>
            <a:r>
              <a:rPr lang="en-US" sz="1600" b="0" dirty="0" smtClean="0">
                <a:solidFill>
                  <a:srgbClr val="002A6C"/>
                </a:solidFill>
              </a:rPr>
              <a:t>Infant Mortality and Nutrition: Poorest Quintiles in India ‘92-‘93</a:t>
            </a:r>
            <a:br>
              <a:rPr lang="en-US" sz="1600" b="0" dirty="0" smtClean="0">
                <a:solidFill>
                  <a:srgbClr val="002A6C"/>
                </a:solidFill>
              </a:rPr>
            </a:br>
            <a:endParaRPr lang="en-US" sz="1600" b="0" dirty="0" smtClean="0">
              <a:solidFill>
                <a:srgbClr val="002A6C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600" y="1219200"/>
            <a:ext cx="180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598</Words>
  <Application>Microsoft Office PowerPoint</Application>
  <PresentationFormat>On-screen Show (4:3)</PresentationFormat>
  <Paragraphs>105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</vt:lpstr>
      <vt:lpstr>Chart</vt:lpstr>
      <vt:lpstr>The Value of Well-Managed Cities in USAID Programs</vt:lpstr>
      <vt:lpstr>My talking points</vt:lpstr>
      <vt:lpstr>Slide 3</vt:lpstr>
      <vt:lpstr>Direction moving forward</vt:lpstr>
      <vt:lpstr>Key Foreign Assistance Initiatives </vt:lpstr>
      <vt:lpstr>Adaptation Costs - largely urban                   ($ billions)</vt:lpstr>
      <vt:lpstr>Slide 7</vt:lpstr>
      <vt:lpstr>Slide 8</vt:lpstr>
      <vt:lpstr>Infant Mortality and Nutrition: Poorest Quintiles in India ‘92-‘93 </vt:lpstr>
      <vt:lpstr>One billion urban dwellers lack safe water and sanitation and       we’re losing ground!  Region Water Sanitation  </vt:lpstr>
      <vt:lpstr>How has ICMA already helped?  My firsthand experience…</vt:lpstr>
      <vt:lpstr>Slide 12</vt:lpstr>
      <vt:lpstr>City Partnerships</vt:lpstr>
      <vt:lpstr>Good governance at the core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aiannolo</cp:lastModifiedBy>
  <cp:revision>183</cp:revision>
  <cp:lastPrinted>2004-09-30T16:41:33Z</cp:lastPrinted>
  <dcterms:created xsi:type="dcterms:W3CDTF">2004-09-17T20:07:42Z</dcterms:created>
  <dcterms:modified xsi:type="dcterms:W3CDTF">2011-12-09T18:34:47Z</dcterms:modified>
</cp:coreProperties>
</file>