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04D"/>
    <a:srgbClr val="FF9900"/>
    <a:srgbClr val="FFD13F"/>
    <a:srgbClr val="5F8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29549-D1EB-4725-B236-3B52D90BE35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C85B5-030B-455E-99EB-CF1E09017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nier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04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0404D"/>
              </a:solidFill>
            </a:endParaRPr>
          </a:p>
        </p:txBody>
      </p:sp>
      <p:pic>
        <p:nvPicPr>
          <p:cNvPr id="10" name="Picture 9" descr="3logos_WhiteonTeal.bmp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390650" y="6162400"/>
            <a:ext cx="6362700" cy="629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494950"/>
          </a:xfrm>
          <a:prstGeom prst="rect">
            <a:avLst/>
          </a:prstGeom>
          <a:solidFill>
            <a:srgbClr val="30404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5F8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  I  G  H     P  E  R  F  O  R  M  A  N  C  E     G  O  V  E  R  N  M  E  N  T     R  O  U  N  D  T  A  B  L  E</a:t>
            </a:r>
            <a:endParaRPr lang="en-US" sz="1400" b="1" dirty="0">
              <a:solidFill>
                <a:srgbClr val="5F8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0404D"/>
          </a:solidFill>
          <a:latin typeface="Arial Narrow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0404D"/>
          </a:solidFill>
          <a:latin typeface="Arial Narrow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0404D"/>
          </a:solidFill>
          <a:latin typeface="Arial Narrow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0404D"/>
          </a:solidFill>
          <a:latin typeface="Arial Narrow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0404D"/>
          </a:solidFill>
          <a:latin typeface="Arial Narrow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0404D"/>
          </a:solidFill>
          <a:latin typeface="Arial Narrow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.slcgov.com/citizen/" TargetMode="External"/><Relationship Id="rId2" Type="http://schemas.openxmlformats.org/officeDocument/2006/relationships/hyperlink" Target="http://www.slcpermit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Salt Lake City, Utah</a:t>
            </a:r>
            <a:endParaRPr lang="en-US" dirty="0"/>
          </a:p>
        </p:txBody>
      </p:sp>
      <p:pic>
        <p:nvPicPr>
          <p:cNvPr id="4" name="Picture 3" descr="Historic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09800"/>
            <a:ext cx="2887029" cy="34621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Build Template: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Salt Lake City is leveraging the flexibility of the ePlan templates to create a platform where  plans can be submitted and reviewed during the development process. Included in this project are the designers, owners and subcommittees, and all review disciplines.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895600"/>
            <a:ext cx="34290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Goal: </a:t>
            </a:r>
            <a:r>
              <a:rPr lang="en-US" b="1" dirty="0" smtClean="0"/>
              <a:t>Maximize</a:t>
            </a:r>
            <a:r>
              <a:rPr lang="en-US" dirty="0" smtClean="0"/>
              <a:t> early reviews; </a:t>
            </a:r>
            <a:r>
              <a:rPr lang="en-US" b="1" dirty="0" smtClean="0"/>
              <a:t>minimize</a:t>
            </a:r>
            <a:r>
              <a:rPr lang="en-US" dirty="0" smtClean="0"/>
              <a:t> review times and surprises at permit issuance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95600"/>
            <a:ext cx="4427537" cy="2617764"/>
          </a:xfrm>
          <a:prstGeom prst="rect">
            <a:avLst/>
          </a:prstGeom>
          <a:noFill/>
          <a:ln w="9525">
            <a:solidFill>
              <a:srgbClr val="30404D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Design-Build Template: City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3914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have developed a project using our design build template for  the tenant Improvements of the City Creek Center.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581400" cy="2667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Project size over 25 Acres</a:t>
            </a:r>
          </a:p>
          <a:p>
            <a:r>
              <a:rPr lang="en-US" dirty="0" smtClean="0"/>
              <a:t>Base plans uploaded into project.</a:t>
            </a:r>
          </a:p>
          <a:p>
            <a:r>
              <a:rPr lang="en-US" dirty="0" smtClean="0"/>
              <a:t>Hundreds of TI plans to be submitted</a:t>
            </a:r>
          </a:p>
          <a:p>
            <a:r>
              <a:rPr lang="en-US" dirty="0" smtClean="0"/>
              <a:t>Each TI will show tie-ins to base plans</a:t>
            </a:r>
          </a:p>
          <a:p>
            <a:endParaRPr lang="en-US" dirty="0"/>
          </a:p>
        </p:txBody>
      </p:sp>
      <p:pic>
        <p:nvPicPr>
          <p:cNvPr id="5" name="Picture 2" descr="http://www.downtownrising.com/DTR-media/city-creek/downloads/Promontory-southeast-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90800"/>
            <a:ext cx="450443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1981200"/>
          </a:xfrm>
        </p:spPr>
        <p:txBody>
          <a:bodyPr/>
          <a:lstStyle/>
          <a:p>
            <a:pPr lvl="0" defTabSz="457200">
              <a:lnSpc>
                <a:spcPct val="90000"/>
              </a:lnSpc>
              <a:buNone/>
              <a:defRPr/>
            </a:pPr>
            <a:r>
              <a:rPr lang="en-US" dirty="0" smtClean="0">
                <a:latin typeface="Arial"/>
                <a:hlinkClick r:id="rId2"/>
              </a:rPr>
              <a:t>www.slcpermits.com</a:t>
            </a:r>
            <a:endParaRPr lang="en-US" dirty="0" smtClean="0">
              <a:latin typeface="Arial"/>
            </a:endParaRPr>
          </a:p>
          <a:p>
            <a:pPr lvl="0" defTabSz="457200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FFFFFF"/>
              </a:solidFill>
              <a:latin typeface="Arial"/>
            </a:endParaRPr>
          </a:p>
          <a:p>
            <a:pPr lvl="0" defTabSz="457200">
              <a:lnSpc>
                <a:spcPct val="90000"/>
              </a:lnSpc>
              <a:buNone/>
              <a:defRPr/>
            </a:pPr>
            <a:r>
              <a:rPr lang="en-US" dirty="0" smtClean="0">
                <a:hlinkClick r:id="rId3"/>
              </a:rPr>
              <a:t>https://aca.slcgov.com/citizen/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217913" y="762000"/>
          <a:ext cx="6708174" cy="5105400"/>
        </p:xfrm>
        <a:graphic>
          <a:graphicData uri="http://schemas.openxmlformats.org/presentationml/2006/ole">
            <p:oleObj spid="_x0000_s1026" name="Visio" r:id="rId3" imgW="9124760" imgH="7218807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Compelling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457200">
              <a:buFont typeface="Arial"/>
              <a:buChar char="•"/>
              <a:defRPr/>
            </a:pPr>
            <a:r>
              <a:rPr lang="en-US" sz="2400" dirty="0" smtClean="0"/>
              <a:t>Aiding the SLC Green initiatives by reducing paper, trips to the City offices; reducing traffic/emissions/time</a:t>
            </a:r>
          </a:p>
          <a:p>
            <a:pPr lvl="0" defTabSz="457200">
              <a:buFont typeface="Arial"/>
              <a:buChar char="•"/>
              <a:defRPr/>
            </a:pPr>
            <a:r>
              <a:rPr lang="en-US" sz="2400" dirty="0" smtClean="0"/>
              <a:t>Reducing overhead costs by eliminating the need to store large rolled sets of paper plans</a:t>
            </a:r>
          </a:p>
          <a:p>
            <a:pPr lvl="0" defTabSz="457200">
              <a:buFont typeface="Arial"/>
              <a:buChar char="•"/>
              <a:defRPr/>
            </a:pPr>
            <a:r>
              <a:rPr lang="en-US" sz="2400" dirty="0" smtClean="0"/>
              <a:t>Making it seamless for developers/ contractors/ architects to do business with the City</a:t>
            </a:r>
          </a:p>
          <a:p>
            <a:pPr lvl="0" defTabSz="457200">
              <a:buFont typeface="Arial"/>
              <a:buChar char="•"/>
              <a:defRPr/>
            </a:pPr>
            <a:r>
              <a:rPr lang="en-US" sz="2400" dirty="0" smtClean="0"/>
              <a:t>Improving the accuracy and speed of plan review turn-around-time</a:t>
            </a:r>
          </a:p>
          <a:p>
            <a:pPr lvl="0" defTabSz="457200">
              <a:buFont typeface="Arial"/>
              <a:buChar char="•"/>
              <a:defRPr/>
            </a:pPr>
            <a:r>
              <a:rPr lang="en-US" sz="2400" dirty="0" smtClean="0"/>
              <a:t>Enabling employees to have access to review/access plans from anywhere with internet connection</a:t>
            </a:r>
          </a:p>
          <a:p>
            <a:pPr lvl="0" defTabSz="457200">
              <a:buFont typeface="Arial"/>
              <a:buChar char="•"/>
              <a:defRPr/>
            </a:pPr>
            <a:r>
              <a:rPr lang="en-US" sz="2400" dirty="0" smtClean="0"/>
              <a:t>Speeding the review process/ timeline and / or enabling parallel review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Mayor Ralph Becker,  2010 State of the City Address: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 smtClean="0"/>
              <a:t>“We have seen great efficiency with the implementation of software for external access to City services and information. Residents, business owners and developers continue to appreciate the One-Stop Shop, where permit applications are accepted online.”</a:t>
            </a:r>
          </a:p>
          <a:p>
            <a:pPr marL="0" indent="0">
              <a:buNone/>
            </a:pPr>
            <a:r>
              <a:rPr lang="en-US" sz="3000" i="1" dirty="0" smtClean="0"/>
              <a:t>“Because of our combined web-based database and our electronic plan review software, these customers did not need to print out multiple sets of drawings, and they did not need to fly in to submit.”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Stake Holders included: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Inter departmental Review Routings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Building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Zoning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Engineering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Transportation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Public Utilities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Planning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Fire</a:t>
            </a:r>
          </a:p>
          <a:p>
            <a:r>
              <a:rPr lang="en-US" sz="2400" b="1" dirty="0" smtClean="0"/>
              <a:t>Outsource Reviews!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Structural Reviews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Expedited Reviews</a:t>
            </a:r>
          </a:p>
          <a:p>
            <a:r>
              <a:rPr lang="en-US" sz="2400" b="1" dirty="0" smtClean="0"/>
              <a:t>Submitter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Primary Submitter (Project Manager)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Secondary Submitter (Design Team, Owner, etc.)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332" y="1524000"/>
            <a:ext cx="245646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133600"/>
            <a:ext cx="2209800" cy="261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Structure: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Orderly organization of files</a:t>
            </a:r>
          </a:p>
          <a:p>
            <a:r>
              <a:rPr lang="en-US" sz="2400" dirty="0" smtClean="0"/>
              <a:t>Post permit activity tracking</a:t>
            </a:r>
          </a:p>
          <a:p>
            <a:pPr lvl="1">
              <a:buFont typeface="Arial Narrow" pitchFamily="34" charset="0"/>
              <a:buChar char="–"/>
            </a:pPr>
            <a:r>
              <a:rPr lang="en-US" dirty="0" smtClean="0"/>
              <a:t>Deferred submittal management</a:t>
            </a:r>
          </a:p>
          <a:p>
            <a:pPr lvl="1">
              <a:buFont typeface="Arial Narrow" pitchFamily="34" charset="0"/>
              <a:buChar char="–"/>
            </a:pPr>
            <a:r>
              <a:rPr lang="en-US" dirty="0" smtClean="0"/>
              <a:t>Special inspection Reports</a:t>
            </a:r>
          </a:p>
          <a:p>
            <a:pPr lvl="1">
              <a:buFont typeface="Arial Narrow" pitchFamily="34" charset="0"/>
              <a:buChar char="–"/>
            </a:pPr>
            <a:r>
              <a:rPr lang="en-US" dirty="0" smtClean="0"/>
              <a:t>As Built Drawings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76570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Integration: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38100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Routing Workflows are established in our permit tracking system</a:t>
            </a:r>
          </a:p>
          <a:p>
            <a:r>
              <a:rPr lang="en-US" dirty="0" smtClean="0"/>
              <a:t>Comments and statuses from reviewers are updated  to both systems</a:t>
            </a:r>
          </a:p>
          <a:p>
            <a:r>
              <a:rPr lang="en-US" dirty="0" smtClean="0"/>
              <a:t>Comments and Statuses are viewable to the public through our Citizen Access Portal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708" y="1676400"/>
            <a:ext cx="420109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93" y="4267200"/>
            <a:ext cx="4317507" cy="18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295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0404D"/>
                </a:solidFill>
                <a:latin typeface="Arial Narrow" pitchFamily="34" charset="0"/>
              </a:rPr>
              <a:t>Accela Automation – Permitting</a:t>
            </a:r>
            <a:endParaRPr lang="en-US" dirty="0">
              <a:solidFill>
                <a:srgbClr val="30404D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978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0404D"/>
                </a:solidFill>
                <a:latin typeface="Arial Narrow" pitchFamily="34" charset="0"/>
              </a:rPr>
              <a:t>ProjectDox – ePlan Management</a:t>
            </a:r>
            <a:endParaRPr lang="en-US" dirty="0">
              <a:solidFill>
                <a:srgbClr val="30404D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Access: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191000"/>
            <a:ext cx="4724400" cy="1828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ProjectDox documents/drawings are available from plan tracking software</a:t>
            </a:r>
          </a:p>
          <a:p>
            <a:r>
              <a:rPr lang="en-US" dirty="0" smtClean="0"/>
              <a:t>Transparency goals are achieved while protecting intellectual property.</a:t>
            </a:r>
          </a:p>
          <a:p>
            <a:r>
              <a:rPr lang="en-US" dirty="0" smtClean="0"/>
              <a:t>Communication tools (topics/notes) are available to specific documents.</a:t>
            </a:r>
          </a:p>
          <a:p>
            <a:r>
              <a:rPr lang="en-US" dirty="0" smtClean="0"/>
              <a:t>Mark-up tools are available to specific documents.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88197"/>
            <a:ext cx="4114800" cy="2626603"/>
          </a:xfrm>
          <a:prstGeom prst="rect">
            <a:avLst/>
          </a:prstGeom>
          <a:noFill/>
          <a:ln w="9525">
            <a:solidFill>
              <a:srgbClr val="30404D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88197"/>
            <a:ext cx="2824843" cy="3886200"/>
          </a:xfrm>
          <a:prstGeom prst="rect">
            <a:avLst/>
          </a:prstGeom>
          <a:noFill/>
          <a:ln w="9525">
            <a:solidFill>
              <a:srgbClr val="30404D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Archives and Digital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444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Visio</vt:lpstr>
      <vt:lpstr>Salt Lake City, Utah</vt:lpstr>
      <vt:lpstr>Slide 2</vt:lpstr>
      <vt:lpstr>Compelling Interests</vt:lpstr>
      <vt:lpstr>Mayor Ralph Becker,  2010 State of the City Address:</vt:lpstr>
      <vt:lpstr>All Stake Holders included:</vt:lpstr>
      <vt:lpstr>Folder Structure:</vt:lpstr>
      <vt:lpstr>Workflow Integration:</vt:lpstr>
      <vt:lpstr>Document Access:</vt:lpstr>
      <vt:lpstr>Archives and Digital Conversions</vt:lpstr>
      <vt:lpstr>Design Build Template:</vt:lpstr>
      <vt:lpstr>Design-Build Template: City Creek</vt:lpstr>
      <vt:lpstr>Contact Us</vt:lpstr>
    </vt:vector>
  </TitlesOfParts>
  <Company>Avolve Software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BGould</dc:creator>
  <cp:lastModifiedBy>aiannolo</cp:lastModifiedBy>
  <cp:revision>8</cp:revision>
  <dcterms:created xsi:type="dcterms:W3CDTF">2011-04-07T18:46:47Z</dcterms:created>
  <dcterms:modified xsi:type="dcterms:W3CDTF">2011-07-27T16:15:07Z</dcterms:modified>
</cp:coreProperties>
</file>