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diagrams/layout2.xml" ContentType="application/vnd.openxmlformats-officedocument.drawingml.diagramLayout+xml"/>
  <Override PartName="/ppt/diagrams/layout3.xml" ContentType="application/vnd.openxmlformats-officedocument.drawingml.diagram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64" r:id="rId1"/>
  </p:sldMasterIdLst>
  <p:notesMasterIdLst>
    <p:notesMasterId r:id="rId18"/>
  </p:notesMasterIdLst>
  <p:handoutMasterIdLst>
    <p:handoutMasterId r:id="rId19"/>
  </p:handoutMasterIdLst>
  <p:sldIdLst>
    <p:sldId id="256" r:id="rId2"/>
    <p:sldId id="258" r:id="rId3"/>
    <p:sldId id="260" r:id="rId4"/>
    <p:sldId id="283" r:id="rId5"/>
    <p:sldId id="288" r:id="rId6"/>
    <p:sldId id="278" r:id="rId7"/>
    <p:sldId id="279" r:id="rId8"/>
    <p:sldId id="282" r:id="rId9"/>
    <p:sldId id="284" r:id="rId10"/>
    <p:sldId id="285" r:id="rId11"/>
    <p:sldId id="280" r:id="rId12"/>
    <p:sldId id="281" r:id="rId13"/>
    <p:sldId id="287" r:id="rId14"/>
    <p:sldId id="291" r:id="rId15"/>
    <p:sldId id="289" r:id="rId16"/>
    <p:sldId id="290" r:id="rId17"/>
  </p:sldIdLst>
  <p:sldSz cx="9144000" cy="6858000" type="screen4x3"/>
  <p:notesSz cx="6858000" cy="9101138"/>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DA7A"/>
    <a:srgbClr val="FDF1D7"/>
  </p:clrMru>
</p:presentationPr>
</file>

<file path=ppt/tableStyles.xml><?xml version="1.0" encoding="utf-8"?>
<a:tblStyleLst xmlns:a="http://schemas.openxmlformats.org/drawingml/2006/main" def="{B301B821-A1FF-4177-AEE7-76D212191A09}"/>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106" autoAdjust="0"/>
  </p:normalViewPr>
  <p:slideViewPr>
    <p:cSldViewPr>
      <p:cViewPr varScale="1">
        <p:scale>
          <a:sx n="73" d="100"/>
          <a:sy n="73" d="100"/>
        </p:scale>
        <p:origin x="-1074" y="-90"/>
      </p:cViewPr>
      <p:guideLst>
        <p:guide orient="horz" pos="2160"/>
        <p:guide pos="2880"/>
      </p:guideLst>
    </p:cSldViewPr>
  </p:slideViewPr>
  <p:outlineViewPr>
    <p:cViewPr>
      <p:scale>
        <a:sx n="1" d="1"/>
        <a:sy n="1" d="1"/>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EA9D7E-85B1-45DB-91C0-70429744D23C}" type="doc">
      <dgm:prSet loTypeId="urn:microsoft.com/office/officeart/2005/8/layout/vList3#2" loCatId="process" qsTypeId="urn:microsoft.com/office/officeart/2005/8/quickstyle/simple2#8" qsCatId="simple" csTypeId="urn:microsoft.com/office/officeart/2005/8/colors/accent3_5" csCatId="accent3" phldr="1"/>
      <dgm:spPr/>
      <dgm:t>
        <a:bodyPr/>
        <a:lstStyle/>
        <a:p>
          <a:endParaRPr lang="en-US"/>
        </a:p>
      </dgm:t>
    </dgm:pt>
    <dgm:pt modelId="{6E97D948-07D9-44D4-ADBF-AB60D0B5E9CA}">
      <dgm:prSet phldrT="[Text]"/>
      <dgm:spPr>
        <a:solidFill>
          <a:schemeClr val="tx2">
            <a:lumMod val="75000"/>
            <a:alpha val="71000"/>
          </a:schemeClr>
        </a:solidFill>
      </dgm:spPr>
      <dgm:t>
        <a:bodyPr/>
        <a:lstStyle/>
        <a:p>
          <a:r>
            <a:rPr lang="en-US" dirty="0" smtClean="0">
              <a:effectLst>
                <a:outerShdw blurRad="50800" dist="50800" dir="2700000" algn="tl" rotWithShape="0">
                  <a:srgbClr val="000000">
                    <a:alpha val="43137"/>
                  </a:srgbClr>
                </a:outerShdw>
              </a:effectLst>
            </a:rPr>
            <a:t>Multiple Answers</a:t>
          </a:r>
          <a:endParaRPr lang="en-US" dirty="0">
            <a:effectLst>
              <a:outerShdw blurRad="50800" dist="50800" dir="2700000" algn="tl" rotWithShape="0">
                <a:srgbClr val="000000">
                  <a:alpha val="43137"/>
                </a:srgbClr>
              </a:outerShdw>
            </a:effectLst>
          </a:endParaRPr>
        </a:p>
      </dgm:t>
    </dgm:pt>
    <dgm:pt modelId="{C27A3327-E609-4BC6-9B43-AC685AA9C5F2}" type="parTrans" cxnId="{3A6FDD47-935B-4F30-8BFF-2012FA92E829}">
      <dgm:prSet/>
      <dgm:spPr/>
      <dgm:t>
        <a:bodyPr/>
        <a:lstStyle/>
        <a:p>
          <a:endParaRPr lang="en-US"/>
        </a:p>
      </dgm:t>
    </dgm:pt>
    <dgm:pt modelId="{C6545898-D05F-44EF-8128-C518A2B53EEF}" type="sibTrans" cxnId="{3A6FDD47-935B-4F30-8BFF-2012FA92E829}">
      <dgm:prSet/>
      <dgm:spPr/>
      <dgm:t>
        <a:bodyPr/>
        <a:lstStyle/>
        <a:p>
          <a:endParaRPr lang="en-US"/>
        </a:p>
      </dgm:t>
    </dgm:pt>
    <dgm:pt modelId="{128F47E2-D57D-4CC5-9631-BBD7DDC37343}">
      <dgm:prSet phldrT="[Text]"/>
      <dgm:spPr>
        <a:solidFill>
          <a:schemeClr val="tx2">
            <a:lumMod val="75000"/>
            <a:alpha val="71000"/>
          </a:schemeClr>
        </a:solidFill>
      </dgm:spPr>
      <dgm:t>
        <a:bodyPr/>
        <a:lstStyle/>
        <a:p>
          <a:r>
            <a:rPr lang="en-US" dirty="0" smtClean="0"/>
            <a:t>Customers may receive multiple answers (at times conflicting) from different employees.</a:t>
          </a:r>
          <a:endParaRPr lang="en-US" dirty="0">
            <a:effectLst>
              <a:outerShdw blurRad="50800" dist="50800" dir="2700000" algn="tl" rotWithShape="0">
                <a:srgbClr val="000000">
                  <a:alpha val="43137"/>
                </a:srgbClr>
              </a:outerShdw>
            </a:effectLst>
          </a:endParaRPr>
        </a:p>
      </dgm:t>
    </dgm:pt>
    <dgm:pt modelId="{8A3D5EB0-2B3A-475B-A6B4-87DDC665614A}" type="parTrans" cxnId="{53045CAD-49DF-4EFA-847F-96E8E5372C0D}">
      <dgm:prSet/>
      <dgm:spPr/>
      <dgm:t>
        <a:bodyPr/>
        <a:lstStyle/>
        <a:p>
          <a:endParaRPr lang="en-US"/>
        </a:p>
      </dgm:t>
    </dgm:pt>
    <dgm:pt modelId="{4F5884F6-14BA-448E-A862-399F2D69B056}" type="sibTrans" cxnId="{53045CAD-49DF-4EFA-847F-96E8E5372C0D}">
      <dgm:prSet/>
      <dgm:spPr/>
      <dgm:t>
        <a:bodyPr/>
        <a:lstStyle/>
        <a:p>
          <a:endParaRPr lang="en-US"/>
        </a:p>
      </dgm:t>
    </dgm:pt>
    <dgm:pt modelId="{A54CFAA4-E94C-4DA4-96FB-B0BDE19FFBE8}">
      <dgm:prSet phldrT="[Text]"/>
      <dgm:spPr>
        <a:solidFill>
          <a:schemeClr val="tx2">
            <a:lumMod val="75000"/>
            <a:alpha val="70000"/>
          </a:schemeClr>
        </a:solidFill>
      </dgm:spPr>
      <dgm:t>
        <a:bodyPr/>
        <a:lstStyle/>
        <a:p>
          <a:r>
            <a:rPr lang="en-US" dirty="0" smtClean="0">
              <a:effectLst>
                <a:outerShdw blurRad="50800" dist="50800" dir="2700000" algn="tl" rotWithShape="0">
                  <a:srgbClr val="000000">
                    <a:alpha val="43137"/>
                  </a:srgbClr>
                </a:outerShdw>
              </a:effectLst>
            </a:rPr>
            <a:t>Follow-up</a:t>
          </a:r>
          <a:endParaRPr lang="en-US" dirty="0">
            <a:effectLst>
              <a:outerShdw blurRad="50800" dist="50800" dir="2700000" algn="tl" rotWithShape="0">
                <a:srgbClr val="000000">
                  <a:alpha val="43137"/>
                </a:srgbClr>
              </a:outerShdw>
            </a:effectLst>
          </a:endParaRPr>
        </a:p>
      </dgm:t>
    </dgm:pt>
    <dgm:pt modelId="{FFB9F184-7F1D-45F2-BAE6-0089D652CFD4}" type="parTrans" cxnId="{CE91270E-1886-4821-AC83-400C7D163024}">
      <dgm:prSet/>
      <dgm:spPr/>
      <dgm:t>
        <a:bodyPr/>
        <a:lstStyle/>
        <a:p>
          <a:endParaRPr lang="en-US"/>
        </a:p>
      </dgm:t>
    </dgm:pt>
    <dgm:pt modelId="{B458CE11-1C90-49AD-B398-6BA7E5BEDA4C}" type="sibTrans" cxnId="{CE91270E-1886-4821-AC83-400C7D163024}">
      <dgm:prSet/>
      <dgm:spPr/>
      <dgm:t>
        <a:bodyPr/>
        <a:lstStyle/>
        <a:p>
          <a:endParaRPr lang="en-US"/>
        </a:p>
      </dgm:t>
    </dgm:pt>
    <dgm:pt modelId="{EDE90BE7-78D6-4B03-B40F-9B7B36E64134}">
      <dgm:prSet phldrT="[Text]"/>
      <dgm:spPr>
        <a:solidFill>
          <a:schemeClr val="tx2">
            <a:lumMod val="75000"/>
            <a:alpha val="70000"/>
          </a:schemeClr>
        </a:solidFill>
      </dgm:spPr>
      <dgm:t>
        <a:bodyPr/>
        <a:lstStyle/>
        <a:p>
          <a:r>
            <a:rPr lang="en-US" dirty="0" smtClean="0"/>
            <a:t>Customers may experience no follow-up or follow-through.</a:t>
          </a:r>
          <a:endParaRPr lang="en-US" dirty="0">
            <a:effectLst>
              <a:outerShdw blurRad="50800" dist="50800" dir="2700000" algn="tl" rotWithShape="0">
                <a:srgbClr val="000000">
                  <a:alpha val="43137"/>
                </a:srgbClr>
              </a:outerShdw>
            </a:effectLst>
          </a:endParaRPr>
        </a:p>
      </dgm:t>
    </dgm:pt>
    <dgm:pt modelId="{E4AF175E-1653-4746-B1CD-C6FD2B6C752A}" type="parTrans" cxnId="{C692DDB1-2140-4629-908F-6F3807705C4D}">
      <dgm:prSet/>
      <dgm:spPr/>
      <dgm:t>
        <a:bodyPr/>
        <a:lstStyle/>
        <a:p>
          <a:endParaRPr lang="en-US"/>
        </a:p>
      </dgm:t>
    </dgm:pt>
    <dgm:pt modelId="{0801CCD6-C5CE-41EE-8860-2E6CA3AABEF0}" type="sibTrans" cxnId="{C692DDB1-2140-4629-908F-6F3807705C4D}">
      <dgm:prSet/>
      <dgm:spPr/>
      <dgm:t>
        <a:bodyPr/>
        <a:lstStyle/>
        <a:p>
          <a:endParaRPr lang="en-US"/>
        </a:p>
      </dgm:t>
    </dgm:pt>
    <dgm:pt modelId="{5ED80EEF-4FA3-44B9-8108-A3D73BAB84B4}">
      <dgm:prSet phldrT="[Text]"/>
      <dgm:spPr>
        <a:solidFill>
          <a:schemeClr val="tx2">
            <a:lumMod val="75000"/>
            <a:alpha val="71000"/>
          </a:schemeClr>
        </a:solidFill>
      </dgm:spPr>
      <dgm:t>
        <a:bodyPr/>
        <a:lstStyle/>
        <a:p>
          <a:r>
            <a:rPr lang="en-US" dirty="0" smtClean="0">
              <a:effectLst>
                <a:outerShdw blurRad="50800" dist="50800" dir="2700000" algn="tl" rotWithShape="0">
                  <a:srgbClr val="000000">
                    <a:alpha val="43137"/>
                  </a:srgbClr>
                </a:outerShdw>
              </a:effectLst>
            </a:rPr>
            <a:t>Incorrect Information</a:t>
          </a:r>
          <a:endParaRPr lang="en-US" dirty="0">
            <a:effectLst>
              <a:outerShdw blurRad="50800" dist="50800" dir="2700000" algn="tl" rotWithShape="0">
                <a:srgbClr val="000000">
                  <a:alpha val="43137"/>
                </a:srgbClr>
              </a:outerShdw>
            </a:effectLst>
          </a:endParaRPr>
        </a:p>
      </dgm:t>
    </dgm:pt>
    <dgm:pt modelId="{1086319B-958D-4D7F-93C9-61A678BF2FA8}" type="parTrans" cxnId="{A192E070-497C-4FCB-851E-20C2E1872DE5}">
      <dgm:prSet/>
      <dgm:spPr/>
      <dgm:t>
        <a:bodyPr/>
        <a:lstStyle/>
        <a:p>
          <a:endParaRPr lang="en-US"/>
        </a:p>
      </dgm:t>
    </dgm:pt>
    <dgm:pt modelId="{07E0336E-255C-40F4-8FF6-6B6337F050C7}" type="sibTrans" cxnId="{A192E070-497C-4FCB-851E-20C2E1872DE5}">
      <dgm:prSet/>
      <dgm:spPr/>
      <dgm:t>
        <a:bodyPr/>
        <a:lstStyle/>
        <a:p>
          <a:endParaRPr lang="en-US"/>
        </a:p>
      </dgm:t>
    </dgm:pt>
    <dgm:pt modelId="{A0E75449-F06A-4AD2-AC77-EB3B56271AE4}">
      <dgm:prSet phldrT="[Text]"/>
      <dgm:spPr>
        <a:solidFill>
          <a:schemeClr val="tx2">
            <a:lumMod val="75000"/>
            <a:alpha val="71000"/>
          </a:schemeClr>
        </a:solidFill>
      </dgm:spPr>
      <dgm:t>
        <a:bodyPr/>
        <a:lstStyle/>
        <a:p>
          <a:r>
            <a:rPr lang="en-US" dirty="0" smtClean="0"/>
            <a:t>At times customers are forwarded to the city operator, when in fact they wanted a local area operator/receptionist.  </a:t>
          </a:r>
          <a:endParaRPr lang="en-US" dirty="0">
            <a:effectLst>
              <a:outerShdw blurRad="50800" dist="50800" dir="2700000" algn="tl" rotWithShape="0">
                <a:srgbClr val="000000">
                  <a:alpha val="43137"/>
                </a:srgbClr>
              </a:outerShdw>
            </a:effectLst>
          </a:endParaRPr>
        </a:p>
      </dgm:t>
    </dgm:pt>
    <dgm:pt modelId="{C1FE7175-6FDA-4584-9D43-D908CDA734D2}" type="parTrans" cxnId="{573B005B-3713-411C-8DDC-F3B5C099D48D}">
      <dgm:prSet/>
      <dgm:spPr/>
      <dgm:t>
        <a:bodyPr/>
        <a:lstStyle/>
        <a:p>
          <a:endParaRPr lang="en-US"/>
        </a:p>
      </dgm:t>
    </dgm:pt>
    <dgm:pt modelId="{766A9246-AE45-42B8-A147-5B8849012354}" type="sibTrans" cxnId="{573B005B-3713-411C-8DDC-F3B5C099D48D}">
      <dgm:prSet/>
      <dgm:spPr/>
      <dgm:t>
        <a:bodyPr/>
        <a:lstStyle/>
        <a:p>
          <a:endParaRPr lang="en-US"/>
        </a:p>
      </dgm:t>
    </dgm:pt>
    <dgm:pt modelId="{7799DC94-3F37-442F-B173-155D709E4B16}" type="pres">
      <dgm:prSet presAssocID="{6FEA9D7E-85B1-45DB-91C0-70429744D23C}" presName="Name0" presStyleCnt="0">
        <dgm:presLayoutVars>
          <dgm:dir/>
        </dgm:presLayoutVars>
      </dgm:prSet>
      <dgm:spPr/>
      <dgm:t>
        <a:bodyPr/>
        <a:lstStyle/>
        <a:p>
          <a:endParaRPr lang="en-US"/>
        </a:p>
      </dgm:t>
    </dgm:pt>
    <dgm:pt modelId="{BC3B736C-D2AA-4101-9ECE-6232DE6E00E1}" type="pres">
      <dgm:prSet presAssocID="{6E97D948-07D9-44D4-ADBF-AB60D0B5E9CA}" presName="composite" presStyleCnt="0"/>
      <dgm:spPr/>
    </dgm:pt>
    <dgm:pt modelId="{85FC09C1-F5A8-48CE-A79A-7DF7DA8A91CC}" type="pres">
      <dgm:prSet presAssocID="{6E97D948-07D9-44D4-ADBF-AB60D0B5E9CA}" presName="imgShp" presStyleLbl="fgImgPlace1" presStyleIdx="0" presStyleCnt="3" custLinFactNeighborX="212" custLinFactNeighborY="-136"/>
      <dgm:spPr>
        <a:solidFill>
          <a:schemeClr val="tx2">
            <a:lumMod val="40000"/>
            <a:lumOff val="60000"/>
            <a:alpha val="90000"/>
          </a:schemeClr>
        </a:solidFill>
      </dgm:spPr>
      <dgm:t>
        <a:bodyPr/>
        <a:lstStyle/>
        <a:p>
          <a:endParaRPr lang="en-US"/>
        </a:p>
      </dgm:t>
    </dgm:pt>
    <dgm:pt modelId="{EA31B26A-DE4D-47F0-A1D9-A0BB98B2C43D}" type="pres">
      <dgm:prSet presAssocID="{6E97D948-07D9-44D4-ADBF-AB60D0B5E9CA}" presName="txShp" presStyleLbl="node1" presStyleIdx="0" presStyleCnt="3">
        <dgm:presLayoutVars>
          <dgm:bulletEnabled val="1"/>
        </dgm:presLayoutVars>
      </dgm:prSet>
      <dgm:spPr/>
      <dgm:t>
        <a:bodyPr/>
        <a:lstStyle/>
        <a:p>
          <a:endParaRPr lang="en-US"/>
        </a:p>
      </dgm:t>
    </dgm:pt>
    <dgm:pt modelId="{1F91F140-1017-44A5-AE1A-F554E8805CFA}" type="pres">
      <dgm:prSet presAssocID="{C6545898-D05F-44EF-8128-C518A2B53EEF}" presName="spacing" presStyleCnt="0"/>
      <dgm:spPr/>
    </dgm:pt>
    <dgm:pt modelId="{23F874D7-16C5-4EEA-8E16-79C735B4E4E1}" type="pres">
      <dgm:prSet presAssocID="{A54CFAA4-E94C-4DA4-96FB-B0BDE19FFBE8}" presName="composite" presStyleCnt="0"/>
      <dgm:spPr/>
    </dgm:pt>
    <dgm:pt modelId="{0CC77CC7-06E1-4509-BCB8-967BBC24F776}" type="pres">
      <dgm:prSet presAssocID="{A54CFAA4-E94C-4DA4-96FB-B0BDE19FFBE8}" presName="imgShp" presStyleLbl="fgImgPlace1" presStyleIdx="1" presStyleCnt="3" custLinFactNeighborX="-1373" custLinFactNeighborY="-13140"/>
      <dgm:spPr>
        <a:solidFill>
          <a:schemeClr val="tx2">
            <a:lumMod val="40000"/>
            <a:lumOff val="60000"/>
            <a:alpha val="90000"/>
          </a:schemeClr>
        </a:solidFill>
      </dgm:spPr>
      <dgm:t>
        <a:bodyPr/>
        <a:lstStyle/>
        <a:p>
          <a:endParaRPr lang="en-US"/>
        </a:p>
      </dgm:t>
    </dgm:pt>
    <dgm:pt modelId="{623F5DBF-5DAC-4039-9A1C-4D0F8261FCBB}" type="pres">
      <dgm:prSet presAssocID="{A54CFAA4-E94C-4DA4-96FB-B0BDE19FFBE8}" presName="txShp" presStyleLbl="node1" presStyleIdx="1" presStyleCnt="3" custLinFactNeighborX="99" custLinFactNeighborY="-13140">
        <dgm:presLayoutVars>
          <dgm:bulletEnabled val="1"/>
        </dgm:presLayoutVars>
      </dgm:prSet>
      <dgm:spPr/>
      <dgm:t>
        <a:bodyPr/>
        <a:lstStyle/>
        <a:p>
          <a:endParaRPr lang="en-US"/>
        </a:p>
      </dgm:t>
    </dgm:pt>
    <dgm:pt modelId="{8E0E380A-31F2-4487-A093-9BB3C41DBC0B}" type="pres">
      <dgm:prSet presAssocID="{B458CE11-1C90-49AD-B398-6BA7E5BEDA4C}" presName="spacing" presStyleCnt="0"/>
      <dgm:spPr/>
    </dgm:pt>
    <dgm:pt modelId="{984A7B51-DDBE-4C29-96C8-8388E747FBEA}" type="pres">
      <dgm:prSet presAssocID="{5ED80EEF-4FA3-44B9-8108-A3D73BAB84B4}" presName="composite" presStyleCnt="0"/>
      <dgm:spPr/>
    </dgm:pt>
    <dgm:pt modelId="{742821AC-200B-48B9-BDC3-259AF356565E}" type="pres">
      <dgm:prSet presAssocID="{5ED80EEF-4FA3-44B9-8108-A3D73BAB84B4}" presName="imgShp" presStyleLbl="fgImgPlace1" presStyleIdx="2" presStyleCnt="3" custLinFactNeighborX="-1373" custLinFactNeighborY="-18759"/>
      <dgm:spPr>
        <a:solidFill>
          <a:schemeClr val="tx2">
            <a:lumMod val="40000"/>
            <a:lumOff val="60000"/>
            <a:alpha val="90000"/>
          </a:schemeClr>
        </a:solidFill>
      </dgm:spPr>
      <dgm:t>
        <a:bodyPr/>
        <a:lstStyle/>
        <a:p>
          <a:endParaRPr lang="en-US"/>
        </a:p>
      </dgm:t>
    </dgm:pt>
    <dgm:pt modelId="{8D650AD2-DF78-4808-B361-6DB15F4A3B1C}" type="pres">
      <dgm:prSet presAssocID="{5ED80EEF-4FA3-44B9-8108-A3D73BAB84B4}" presName="txShp" presStyleLbl="node1" presStyleIdx="2" presStyleCnt="3" custLinFactNeighborX="99" custLinFactNeighborY="-18759">
        <dgm:presLayoutVars>
          <dgm:bulletEnabled val="1"/>
        </dgm:presLayoutVars>
      </dgm:prSet>
      <dgm:spPr/>
      <dgm:t>
        <a:bodyPr/>
        <a:lstStyle/>
        <a:p>
          <a:endParaRPr lang="en-US"/>
        </a:p>
      </dgm:t>
    </dgm:pt>
  </dgm:ptLst>
  <dgm:cxnLst>
    <dgm:cxn modelId="{BB50C004-249A-4603-8E87-FB15FFF62149}" type="presOf" srcId="{6FEA9D7E-85B1-45DB-91C0-70429744D23C}" destId="{7799DC94-3F37-442F-B173-155D709E4B16}" srcOrd="0" destOrd="0" presId="urn:microsoft.com/office/officeart/2005/8/layout/vList3#2"/>
    <dgm:cxn modelId="{C692DDB1-2140-4629-908F-6F3807705C4D}" srcId="{A54CFAA4-E94C-4DA4-96FB-B0BDE19FFBE8}" destId="{EDE90BE7-78D6-4B03-B40F-9B7B36E64134}" srcOrd="0" destOrd="0" parTransId="{E4AF175E-1653-4746-B1CD-C6FD2B6C752A}" sibTransId="{0801CCD6-C5CE-41EE-8860-2E6CA3AABEF0}"/>
    <dgm:cxn modelId="{91A821E4-7869-42A2-A09A-9B93E83C679C}" type="presOf" srcId="{A54CFAA4-E94C-4DA4-96FB-B0BDE19FFBE8}" destId="{623F5DBF-5DAC-4039-9A1C-4D0F8261FCBB}" srcOrd="0" destOrd="0" presId="urn:microsoft.com/office/officeart/2005/8/layout/vList3#2"/>
    <dgm:cxn modelId="{573B005B-3713-411C-8DDC-F3B5C099D48D}" srcId="{5ED80EEF-4FA3-44B9-8108-A3D73BAB84B4}" destId="{A0E75449-F06A-4AD2-AC77-EB3B56271AE4}" srcOrd="0" destOrd="0" parTransId="{C1FE7175-6FDA-4584-9D43-D908CDA734D2}" sibTransId="{766A9246-AE45-42B8-A147-5B8849012354}"/>
    <dgm:cxn modelId="{A192E070-497C-4FCB-851E-20C2E1872DE5}" srcId="{6FEA9D7E-85B1-45DB-91C0-70429744D23C}" destId="{5ED80EEF-4FA3-44B9-8108-A3D73BAB84B4}" srcOrd="2" destOrd="0" parTransId="{1086319B-958D-4D7F-93C9-61A678BF2FA8}" sibTransId="{07E0336E-255C-40F4-8FF6-6B6337F050C7}"/>
    <dgm:cxn modelId="{CE91270E-1886-4821-AC83-400C7D163024}" srcId="{6FEA9D7E-85B1-45DB-91C0-70429744D23C}" destId="{A54CFAA4-E94C-4DA4-96FB-B0BDE19FFBE8}" srcOrd="1" destOrd="0" parTransId="{FFB9F184-7F1D-45F2-BAE6-0089D652CFD4}" sibTransId="{B458CE11-1C90-49AD-B398-6BA7E5BEDA4C}"/>
    <dgm:cxn modelId="{F0B6CDF3-2D13-4887-8D56-B8A1B0925F27}" type="presOf" srcId="{A0E75449-F06A-4AD2-AC77-EB3B56271AE4}" destId="{8D650AD2-DF78-4808-B361-6DB15F4A3B1C}" srcOrd="0" destOrd="1" presId="urn:microsoft.com/office/officeart/2005/8/layout/vList3#2"/>
    <dgm:cxn modelId="{3A6FDD47-935B-4F30-8BFF-2012FA92E829}" srcId="{6FEA9D7E-85B1-45DB-91C0-70429744D23C}" destId="{6E97D948-07D9-44D4-ADBF-AB60D0B5E9CA}" srcOrd="0" destOrd="0" parTransId="{C27A3327-E609-4BC6-9B43-AC685AA9C5F2}" sibTransId="{C6545898-D05F-44EF-8128-C518A2B53EEF}"/>
    <dgm:cxn modelId="{53045CAD-49DF-4EFA-847F-96E8E5372C0D}" srcId="{6E97D948-07D9-44D4-ADBF-AB60D0B5E9CA}" destId="{128F47E2-D57D-4CC5-9631-BBD7DDC37343}" srcOrd="0" destOrd="0" parTransId="{8A3D5EB0-2B3A-475B-A6B4-87DDC665614A}" sibTransId="{4F5884F6-14BA-448E-A862-399F2D69B056}"/>
    <dgm:cxn modelId="{B414DF96-5B29-4E5B-8873-49F3076C19B4}" type="presOf" srcId="{5ED80EEF-4FA3-44B9-8108-A3D73BAB84B4}" destId="{8D650AD2-DF78-4808-B361-6DB15F4A3B1C}" srcOrd="0" destOrd="0" presId="urn:microsoft.com/office/officeart/2005/8/layout/vList3#2"/>
    <dgm:cxn modelId="{142F0C92-72AC-4A3C-A38D-9BD396CB98CF}" type="presOf" srcId="{128F47E2-D57D-4CC5-9631-BBD7DDC37343}" destId="{EA31B26A-DE4D-47F0-A1D9-A0BB98B2C43D}" srcOrd="0" destOrd="1" presId="urn:microsoft.com/office/officeart/2005/8/layout/vList3#2"/>
    <dgm:cxn modelId="{BB350640-2B2B-44A3-8142-535EC275C8C9}" type="presOf" srcId="{EDE90BE7-78D6-4B03-B40F-9B7B36E64134}" destId="{623F5DBF-5DAC-4039-9A1C-4D0F8261FCBB}" srcOrd="0" destOrd="1" presId="urn:microsoft.com/office/officeart/2005/8/layout/vList3#2"/>
    <dgm:cxn modelId="{E1BF4C32-FD7B-47B1-9942-FBEEF120877B}" type="presOf" srcId="{6E97D948-07D9-44D4-ADBF-AB60D0B5E9CA}" destId="{EA31B26A-DE4D-47F0-A1D9-A0BB98B2C43D}" srcOrd="0" destOrd="0" presId="urn:microsoft.com/office/officeart/2005/8/layout/vList3#2"/>
    <dgm:cxn modelId="{19A57364-0F80-4157-B65C-AB4282E0C032}" type="presParOf" srcId="{7799DC94-3F37-442F-B173-155D709E4B16}" destId="{BC3B736C-D2AA-4101-9ECE-6232DE6E00E1}" srcOrd="0" destOrd="0" presId="urn:microsoft.com/office/officeart/2005/8/layout/vList3#2"/>
    <dgm:cxn modelId="{67F4525D-D304-4825-A20C-D266A546E3F4}" type="presParOf" srcId="{BC3B736C-D2AA-4101-9ECE-6232DE6E00E1}" destId="{85FC09C1-F5A8-48CE-A79A-7DF7DA8A91CC}" srcOrd="0" destOrd="0" presId="urn:microsoft.com/office/officeart/2005/8/layout/vList3#2"/>
    <dgm:cxn modelId="{3F4436EB-14DC-4D1C-83EE-A655D3F42159}" type="presParOf" srcId="{BC3B736C-D2AA-4101-9ECE-6232DE6E00E1}" destId="{EA31B26A-DE4D-47F0-A1D9-A0BB98B2C43D}" srcOrd="1" destOrd="0" presId="urn:microsoft.com/office/officeart/2005/8/layout/vList3#2"/>
    <dgm:cxn modelId="{3693B84A-FD09-4793-9D9C-00105297AE11}" type="presParOf" srcId="{7799DC94-3F37-442F-B173-155D709E4B16}" destId="{1F91F140-1017-44A5-AE1A-F554E8805CFA}" srcOrd="1" destOrd="0" presId="urn:microsoft.com/office/officeart/2005/8/layout/vList3#2"/>
    <dgm:cxn modelId="{E5314BC7-9267-41A5-BF35-36015BD28D3E}" type="presParOf" srcId="{7799DC94-3F37-442F-B173-155D709E4B16}" destId="{23F874D7-16C5-4EEA-8E16-79C735B4E4E1}" srcOrd="2" destOrd="0" presId="urn:microsoft.com/office/officeart/2005/8/layout/vList3#2"/>
    <dgm:cxn modelId="{FB03A6B9-5AA9-479E-9C5D-575E553BF77F}" type="presParOf" srcId="{23F874D7-16C5-4EEA-8E16-79C735B4E4E1}" destId="{0CC77CC7-06E1-4509-BCB8-967BBC24F776}" srcOrd="0" destOrd="0" presId="urn:microsoft.com/office/officeart/2005/8/layout/vList3#2"/>
    <dgm:cxn modelId="{63CFCAD7-D11C-4D44-8510-723C4478FB19}" type="presParOf" srcId="{23F874D7-16C5-4EEA-8E16-79C735B4E4E1}" destId="{623F5DBF-5DAC-4039-9A1C-4D0F8261FCBB}" srcOrd="1" destOrd="0" presId="urn:microsoft.com/office/officeart/2005/8/layout/vList3#2"/>
    <dgm:cxn modelId="{A9FD7ACE-4F98-457D-BD1E-EE69A91E60B1}" type="presParOf" srcId="{7799DC94-3F37-442F-B173-155D709E4B16}" destId="{8E0E380A-31F2-4487-A093-9BB3C41DBC0B}" srcOrd="3" destOrd="0" presId="urn:microsoft.com/office/officeart/2005/8/layout/vList3#2"/>
    <dgm:cxn modelId="{0D700A35-EFF4-4900-AE8E-1FFE50DDB637}" type="presParOf" srcId="{7799DC94-3F37-442F-B173-155D709E4B16}" destId="{984A7B51-DDBE-4C29-96C8-8388E747FBEA}" srcOrd="4" destOrd="0" presId="urn:microsoft.com/office/officeart/2005/8/layout/vList3#2"/>
    <dgm:cxn modelId="{50D9E5BC-7D99-4AA0-8475-BD3A78207D20}" type="presParOf" srcId="{984A7B51-DDBE-4C29-96C8-8388E747FBEA}" destId="{742821AC-200B-48B9-BDC3-259AF356565E}" srcOrd="0" destOrd="0" presId="urn:microsoft.com/office/officeart/2005/8/layout/vList3#2"/>
    <dgm:cxn modelId="{F05DBB0A-4218-444E-A8F0-C379122932FD}" type="presParOf" srcId="{984A7B51-DDBE-4C29-96C8-8388E747FBEA}" destId="{8D650AD2-DF78-4808-B361-6DB15F4A3B1C}" srcOrd="1" destOrd="0" presId="urn:microsoft.com/office/officeart/2005/8/layout/vList3#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EA9D7E-85B1-45DB-91C0-70429744D23C}" type="doc">
      <dgm:prSet loTypeId="urn:microsoft.com/office/officeart/2005/8/layout/vList3#2" loCatId="process" qsTypeId="urn:microsoft.com/office/officeart/2005/8/quickstyle/simple2#8" qsCatId="simple" csTypeId="urn:microsoft.com/office/officeart/2005/8/colors/accent3_5" csCatId="accent3" phldr="1"/>
      <dgm:spPr/>
      <dgm:t>
        <a:bodyPr/>
        <a:lstStyle/>
        <a:p>
          <a:endParaRPr lang="en-US"/>
        </a:p>
      </dgm:t>
    </dgm:pt>
    <dgm:pt modelId="{6E97D948-07D9-44D4-ADBF-AB60D0B5E9CA}">
      <dgm:prSet phldrT="[Text]" custT="1"/>
      <dgm:spPr>
        <a:solidFill>
          <a:schemeClr val="tx1">
            <a:lumMod val="75000"/>
            <a:lumOff val="25000"/>
            <a:alpha val="70000"/>
          </a:schemeClr>
        </a:solidFill>
      </dgm:spPr>
      <dgm:t>
        <a:bodyPr/>
        <a:lstStyle/>
        <a:p>
          <a:r>
            <a:rPr lang="en-US" sz="1800" b="1" u="sng" dirty="0" smtClean="0">
              <a:effectLst>
                <a:outerShdw blurRad="50800" dist="50800" dir="2700000" algn="tl" rotWithShape="0">
                  <a:srgbClr val="000000">
                    <a:alpha val="43137"/>
                  </a:srgbClr>
                </a:outerShdw>
              </a:effectLst>
            </a:rPr>
            <a:t>Define  and Implement</a:t>
          </a:r>
          <a:endParaRPr lang="en-US" sz="1800" b="1" u="sng" dirty="0">
            <a:effectLst>
              <a:outerShdw blurRad="50800" dist="50800" dir="2700000" algn="tl" rotWithShape="0">
                <a:srgbClr val="000000">
                  <a:alpha val="43137"/>
                </a:srgbClr>
              </a:outerShdw>
            </a:effectLst>
          </a:endParaRPr>
        </a:p>
      </dgm:t>
    </dgm:pt>
    <dgm:pt modelId="{C27A3327-E609-4BC6-9B43-AC685AA9C5F2}" type="parTrans" cxnId="{3A6FDD47-935B-4F30-8BFF-2012FA92E829}">
      <dgm:prSet/>
      <dgm:spPr/>
      <dgm:t>
        <a:bodyPr/>
        <a:lstStyle/>
        <a:p>
          <a:endParaRPr lang="en-US"/>
        </a:p>
      </dgm:t>
    </dgm:pt>
    <dgm:pt modelId="{C6545898-D05F-44EF-8128-C518A2B53EEF}" type="sibTrans" cxnId="{3A6FDD47-935B-4F30-8BFF-2012FA92E829}">
      <dgm:prSet/>
      <dgm:spPr/>
      <dgm:t>
        <a:bodyPr/>
        <a:lstStyle/>
        <a:p>
          <a:endParaRPr lang="en-US"/>
        </a:p>
      </dgm:t>
    </dgm:pt>
    <dgm:pt modelId="{128F47E2-D57D-4CC5-9631-BBD7DDC37343}">
      <dgm:prSet phldrT="[Text]" custT="1"/>
      <dgm:spPr>
        <a:solidFill>
          <a:schemeClr val="tx1">
            <a:lumMod val="75000"/>
            <a:lumOff val="25000"/>
            <a:alpha val="70000"/>
          </a:schemeClr>
        </a:solidFill>
      </dgm:spPr>
      <dgm:t>
        <a:bodyPr/>
        <a:lstStyle/>
        <a:p>
          <a:r>
            <a:rPr lang="en-US" sz="1800" dirty="0" smtClean="0"/>
            <a:t>Define and implement a system that will </a:t>
          </a:r>
          <a:r>
            <a:rPr lang="en-US" sz="1800" b="1" dirty="0" smtClean="0"/>
            <a:t>streamline and standardize</a:t>
          </a:r>
          <a:r>
            <a:rPr lang="en-US" sz="1800" dirty="0" smtClean="0"/>
            <a:t> the class registration process while introducing a feedback mechanism for our citizens.</a:t>
          </a:r>
          <a:endParaRPr lang="en-US" sz="1800" dirty="0">
            <a:effectLst>
              <a:outerShdw blurRad="50800" dist="50800" dir="2700000" algn="tl" rotWithShape="0">
                <a:srgbClr val="000000">
                  <a:alpha val="43137"/>
                </a:srgbClr>
              </a:outerShdw>
            </a:effectLst>
          </a:endParaRPr>
        </a:p>
      </dgm:t>
    </dgm:pt>
    <dgm:pt modelId="{8A3D5EB0-2B3A-475B-A6B4-87DDC665614A}" type="parTrans" cxnId="{53045CAD-49DF-4EFA-847F-96E8E5372C0D}">
      <dgm:prSet/>
      <dgm:spPr/>
      <dgm:t>
        <a:bodyPr/>
        <a:lstStyle/>
        <a:p>
          <a:endParaRPr lang="en-US"/>
        </a:p>
      </dgm:t>
    </dgm:pt>
    <dgm:pt modelId="{4F5884F6-14BA-448E-A862-399F2D69B056}" type="sibTrans" cxnId="{53045CAD-49DF-4EFA-847F-96E8E5372C0D}">
      <dgm:prSet/>
      <dgm:spPr/>
      <dgm:t>
        <a:bodyPr/>
        <a:lstStyle/>
        <a:p>
          <a:endParaRPr lang="en-US"/>
        </a:p>
      </dgm:t>
    </dgm:pt>
    <dgm:pt modelId="{A54CFAA4-E94C-4DA4-96FB-B0BDE19FFBE8}">
      <dgm:prSet phldrT="[Text]" custT="1"/>
      <dgm:spPr>
        <a:solidFill>
          <a:schemeClr val="tx1">
            <a:lumMod val="75000"/>
            <a:lumOff val="25000"/>
            <a:alpha val="70000"/>
          </a:schemeClr>
        </a:solidFill>
      </dgm:spPr>
      <dgm:t>
        <a:bodyPr/>
        <a:lstStyle/>
        <a:p>
          <a:r>
            <a:rPr lang="en-US" sz="1800" b="1" u="sng" dirty="0" smtClean="0">
              <a:effectLst>
                <a:outerShdw blurRad="50800" dist="50800" dir="2700000" algn="tl" rotWithShape="0">
                  <a:srgbClr val="000000">
                    <a:alpha val="43137"/>
                  </a:srgbClr>
                </a:outerShdw>
              </a:effectLst>
            </a:rPr>
            <a:t>Evaluate and Redesign</a:t>
          </a:r>
          <a:endParaRPr lang="en-US" sz="1800" b="1" u="sng" dirty="0">
            <a:effectLst>
              <a:outerShdw blurRad="50800" dist="50800" dir="2700000" algn="tl" rotWithShape="0">
                <a:srgbClr val="000000">
                  <a:alpha val="43137"/>
                </a:srgbClr>
              </a:outerShdw>
            </a:effectLst>
          </a:endParaRPr>
        </a:p>
      </dgm:t>
    </dgm:pt>
    <dgm:pt modelId="{FFB9F184-7F1D-45F2-BAE6-0089D652CFD4}" type="parTrans" cxnId="{CE91270E-1886-4821-AC83-400C7D163024}">
      <dgm:prSet/>
      <dgm:spPr/>
      <dgm:t>
        <a:bodyPr/>
        <a:lstStyle/>
        <a:p>
          <a:endParaRPr lang="en-US"/>
        </a:p>
      </dgm:t>
    </dgm:pt>
    <dgm:pt modelId="{B458CE11-1C90-49AD-B398-6BA7E5BEDA4C}" type="sibTrans" cxnId="{CE91270E-1886-4821-AC83-400C7D163024}">
      <dgm:prSet/>
      <dgm:spPr/>
      <dgm:t>
        <a:bodyPr/>
        <a:lstStyle/>
        <a:p>
          <a:endParaRPr lang="en-US"/>
        </a:p>
      </dgm:t>
    </dgm:pt>
    <dgm:pt modelId="{EDE90BE7-78D6-4B03-B40F-9B7B36E64134}">
      <dgm:prSet phldrT="[Text]" custT="1"/>
      <dgm:spPr>
        <a:solidFill>
          <a:schemeClr val="tx1">
            <a:lumMod val="75000"/>
            <a:lumOff val="25000"/>
            <a:alpha val="70000"/>
          </a:schemeClr>
        </a:solidFill>
      </dgm:spPr>
      <dgm:t>
        <a:bodyPr/>
        <a:lstStyle/>
        <a:p>
          <a:r>
            <a:rPr lang="en-US" sz="1800" dirty="0" smtClean="0"/>
            <a:t>Evaluate and </a:t>
          </a:r>
          <a:r>
            <a:rPr lang="en-US" sz="1800" b="1" dirty="0" smtClean="0"/>
            <a:t>redesign all Parks and Recreation call handlers</a:t>
          </a:r>
          <a:r>
            <a:rPr lang="en-US" sz="1800" dirty="0" smtClean="0"/>
            <a:t> in order to simplify and minimize the amount of time citizens spend on phone tree navigation. </a:t>
          </a:r>
          <a:endParaRPr lang="en-US" sz="1800" dirty="0">
            <a:effectLst>
              <a:outerShdw blurRad="50800" dist="50800" dir="2700000" algn="tl" rotWithShape="0">
                <a:srgbClr val="000000">
                  <a:alpha val="43137"/>
                </a:srgbClr>
              </a:outerShdw>
            </a:effectLst>
          </a:endParaRPr>
        </a:p>
      </dgm:t>
    </dgm:pt>
    <dgm:pt modelId="{E4AF175E-1653-4746-B1CD-C6FD2B6C752A}" type="parTrans" cxnId="{C692DDB1-2140-4629-908F-6F3807705C4D}">
      <dgm:prSet/>
      <dgm:spPr/>
      <dgm:t>
        <a:bodyPr/>
        <a:lstStyle/>
        <a:p>
          <a:endParaRPr lang="en-US"/>
        </a:p>
      </dgm:t>
    </dgm:pt>
    <dgm:pt modelId="{0801CCD6-C5CE-41EE-8860-2E6CA3AABEF0}" type="sibTrans" cxnId="{C692DDB1-2140-4629-908F-6F3807705C4D}">
      <dgm:prSet/>
      <dgm:spPr/>
      <dgm:t>
        <a:bodyPr/>
        <a:lstStyle/>
        <a:p>
          <a:endParaRPr lang="en-US"/>
        </a:p>
      </dgm:t>
    </dgm:pt>
    <dgm:pt modelId="{5ED80EEF-4FA3-44B9-8108-A3D73BAB84B4}">
      <dgm:prSet phldrT="[Text]" custT="1"/>
      <dgm:spPr>
        <a:solidFill>
          <a:schemeClr val="tx1">
            <a:lumMod val="75000"/>
            <a:lumOff val="25000"/>
            <a:alpha val="70000"/>
          </a:schemeClr>
        </a:solidFill>
      </dgm:spPr>
      <dgm:t>
        <a:bodyPr/>
        <a:lstStyle/>
        <a:p>
          <a:r>
            <a:rPr lang="en-US" sz="1800" b="1" u="sng" dirty="0" smtClean="0">
              <a:effectLst>
                <a:outerShdw blurRad="50800" dist="50800" dir="2700000" algn="tl" rotWithShape="0">
                  <a:srgbClr val="000000">
                    <a:alpha val="43137"/>
                  </a:srgbClr>
                </a:outerShdw>
              </a:effectLst>
            </a:rPr>
            <a:t>Targets/Measurements</a:t>
          </a:r>
          <a:endParaRPr lang="en-US" sz="1800" b="1" u="sng" dirty="0">
            <a:effectLst>
              <a:outerShdw blurRad="50800" dist="50800" dir="2700000" algn="tl" rotWithShape="0">
                <a:srgbClr val="000000">
                  <a:alpha val="43137"/>
                </a:srgbClr>
              </a:outerShdw>
            </a:effectLst>
          </a:endParaRPr>
        </a:p>
      </dgm:t>
    </dgm:pt>
    <dgm:pt modelId="{1086319B-958D-4D7F-93C9-61A678BF2FA8}" type="parTrans" cxnId="{A192E070-497C-4FCB-851E-20C2E1872DE5}">
      <dgm:prSet/>
      <dgm:spPr/>
      <dgm:t>
        <a:bodyPr/>
        <a:lstStyle/>
        <a:p>
          <a:endParaRPr lang="en-US"/>
        </a:p>
      </dgm:t>
    </dgm:pt>
    <dgm:pt modelId="{07E0336E-255C-40F4-8FF6-6B6337F050C7}" type="sibTrans" cxnId="{A192E070-497C-4FCB-851E-20C2E1872DE5}">
      <dgm:prSet/>
      <dgm:spPr/>
      <dgm:t>
        <a:bodyPr/>
        <a:lstStyle/>
        <a:p>
          <a:endParaRPr lang="en-US"/>
        </a:p>
      </dgm:t>
    </dgm:pt>
    <dgm:pt modelId="{A0E75449-F06A-4AD2-AC77-EB3B56271AE4}">
      <dgm:prSet phldrT="[Text]" custT="1"/>
      <dgm:spPr>
        <a:solidFill>
          <a:schemeClr val="tx1">
            <a:lumMod val="75000"/>
            <a:lumOff val="25000"/>
            <a:alpha val="70000"/>
          </a:schemeClr>
        </a:solidFill>
      </dgm:spPr>
      <dgm:t>
        <a:bodyPr/>
        <a:lstStyle/>
        <a:p>
          <a:r>
            <a:rPr lang="en-US" sz="1800" dirty="0" smtClean="0">
              <a:effectLst>
                <a:outerShdw blurRad="50800" dist="50800" dir="2700000" algn="tl" rotWithShape="0">
                  <a:srgbClr val="000000">
                    <a:alpha val="43137"/>
                  </a:srgbClr>
                </a:outerShdw>
              </a:effectLst>
            </a:rPr>
            <a:t>Reduce process steps by 15% </a:t>
          </a:r>
          <a:r>
            <a:rPr lang="en-US" sz="1800" b="1" dirty="0" smtClean="0">
              <a:solidFill>
                <a:srgbClr val="FFFF00"/>
              </a:solidFill>
              <a:effectLst>
                <a:outerShdw blurRad="50800" dist="50800" dir="2700000" algn="tl" rotWithShape="0">
                  <a:srgbClr val="000000">
                    <a:alpha val="43137"/>
                  </a:srgbClr>
                </a:outerShdw>
              </a:effectLst>
            </a:rPr>
            <a:t>(Actual 13.8%); </a:t>
          </a:r>
          <a:r>
            <a:rPr lang="en-US" sz="1800" b="0" dirty="0" smtClean="0">
              <a:solidFill>
                <a:srgbClr val="FFFF00"/>
              </a:solidFill>
              <a:effectLst>
                <a:outerShdw blurRad="50800" dist="50800" dir="2700000" algn="tl" rotWithShape="0">
                  <a:srgbClr val="000000">
                    <a:alpha val="43137"/>
                  </a:srgbClr>
                </a:outerShdw>
              </a:effectLst>
            </a:rPr>
            <a:t> </a:t>
          </a:r>
          <a:r>
            <a:rPr lang="en-US" sz="1800" b="0" dirty="0" smtClean="0">
              <a:effectLst>
                <a:outerShdw blurRad="50800" dist="50800" dir="2700000" algn="tl" rotWithShape="0">
                  <a:srgbClr val="000000">
                    <a:alpha val="43137"/>
                  </a:srgbClr>
                </a:outerShdw>
              </a:effectLst>
            </a:rPr>
            <a:t>13 Step, Registration cost $2.39-&gt;$2.35, $2.52 -&gt; $2.22 </a:t>
          </a:r>
          <a:endParaRPr lang="en-US" sz="1800" b="0" dirty="0">
            <a:effectLst>
              <a:outerShdw blurRad="50800" dist="50800" dir="2700000" algn="tl" rotWithShape="0">
                <a:srgbClr val="000000">
                  <a:alpha val="43137"/>
                </a:srgbClr>
              </a:outerShdw>
            </a:effectLst>
          </a:endParaRPr>
        </a:p>
      </dgm:t>
    </dgm:pt>
    <dgm:pt modelId="{C1FE7175-6FDA-4584-9D43-D908CDA734D2}" type="parTrans" cxnId="{573B005B-3713-411C-8DDC-F3B5C099D48D}">
      <dgm:prSet/>
      <dgm:spPr/>
      <dgm:t>
        <a:bodyPr/>
        <a:lstStyle/>
        <a:p>
          <a:endParaRPr lang="en-US"/>
        </a:p>
      </dgm:t>
    </dgm:pt>
    <dgm:pt modelId="{766A9246-AE45-42B8-A147-5B8849012354}" type="sibTrans" cxnId="{573B005B-3713-411C-8DDC-F3B5C099D48D}">
      <dgm:prSet/>
      <dgm:spPr/>
      <dgm:t>
        <a:bodyPr/>
        <a:lstStyle/>
        <a:p>
          <a:endParaRPr lang="en-US"/>
        </a:p>
      </dgm:t>
    </dgm:pt>
    <dgm:pt modelId="{FC40C62B-A83A-4764-BC37-3424C4A5DF39}">
      <dgm:prSet custT="1"/>
      <dgm:spPr>
        <a:solidFill>
          <a:schemeClr val="tx1">
            <a:lumMod val="75000"/>
            <a:lumOff val="25000"/>
            <a:alpha val="70000"/>
          </a:schemeClr>
        </a:solidFill>
      </dgm:spPr>
      <dgm:t>
        <a:bodyPr/>
        <a:lstStyle/>
        <a:p>
          <a:r>
            <a:rPr lang="en-US" sz="1800" dirty="0" smtClean="0">
              <a:effectLst>
                <a:outerShdw blurRad="50800" dist="50800" dir="2700000" algn="tl" rotWithShape="0">
                  <a:srgbClr val="000000">
                    <a:alpha val="43137"/>
                  </a:srgbClr>
                </a:outerShdw>
              </a:effectLst>
            </a:rPr>
            <a:t>Configure zero out to local receptionist and reduce incorrect zero outs by 20% </a:t>
          </a:r>
          <a:r>
            <a:rPr lang="en-US" sz="1800" b="1" dirty="0" smtClean="0">
              <a:solidFill>
                <a:srgbClr val="FFFF00"/>
              </a:solidFill>
              <a:effectLst>
                <a:outerShdw blurRad="50800" dist="50800" dir="2700000" algn="tl" rotWithShape="0">
                  <a:srgbClr val="000000">
                    <a:alpha val="43137"/>
                  </a:srgbClr>
                </a:outerShdw>
              </a:effectLst>
            </a:rPr>
            <a:t>(ACTUAL 83%).</a:t>
          </a:r>
        </a:p>
      </dgm:t>
    </dgm:pt>
    <dgm:pt modelId="{5566AE66-2C87-42A8-B770-ECA7C165D7AA}" type="parTrans" cxnId="{07B6F0FD-DC71-4F81-B5FB-AD10C6752B59}">
      <dgm:prSet/>
      <dgm:spPr/>
      <dgm:t>
        <a:bodyPr/>
        <a:lstStyle/>
        <a:p>
          <a:endParaRPr lang="en-US"/>
        </a:p>
      </dgm:t>
    </dgm:pt>
    <dgm:pt modelId="{DB10B1BA-BF1F-42E5-BD1F-70A4D4C9957D}" type="sibTrans" cxnId="{07B6F0FD-DC71-4F81-B5FB-AD10C6752B59}">
      <dgm:prSet/>
      <dgm:spPr/>
      <dgm:t>
        <a:bodyPr/>
        <a:lstStyle/>
        <a:p>
          <a:endParaRPr lang="en-US"/>
        </a:p>
      </dgm:t>
    </dgm:pt>
    <dgm:pt modelId="{B6AD0BFE-9E6B-443E-8A67-88176AAC2A8A}">
      <dgm:prSet custT="1"/>
      <dgm:spPr>
        <a:solidFill>
          <a:schemeClr val="tx1">
            <a:lumMod val="75000"/>
            <a:lumOff val="25000"/>
            <a:alpha val="70000"/>
          </a:schemeClr>
        </a:solidFill>
      </dgm:spPr>
      <dgm:t>
        <a:bodyPr/>
        <a:lstStyle/>
        <a:p>
          <a:r>
            <a:rPr lang="en-US" sz="1800" dirty="0" smtClean="0">
              <a:effectLst>
                <a:outerShdw blurRad="50800" dist="50800" dir="2700000" algn="tl" rotWithShape="0">
                  <a:srgbClr val="000000">
                    <a:alpha val="43137"/>
                  </a:srgbClr>
                </a:outerShdw>
              </a:effectLst>
            </a:rPr>
            <a:t>Reduce number of disconnects by 20%  </a:t>
          </a:r>
          <a:r>
            <a:rPr lang="en-US" sz="1800" b="1" dirty="0" smtClean="0">
              <a:effectLst>
                <a:outerShdw blurRad="50800" dist="50800" dir="2700000" algn="tl" rotWithShape="0">
                  <a:srgbClr val="000000">
                    <a:alpha val="43137"/>
                  </a:srgbClr>
                </a:outerShdw>
              </a:effectLst>
            </a:rPr>
            <a:t>Actual: </a:t>
          </a:r>
          <a:r>
            <a:rPr lang="en-US" sz="1800" dirty="0" smtClean="0">
              <a:effectLst>
                <a:outerShdw blurRad="50800" dist="50800" dir="2700000" algn="tl" rotWithShape="0">
                  <a:srgbClr val="000000">
                    <a:alpha val="43137"/>
                  </a:srgbClr>
                </a:outerShdw>
              </a:effectLst>
            </a:rPr>
            <a:t>917-7500 </a:t>
          </a:r>
          <a:r>
            <a:rPr lang="en-US" sz="1800" b="1" dirty="0" smtClean="0">
              <a:solidFill>
                <a:srgbClr val="FFFF00"/>
              </a:solidFill>
              <a:effectLst>
                <a:outerShdw blurRad="50800" dist="50800" dir="2700000" algn="tl" rotWithShape="0">
                  <a:srgbClr val="000000">
                    <a:alpha val="43137"/>
                  </a:srgbClr>
                </a:outerShdw>
              </a:effectLst>
            </a:rPr>
            <a:t>(AG 27%, Disc 44%), </a:t>
          </a:r>
          <a:r>
            <a:rPr lang="en-US" sz="1800" dirty="0" smtClean="0">
              <a:effectLst>
                <a:outerShdw blurRad="50800" dist="50800" dir="2700000" algn="tl" rotWithShape="0">
                  <a:srgbClr val="000000">
                    <a:alpha val="43137"/>
                  </a:srgbClr>
                </a:outerShdw>
              </a:effectLst>
            </a:rPr>
            <a:t>7777 </a:t>
          </a:r>
          <a:r>
            <a:rPr lang="en-US" sz="1800" b="1" dirty="0" smtClean="0">
              <a:solidFill>
                <a:srgbClr val="FFFF00"/>
              </a:solidFill>
              <a:effectLst>
                <a:outerShdw blurRad="50800" dist="50800" dir="2700000" algn="tl" rotWithShape="0">
                  <a:srgbClr val="000000">
                    <a:alpha val="43137"/>
                  </a:srgbClr>
                </a:outerShdw>
              </a:effectLst>
            </a:rPr>
            <a:t>(AG 35% , Disc 39%) </a:t>
          </a:r>
          <a:r>
            <a:rPr lang="en-US" sz="1800" dirty="0" smtClean="0">
              <a:effectLst>
                <a:outerShdw blurRad="50800" dist="50800" dir="2700000" algn="tl" rotWithShape="0">
                  <a:srgbClr val="000000">
                    <a:alpha val="43137"/>
                  </a:srgbClr>
                </a:outerShdw>
              </a:effectLst>
            </a:rPr>
            <a:t>.</a:t>
          </a:r>
          <a:endParaRPr lang="en-US" sz="1800" dirty="0">
            <a:effectLst>
              <a:outerShdw blurRad="50800" dist="50800" dir="2700000" algn="tl" rotWithShape="0">
                <a:srgbClr val="000000">
                  <a:alpha val="43137"/>
                </a:srgbClr>
              </a:outerShdw>
            </a:effectLst>
          </a:endParaRPr>
        </a:p>
      </dgm:t>
    </dgm:pt>
    <dgm:pt modelId="{0B165F87-5C84-4CDD-B042-D7141A7AF55F}" type="parTrans" cxnId="{8F9519D6-CAF6-4BD7-B65A-980508DDA63D}">
      <dgm:prSet/>
      <dgm:spPr/>
      <dgm:t>
        <a:bodyPr/>
        <a:lstStyle/>
        <a:p>
          <a:endParaRPr lang="en-US"/>
        </a:p>
      </dgm:t>
    </dgm:pt>
    <dgm:pt modelId="{AC1B4406-B3A6-424F-B586-1F36BD8EBBB7}" type="sibTrans" cxnId="{8F9519D6-CAF6-4BD7-B65A-980508DDA63D}">
      <dgm:prSet/>
      <dgm:spPr/>
      <dgm:t>
        <a:bodyPr/>
        <a:lstStyle/>
        <a:p>
          <a:endParaRPr lang="en-US"/>
        </a:p>
      </dgm:t>
    </dgm:pt>
    <dgm:pt modelId="{BAB91E62-5D21-4F73-B842-3AE9A76AB9DD}">
      <dgm:prSet custT="1"/>
      <dgm:spPr>
        <a:solidFill>
          <a:schemeClr val="tx1">
            <a:lumMod val="75000"/>
            <a:lumOff val="25000"/>
            <a:alpha val="70000"/>
          </a:schemeClr>
        </a:solidFill>
      </dgm:spPr>
      <dgm:t>
        <a:bodyPr/>
        <a:lstStyle/>
        <a:p>
          <a:endParaRPr lang="en-US" sz="1800" dirty="0">
            <a:effectLst>
              <a:outerShdw blurRad="50800" dist="50800" dir="2700000" algn="tl" rotWithShape="0">
                <a:srgbClr val="000000">
                  <a:alpha val="43137"/>
                </a:srgbClr>
              </a:outerShdw>
            </a:effectLst>
          </a:endParaRPr>
        </a:p>
      </dgm:t>
    </dgm:pt>
    <dgm:pt modelId="{2C8E6AC8-3397-47D3-ABF2-E9A647D71369}" type="parTrans" cxnId="{2063683A-77C7-446A-9309-D2CA91D9281E}">
      <dgm:prSet/>
      <dgm:spPr/>
      <dgm:t>
        <a:bodyPr/>
        <a:lstStyle/>
        <a:p>
          <a:endParaRPr lang="en-US"/>
        </a:p>
      </dgm:t>
    </dgm:pt>
    <dgm:pt modelId="{804D1637-BA93-4CF1-8097-703D8C3937AF}" type="sibTrans" cxnId="{2063683A-77C7-446A-9309-D2CA91D9281E}">
      <dgm:prSet/>
      <dgm:spPr/>
      <dgm:t>
        <a:bodyPr/>
        <a:lstStyle/>
        <a:p>
          <a:endParaRPr lang="en-US"/>
        </a:p>
      </dgm:t>
    </dgm:pt>
    <dgm:pt modelId="{7799DC94-3F37-442F-B173-155D709E4B16}" type="pres">
      <dgm:prSet presAssocID="{6FEA9D7E-85B1-45DB-91C0-70429744D23C}" presName="Name0" presStyleCnt="0">
        <dgm:presLayoutVars>
          <dgm:dir/>
        </dgm:presLayoutVars>
      </dgm:prSet>
      <dgm:spPr/>
      <dgm:t>
        <a:bodyPr/>
        <a:lstStyle/>
        <a:p>
          <a:endParaRPr lang="en-US"/>
        </a:p>
      </dgm:t>
    </dgm:pt>
    <dgm:pt modelId="{BC3B736C-D2AA-4101-9ECE-6232DE6E00E1}" type="pres">
      <dgm:prSet presAssocID="{6E97D948-07D9-44D4-ADBF-AB60D0B5E9CA}" presName="composite" presStyleCnt="0"/>
      <dgm:spPr/>
    </dgm:pt>
    <dgm:pt modelId="{85FC09C1-F5A8-48CE-A79A-7DF7DA8A91CC}" type="pres">
      <dgm:prSet presAssocID="{6E97D948-07D9-44D4-ADBF-AB60D0B5E9CA}" presName="imgShp" presStyleLbl="fgImgPlace1" presStyleIdx="0" presStyleCnt="3" custScaleX="140481" custScaleY="109787" custLinFactNeighborX="-57349" custLinFactNeighborY="2153"/>
      <dgm:spPr>
        <a:solidFill>
          <a:schemeClr val="tx2">
            <a:lumMod val="40000"/>
            <a:lumOff val="60000"/>
            <a:alpha val="90000"/>
          </a:schemeClr>
        </a:solidFill>
      </dgm:spPr>
      <dgm:t>
        <a:bodyPr/>
        <a:lstStyle/>
        <a:p>
          <a:endParaRPr lang="en-US"/>
        </a:p>
      </dgm:t>
    </dgm:pt>
    <dgm:pt modelId="{EA31B26A-DE4D-47F0-A1D9-A0BB98B2C43D}" type="pres">
      <dgm:prSet presAssocID="{6E97D948-07D9-44D4-ADBF-AB60D0B5E9CA}" presName="txShp" presStyleLbl="node1" presStyleIdx="0" presStyleCnt="3" custScaleX="121415" custScaleY="133578">
        <dgm:presLayoutVars>
          <dgm:bulletEnabled val="1"/>
        </dgm:presLayoutVars>
      </dgm:prSet>
      <dgm:spPr/>
      <dgm:t>
        <a:bodyPr/>
        <a:lstStyle/>
        <a:p>
          <a:endParaRPr lang="en-US"/>
        </a:p>
      </dgm:t>
    </dgm:pt>
    <dgm:pt modelId="{1F91F140-1017-44A5-AE1A-F554E8805CFA}" type="pres">
      <dgm:prSet presAssocID="{C6545898-D05F-44EF-8128-C518A2B53EEF}" presName="spacing" presStyleCnt="0"/>
      <dgm:spPr/>
    </dgm:pt>
    <dgm:pt modelId="{23F874D7-16C5-4EEA-8E16-79C735B4E4E1}" type="pres">
      <dgm:prSet presAssocID="{A54CFAA4-E94C-4DA4-96FB-B0BDE19FFBE8}" presName="composite" presStyleCnt="0"/>
      <dgm:spPr/>
    </dgm:pt>
    <dgm:pt modelId="{0CC77CC7-06E1-4509-BCB8-967BBC24F776}" type="pres">
      <dgm:prSet presAssocID="{A54CFAA4-E94C-4DA4-96FB-B0BDE19FFBE8}" presName="imgShp" presStyleLbl="fgImgPlace1" presStyleIdx="1" presStyleCnt="3" custScaleX="146486" custScaleY="131857" custLinFactNeighborX="-57162" custLinFactNeighborY="-4292"/>
      <dgm:spPr>
        <a:solidFill>
          <a:schemeClr val="tx2">
            <a:lumMod val="40000"/>
            <a:lumOff val="60000"/>
            <a:alpha val="90000"/>
          </a:schemeClr>
        </a:solidFill>
      </dgm:spPr>
      <dgm:t>
        <a:bodyPr/>
        <a:lstStyle/>
        <a:p>
          <a:endParaRPr lang="en-US"/>
        </a:p>
      </dgm:t>
    </dgm:pt>
    <dgm:pt modelId="{623F5DBF-5DAC-4039-9A1C-4D0F8261FCBB}" type="pres">
      <dgm:prSet presAssocID="{A54CFAA4-E94C-4DA4-96FB-B0BDE19FFBE8}" presName="txShp" presStyleLbl="node1" presStyleIdx="1" presStyleCnt="3" custScaleX="120439" custScaleY="142640">
        <dgm:presLayoutVars>
          <dgm:bulletEnabled val="1"/>
        </dgm:presLayoutVars>
      </dgm:prSet>
      <dgm:spPr/>
      <dgm:t>
        <a:bodyPr/>
        <a:lstStyle/>
        <a:p>
          <a:endParaRPr lang="en-US"/>
        </a:p>
      </dgm:t>
    </dgm:pt>
    <dgm:pt modelId="{8E0E380A-31F2-4487-A093-9BB3C41DBC0B}" type="pres">
      <dgm:prSet presAssocID="{B458CE11-1C90-49AD-B398-6BA7E5BEDA4C}" presName="spacing" presStyleCnt="0"/>
      <dgm:spPr/>
    </dgm:pt>
    <dgm:pt modelId="{984A7B51-DDBE-4C29-96C8-8388E747FBEA}" type="pres">
      <dgm:prSet presAssocID="{5ED80EEF-4FA3-44B9-8108-A3D73BAB84B4}" presName="composite" presStyleCnt="0"/>
      <dgm:spPr/>
    </dgm:pt>
    <dgm:pt modelId="{742821AC-200B-48B9-BDC3-259AF356565E}" type="pres">
      <dgm:prSet presAssocID="{5ED80EEF-4FA3-44B9-8108-A3D73BAB84B4}" presName="imgShp" presStyleLbl="fgImgPlace1" presStyleIdx="2" presStyleCnt="3" custScaleX="137675" custScaleY="128113" custLinFactNeighborX="-43737" custLinFactNeighborY="-7166"/>
      <dgm:spPr>
        <a:solidFill>
          <a:schemeClr val="tx2">
            <a:lumMod val="40000"/>
            <a:lumOff val="60000"/>
            <a:alpha val="90000"/>
          </a:schemeClr>
        </a:solidFill>
      </dgm:spPr>
      <dgm:t>
        <a:bodyPr/>
        <a:lstStyle/>
        <a:p>
          <a:endParaRPr lang="en-US"/>
        </a:p>
      </dgm:t>
    </dgm:pt>
    <dgm:pt modelId="{8D650AD2-DF78-4808-B361-6DB15F4A3B1C}" type="pres">
      <dgm:prSet presAssocID="{5ED80EEF-4FA3-44B9-8108-A3D73BAB84B4}" presName="txShp" presStyleLbl="node1" presStyleIdx="2" presStyleCnt="3" custScaleX="121402" custScaleY="186612" custLinFactNeighborX="-315" custLinFactNeighborY="-7063">
        <dgm:presLayoutVars>
          <dgm:bulletEnabled val="1"/>
        </dgm:presLayoutVars>
      </dgm:prSet>
      <dgm:spPr/>
      <dgm:t>
        <a:bodyPr/>
        <a:lstStyle/>
        <a:p>
          <a:endParaRPr lang="en-US"/>
        </a:p>
      </dgm:t>
    </dgm:pt>
  </dgm:ptLst>
  <dgm:cxnLst>
    <dgm:cxn modelId="{3A6FDD47-935B-4F30-8BFF-2012FA92E829}" srcId="{6FEA9D7E-85B1-45DB-91C0-70429744D23C}" destId="{6E97D948-07D9-44D4-ADBF-AB60D0B5E9CA}" srcOrd="0" destOrd="0" parTransId="{C27A3327-E609-4BC6-9B43-AC685AA9C5F2}" sibTransId="{C6545898-D05F-44EF-8128-C518A2B53EEF}"/>
    <dgm:cxn modelId="{FDEBD107-19C9-4097-9222-AE55737F4E48}" type="presOf" srcId="{6FEA9D7E-85B1-45DB-91C0-70429744D23C}" destId="{7799DC94-3F37-442F-B173-155D709E4B16}" srcOrd="0" destOrd="0" presId="urn:microsoft.com/office/officeart/2005/8/layout/vList3#2"/>
    <dgm:cxn modelId="{99DB045B-1268-4AA7-B90B-423F57BF208C}" type="presOf" srcId="{128F47E2-D57D-4CC5-9631-BBD7DDC37343}" destId="{EA31B26A-DE4D-47F0-A1D9-A0BB98B2C43D}" srcOrd="0" destOrd="1" presId="urn:microsoft.com/office/officeart/2005/8/layout/vList3#2"/>
    <dgm:cxn modelId="{573B005B-3713-411C-8DDC-F3B5C099D48D}" srcId="{5ED80EEF-4FA3-44B9-8108-A3D73BAB84B4}" destId="{A0E75449-F06A-4AD2-AC77-EB3B56271AE4}" srcOrd="0" destOrd="0" parTransId="{C1FE7175-6FDA-4584-9D43-D908CDA734D2}" sibTransId="{766A9246-AE45-42B8-A147-5B8849012354}"/>
    <dgm:cxn modelId="{50FABC5C-0F1F-48F7-84D7-A515F42D138E}" type="presOf" srcId="{A0E75449-F06A-4AD2-AC77-EB3B56271AE4}" destId="{8D650AD2-DF78-4808-B361-6DB15F4A3B1C}" srcOrd="0" destOrd="1" presId="urn:microsoft.com/office/officeart/2005/8/layout/vList3#2"/>
    <dgm:cxn modelId="{9E3D81DA-697D-4BB3-8EA8-5B2D0BF74D71}" type="presOf" srcId="{BAB91E62-5D21-4F73-B842-3AE9A76AB9DD}" destId="{8D650AD2-DF78-4808-B361-6DB15F4A3B1C}" srcOrd="0" destOrd="4" presId="urn:microsoft.com/office/officeart/2005/8/layout/vList3#2"/>
    <dgm:cxn modelId="{A192E070-497C-4FCB-851E-20C2E1872DE5}" srcId="{6FEA9D7E-85B1-45DB-91C0-70429744D23C}" destId="{5ED80EEF-4FA3-44B9-8108-A3D73BAB84B4}" srcOrd="2" destOrd="0" parTransId="{1086319B-958D-4D7F-93C9-61A678BF2FA8}" sibTransId="{07E0336E-255C-40F4-8FF6-6B6337F050C7}"/>
    <dgm:cxn modelId="{3441FE15-85B6-4ACE-B219-88C1B4C5D8F0}" type="presOf" srcId="{A54CFAA4-E94C-4DA4-96FB-B0BDE19FFBE8}" destId="{623F5DBF-5DAC-4039-9A1C-4D0F8261FCBB}" srcOrd="0" destOrd="0" presId="urn:microsoft.com/office/officeart/2005/8/layout/vList3#2"/>
    <dgm:cxn modelId="{07B6F0FD-DC71-4F81-B5FB-AD10C6752B59}" srcId="{5ED80EEF-4FA3-44B9-8108-A3D73BAB84B4}" destId="{FC40C62B-A83A-4764-BC37-3424C4A5DF39}" srcOrd="1" destOrd="0" parTransId="{5566AE66-2C87-42A8-B770-ECA7C165D7AA}" sibTransId="{DB10B1BA-BF1F-42E5-BD1F-70A4D4C9957D}"/>
    <dgm:cxn modelId="{8F9519D6-CAF6-4BD7-B65A-980508DDA63D}" srcId="{5ED80EEF-4FA3-44B9-8108-A3D73BAB84B4}" destId="{B6AD0BFE-9E6B-443E-8A67-88176AAC2A8A}" srcOrd="2" destOrd="0" parTransId="{0B165F87-5C84-4CDD-B042-D7141A7AF55F}" sibTransId="{AC1B4406-B3A6-424F-B586-1F36BD8EBBB7}"/>
    <dgm:cxn modelId="{C692DDB1-2140-4629-908F-6F3807705C4D}" srcId="{A54CFAA4-E94C-4DA4-96FB-B0BDE19FFBE8}" destId="{EDE90BE7-78D6-4B03-B40F-9B7B36E64134}" srcOrd="0" destOrd="0" parTransId="{E4AF175E-1653-4746-B1CD-C6FD2B6C752A}" sibTransId="{0801CCD6-C5CE-41EE-8860-2E6CA3AABEF0}"/>
    <dgm:cxn modelId="{0A0A98D6-05E3-4772-AD4B-400FB59B9818}" type="presOf" srcId="{6E97D948-07D9-44D4-ADBF-AB60D0B5E9CA}" destId="{EA31B26A-DE4D-47F0-A1D9-A0BB98B2C43D}" srcOrd="0" destOrd="0" presId="urn:microsoft.com/office/officeart/2005/8/layout/vList3#2"/>
    <dgm:cxn modelId="{6B7BBBFF-DC95-403F-8EDE-38B9E3CE2995}" type="presOf" srcId="{EDE90BE7-78D6-4B03-B40F-9B7B36E64134}" destId="{623F5DBF-5DAC-4039-9A1C-4D0F8261FCBB}" srcOrd="0" destOrd="1" presId="urn:microsoft.com/office/officeart/2005/8/layout/vList3#2"/>
    <dgm:cxn modelId="{2063683A-77C7-446A-9309-D2CA91D9281E}" srcId="{5ED80EEF-4FA3-44B9-8108-A3D73BAB84B4}" destId="{BAB91E62-5D21-4F73-B842-3AE9A76AB9DD}" srcOrd="3" destOrd="0" parTransId="{2C8E6AC8-3397-47D3-ABF2-E9A647D71369}" sibTransId="{804D1637-BA93-4CF1-8097-703D8C3937AF}"/>
    <dgm:cxn modelId="{AC2B3B3A-13D6-41E3-AAAB-96FB43BD8975}" type="presOf" srcId="{FC40C62B-A83A-4764-BC37-3424C4A5DF39}" destId="{8D650AD2-DF78-4808-B361-6DB15F4A3B1C}" srcOrd="0" destOrd="2" presId="urn:microsoft.com/office/officeart/2005/8/layout/vList3#2"/>
    <dgm:cxn modelId="{53045CAD-49DF-4EFA-847F-96E8E5372C0D}" srcId="{6E97D948-07D9-44D4-ADBF-AB60D0B5E9CA}" destId="{128F47E2-D57D-4CC5-9631-BBD7DDC37343}" srcOrd="0" destOrd="0" parTransId="{8A3D5EB0-2B3A-475B-A6B4-87DDC665614A}" sibTransId="{4F5884F6-14BA-448E-A862-399F2D69B056}"/>
    <dgm:cxn modelId="{8EBD9EA1-6574-46DF-AF2A-B380FB0338A6}" type="presOf" srcId="{5ED80EEF-4FA3-44B9-8108-A3D73BAB84B4}" destId="{8D650AD2-DF78-4808-B361-6DB15F4A3B1C}" srcOrd="0" destOrd="0" presId="urn:microsoft.com/office/officeart/2005/8/layout/vList3#2"/>
    <dgm:cxn modelId="{CE91270E-1886-4821-AC83-400C7D163024}" srcId="{6FEA9D7E-85B1-45DB-91C0-70429744D23C}" destId="{A54CFAA4-E94C-4DA4-96FB-B0BDE19FFBE8}" srcOrd="1" destOrd="0" parTransId="{FFB9F184-7F1D-45F2-BAE6-0089D652CFD4}" sibTransId="{B458CE11-1C90-49AD-B398-6BA7E5BEDA4C}"/>
    <dgm:cxn modelId="{6E63D117-23A7-4131-B304-2F0F8C8088DF}" type="presOf" srcId="{B6AD0BFE-9E6B-443E-8A67-88176AAC2A8A}" destId="{8D650AD2-DF78-4808-B361-6DB15F4A3B1C}" srcOrd="0" destOrd="3" presId="urn:microsoft.com/office/officeart/2005/8/layout/vList3#2"/>
    <dgm:cxn modelId="{05D9D7FD-F7FA-4438-844A-E848CDBE5C23}" type="presParOf" srcId="{7799DC94-3F37-442F-B173-155D709E4B16}" destId="{BC3B736C-D2AA-4101-9ECE-6232DE6E00E1}" srcOrd="0" destOrd="0" presId="urn:microsoft.com/office/officeart/2005/8/layout/vList3#2"/>
    <dgm:cxn modelId="{D18F47CD-7E98-43E1-97E4-17A6FA7E1DA0}" type="presParOf" srcId="{BC3B736C-D2AA-4101-9ECE-6232DE6E00E1}" destId="{85FC09C1-F5A8-48CE-A79A-7DF7DA8A91CC}" srcOrd="0" destOrd="0" presId="urn:microsoft.com/office/officeart/2005/8/layout/vList3#2"/>
    <dgm:cxn modelId="{E0BD6171-8DA7-4148-B5C9-B6CCEDCA3959}" type="presParOf" srcId="{BC3B736C-D2AA-4101-9ECE-6232DE6E00E1}" destId="{EA31B26A-DE4D-47F0-A1D9-A0BB98B2C43D}" srcOrd="1" destOrd="0" presId="urn:microsoft.com/office/officeart/2005/8/layout/vList3#2"/>
    <dgm:cxn modelId="{22014204-8D5C-4EC8-9097-AC86E6BA0DE9}" type="presParOf" srcId="{7799DC94-3F37-442F-B173-155D709E4B16}" destId="{1F91F140-1017-44A5-AE1A-F554E8805CFA}" srcOrd="1" destOrd="0" presId="urn:microsoft.com/office/officeart/2005/8/layout/vList3#2"/>
    <dgm:cxn modelId="{A2A738C0-2551-4AA4-A1DE-72F433435378}" type="presParOf" srcId="{7799DC94-3F37-442F-B173-155D709E4B16}" destId="{23F874D7-16C5-4EEA-8E16-79C735B4E4E1}" srcOrd="2" destOrd="0" presId="urn:microsoft.com/office/officeart/2005/8/layout/vList3#2"/>
    <dgm:cxn modelId="{9917BF3C-2173-4232-B58B-E82243DCFF40}" type="presParOf" srcId="{23F874D7-16C5-4EEA-8E16-79C735B4E4E1}" destId="{0CC77CC7-06E1-4509-BCB8-967BBC24F776}" srcOrd="0" destOrd="0" presId="urn:microsoft.com/office/officeart/2005/8/layout/vList3#2"/>
    <dgm:cxn modelId="{79F9445A-8E14-40CA-BE0E-E3EF334869C0}" type="presParOf" srcId="{23F874D7-16C5-4EEA-8E16-79C735B4E4E1}" destId="{623F5DBF-5DAC-4039-9A1C-4D0F8261FCBB}" srcOrd="1" destOrd="0" presId="urn:microsoft.com/office/officeart/2005/8/layout/vList3#2"/>
    <dgm:cxn modelId="{9B08E7E4-6486-4B7A-91D9-D210F35967D2}" type="presParOf" srcId="{7799DC94-3F37-442F-B173-155D709E4B16}" destId="{8E0E380A-31F2-4487-A093-9BB3C41DBC0B}" srcOrd="3" destOrd="0" presId="urn:microsoft.com/office/officeart/2005/8/layout/vList3#2"/>
    <dgm:cxn modelId="{4914F13B-9997-4A46-AD3F-FCACD6077CE3}" type="presParOf" srcId="{7799DC94-3F37-442F-B173-155D709E4B16}" destId="{984A7B51-DDBE-4C29-96C8-8388E747FBEA}" srcOrd="4" destOrd="0" presId="urn:microsoft.com/office/officeart/2005/8/layout/vList3#2"/>
    <dgm:cxn modelId="{9DCCB418-D952-4475-BE87-F8D82696BA5A}" type="presParOf" srcId="{984A7B51-DDBE-4C29-96C8-8388E747FBEA}" destId="{742821AC-200B-48B9-BDC3-259AF356565E}" srcOrd="0" destOrd="0" presId="urn:microsoft.com/office/officeart/2005/8/layout/vList3#2"/>
    <dgm:cxn modelId="{1925C9A3-11D3-410D-808A-D2C71CD51193}" type="presParOf" srcId="{984A7B51-DDBE-4C29-96C8-8388E747FBEA}" destId="{8D650AD2-DF78-4808-B361-6DB15F4A3B1C}" srcOrd="1" destOrd="0" presId="urn:microsoft.com/office/officeart/2005/8/layout/vList3#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24678B6-B649-4953-98EF-A804B9140762}" type="doc">
      <dgm:prSet loTypeId="urn:microsoft.com/office/officeart/2005/8/layout/hList6" loCatId="list" qsTypeId="urn:microsoft.com/office/officeart/2005/8/quickstyle/3d2" qsCatId="3D" csTypeId="urn:microsoft.com/office/officeart/2005/8/colors/accent5_3" csCatId="accent5" phldr="1"/>
      <dgm:spPr/>
      <dgm:t>
        <a:bodyPr/>
        <a:lstStyle/>
        <a:p>
          <a:endParaRPr lang="en-US"/>
        </a:p>
      </dgm:t>
    </dgm:pt>
    <dgm:pt modelId="{DB5EDD4D-9EAB-40FD-963F-3B9D7AEDBAD0}">
      <dgm:prSet phldrT="[Text]"/>
      <dgm:spPr/>
      <dgm:t>
        <a:bodyPr/>
        <a:lstStyle/>
        <a:p>
          <a:r>
            <a:rPr lang="en-US" b="1" u="sng" dirty="0" smtClean="0"/>
            <a:t>Define</a:t>
          </a:r>
          <a:endParaRPr lang="en-US" b="1" u="sng" dirty="0"/>
        </a:p>
      </dgm:t>
    </dgm:pt>
    <dgm:pt modelId="{CE65C7DE-C6BB-4900-8A84-F0D47B1BACE2}" type="parTrans" cxnId="{619F406B-2F60-4877-BBD3-946F0A2A915B}">
      <dgm:prSet/>
      <dgm:spPr/>
      <dgm:t>
        <a:bodyPr/>
        <a:lstStyle/>
        <a:p>
          <a:endParaRPr lang="en-US"/>
        </a:p>
      </dgm:t>
    </dgm:pt>
    <dgm:pt modelId="{C6A2191C-0EA8-40BE-907B-D1F7117AD0EC}" type="sibTrans" cxnId="{619F406B-2F60-4877-BBD3-946F0A2A915B}">
      <dgm:prSet/>
      <dgm:spPr/>
      <dgm:t>
        <a:bodyPr/>
        <a:lstStyle/>
        <a:p>
          <a:endParaRPr lang="en-US"/>
        </a:p>
      </dgm:t>
    </dgm:pt>
    <dgm:pt modelId="{5EAAC378-ED91-44F0-B0C1-D4C44EE67546}">
      <dgm:prSet phldrT="[Text]"/>
      <dgm:spPr/>
      <dgm:t>
        <a:bodyPr/>
        <a:lstStyle/>
        <a:p>
          <a:r>
            <a:rPr lang="en-US" dirty="0" smtClean="0"/>
            <a:t>Identify core team</a:t>
          </a:r>
          <a:endParaRPr lang="en-US" dirty="0"/>
        </a:p>
      </dgm:t>
    </dgm:pt>
    <dgm:pt modelId="{AF327384-DBC2-433C-BF92-6D9701CCC95D}" type="parTrans" cxnId="{C0AA7AE3-D078-4FA8-8B6B-C15385B6AC61}">
      <dgm:prSet/>
      <dgm:spPr/>
      <dgm:t>
        <a:bodyPr/>
        <a:lstStyle/>
        <a:p>
          <a:endParaRPr lang="en-US"/>
        </a:p>
      </dgm:t>
    </dgm:pt>
    <dgm:pt modelId="{A5986092-EB95-4D21-BAEC-053E70B7FABB}" type="sibTrans" cxnId="{C0AA7AE3-D078-4FA8-8B6B-C15385B6AC61}">
      <dgm:prSet/>
      <dgm:spPr/>
      <dgm:t>
        <a:bodyPr/>
        <a:lstStyle/>
        <a:p>
          <a:endParaRPr lang="en-US"/>
        </a:p>
      </dgm:t>
    </dgm:pt>
    <dgm:pt modelId="{ACBA0EAE-D30F-42FD-80EE-26BBC2E1F61D}">
      <dgm:prSet phldrT="[Text]"/>
      <dgm:spPr/>
      <dgm:t>
        <a:bodyPr/>
        <a:lstStyle/>
        <a:p>
          <a:r>
            <a:rPr lang="en-US" dirty="0" smtClean="0"/>
            <a:t>Identify and map as-is processes</a:t>
          </a:r>
          <a:endParaRPr lang="en-US" dirty="0"/>
        </a:p>
      </dgm:t>
    </dgm:pt>
    <dgm:pt modelId="{FB08F27B-77E9-4E5C-984D-3D23D0C07639}" type="parTrans" cxnId="{38D3E67B-C3DB-4D16-8291-C060F2131C1E}">
      <dgm:prSet/>
      <dgm:spPr/>
      <dgm:t>
        <a:bodyPr/>
        <a:lstStyle/>
        <a:p>
          <a:endParaRPr lang="en-US"/>
        </a:p>
      </dgm:t>
    </dgm:pt>
    <dgm:pt modelId="{1E3F5285-3E3A-452B-BF7C-406F1B523125}" type="sibTrans" cxnId="{38D3E67B-C3DB-4D16-8291-C060F2131C1E}">
      <dgm:prSet/>
      <dgm:spPr/>
      <dgm:t>
        <a:bodyPr/>
        <a:lstStyle/>
        <a:p>
          <a:endParaRPr lang="en-US"/>
        </a:p>
      </dgm:t>
    </dgm:pt>
    <dgm:pt modelId="{DE566941-7D31-4E7D-964B-0734F9EDF1A5}">
      <dgm:prSet phldrT="[Text]"/>
      <dgm:spPr/>
      <dgm:t>
        <a:bodyPr/>
        <a:lstStyle/>
        <a:p>
          <a:r>
            <a:rPr lang="en-US" dirty="0" smtClean="0"/>
            <a:t>Find and prioritize root causes</a:t>
          </a:r>
          <a:endParaRPr lang="en-US" dirty="0"/>
        </a:p>
      </dgm:t>
    </dgm:pt>
    <dgm:pt modelId="{7B2DECFA-E911-447F-ADA2-D46452788ED6}" type="parTrans" cxnId="{66E9E0FF-FFA1-4BE7-881D-BAE7B34E45E5}">
      <dgm:prSet/>
      <dgm:spPr/>
      <dgm:t>
        <a:bodyPr/>
        <a:lstStyle/>
        <a:p>
          <a:endParaRPr lang="en-US"/>
        </a:p>
      </dgm:t>
    </dgm:pt>
    <dgm:pt modelId="{3396B641-20B4-41A9-B29B-42666D7C700D}" type="sibTrans" cxnId="{66E9E0FF-FFA1-4BE7-881D-BAE7B34E45E5}">
      <dgm:prSet/>
      <dgm:spPr/>
      <dgm:t>
        <a:bodyPr/>
        <a:lstStyle/>
        <a:p>
          <a:endParaRPr lang="en-US"/>
        </a:p>
      </dgm:t>
    </dgm:pt>
    <dgm:pt modelId="{CAFCFB84-3F96-477F-BF28-3D7A3510277A}">
      <dgm:prSet phldrT="[Text]"/>
      <dgm:spPr/>
      <dgm:t>
        <a:bodyPr/>
        <a:lstStyle/>
        <a:p>
          <a:r>
            <a:rPr lang="en-US" dirty="0" smtClean="0"/>
            <a:t>Analyze current performance vs. goals</a:t>
          </a:r>
          <a:endParaRPr lang="en-US" dirty="0"/>
        </a:p>
      </dgm:t>
    </dgm:pt>
    <dgm:pt modelId="{EC313BA7-C358-4836-AD79-652D90CD4A11}" type="parTrans" cxnId="{24186576-693F-42B3-ACD3-DF47A2F6CA2B}">
      <dgm:prSet/>
      <dgm:spPr/>
      <dgm:t>
        <a:bodyPr/>
        <a:lstStyle/>
        <a:p>
          <a:endParaRPr lang="en-US"/>
        </a:p>
      </dgm:t>
    </dgm:pt>
    <dgm:pt modelId="{96CE17E9-2527-4E1E-B03F-181D6D0B4E5A}" type="sibTrans" cxnId="{24186576-693F-42B3-ACD3-DF47A2F6CA2B}">
      <dgm:prSet/>
      <dgm:spPr/>
      <dgm:t>
        <a:bodyPr/>
        <a:lstStyle/>
        <a:p>
          <a:endParaRPr lang="en-US"/>
        </a:p>
      </dgm:t>
    </dgm:pt>
    <dgm:pt modelId="{707FF692-5E10-4EF1-8770-938AA00CFA40}">
      <dgm:prSet phldrT="[Text]"/>
      <dgm:spPr/>
      <dgm:t>
        <a:bodyPr/>
        <a:lstStyle/>
        <a:p>
          <a:r>
            <a:rPr lang="en-US" b="1" u="sng" dirty="0" smtClean="0"/>
            <a:t>Improve</a:t>
          </a:r>
          <a:endParaRPr lang="en-US" b="1" u="sng" dirty="0"/>
        </a:p>
      </dgm:t>
    </dgm:pt>
    <dgm:pt modelId="{A83311B9-EFA3-455A-B5D2-137DC845ED17}" type="parTrans" cxnId="{C40C8D4A-87F9-4830-BFD5-D995C8F93048}">
      <dgm:prSet/>
      <dgm:spPr/>
      <dgm:t>
        <a:bodyPr/>
        <a:lstStyle/>
        <a:p>
          <a:endParaRPr lang="en-US"/>
        </a:p>
      </dgm:t>
    </dgm:pt>
    <dgm:pt modelId="{0607D377-5BB0-493B-AFFD-A710D6145AEA}" type="sibTrans" cxnId="{C40C8D4A-87F9-4830-BFD5-D995C8F93048}">
      <dgm:prSet/>
      <dgm:spPr/>
      <dgm:t>
        <a:bodyPr/>
        <a:lstStyle/>
        <a:p>
          <a:endParaRPr lang="en-US"/>
        </a:p>
      </dgm:t>
    </dgm:pt>
    <dgm:pt modelId="{1F5CE853-BCEB-42A6-8B6C-C486FBD875C9}">
      <dgm:prSet phldrT="[Text]"/>
      <dgm:spPr/>
      <dgm:t>
        <a:bodyPr/>
        <a:lstStyle/>
        <a:p>
          <a:r>
            <a:rPr lang="en-US" dirty="0" smtClean="0"/>
            <a:t>Plan and Implement solutions</a:t>
          </a:r>
          <a:endParaRPr lang="en-US" dirty="0"/>
        </a:p>
      </dgm:t>
    </dgm:pt>
    <dgm:pt modelId="{DBB04D15-3166-4A85-932F-0E3F1CBB6752}" type="parTrans" cxnId="{DE86D532-3678-4F07-AA1E-DF1D2A2D4CDD}">
      <dgm:prSet/>
      <dgm:spPr/>
      <dgm:t>
        <a:bodyPr/>
        <a:lstStyle/>
        <a:p>
          <a:endParaRPr lang="en-US"/>
        </a:p>
      </dgm:t>
    </dgm:pt>
    <dgm:pt modelId="{849BD1B4-2585-456D-B7CD-C33A4CD36D7F}" type="sibTrans" cxnId="{DE86D532-3678-4F07-AA1E-DF1D2A2D4CDD}">
      <dgm:prSet/>
      <dgm:spPr/>
      <dgm:t>
        <a:bodyPr/>
        <a:lstStyle/>
        <a:p>
          <a:endParaRPr lang="en-US"/>
        </a:p>
      </dgm:t>
    </dgm:pt>
    <dgm:pt modelId="{F37F7185-25C7-419D-9CBE-3903A685C728}">
      <dgm:prSet phldrT="[Text]"/>
      <dgm:spPr/>
      <dgm:t>
        <a:bodyPr/>
        <a:lstStyle/>
        <a:p>
          <a:r>
            <a:rPr lang="en-US" dirty="0" smtClean="0"/>
            <a:t>Communicate plan to stakeholders</a:t>
          </a:r>
          <a:endParaRPr lang="en-US" dirty="0"/>
        </a:p>
      </dgm:t>
    </dgm:pt>
    <dgm:pt modelId="{E6967FC8-533F-4818-8C5E-9156F6BDD407}" type="parTrans" cxnId="{266F555C-EB9D-4E03-80A8-270318F54276}">
      <dgm:prSet/>
      <dgm:spPr/>
      <dgm:t>
        <a:bodyPr/>
        <a:lstStyle/>
        <a:p>
          <a:endParaRPr lang="en-US"/>
        </a:p>
      </dgm:t>
    </dgm:pt>
    <dgm:pt modelId="{6F16006E-B7D8-492B-8AB6-509BD43FB3F2}" type="sibTrans" cxnId="{266F555C-EB9D-4E03-80A8-270318F54276}">
      <dgm:prSet/>
      <dgm:spPr/>
      <dgm:t>
        <a:bodyPr/>
        <a:lstStyle/>
        <a:p>
          <a:endParaRPr lang="en-US"/>
        </a:p>
      </dgm:t>
    </dgm:pt>
    <dgm:pt modelId="{0FE4DBAC-1401-4F2C-9F84-ED5E8CFFE3C6}">
      <dgm:prSet phldrT="[Text]"/>
      <dgm:spPr/>
      <dgm:t>
        <a:bodyPr/>
        <a:lstStyle/>
        <a:p>
          <a:r>
            <a:rPr lang="en-US" b="1" u="sng" dirty="0" smtClean="0"/>
            <a:t>Measure</a:t>
          </a:r>
          <a:endParaRPr lang="en-US" b="1" u="sng" dirty="0"/>
        </a:p>
      </dgm:t>
    </dgm:pt>
    <dgm:pt modelId="{A7929B9A-6915-48AF-AEF1-F2FC6ECDC525}" type="parTrans" cxnId="{60A1A549-3C10-4A86-88DF-E21AE7B5635B}">
      <dgm:prSet/>
      <dgm:spPr/>
      <dgm:t>
        <a:bodyPr/>
        <a:lstStyle/>
        <a:p>
          <a:endParaRPr lang="en-US"/>
        </a:p>
      </dgm:t>
    </dgm:pt>
    <dgm:pt modelId="{85AB992E-FA1F-4897-A2C4-8A16FA17E758}" type="sibTrans" cxnId="{60A1A549-3C10-4A86-88DF-E21AE7B5635B}">
      <dgm:prSet/>
      <dgm:spPr/>
      <dgm:t>
        <a:bodyPr/>
        <a:lstStyle/>
        <a:p>
          <a:endParaRPr lang="en-US"/>
        </a:p>
      </dgm:t>
    </dgm:pt>
    <dgm:pt modelId="{90270B04-C07C-4428-BDE1-1B52E09526C9}">
      <dgm:prSet phldrT="[Text]"/>
      <dgm:spPr/>
      <dgm:t>
        <a:bodyPr/>
        <a:lstStyle/>
        <a:p>
          <a:r>
            <a:rPr lang="en-US" dirty="0" smtClean="0"/>
            <a:t>ID, Collect and measure data</a:t>
          </a:r>
          <a:endParaRPr lang="en-US" dirty="0"/>
        </a:p>
      </dgm:t>
    </dgm:pt>
    <dgm:pt modelId="{61B01CBA-05A3-4F29-B59A-E0EA0FF3B885}" type="parTrans" cxnId="{387E35E8-04D3-45D8-A6A3-99FE2665A5D2}">
      <dgm:prSet/>
      <dgm:spPr/>
      <dgm:t>
        <a:bodyPr/>
        <a:lstStyle/>
        <a:p>
          <a:endParaRPr lang="en-US"/>
        </a:p>
      </dgm:t>
    </dgm:pt>
    <dgm:pt modelId="{03DBEE94-09C3-414E-B5A5-7B3FA967EEDC}" type="sibTrans" cxnId="{387E35E8-04D3-45D8-A6A3-99FE2665A5D2}">
      <dgm:prSet/>
      <dgm:spPr/>
      <dgm:t>
        <a:bodyPr/>
        <a:lstStyle/>
        <a:p>
          <a:endParaRPr lang="en-US"/>
        </a:p>
      </dgm:t>
    </dgm:pt>
    <dgm:pt modelId="{34C48948-6E39-439A-8D93-7846302ADB2A}">
      <dgm:prSet phldrT="[Text]"/>
      <dgm:spPr/>
      <dgm:t>
        <a:bodyPr/>
        <a:lstStyle/>
        <a:p>
          <a:r>
            <a:rPr lang="en-US" dirty="0" smtClean="0"/>
            <a:t>Establish benchmarks </a:t>
          </a:r>
          <a:endParaRPr lang="en-US" dirty="0"/>
        </a:p>
      </dgm:t>
    </dgm:pt>
    <dgm:pt modelId="{2EA69699-1C97-4553-954A-F7B45A2E062D}" type="parTrans" cxnId="{6352CB46-6CFE-4E02-A497-25835CBA1CB3}">
      <dgm:prSet/>
      <dgm:spPr/>
      <dgm:t>
        <a:bodyPr/>
        <a:lstStyle/>
        <a:p>
          <a:endParaRPr lang="en-US"/>
        </a:p>
      </dgm:t>
    </dgm:pt>
    <dgm:pt modelId="{07C48A5B-DEC2-4267-9C96-32831A48B45B}" type="sibTrans" cxnId="{6352CB46-6CFE-4E02-A497-25835CBA1CB3}">
      <dgm:prSet/>
      <dgm:spPr/>
      <dgm:t>
        <a:bodyPr/>
        <a:lstStyle/>
        <a:p>
          <a:endParaRPr lang="en-US"/>
        </a:p>
      </dgm:t>
    </dgm:pt>
    <dgm:pt modelId="{F9D2DD0B-56B2-486E-A935-E74D1BD5DF3B}">
      <dgm:prSet phldrT="[Text]"/>
      <dgm:spPr/>
      <dgm:t>
        <a:bodyPr/>
        <a:lstStyle/>
        <a:p>
          <a:r>
            <a:rPr lang="en-US" dirty="0" smtClean="0"/>
            <a:t>Develop Project charter</a:t>
          </a:r>
          <a:endParaRPr lang="en-US" dirty="0"/>
        </a:p>
      </dgm:t>
    </dgm:pt>
    <dgm:pt modelId="{FD9C9FA1-9A43-43F6-97BE-6C2A1051477E}" type="parTrans" cxnId="{36762C8A-4A73-4545-B219-4D36618EEB1E}">
      <dgm:prSet/>
      <dgm:spPr/>
      <dgm:t>
        <a:bodyPr/>
        <a:lstStyle/>
        <a:p>
          <a:endParaRPr lang="en-US"/>
        </a:p>
      </dgm:t>
    </dgm:pt>
    <dgm:pt modelId="{03AB3400-4A60-43B7-9484-6A5FC5FD919C}" type="sibTrans" cxnId="{36762C8A-4A73-4545-B219-4D36618EEB1E}">
      <dgm:prSet/>
      <dgm:spPr/>
      <dgm:t>
        <a:bodyPr/>
        <a:lstStyle/>
        <a:p>
          <a:endParaRPr lang="en-US"/>
        </a:p>
      </dgm:t>
    </dgm:pt>
    <dgm:pt modelId="{E0052F41-2004-4202-85EE-8E44FB8973BE}">
      <dgm:prSet phldrT="[Text]"/>
      <dgm:spPr/>
      <dgm:t>
        <a:bodyPr/>
        <a:lstStyle/>
        <a:p>
          <a:endParaRPr lang="en-US" dirty="0"/>
        </a:p>
      </dgm:t>
    </dgm:pt>
    <dgm:pt modelId="{ABF7B8CC-30B4-4F0B-A056-4F3EDBE82745}" type="parTrans" cxnId="{946CC3C5-F58E-4CC7-A1C0-CCEF4B3ACF43}">
      <dgm:prSet/>
      <dgm:spPr/>
      <dgm:t>
        <a:bodyPr/>
        <a:lstStyle/>
        <a:p>
          <a:endParaRPr lang="en-US"/>
        </a:p>
      </dgm:t>
    </dgm:pt>
    <dgm:pt modelId="{26A601C2-0B01-427A-8486-1FCE0E5D9BD0}" type="sibTrans" cxnId="{946CC3C5-F58E-4CC7-A1C0-CCEF4B3ACF43}">
      <dgm:prSet/>
      <dgm:spPr/>
      <dgm:t>
        <a:bodyPr/>
        <a:lstStyle/>
        <a:p>
          <a:endParaRPr lang="en-US"/>
        </a:p>
      </dgm:t>
    </dgm:pt>
    <dgm:pt modelId="{B2D8CFFD-A446-454C-94BF-3DF8C1D74D03}">
      <dgm:prSet phldrT="[Text]"/>
      <dgm:spPr/>
      <dgm:t>
        <a:bodyPr/>
        <a:lstStyle/>
        <a:p>
          <a:r>
            <a:rPr lang="en-US" dirty="0" smtClean="0"/>
            <a:t>Create future process map</a:t>
          </a:r>
          <a:endParaRPr lang="en-US" dirty="0"/>
        </a:p>
      </dgm:t>
    </dgm:pt>
    <dgm:pt modelId="{529DA085-C2CF-4AAD-BF1B-4B85595A9231}" type="parTrans" cxnId="{4D944EA7-9D8A-457D-B89F-3E055B0B391C}">
      <dgm:prSet/>
      <dgm:spPr/>
      <dgm:t>
        <a:bodyPr/>
        <a:lstStyle/>
        <a:p>
          <a:endParaRPr lang="en-US"/>
        </a:p>
      </dgm:t>
    </dgm:pt>
    <dgm:pt modelId="{C4E0547B-6144-4395-B2EB-8FB7C95C2333}" type="sibTrans" cxnId="{4D944EA7-9D8A-457D-B89F-3E055B0B391C}">
      <dgm:prSet/>
      <dgm:spPr/>
      <dgm:t>
        <a:bodyPr/>
        <a:lstStyle/>
        <a:p>
          <a:endParaRPr lang="en-US"/>
        </a:p>
      </dgm:t>
    </dgm:pt>
    <dgm:pt modelId="{1D13CA4B-F009-474F-AD80-E04EFCE1A61D}">
      <dgm:prSet phldrT="[Text]"/>
      <dgm:spPr/>
      <dgm:t>
        <a:bodyPr/>
        <a:lstStyle/>
        <a:p>
          <a:r>
            <a:rPr lang="en-US" b="1" u="sng" dirty="0" smtClean="0"/>
            <a:t>Control</a:t>
          </a:r>
          <a:endParaRPr lang="en-US" b="1" u="sng" dirty="0"/>
        </a:p>
      </dgm:t>
    </dgm:pt>
    <dgm:pt modelId="{2ED5CCF2-3643-4241-9B66-5C9254A0AF1E}" type="parTrans" cxnId="{BE803BBA-A5FC-4FF6-B716-47026BFA9965}">
      <dgm:prSet/>
      <dgm:spPr/>
      <dgm:t>
        <a:bodyPr/>
        <a:lstStyle/>
        <a:p>
          <a:endParaRPr lang="en-US"/>
        </a:p>
      </dgm:t>
    </dgm:pt>
    <dgm:pt modelId="{0F4108A3-F7FC-4821-A9B6-3C18E9F0245A}" type="sibTrans" cxnId="{BE803BBA-A5FC-4FF6-B716-47026BFA9965}">
      <dgm:prSet/>
      <dgm:spPr/>
      <dgm:t>
        <a:bodyPr/>
        <a:lstStyle/>
        <a:p>
          <a:endParaRPr lang="en-US"/>
        </a:p>
      </dgm:t>
    </dgm:pt>
    <dgm:pt modelId="{3F24BA10-8DA7-470C-8A86-4B5E27DE8783}">
      <dgm:prSet phldrT="[Text]"/>
      <dgm:spPr/>
      <dgm:t>
        <a:bodyPr/>
        <a:lstStyle/>
        <a:p>
          <a:r>
            <a:rPr lang="en-US" b="1" u="sng" dirty="0" smtClean="0"/>
            <a:t>Analyze</a:t>
          </a:r>
          <a:endParaRPr lang="en-US" b="1" u="sng" dirty="0"/>
        </a:p>
      </dgm:t>
    </dgm:pt>
    <dgm:pt modelId="{FE3EB212-8812-4725-8D6B-176B22CC577E}" type="sibTrans" cxnId="{9A204B6C-51C9-48EF-96D1-1CB285F73BD9}">
      <dgm:prSet/>
      <dgm:spPr/>
      <dgm:t>
        <a:bodyPr/>
        <a:lstStyle/>
        <a:p>
          <a:endParaRPr lang="en-US"/>
        </a:p>
      </dgm:t>
    </dgm:pt>
    <dgm:pt modelId="{6C8DF8BC-40FD-4552-B4DC-D4367AC7E5F8}" type="parTrans" cxnId="{9A204B6C-51C9-48EF-96D1-1CB285F73BD9}">
      <dgm:prSet/>
      <dgm:spPr/>
      <dgm:t>
        <a:bodyPr/>
        <a:lstStyle/>
        <a:p>
          <a:endParaRPr lang="en-US"/>
        </a:p>
      </dgm:t>
    </dgm:pt>
    <dgm:pt modelId="{E524B3FA-DF9C-4A0A-8BA7-D346880C6530}">
      <dgm:prSet phldrT="[Text]"/>
      <dgm:spPr/>
      <dgm:t>
        <a:bodyPr/>
        <a:lstStyle/>
        <a:p>
          <a:r>
            <a:rPr lang="en-US" dirty="0" smtClean="0"/>
            <a:t>Monitor improvements and continue to validate for control</a:t>
          </a:r>
          <a:endParaRPr lang="en-US" dirty="0"/>
        </a:p>
      </dgm:t>
    </dgm:pt>
    <dgm:pt modelId="{04FF6EA0-8CA9-4051-B8BA-33B28CDFF60E}" type="parTrans" cxnId="{679A4D89-9F46-4F2B-890A-7FF84A8589B8}">
      <dgm:prSet/>
      <dgm:spPr/>
      <dgm:t>
        <a:bodyPr/>
        <a:lstStyle/>
        <a:p>
          <a:endParaRPr lang="en-US"/>
        </a:p>
      </dgm:t>
    </dgm:pt>
    <dgm:pt modelId="{DEF69BB0-4D55-4FC4-B060-CB5BF1DC0C23}" type="sibTrans" cxnId="{679A4D89-9F46-4F2B-890A-7FF84A8589B8}">
      <dgm:prSet/>
      <dgm:spPr/>
      <dgm:t>
        <a:bodyPr/>
        <a:lstStyle/>
        <a:p>
          <a:endParaRPr lang="en-US"/>
        </a:p>
      </dgm:t>
    </dgm:pt>
    <dgm:pt modelId="{303F4D68-8844-4246-94F5-41CAA83F09CD}">
      <dgm:prSet phldrT="[Text]"/>
      <dgm:spPr/>
      <dgm:t>
        <a:bodyPr/>
        <a:lstStyle/>
        <a:p>
          <a:r>
            <a:rPr lang="en-US" dirty="0" smtClean="0"/>
            <a:t>Create detailed process mapping of class registration process</a:t>
          </a:r>
          <a:endParaRPr lang="en-US" dirty="0"/>
        </a:p>
      </dgm:t>
    </dgm:pt>
    <dgm:pt modelId="{B46EA693-C85D-4ECA-9FAB-C44EF495E62F}" type="parTrans" cxnId="{31D366B1-8D3A-4824-B5A7-4C765AEEB1A8}">
      <dgm:prSet/>
      <dgm:spPr/>
    </dgm:pt>
    <dgm:pt modelId="{D61A6E57-C1A2-4133-832A-9E674E26E0CF}" type="sibTrans" cxnId="{31D366B1-8D3A-4824-B5A7-4C765AEEB1A8}">
      <dgm:prSet/>
      <dgm:spPr/>
    </dgm:pt>
    <dgm:pt modelId="{92DC1FED-B55B-45E2-8080-FFD005BAB7FF}" type="pres">
      <dgm:prSet presAssocID="{D24678B6-B649-4953-98EF-A804B9140762}" presName="Name0" presStyleCnt="0">
        <dgm:presLayoutVars>
          <dgm:dir/>
          <dgm:resizeHandles val="exact"/>
        </dgm:presLayoutVars>
      </dgm:prSet>
      <dgm:spPr/>
      <dgm:t>
        <a:bodyPr/>
        <a:lstStyle/>
        <a:p>
          <a:endParaRPr lang="en-US"/>
        </a:p>
      </dgm:t>
    </dgm:pt>
    <dgm:pt modelId="{BD52EED9-A114-4725-B8D6-DA403D08DD5B}" type="pres">
      <dgm:prSet presAssocID="{DB5EDD4D-9EAB-40FD-963F-3B9D7AEDBAD0}" presName="node" presStyleLbl="node1" presStyleIdx="0" presStyleCnt="5">
        <dgm:presLayoutVars>
          <dgm:bulletEnabled val="1"/>
        </dgm:presLayoutVars>
      </dgm:prSet>
      <dgm:spPr/>
      <dgm:t>
        <a:bodyPr/>
        <a:lstStyle/>
        <a:p>
          <a:endParaRPr lang="en-US"/>
        </a:p>
      </dgm:t>
    </dgm:pt>
    <dgm:pt modelId="{42418AC1-70EB-4DC8-ADF7-FBABB546F8E7}" type="pres">
      <dgm:prSet presAssocID="{C6A2191C-0EA8-40BE-907B-D1F7117AD0EC}" presName="sibTrans" presStyleCnt="0"/>
      <dgm:spPr/>
    </dgm:pt>
    <dgm:pt modelId="{101B0971-C2B9-4720-84F1-3AE36AFA3FAB}" type="pres">
      <dgm:prSet presAssocID="{0FE4DBAC-1401-4F2C-9F84-ED5E8CFFE3C6}" presName="node" presStyleLbl="node1" presStyleIdx="1" presStyleCnt="5">
        <dgm:presLayoutVars>
          <dgm:bulletEnabled val="1"/>
        </dgm:presLayoutVars>
      </dgm:prSet>
      <dgm:spPr/>
      <dgm:t>
        <a:bodyPr/>
        <a:lstStyle/>
        <a:p>
          <a:endParaRPr lang="en-US"/>
        </a:p>
      </dgm:t>
    </dgm:pt>
    <dgm:pt modelId="{AE1326BE-27EC-4532-9E04-CFEFBBB70F8D}" type="pres">
      <dgm:prSet presAssocID="{85AB992E-FA1F-4897-A2C4-8A16FA17E758}" presName="sibTrans" presStyleCnt="0"/>
      <dgm:spPr/>
    </dgm:pt>
    <dgm:pt modelId="{11265B98-F66C-4F59-A748-1D2EF9765538}" type="pres">
      <dgm:prSet presAssocID="{3F24BA10-8DA7-470C-8A86-4B5E27DE8783}" presName="node" presStyleLbl="node1" presStyleIdx="2" presStyleCnt="5">
        <dgm:presLayoutVars>
          <dgm:bulletEnabled val="1"/>
        </dgm:presLayoutVars>
      </dgm:prSet>
      <dgm:spPr/>
      <dgm:t>
        <a:bodyPr/>
        <a:lstStyle/>
        <a:p>
          <a:endParaRPr lang="en-US"/>
        </a:p>
      </dgm:t>
    </dgm:pt>
    <dgm:pt modelId="{2CD10820-AE78-446C-AF4D-5E3256EDD4F7}" type="pres">
      <dgm:prSet presAssocID="{FE3EB212-8812-4725-8D6B-176B22CC577E}" presName="sibTrans" presStyleCnt="0"/>
      <dgm:spPr/>
    </dgm:pt>
    <dgm:pt modelId="{50D34317-0007-4AC5-8DA4-8678192FFE0A}" type="pres">
      <dgm:prSet presAssocID="{707FF692-5E10-4EF1-8770-938AA00CFA40}" presName="node" presStyleLbl="node1" presStyleIdx="3" presStyleCnt="5">
        <dgm:presLayoutVars>
          <dgm:bulletEnabled val="1"/>
        </dgm:presLayoutVars>
      </dgm:prSet>
      <dgm:spPr/>
      <dgm:t>
        <a:bodyPr/>
        <a:lstStyle/>
        <a:p>
          <a:endParaRPr lang="en-US"/>
        </a:p>
      </dgm:t>
    </dgm:pt>
    <dgm:pt modelId="{4A57B07B-AA02-4084-BAEB-594E2E5D9C20}" type="pres">
      <dgm:prSet presAssocID="{0607D377-5BB0-493B-AFFD-A710D6145AEA}" presName="sibTrans" presStyleCnt="0"/>
      <dgm:spPr/>
    </dgm:pt>
    <dgm:pt modelId="{C6BF2ECF-DFDB-4F8B-8C5F-8326780A11DA}" type="pres">
      <dgm:prSet presAssocID="{1D13CA4B-F009-474F-AD80-E04EFCE1A61D}" presName="node" presStyleLbl="node1" presStyleIdx="4" presStyleCnt="5">
        <dgm:presLayoutVars>
          <dgm:bulletEnabled val="1"/>
        </dgm:presLayoutVars>
      </dgm:prSet>
      <dgm:spPr/>
      <dgm:t>
        <a:bodyPr/>
        <a:lstStyle/>
        <a:p>
          <a:endParaRPr lang="en-US"/>
        </a:p>
      </dgm:t>
    </dgm:pt>
  </dgm:ptLst>
  <dgm:cxnLst>
    <dgm:cxn modelId="{619F406B-2F60-4877-BBD3-946F0A2A915B}" srcId="{D24678B6-B649-4953-98EF-A804B9140762}" destId="{DB5EDD4D-9EAB-40FD-963F-3B9D7AEDBAD0}" srcOrd="0" destOrd="0" parTransId="{CE65C7DE-C6BB-4900-8A84-F0D47B1BACE2}" sibTransId="{C6A2191C-0EA8-40BE-907B-D1F7117AD0EC}"/>
    <dgm:cxn modelId="{49F5009F-1DD8-41D0-B2A0-D924AFAE85D3}" type="presOf" srcId="{E524B3FA-DF9C-4A0A-8BA7-D346880C6530}" destId="{C6BF2ECF-DFDB-4F8B-8C5F-8326780A11DA}" srcOrd="0" destOrd="1" presId="urn:microsoft.com/office/officeart/2005/8/layout/hList6"/>
    <dgm:cxn modelId="{AD15A6A5-F794-4996-95CA-411F0DAD2539}" type="presOf" srcId="{DE566941-7D31-4E7D-964B-0734F9EDF1A5}" destId="{11265B98-F66C-4F59-A748-1D2EF9765538}" srcOrd="0" destOrd="1" presId="urn:microsoft.com/office/officeart/2005/8/layout/hList6"/>
    <dgm:cxn modelId="{0A1A5BB5-5782-477C-94CC-87FB11B4635A}" type="presOf" srcId="{1F5CE853-BCEB-42A6-8B6C-C486FBD875C9}" destId="{50D34317-0007-4AC5-8DA4-8678192FFE0A}" srcOrd="0" destOrd="1" presId="urn:microsoft.com/office/officeart/2005/8/layout/hList6"/>
    <dgm:cxn modelId="{E6D7AC68-6DD1-4FF4-9F0B-DA6AD8F25E28}" type="presOf" srcId="{5EAAC378-ED91-44F0-B0C1-D4C44EE67546}" destId="{BD52EED9-A114-4725-B8D6-DA403D08DD5B}" srcOrd="0" destOrd="1" presId="urn:microsoft.com/office/officeart/2005/8/layout/hList6"/>
    <dgm:cxn modelId="{44CB98B2-DAF6-4BE8-AB03-30A7DD853852}" type="presOf" srcId="{CAFCFB84-3F96-477F-BF28-3D7A3510277A}" destId="{11265B98-F66C-4F59-A748-1D2EF9765538}" srcOrd="0" destOrd="2" presId="urn:microsoft.com/office/officeart/2005/8/layout/hList6"/>
    <dgm:cxn modelId="{31D366B1-8D3A-4824-B5A7-4C765AEEB1A8}" srcId="{0FE4DBAC-1401-4F2C-9F84-ED5E8CFFE3C6}" destId="{303F4D68-8844-4246-94F5-41CAA83F09CD}" srcOrd="2" destOrd="0" parTransId="{B46EA693-C85D-4ECA-9FAB-C44EF495E62F}" sibTransId="{D61A6E57-C1A2-4133-832A-9E674E26E0CF}"/>
    <dgm:cxn modelId="{4D31BA48-8CC5-4195-95AA-0B84717251B0}" type="presOf" srcId="{34C48948-6E39-439A-8D93-7846302ADB2A}" destId="{101B0971-C2B9-4720-84F1-3AE36AFA3FAB}" srcOrd="0" destOrd="2" presId="urn:microsoft.com/office/officeart/2005/8/layout/hList6"/>
    <dgm:cxn modelId="{E7BA29C0-9137-4A23-9936-9353428E2B52}" type="presOf" srcId="{F37F7185-25C7-419D-9CBE-3903A685C728}" destId="{50D34317-0007-4AC5-8DA4-8678192FFE0A}" srcOrd="0" destOrd="3" presId="urn:microsoft.com/office/officeart/2005/8/layout/hList6"/>
    <dgm:cxn modelId="{D8EAF173-BA34-49F3-B92A-7D70523DB438}" type="presOf" srcId="{E0052F41-2004-4202-85EE-8E44FB8973BE}" destId="{101B0971-C2B9-4720-84F1-3AE36AFA3FAB}" srcOrd="0" destOrd="4" presId="urn:microsoft.com/office/officeart/2005/8/layout/hList6"/>
    <dgm:cxn modelId="{DE86D532-3678-4F07-AA1E-DF1D2A2D4CDD}" srcId="{707FF692-5E10-4EF1-8770-938AA00CFA40}" destId="{1F5CE853-BCEB-42A6-8B6C-C486FBD875C9}" srcOrd="0" destOrd="0" parTransId="{DBB04D15-3166-4A85-932F-0E3F1CBB6752}" sibTransId="{849BD1B4-2585-456D-B7CD-C33A4CD36D7F}"/>
    <dgm:cxn modelId="{157EA9C1-573A-4E17-BCE3-921E665D1B99}" type="presOf" srcId="{ACBA0EAE-D30F-42FD-80EE-26BBC2E1F61D}" destId="{BD52EED9-A114-4725-B8D6-DA403D08DD5B}" srcOrd="0" destOrd="3" presId="urn:microsoft.com/office/officeart/2005/8/layout/hList6"/>
    <dgm:cxn modelId="{36762C8A-4A73-4545-B219-4D36618EEB1E}" srcId="{DB5EDD4D-9EAB-40FD-963F-3B9D7AEDBAD0}" destId="{F9D2DD0B-56B2-486E-A935-E74D1BD5DF3B}" srcOrd="1" destOrd="0" parTransId="{FD9C9FA1-9A43-43F6-97BE-6C2A1051477E}" sibTransId="{03AB3400-4A60-43B7-9484-6A5FC5FD919C}"/>
    <dgm:cxn modelId="{24186576-693F-42B3-ACD3-DF47A2F6CA2B}" srcId="{3F24BA10-8DA7-470C-8A86-4B5E27DE8783}" destId="{CAFCFB84-3F96-477F-BF28-3D7A3510277A}" srcOrd="1" destOrd="0" parTransId="{EC313BA7-C358-4836-AD79-652D90CD4A11}" sibTransId="{96CE17E9-2527-4E1E-B03F-181D6D0B4E5A}"/>
    <dgm:cxn modelId="{4D944EA7-9D8A-457D-B89F-3E055B0B391C}" srcId="{707FF692-5E10-4EF1-8770-938AA00CFA40}" destId="{B2D8CFFD-A446-454C-94BF-3DF8C1D74D03}" srcOrd="1" destOrd="0" parTransId="{529DA085-C2CF-4AAD-BF1B-4B85595A9231}" sibTransId="{C4E0547B-6144-4395-B2EB-8FB7C95C2333}"/>
    <dgm:cxn modelId="{B150049A-615F-4DA8-A07D-D980B4A0EC40}" type="presOf" srcId="{F9D2DD0B-56B2-486E-A935-E74D1BD5DF3B}" destId="{BD52EED9-A114-4725-B8D6-DA403D08DD5B}" srcOrd="0" destOrd="2" presId="urn:microsoft.com/office/officeart/2005/8/layout/hList6"/>
    <dgm:cxn modelId="{4CFCAEE0-80EF-4725-87A8-F3879227BC22}" type="presOf" srcId="{707FF692-5E10-4EF1-8770-938AA00CFA40}" destId="{50D34317-0007-4AC5-8DA4-8678192FFE0A}" srcOrd="0" destOrd="0" presId="urn:microsoft.com/office/officeart/2005/8/layout/hList6"/>
    <dgm:cxn modelId="{387E35E8-04D3-45D8-A6A3-99FE2665A5D2}" srcId="{0FE4DBAC-1401-4F2C-9F84-ED5E8CFFE3C6}" destId="{90270B04-C07C-4428-BDE1-1B52E09526C9}" srcOrd="0" destOrd="0" parTransId="{61B01CBA-05A3-4F29-B59A-E0EA0FF3B885}" sibTransId="{03DBEE94-09C3-414E-B5A5-7B3FA967EEDC}"/>
    <dgm:cxn modelId="{2DCBD548-A749-416D-A256-87ECED5F67D0}" type="presOf" srcId="{303F4D68-8844-4246-94F5-41CAA83F09CD}" destId="{101B0971-C2B9-4720-84F1-3AE36AFA3FAB}" srcOrd="0" destOrd="3" presId="urn:microsoft.com/office/officeart/2005/8/layout/hList6"/>
    <dgm:cxn modelId="{66E9E0FF-FFA1-4BE7-881D-BAE7B34E45E5}" srcId="{3F24BA10-8DA7-470C-8A86-4B5E27DE8783}" destId="{DE566941-7D31-4E7D-964B-0734F9EDF1A5}" srcOrd="0" destOrd="0" parTransId="{7B2DECFA-E911-447F-ADA2-D46452788ED6}" sibTransId="{3396B641-20B4-41A9-B29B-42666D7C700D}"/>
    <dgm:cxn modelId="{D4EA806D-1853-441D-AE9F-D3807B0656FE}" type="presOf" srcId="{0FE4DBAC-1401-4F2C-9F84-ED5E8CFFE3C6}" destId="{101B0971-C2B9-4720-84F1-3AE36AFA3FAB}" srcOrd="0" destOrd="0" presId="urn:microsoft.com/office/officeart/2005/8/layout/hList6"/>
    <dgm:cxn modelId="{946CC3C5-F58E-4CC7-A1C0-CCEF4B3ACF43}" srcId="{0FE4DBAC-1401-4F2C-9F84-ED5E8CFFE3C6}" destId="{E0052F41-2004-4202-85EE-8E44FB8973BE}" srcOrd="3" destOrd="0" parTransId="{ABF7B8CC-30B4-4F0B-A056-4F3EDBE82745}" sibTransId="{26A601C2-0B01-427A-8486-1FCE0E5D9BD0}"/>
    <dgm:cxn modelId="{266F555C-EB9D-4E03-80A8-270318F54276}" srcId="{707FF692-5E10-4EF1-8770-938AA00CFA40}" destId="{F37F7185-25C7-419D-9CBE-3903A685C728}" srcOrd="2" destOrd="0" parTransId="{E6967FC8-533F-4818-8C5E-9156F6BDD407}" sibTransId="{6F16006E-B7D8-492B-8AB6-509BD43FB3F2}"/>
    <dgm:cxn modelId="{9A204B6C-51C9-48EF-96D1-1CB285F73BD9}" srcId="{D24678B6-B649-4953-98EF-A804B9140762}" destId="{3F24BA10-8DA7-470C-8A86-4B5E27DE8783}" srcOrd="2" destOrd="0" parTransId="{6C8DF8BC-40FD-4552-B4DC-D4367AC7E5F8}" sibTransId="{FE3EB212-8812-4725-8D6B-176B22CC577E}"/>
    <dgm:cxn modelId="{679A4D89-9F46-4F2B-890A-7FF84A8589B8}" srcId="{1D13CA4B-F009-474F-AD80-E04EFCE1A61D}" destId="{E524B3FA-DF9C-4A0A-8BA7-D346880C6530}" srcOrd="0" destOrd="0" parTransId="{04FF6EA0-8CA9-4051-B8BA-33B28CDFF60E}" sibTransId="{DEF69BB0-4D55-4FC4-B060-CB5BF1DC0C23}"/>
    <dgm:cxn modelId="{60A1A549-3C10-4A86-88DF-E21AE7B5635B}" srcId="{D24678B6-B649-4953-98EF-A804B9140762}" destId="{0FE4DBAC-1401-4F2C-9F84-ED5E8CFFE3C6}" srcOrd="1" destOrd="0" parTransId="{A7929B9A-6915-48AF-AEF1-F2FC6ECDC525}" sibTransId="{85AB992E-FA1F-4897-A2C4-8A16FA17E758}"/>
    <dgm:cxn modelId="{C0AA7AE3-D078-4FA8-8B6B-C15385B6AC61}" srcId="{DB5EDD4D-9EAB-40FD-963F-3B9D7AEDBAD0}" destId="{5EAAC378-ED91-44F0-B0C1-D4C44EE67546}" srcOrd="0" destOrd="0" parTransId="{AF327384-DBC2-433C-BF92-6D9701CCC95D}" sibTransId="{A5986092-EB95-4D21-BAEC-053E70B7FABB}"/>
    <dgm:cxn modelId="{B98A1CA6-AF8A-4F9B-99C1-6F7891961A05}" type="presOf" srcId="{B2D8CFFD-A446-454C-94BF-3DF8C1D74D03}" destId="{50D34317-0007-4AC5-8DA4-8678192FFE0A}" srcOrd="0" destOrd="2" presId="urn:microsoft.com/office/officeart/2005/8/layout/hList6"/>
    <dgm:cxn modelId="{BE803BBA-A5FC-4FF6-B716-47026BFA9965}" srcId="{D24678B6-B649-4953-98EF-A804B9140762}" destId="{1D13CA4B-F009-474F-AD80-E04EFCE1A61D}" srcOrd="4" destOrd="0" parTransId="{2ED5CCF2-3643-4241-9B66-5C9254A0AF1E}" sibTransId="{0F4108A3-F7FC-4821-A9B6-3C18E9F0245A}"/>
    <dgm:cxn modelId="{6352CB46-6CFE-4E02-A497-25835CBA1CB3}" srcId="{0FE4DBAC-1401-4F2C-9F84-ED5E8CFFE3C6}" destId="{34C48948-6E39-439A-8D93-7846302ADB2A}" srcOrd="1" destOrd="0" parTransId="{2EA69699-1C97-4553-954A-F7B45A2E062D}" sibTransId="{07C48A5B-DEC2-4267-9C96-32831A48B45B}"/>
    <dgm:cxn modelId="{C40C8D4A-87F9-4830-BFD5-D995C8F93048}" srcId="{D24678B6-B649-4953-98EF-A804B9140762}" destId="{707FF692-5E10-4EF1-8770-938AA00CFA40}" srcOrd="3" destOrd="0" parTransId="{A83311B9-EFA3-455A-B5D2-137DC845ED17}" sibTransId="{0607D377-5BB0-493B-AFFD-A710D6145AEA}"/>
    <dgm:cxn modelId="{8CC72AC2-CB23-49D8-9201-0671979F68BF}" type="presOf" srcId="{90270B04-C07C-4428-BDE1-1B52E09526C9}" destId="{101B0971-C2B9-4720-84F1-3AE36AFA3FAB}" srcOrd="0" destOrd="1" presId="urn:microsoft.com/office/officeart/2005/8/layout/hList6"/>
    <dgm:cxn modelId="{C629F723-E6C6-4950-8254-4A6B8F349647}" type="presOf" srcId="{DB5EDD4D-9EAB-40FD-963F-3B9D7AEDBAD0}" destId="{BD52EED9-A114-4725-B8D6-DA403D08DD5B}" srcOrd="0" destOrd="0" presId="urn:microsoft.com/office/officeart/2005/8/layout/hList6"/>
    <dgm:cxn modelId="{38D3E67B-C3DB-4D16-8291-C060F2131C1E}" srcId="{DB5EDD4D-9EAB-40FD-963F-3B9D7AEDBAD0}" destId="{ACBA0EAE-D30F-42FD-80EE-26BBC2E1F61D}" srcOrd="2" destOrd="0" parTransId="{FB08F27B-77E9-4E5C-984D-3D23D0C07639}" sibTransId="{1E3F5285-3E3A-452B-BF7C-406F1B523125}"/>
    <dgm:cxn modelId="{27618BEE-F753-4727-B7AC-363DA37706C1}" type="presOf" srcId="{3F24BA10-8DA7-470C-8A86-4B5E27DE8783}" destId="{11265B98-F66C-4F59-A748-1D2EF9765538}" srcOrd="0" destOrd="0" presId="urn:microsoft.com/office/officeart/2005/8/layout/hList6"/>
    <dgm:cxn modelId="{7E1026E3-5AF2-4EC3-93B5-3639CF1B7243}" type="presOf" srcId="{1D13CA4B-F009-474F-AD80-E04EFCE1A61D}" destId="{C6BF2ECF-DFDB-4F8B-8C5F-8326780A11DA}" srcOrd="0" destOrd="0" presId="urn:microsoft.com/office/officeart/2005/8/layout/hList6"/>
    <dgm:cxn modelId="{FE09DC65-2257-47B1-A9FF-2FE7E6D384A8}" type="presOf" srcId="{D24678B6-B649-4953-98EF-A804B9140762}" destId="{92DC1FED-B55B-45E2-8080-FFD005BAB7FF}" srcOrd="0" destOrd="0" presId="urn:microsoft.com/office/officeart/2005/8/layout/hList6"/>
    <dgm:cxn modelId="{73F8462F-93E6-417E-8810-6A0654944047}" type="presParOf" srcId="{92DC1FED-B55B-45E2-8080-FFD005BAB7FF}" destId="{BD52EED9-A114-4725-B8D6-DA403D08DD5B}" srcOrd="0" destOrd="0" presId="urn:microsoft.com/office/officeart/2005/8/layout/hList6"/>
    <dgm:cxn modelId="{5281F281-FD5C-4AF6-9BC5-137D09817781}" type="presParOf" srcId="{92DC1FED-B55B-45E2-8080-FFD005BAB7FF}" destId="{42418AC1-70EB-4DC8-ADF7-FBABB546F8E7}" srcOrd="1" destOrd="0" presId="urn:microsoft.com/office/officeart/2005/8/layout/hList6"/>
    <dgm:cxn modelId="{7192CFDC-97FC-4BB4-859D-2854C35E93A3}" type="presParOf" srcId="{92DC1FED-B55B-45E2-8080-FFD005BAB7FF}" destId="{101B0971-C2B9-4720-84F1-3AE36AFA3FAB}" srcOrd="2" destOrd="0" presId="urn:microsoft.com/office/officeart/2005/8/layout/hList6"/>
    <dgm:cxn modelId="{E96D9A5E-9FB2-4470-A20C-1104AF69B4A2}" type="presParOf" srcId="{92DC1FED-B55B-45E2-8080-FFD005BAB7FF}" destId="{AE1326BE-27EC-4532-9E04-CFEFBBB70F8D}" srcOrd="3" destOrd="0" presId="urn:microsoft.com/office/officeart/2005/8/layout/hList6"/>
    <dgm:cxn modelId="{DBEE1D82-8266-4DE8-B1AE-5FD54939281A}" type="presParOf" srcId="{92DC1FED-B55B-45E2-8080-FFD005BAB7FF}" destId="{11265B98-F66C-4F59-A748-1D2EF9765538}" srcOrd="4" destOrd="0" presId="urn:microsoft.com/office/officeart/2005/8/layout/hList6"/>
    <dgm:cxn modelId="{30E8AA08-5A12-482B-BAAD-2FD16DFCDD84}" type="presParOf" srcId="{92DC1FED-B55B-45E2-8080-FFD005BAB7FF}" destId="{2CD10820-AE78-446C-AF4D-5E3256EDD4F7}" srcOrd="5" destOrd="0" presId="urn:microsoft.com/office/officeart/2005/8/layout/hList6"/>
    <dgm:cxn modelId="{EBE3E1B3-D612-44E1-8D43-E35601DDE314}" type="presParOf" srcId="{92DC1FED-B55B-45E2-8080-FFD005BAB7FF}" destId="{50D34317-0007-4AC5-8DA4-8678192FFE0A}" srcOrd="6" destOrd="0" presId="urn:microsoft.com/office/officeart/2005/8/layout/hList6"/>
    <dgm:cxn modelId="{0F6D00F2-EC21-4E61-B690-6678E2A3A0A1}" type="presParOf" srcId="{92DC1FED-B55B-45E2-8080-FFD005BAB7FF}" destId="{4A57B07B-AA02-4084-BAEB-594E2E5D9C20}" srcOrd="7" destOrd="0" presId="urn:microsoft.com/office/officeart/2005/8/layout/hList6"/>
    <dgm:cxn modelId="{F894A003-5183-4849-8B5D-111643127163}" type="presParOf" srcId="{92DC1FED-B55B-45E2-8080-FFD005BAB7FF}" destId="{C6BF2ECF-DFDB-4F8B-8C5F-8326780A11DA}" srcOrd="8"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A31B26A-DE4D-47F0-A1D9-A0BB98B2C43D}">
      <dsp:nvSpPr>
        <dsp:cNvPr id="0" name=""/>
        <dsp:cNvSpPr/>
      </dsp:nvSpPr>
      <dsp:spPr>
        <a:xfrm rot="10800000">
          <a:off x="1823061" y="4353"/>
          <a:ext cx="5776722" cy="1472090"/>
        </a:xfrm>
        <a:prstGeom prst="homePlate">
          <a:avLst/>
        </a:prstGeom>
        <a:solidFill>
          <a:schemeClr val="tx2">
            <a:lumMod val="75000"/>
            <a:alpha val="71000"/>
          </a:schemeClr>
        </a:solidFill>
        <a:ln w="38100" cap="flat" cmpd="sng" algn="ctr">
          <a:solidFill>
            <a:schemeClr val="lt1">
              <a:hueOff val="0"/>
              <a:satOff val="0"/>
              <a:lumOff val="0"/>
              <a:alphaOff val="0"/>
            </a:schemeClr>
          </a:solidFill>
          <a:prstDash val="solid"/>
        </a:ln>
        <a:effectLst>
          <a:outerShdw blurRad="76200" dist="50800" dir="5400000" rotWithShape="0">
            <a:srgbClr val="4E3B30">
              <a:alpha val="6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9151" tIns="163576" rIns="163576" bIns="163576" numCol="1" spcCol="1270" anchor="t" anchorCtr="0">
          <a:noAutofit/>
        </a:bodyPr>
        <a:lstStyle/>
        <a:p>
          <a:pPr lvl="0" algn="l" defTabSz="1022350">
            <a:lnSpc>
              <a:spcPct val="90000"/>
            </a:lnSpc>
            <a:spcBef>
              <a:spcPct val="0"/>
            </a:spcBef>
            <a:spcAft>
              <a:spcPct val="35000"/>
            </a:spcAft>
          </a:pPr>
          <a:r>
            <a:rPr lang="en-US" sz="2300" kern="1200" dirty="0" smtClean="0">
              <a:effectLst>
                <a:outerShdw blurRad="50800" dist="50800" dir="2700000" algn="tl" rotWithShape="0">
                  <a:srgbClr val="000000">
                    <a:alpha val="43137"/>
                  </a:srgbClr>
                </a:outerShdw>
              </a:effectLst>
            </a:rPr>
            <a:t>Multiple Answers</a:t>
          </a:r>
          <a:endParaRPr lang="en-US" sz="2300" kern="1200" dirty="0">
            <a:effectLst>
              <a:outerShdw blurRad="50800" dist="50800" dir="2700000" algn="tl" rotWithShape="0">
                <a:srgbClr val="000000">
                  <a:alpha val="43137"/>
                </a:srgbClr>
              </a:outerShdw>
            </a:effectLst>
          </a:endParaRPr>
        </a:p>
        <a:p>
          <a:pPr marL="171450" lvl="1" indent="-171450" algn="l" defTabSz="800100">
            <a:lnSpc>
              <a:spcPct val="90000"/>
            </a:lnSpc>
            <a:spcBef>
              <a:spcPct val="0"/>
            </a:spcBef>
            <a:spcAft>
              <a:spcPct val="15000"/>
            </a:spcAft>
            <a:buChar char="••"/>
          </a:pPr>
          <a:r>
            <a:rPr lang="en-US" sz="1800" kern="1200" dirty="0" smtClean="0"/>
            <a:t>Customers may receive multiple answers (at times conflicting) from different employees.</a:t>
          </a:r>
          <a:endParaRPr lang="en-US" sz="1800" kern="1200" dirty="0">
            <a:effectLst>
              <a:outerShdw blurRad="50800" dist="50800" dir="2700000" algn="tl" rotWithShape="0">
                <a:srgbClr val="000000">
                  <a:alpha val="43137"/>
                </a:srgbClr>
              </a:outerShdw>
            </a:effectLst>
          </a:endParaRPr>
        </a:p>
      </dsp:txBody>
      <dsp:txXfrm rot="10800000">
        <a:off x="1823061" y="4353"/>
        <a:ext cx="5776722" cy="1472090"/>
      </dsp:txXfrm>
    </dsp:sp>
    <dsp:sp modelId="{85FC09C1-F5A8-48CE-A79A-7DF7DA8A91CC}">
      <dsp:nvSpPr>
        <dsp:cNvPr id="0" name=""/>
        <dsp:cNvSpPr/>
      </dsp:nvSpPr>
      <dsp:spPr>
        <a:xfrm>
          <a:off x="1090137" y="2351"/>
          <a:ext cx="1472090" cy="1472090"/>
        </a:xfrm>
        <a:prstGeom prst="ellipse">
          <a:avLst/>
        </a:prstGeom>
        <a:solidFill>
          <a:schemeClr val="tx2">
            <a:lumMod val="40000"/>
            <a:lumOff val="60000"/>
            <a:alpha val="90000"/>
          </a:schemeClr>
        </a:solidFill>
        <a:ln w="38100" cap="flat" cmpd="sng" algn="ctr">
          <a:solidFill>
            <a:schemeClr val="lt1">
              <a:hueOff val="0"/>
              <a:satOff val="0"/>
              <a:lumOff val="0"/>
              <a:alphaOff val="0"/>
            </a:schemeClr>
          </a:solidFill>
          <a:prstDash val="solid"/>
        </a:ln>
        <a:effectLst>
          <a:outerShdw blurRad="76200" dist="50800" dir="5400000" rotWithShape="0">
            <a:srgbClr val="4E3B30">
              <a:alpha val="60000"/>
            </a:srgbClr>
          </a:outerShdw>
        </a:effectLst>
      </dsp:spPr>
      <dsp:style>
        <a:lnRef idx="3">
          <a:scrgbClr r="0" g="0" b="0"/>
        </a:lnRef>
        <a:fillRef idx="1">
          <a:scrgbClr r="0" g="0" b="0"/>
        </a:fillRef>
        <a:effectRef idx="1">
          <a:scrgbClr r="0" g="0" b="0"/>
        </a:effectRef>
        <a:fontRef idx="minor"/>
      </dsp:style>
    </dsp:sp>
    <dsp:sp modelId="{623F5DBF-5DAC-4039-9A1C-4D0F8261FCBB}">
      <dsp:nvSpPr>
        <dsp:cNvPr id="0" name=""/>
        <dsp:cNvSpPr/>
      </dsp:nvSpPr>
      <dsp:spPr>
        <a:xfrm rot="10800000">
          <a:off x="1828780" y="1722441"/>
          <a:ext cx="5776722" cy="1472090"/>
        </a:xfrm>
        <a:prstGeom prst="homePlate">
          <a:avLst/>
        </a:prstGeom>
        <a:solidFill>
          <a:schemeClr val="tx2">
            <a:lumMod val="75000"/>
            <a:alpha val="70000"/>
          </a:schemeClr>
        </a:solidFill>
        <a:ln w="38100" cap="flat" cmpd="sng" algn="ctr">
          <a:solidFill>
            <a:schemeClr val="lt1">
              <a:hueOff val="0"/>
              <a:satOff val="0"/>
              <a:lumOff val="0"/>
              <a:alphaOff val="0"/>
            </a:schemeClr>
          </a:solidFill>
          <a:prstDash val="solid"/>
        </a:ln>
        <a:effectLst>
          <a:outerShdw blurRad="76200" dist="50800" dir="5400000" rotWithShape="0">
            <a:srgbClr val="4E3B30">
              <a:alpha val="6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9151" tIns="163576" rIns="163576" bIns="163576" numCol="1" spcCol="1270" anchor="t" anchorCtr="0">
          <a:noAutofit/>
        </a:bodyPr>
        <a:lstStyle/>
        <a:p>
          <a:pPr lvl="0" algn="l" defTabSz="1022350">
            <a:lnSpc>
              <a:spcPct val="90000"/>
            </a:lnSpc>
            <a:spcBef>
              <a:spcPct val="0"/>
            </a:spcBef>
            <a:spcAft>
              <a:spcPct val="35000"/>
            </a:spcAft>
          </a:pPr>
          <a:r>
            <a:rPr lang="en-US" sz="2300" kern="1200" dirty="0" smtClean="0">
              <a:effectLst>
                <a:outerShdw blurRad="50800" dist="50800" dir="2700000" algn="tl" rotWithShape="0">
                  <a:srgbClr val="000000">
                    <a:alpha val="43137"/>
                  </a:srgbClr>
                </a:outerShdw>
              </a:effectLst>
            </a:rPr>
            <a:t>Follow-up</a:t>
          </a:r>
          <a:endParaRPr lang="en-US" sz="2300" kern="1200" dirty="0">
            <a:effectLst>
              <a:outerShdw blurRad="50800" dist="50800" dir="2700000" algn="tl" rotWithShape="0">
                <a:srgbClr val="000000">
                  <a:alpha val="43137"/>
                </a:srgbClr>
              </a:outerShdw>
            </a:effectLst>
          </a:endParaRPr>
        </a:p>
        <a:p>
          <a:pPr marL="171450" lvl="1" indent="-171450" algn="l" defTabSz="800100">
            <a:lnSpc>
              <a:spcPct val="90000"/>
            </a:lnSpc>
            <a:spcBef>
              <a:spcPct val="0"/>
            </a:spcBef>
            <a:spcAft>
              <a:spcPct val="15000"/>
            </a:spcAft>
            <a:buChar char="••"/>
          </a:pPr>
          <a:r>
            <a:rPr lang="en-US" sz="1800" kern="1200" dirty="0" smtClean="0"/>
            <a:t>Customers may experience no follow-up or follow-through.</a:t>
          </a:r>
          <a:endParaRPr lang="en-US" sz="1800" kern="1200" dirty="0">
            <a:effectLst>
              <a:outerShdw blurRad="50800" dist="50800" dir="2700000" algn="tl" rotWithShape="0">
                <a:srgbClr val="000000">
                  <a:alpha val="43137"/>
                </a:srgbClr>
              </a:outerShdw>
            </a:effectLst>
          </a:endParaRPr>
        </a:p>
      </dsp:txBody>
      <dsp:txXfrm rot="10800000">
        <a:off x="1828780" y="1722441"/>
        <a:ext cx="5776722" cy="1472090"/>
      </dsp:txXfrm>
    </dsp:sp>
    <dsp:sp modelId="{0CC77CC7-06E1-4509-BCB8-967BBC24F776}">
      <dsp:nvSpPr>
        <dsp:cNvPr id="0" name=""/>
        <dsp:cNvSpPr/>
      </dsp:nvSpPr>
      <dsp:spPr>
        <a:xfrm>
          <a:off x="1066804" y="1722441"/>
          <a:ext cx="1472090" cy="1472090"/>
        </a:xfrm>
        <a:prstGeom prst="ellipse">
          <a:avLst/>
        </a:prstGeom>
        <a:solidFill>
          <a:schemeClr val="tx2">
            <a:lumMod val="40000"/>
            <a:lumOff val="60000"/>
            <a:alpha val="90000"/>
          </a:schemeClr>
        </a:solidFill>
        <a:ln w="38100" cap="flat" cmpd="sng" algn="ctr">
          <a:solidFill>
            <a:schemeClr val="lt1">
              <a:hueOff val="0"/>
              <a:satOff val="0"/>
              <a:lumOff val="0"/>
              <a:alphaOff val="0"/>
            </a:schemeClr>
          </a:solidFill>
          <a:prstDash val="solid"/>
        </a:ln>
        <a:effectLst>
          <a:outerShdw blurRad="76200" dist="50800" dir="5400000" rotWithShape="0">
            <a:srgbClr val="4E3B30">
              <a:alpha val="60000"/>
            </a:srgbClr>
          </a:outerShdw>
        </a:effectLst>
      </dsp:spPr>
      <dsp:style>
        <a:lnRef idx="3">
          <a:scrgbClr r="0" g="0" b="0"/>
        </a:lnRef>
        <a:fillRef idx="1">
          <a:scrgbClr r="0" g="0" b="0"/>
        </a:fillRef>
        <a:effectRef idx="1">
          <a:scrgbClr r="0" g="0" b="0"/>
        </a:effectRef>
        <a:fontRef idx="minor"/>
      </dsp:style>
    </dsp:sp>
    <dsp:sp modelId="{8D650AD2-DF78-4808-B361-6DB15F4A3B1C}">
      <dsp:nvSpPr>
        <dsp:cNvPr id="0" name=""/>
        <dsp:cNvSpPr/>
      </dsp:nvSpPr>
      <dsp:spPr>
        <a:xfrm rot="10800000">
          <a:off x="1828780" y="3551244"/>
          <a:ext cx="5776722" cy="1472090"/>
        </a:xfrm>
        <a:prstGeom prst="homePlate">
          <a:avLst/>
        </a:prstGeom>
        <a:solidFill>
          <a:schemeClr val="tx2">
            <a:lumMod val="75000"/>
            <a:alpha val="71000"/>
          </a:schemeClr>
        </a:solidFill>
        <a:ln w="38100" cap="flat" cmpd="sng" algn="ctr">
          <a:solidFill>
            <a:schemeClr val="lt1">
              <a:hueOff val="0"/>
              <a:satOff val="0"/>
              <a:lumOff val="0"/>
              <a:alphaOff val="0"/>
            </a:schemeClr>
          </a:solidFill>
          <a:prstDash val="solid"/>
        </a:ln>
        <a:effectLst>
          <a:outerShdw blurRad="76200" dist="50800" dir="5400000" rotWithShape="0">
            <a:srgbClr val="4E3B30">
              <a:alpha val="6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9151" tIns="163576" rIns="163576" bIns="163576" numCol="1" spcCol="1270" anchor="t" anchorCtr="0">
          <a:noAutofit/>
        </a:bodyPr>
        <a:lstStyle/>
        <a:p>
          <a:pPr lvl="0" algn="l" defTabSz="1022350">
            <a:lnSpc>
              <a:spcPct val="90000"/>
            </a:lnSpc>
            <a:spcBef>
              <a:spcPct val="0"/>
            </a:spcBef>
            <a:spcAft>
              <a:spcPct val="35000"/>
            </a:spcAft>
          </a:pPr>
          <a:r>
            <a:rPr lang="en-US" sz="2300" kern="1200" dirty="0" smtClean="0">
              <a:effectLst>
                <a:outerShdw blurRad="50800" dist="50800" dir="2700000" algn="tl" rotWithShape="0">
                  <a:srgbClr val="000000">
                    <a:alpha val="43137"/>
                  </a:srgbClr>
                </a:outerShdw>
              </a:effectLst>
            </a:rPr>
            <a:t>Incorrect Information</a:t>
          </a:r>
          <a:endParaRPr lang="en-US" sz="2300" kern="1200" dirty="0">
            <a:effectLst>
              <a:outerShdw blurRad="50800" dist="50800" dir="2700000" algn="tl" rotWithShape="0">
                <a:srgbClr val="000000">
                  <a:alpha val="43137"/>
                </a:srgbClr>
              </a:outerShdw>
            </a:effectLst>
          </a:endParaRPr>
        </a:p>
        <a:p>
          <a:pPr marL="171450" lvl="1" indent="-171450" algn="l" defTabSz="800100">
            <a:lnSpc>
              <a:spcPct val="90000"/>
            </a:lnSpc>
            <a:spcBef>
              <a:spcPct val="0"/>
            </a:spcBef>
            <a:spcAft>
              <a:spcPct val="15000"/>
            </a:spcAft>
            <a:buChar char="••"/>
          </a:pPr>
          <a:r>
            <a:rPr lang="en-US" sz="1800" kern="1200" dirty="0" smtClean="0"/>
            <a:t>At times customers are forwarded to the city operator, when in fact they wanted a local area operator/receptionist.  </a:t>
          </a:r>
          <a:endParaRPr lang="en-US" sz="1800" kern="1200" dirty="0">
            <a:effectLst>
              <a:outerShdw blurRad="50800" dist="50800" dir="2700000" algn="tl" rotWithShape="0">
                <a:srgbClr val="000000">
                  <a:alpha val="43137"/>
                </a:srgbClr>
              </a:outerShdw>
            </a:effectLst>
          </a:endParaRPr>
        </a:p>
      </dsp:txBody>
      <dsp:txXfrm rot="10800000">
        <a:off x="1828780" y="3551244"/>
        <a:ext cx="5776722" cy="1472090"/>
      </dsp:txXfrm>
    </dsp:sp>
    <dsp:sp modelId="{742821AC-200B-48B9-BDC3-259AF356565E}">
      <dsp:nvSpPr>
        <dsp:cNvPr id="0" name=""/>
        <dsp:cNvSpPr/>
      </dsp:nvSpPr>
      <dsp:spPr>
        <a:xfrm>
          <a:off x="1066804" y="3551244"/>
          <a:ext cx="1472090" cy="1472090"/>
        </a:xfrm>
        <a:prstGeom prst="ellipse">
          <a:avLst/>
        </a:prstGeom>
        <a:solidFill>
          <a:schemeClr val="tx2">
            <a:lumMod val="40000"/>
            <a:lumOff val="60000"/>
            <a:alpha val="90000"/>
          </a:schemeClr>
        </a:solidFill>
        <a:ln w="38100" cap="flat" cmpd="sng" algn="ctr">
          <a:solidFill>
            <a:schemeClr val="lt1">
              <a:hueOff val="0"/>
              <a:satOff val="0"/>
              <a:lumOff val="0"/>
              <a:alphaOff val="0"/>
            </a:schemeClr>
          </a:solidFill>
          <a:prstDash val="solid"/>
        </a:ln>
        <a:effectLst>
          <a:outerShdw blurRad="76200" dist="50800" dir="5400000" rotWithShape="0">
            <a:srgbClr val="4E3B30">
              <a:alpha val="60000"/>
            </a:srgbClr>
          </a:outerShdw>
        </a:effectLst>
      </dsp:spPr>
      <dsp:style>
        <a:lnRef idx="3">
          <a:scrgbClr r="0" g="0" b="0"/>
        </a:lnRef>
        <a:fillRef idx="1">
          <a:scrgbClr r="0" g="0" b="0"/>
        </a:fillRef>
        <a:effectRef idx="1">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A31B26A-DE4D-47F0-A1D9-A0BB98B2C43D}">
      <dsp:nvSpPr>
        <dsp:cNvPr id="0" name=""/>
        <dsp:cNvSpPr/>
      </dsp:nvSpPr>
      <dsp:spPr>
        <a:xfrm rot="10800000">
          <a:off x="896067" y="3009"/>
          <a:ext cx="6952282" cy="1420463"/>
        </a:xfrm>
        <a:prstGeom prst="homePlate">
          <a:avLst/>
        </a:prstGeom>
        <a:solidFill>
          <a:schemeClr val="tx1">
            <a:lumMod val="75000"/>
            <a:lumOff val="25000"/>
            <a:alpha val="70000"/>
          </a:schemeClr>
        </a:solidFill>
        <a:ln w="38100" cap="flat" cmpd="sng" algn="ctr">
          <a:solidFill>
            <a:schemeClr val="lt1">
              <a:hueOff val="0"/>
              <a:satOff val="0"/>
              <a:lumOff val="0"/>
              <a:alphaOff val="0"/>
            </a:schemeClr>
          </a:solidFill>
          <a:prstDash val="solid"/>
        </a:ln>
        <a:effectLst>
          <a:outerShdw blurRad="76200" dist="50800" dir="5400000" rotWithShape="0">
            <a:srgbClr val="4E3B30">
              <a:alpha val="6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68928" tIns="128016" rIns="128016" bIns="128016" numCol="1" spcCol="1270" anchor="t" anchorCtr="0">
          <a:noAutofit/>
        </a:bodyPr>
        <a:lstStyle/>
        <a:p>
          <a:pPr lvl="0" algn="l" defTabSz="800100">
            <a:lnSpc>
              <a:spcPct val="90000"/>
            </a:lnSpc>
            <a:spcBef>
              <a:spcPct val="0"/>
            </a:spcBef>
            <a:spcAft>
              <a:spcPct val="35000"/>
            </a:spcAft>
          </a:pPr>
          <a:r>
            <a:rPr lang="en-US" sz="1800" b="1" u="sng" kern="1200" dirty="0" smtClean="0">
              <a:effectLst>
                <a:outerShdw blurRad="50800" dist="50800" dir="2700000" algn="tl" rotWithShape="0">
                  <a:srgbClr val="000000">
                    <a:alpha val="43137"/>
                  </a:srgbClr>
                </a:outerShdw>
              </a:effectLst>
            </a:rPr>
            <a:t>Define  and Implement</a:t>
          </a:r>
          <a:endParaRPr lang="en-US" sz="1800" b="1" u="sng" kern="1200" dirty="0">
            <a:effectLst>
              <a:outerShdw blurRad="50800" dist="50800" dir="2700000" algn="tl" rotWithShape="0">
                <a:srgbClr val="000000">
                  <a:alpha val="43137"/>
                </a:srgbClr>
              </a:outerShdw>
            </a:effectLst>
          </a:endParaRPr>
        </a:p>
        <a:p>
          <a:pPr marL="171450" lvl="1" indent="-171450" algn="l" defTabSz="800100">
            <a:lnSpc>
              <a:spcPct val="90000"/>
            </a:lnSpc>
            <a:spcBef>
              <a:spcPct val="0"/>
            </a:spcBef>
            <a:spcAft>
              <a:spcPct val="15000"/>
            </a:spcAft>
            <a:buChar char="••"/>
          </a:pPr>
          <a:r>
            <a:rPr lang="en-US" sz="1800" kern="1200" dirty="0" smtClean="0"/>
            <a:t>Define and implement a system that will </a:t>
          </a:r>
          <a:r>
            <a:rPr lang="en-US" sz="1800" b="1" kern="1200" dirty="0" smtClean="0"/>
            <a:t>streamline and standardize</a:t>
          </a:r>
          <a:r>
            <a:rPr lang="en-US" sz="1800" kern="1200" dirty="0" smtClean="0"/>
            <a:t> the class registration process while introducing a feedback mechanism for our citizens.</a:t>
          </a:r>
          <a:endParaRPr lang="en-US" sz="1800" kern="1200" dirty="0">
            <a:effectLst>
              <a:outerShdw blurRad="50800" dist="50800" dir="2700000" algn="tl" rotWithShape="0">
                <a:srgbClr val="000000">
                  <a:alpha val="43137"/>
                </a:srgbClr>
              </a:outerShdw>
            </a:effectLst>
          </a:endParaRPr>
        </a:p>
      </dsp:txBody>
      <dsp:txXfrm rot="10800000">
        <a:off x="896067" y="3009"/>
        <a:ext cx="6952282" cy="1420463"/>
      </dsp:txXfrm>
    </dsp:sp>
    <dsp:sp modelId="{85FC09C1-F5A8-48CE-A79A-7DF7DA8A91CC}">
      <dsp:nvSpPr>
        <dsp:cNvPr id="0" name=""/>
        <dsp:cNvSpPr/>
      </dsp:nvSpPr>
      <dsp:spPr>
        <a:xfrm>
          <a:off x="152402" y="152400"/>
          <a:ext cx="1493870" cy="1167471"/>
        </a:xfrm>
        <a:prstGeom prst="ellipse">
          <a:avLst/>
        </a:prstGeom>
        <a:solidFill>
          <a:schemeClr val="tx2">
            <a:lumMod val="40000"/>
            <a:lumOff val="60000"/>
            <a:alpha val="90000"/>
          </a:schemeClr>
        </a:solidFill>
        <a:ln w="38100" cap="flat" cmpd="sng" algn="ctr">
          <a:solidFill>
            <a:schemeClr val="lt1">
              <a:hueOff val="0"/>
              <a:satOff val="0"/>
              <a:lumOff val="0"/>
              <a:alphaOff val="0"/>
            </a:schemeClr>
          </a:solidFill>
          <a:prstDash val="solid"/>
        </a:ln>
        <a:effectLst>
          <a:outerShdw blurRad="76200" dist="50800" dir="5400000" rotWithShape="0">
            <a:srgbClr val="4E3B30">
              <a:alpha val="60000"/>
            </a:srgbClr>
          </a:outerShdw>
        </a:effectLst>
      </dsp:spPr>
      <dsp:style>
        <a:lnRef idx="3">
          <a:scrgbClr r="0" g="0" b="0"/>
        </a:lnRef>
        <a:fillRef idx="1">
          <a:scrgbClr r="0" g="0" b="0"/>
        </a:fillRef>
        <a:effectRef idx="1">
          <a:scrgbClr r="0" g="0" b="0"/>
        </a:effectRef>
        <a:fontRef idx="minor"/>
      </dsp:style>
    </dsp:sp>
    <dsp:sp modelId="{623F5DBF-5DAC-4039-9A1C-4D0F8261FCBB}">
      <dsp:nvSpPr>
        <dsp:cNvPr id="0" name=""/>
        <dsp:cNvSpPr/>
      </dsp:nvSpPr>
      <dsp:spPr>
        <a:xfrm rot="10800000">
          <a:off x="953946" y="1740904"/>
          <a:ext cx="6896396" cy="1516828"/>
        </a:xfrm>
        <a:prstGeom prst="homePlate">
          <a:avLst/>
        </a:prstGeom>
        <a:solidFill>
          <a:schemeClr val="tx1">
            <a:lumMod val="75000"/>
            <a:lumOff val="25000"/>
            <a:alpha val="70000"/>
          </a:schemeClr>
        </a:solidFill>
        <a:ln w="38100" cap="flat" cmpd="sng" algn="ctr">
          <a:solidFill>
            <a:schemeClr val="lt1">
              <a:hueOff val="0"/>
              <a:satOff val="0"/>
              <a:lumOff val="0"/>
              <a:alphaOff val="0"/>
            </a:schemeClr>
          </a:solidFill>
          <a:prstDash val="solid"/>
        </a:ln>
        <a:effectLst>
          <a:outerShdw blurRad="76200" dist="50800" dir="5400000" rotWithShape="0">
            <a:srgbClr val="4E3B30">
              <a:alpha val="6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68928" tIns="128016" rIns="128016" bIns="128016" numCol="1" spcCol="1270" anchor="t" anchorCtr="0">
          <a:noAutofit/>
        </a:bodyPr>
        <a:lstStyle/>
        <a:p>
          <a:pPr lvl="0" algn="l" defTabSz="800100">
            <a:lnSpc>
              <a:spcPct val="90000"/>
            </a:lnSpc>
            <a:spcBef>
              <a:spcPct val="0"/>
            </a:spcBef>
            <a:spcAft>
              <a:spcPct val="35000"/>
            </a:spcAft>
          </a:pPr>
          <a:r>
            <a:rPr lang="en-US" sz="1800" b="1" u="sng" kern="1200" dirty="0" smtClean="0">
              <a:effectLst>
                <a:outerShdw blurRad="50800" dist="50800" dir="2700000" algn="tl" rotWithShape="0">
                  <a:srgbClr val="000000">
                    <a:alpha val="43137"/>
                  </a:srgbClr>
                </a:outerShdw>
              </a:effectLst>
            </a:rPr>
            <a:t>Evaluate and Redesign</a:t>
          </a:r>
          <a:endParaRPr lang="en-US" sz="1800" b="1" u="sng" kern="1200" dirty="0">
            <a:effectLst>
              <a:outerShdw blurRad="50800" dist="50800" dir="2700000" algn="tl" rotWithShape="0">
                <a:srgbClr val="000000">
                  <a:alpha val="43137"/>
                </a:srgbClr>
              </a:outerShdw>
            </a:effectLst>
          </a:endParaRPr>
        </a:p>
        <a:p>
          <a:pPr marL="171450" lvl="1" indent="-171450" algn="l" defTabSz="800100">
            <a:lnSpc>
              <a:spcPct val="90000"/>
            </a:lnSpc>
            <a:spcBef>
              <a:spcPct val="0"/>
            </a:spcBef>
            <a:spcAft>
              <a:spcPct val="15000"/>
            </a:spcAft>
            <a:buChar char="••"/>
          </a:pPr>
          <a:r>
            <a:rPr lang="en-US" sz="1800" kern="1200" dirty="0" smtClean="0"/>
            <a:t>Evaluate and </a:t>
          </a:r>
          <a:r>
            <a:rPr lang="en-US" sz="1800" b="1" kern="1200" dirty="0" smtClean="0"/>
            <a:t>redesign all Parks and Recreation call handlers</a:t>
          </a:r>
          <a:r>
            <a:rPr lang="en-US" sz="1800" kern="1200" dirty="0" smtClean="0"/>
            <a:t> in order to simplify and minimize the amount of time citizens spend on phone tree navigation. </a:t>
          </a:r>
          <a:endParaRPr lang="en-US" sz="1800" kern="1200" dirty="0">
            <a:effectLst>
              <a:outerShdw blurRad="50800" dist="50800" dir="2700000" algn="tl" rotWithShape="0">
                <a:srgbClr val="000000">
                  <a:alpha val="43137"/>
                </a:srgbClr>
              </a:outerShdw>
            </a:effectLst>
          </a:endParaRPr>
        </a:p>
      </dsp:txBody>
      <dsp:txXfrm rot="10800000">
        <a:off x="953946" y="1740904"/>
        <a:ext cx="6896396" cy="1516828"/>
      </dsp:txXfrm>
    </dsp:sp>
    <dsp:sp modelId="{0CC77CC7-06E1-4509-BCB8-967BBC24F776}">
      <dsp:nvSpPr>
        <dsp:cNvPr id="0" name=""/>
        <dsp:cNvSpPr/>
      </dsp:nvSpPr>
      <dsp:spPr>
        <a:xfrm>
          <a:off x="152398" y="1752596"/>
          <a:ext cx="1557726" cy="1402162"/>
        </a:xfrm>
        <a:prstGeom prst="ellipse">
          <a:avLst/>
        </a:prstGeom>
        <a:solidFill>
          <a:schemeClr val="tx2">
            <a:lumMod val="40000"/>
            <a:lumOff val="60000"/>
            <a:alpha val="90000"/>
          </a:schemeClr>
        </a:solidFill>
        <a:ln w="38100" cap="flat" cmpd="sng" algn="ctr">
          <a:solidFill>
            <a:schemeClr val="lt1">
              <a:hueOff val="0"/>
              <a:satOff val="0"/>
              <a:lumOff val="0"/>
              <a:alphaOff val="0"/>
            </a:schemeClr>
          </a:solidFill>
          <a:prstDash val="solid"/>
        </a:ln>
        <a:effectLst>
          <a:outerShdw blurRad="76200" dist="50800" dir="5400000" rotWithShape="0">
            <a:srgbClr val="4E3B30">
              <a:alpha val="60000"/>
            </a:srgbClr>
          </a:outerShdw>
        </a:effectLst>
      </dsp:spPr>
      <dsp:style>
        <a:lnRef idx="3">
          <a:scrgbClr r="0" g="0" b="0"/>
        </a:lnRef>
        <a:fillRef idx="1">
          <a:scrgbClr r="0" g="0" b="0"/>
        </a:fillRef>
        <a:effectRef idx="1">
          <a:scrgbClr r="0" g="0" b="0"/>
        </a:effectRef>
        <a:fontRef idx="minor"/>
      </dsp:style>
    </dsp:sp>
    <dsp:sp modelId="{8D650AD2-DF78-4808-B361-6DB15F4A3B1C}">
      <dsp:nvSpPr>
        <dsp:cNvPr id="0" name=""/>
        <dsp:cNvSpPr/>
      </dsp:nvSpPr>
      <dsp:spPr>
        <a:xfrm rot="10800000">
          <a:off x="871129" y="3500057"/>
          <a:ext cx="6951538" cy="1984425"/>
        </a:xfrm>
        <a:prstGeom prst="homePlate">
          <a:avLst/>
        </a:prstGeom>
        <a:solidFill>
          <a:schemeClr val="tx1">
            <a:lumMod val="75000"/>
            <a:lumOff val="25000"/>
            <a:alpha val="70000"/>
          </a:schemeClr>
        </a:solidFill>
        <a:ln w="38100" cap="flat" cmpd="sng" algn="ctr">
          <a:solidFill>
            <a:schemeClr val="lt1">
              <a:hueOff val="0"/>
              <a:satOff val="0"/>
              <a:lumOff val="0"/>
              <a:alphaOff val="0"/>
            </a:schemeClr>
          </a:solidFill>
          <a:prstDash val="solid"/>
        </a:ln>
        <a:effectLst>
          <a:outerShdw blurRad="76200" dist="50800" dir="5400000" rotWithShape="0">
            <a:srgbClr val="4E3B30">
              <a:alpha val="6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68928" tIns="128016" rIns="128016" bIns="128016" numCol="1" spcCol="1270" anchor="t" anchorCtr="0">
          <a:noAutofit/>
        </a:bodyPr>
        <a:lstStyle/>
        <a:p>
          <a:pPr lvl="0" algn="l" defTabSz="800100">
            <a:lnSpc>
              <a:spcPct val="90000"/>
            </a:lnSpc>
            <a:spcBef>
              <a:spcPct val="0"/>
            </a:spcBef>
            <a:spcAft>
              <a:spcPct val="35000"/>
            </a:spcAft>
          </a:pPr>
          <a:r>
            <a:rPr lang="en-US" sz="1800" b="1" u="sng" kern="1200" dirty="0" smtClean="0">
              <a:effectLst>
                <a:outerShdw blurRad="50800" dist="50800" dir="2700000" algn="tl" rotWithShape="0">
                  <a:srgbClr val="000000">
                    <a:alpha val="43137"/>
                  </a:srgbClr>
                </a:outerShdw>
              </a:effectLst>
            </a:rPr>
            <a:t>Targets/Measurements</a:t>
          </a:r>
          <a:endParaRPr lang="en-US" sz="1800" b="1" u="sng" kern="1200" dirty="0">
            <a:effectLst>
              <a:outerShdw blurRad="50800" dist="50800" dir="2700000" algn="tl" rotWithShape="0">
                <a:srgbClr val="000000">
                  <a:alpha val="43137"/>
                </a:srgbClr>
              </a:outerShdw>
            </a:effectLst>
          </a:endParaRPr>
        </a:p>
        <a:p>
          <a:pPr marL="171450" lvl="1" indent="-171450" algn="l" defTabSz="800100">
            <a:lnSpc>
              <a:spcPct val="90000"/>
            </a:lnSpc>
            <a:spcBef>
              <a:spcPct val="0"/>
            </a:spcBef>
            <a:spcAft>
              <a:spcPct val="15000"/>
            </a:spcAft>
            <a:buChar char="••"/>
          </a:pPr>
          <a:r>
            <a:rPr lang="en-US" sz="1800" kern="1200" dirty="0" smtClean="0">
              <a:effectLst>
                <a:outerShdw blurRad="50800" dist="50800" dir="2700000" algn="tl" rotWithShape="0">
                  <a:srgbClr val="000000">
                    <a:alpha val="43137"/>
                  </a:srgbClr>
                </a:outerShdw>
              </a:effectLst>
            </a:rPr>
            <a:t>Reduce process steps by 15% </a:t>
          </a:r>
          <a:r>
            <a:rPr lang="en-US" sz="1800" b="1" kern="1200" dirty="0" smtClean="0">
              <a:solidFill>
                <a:srgbClr val="FFFF00"/>
              </a:solidFill>
              <a:effectLst>
                <a:outerShdw blurRad="50800" dist="50800" dir="2700000" algn="tl" rotWithShape="0">
                  <a:srgbClr val="000000">
                    <a:alpha val="43137"/>
                  </a:srgbClr>
                </a:outerShdw>
              </a:effectLst>
            </a:rPr>
            <a:t>(Actual 13.8%); </a:t>
          </a:r>
          <a:r>
            <a:rPr lang="en-US" sz="1800" b="0" kern="1200" dirty="0" smtClean="0">
              <a:solidFill>
                <a:srgbClr val="FFFF00"/>
              </a:solidFill>
              <a:effectLst>
                <a:outerShdw blurRad="50800" dist="50800" dir="2700000" algn="tl" rotWithShape="0">
                  <a:srgbClr val="000000">
                    <a:alpha val="43137"/>
                  </a:srgbClr>
                </a:outerShdw>
              </a:effectLst>
            </a:rPr>
            <a:t> </a:t>
          </a:r>
          <a:r>
            <a:rPr lang="en-US" sz="1800" b="0" kern="1200" dirty="0" smtClean="0">
              <a:effectLst>
                <a:outerShdw blurRad="50800" dist="50800" dir="2700000" algn="tl" rotWithShape="0">
                  <a:srgbClr val="000000">
                    <a:alpha val="43137"/>
                  </a:srgbClr>
                </a:outerShdw>
              </a:effectLst>
            </a:rPr>
            <a:t>13 Step, Registration cost $2.39-&gt;$2.35, $2.52 -&gt; $2.22 </a:t>
          </a:r>
          <a:endParaRPr lang="en-US" sz="1800" b="0" kern="1200" dirty="0">
            <a:effectLst>
              <a:outerShdw blurRad="50800" dist="50800" dir="2700000" algn="tl" rotWithShape="0">
                <a:srgbClr val="000000">
                  <a:alpha val="43137"/>
                </a:srgbClr>
              </a:outerShdw>
            </a:effectLst>
          </a:endParaRPr>
        </a:p>
        <a:p>
          <a:pPr marL="171450" lvl="1" indent="-171450" algn="l" defTabSz="800100">
            <a:lnSpc>
              <a:spcPct val="90000"/>
            </a:lnSpc>
            <a:spcBef>
              <a:spcPct val="0"/>
            </a:spcBef>
            <a:spcAft>
              <a:spcPct val="15000"/>
            </a:spcAft>
            <a:buChar char="••"/>
          </a:pPr>
          <a:r>
            <a:rPr lang="en-US" sz="1800" kern="1200" dirty="0" smtClean="0">
              <a:effectLst>
                <a:outerShdw blurRad="50800" dist="50800" dir="2700000" algn="tl" rotWithShape="0">
                  <a:srgbClr val="000000">
                    <a:alpha val="43137"/>
                  </a:srgbClr>
                </a:outerShdw>
              </a:effectLst>
            </a:rPr>
            <a:t>Configure zero out to local receptionist and reduce incorrect zero outs by 20% </a:t>
          </a:r>
          <a:r>
            <a:rPr lang="en-US" sz="1800" b="1" kern="1200" dirty="0" smtClean="0">
              <a:solidFill>
                <a:srgbClr val="FFFF00"/>
              </a:solidFill>
              <a:effectLst>
                <a:outerShdw blurRad="50800" dist="50800" dir="2700000" algn="tl" rotWithShape="0">
                  <a:srgbClr val="000000">
                    <a:alpha val="43137"/>
                  </a:srgbClr>
                </a:outerShdw>
              </a:effectLst>
            </a:rPr>
            <a:t>(ACTUAL 83%).</a:t>
          </a:r>
        </a:p>
        <a:p>
          <a:pPr marL="171450" lvl="1" indent="-171450" algn="l" defTabSz="800100">
            <a:lnSpc>
              <a:spcPct val="90000"/>
            </a:lnSpc>
            <a:spcBef>
              <a:spcPct val="0"/>
            </a:spcBef>
            <a:spcAft>
              <a:spcPct val="15000"/>
            </a:spcAft>
            <a:buChar char="••"/>
          </a:pPr>
          <a:r>
            <a:rPr lang="en-US" sz="1800" kern="1200" dirty="0" smtClean="0">
              <a:effectLst>
                <a:outerShdw blurRad="50800" dist="50800" dir="2700000" algn="tl" rotWithShape="0">
                  <a:srgbClr val="000000">
                    <a:alpha val="43137"/>
                  </a:srgbClr>
                </a:outerShdw>
              </a:effectLst>
            </a:rPr>
            <a:t>Reduce number of disconnects by 20%  </a:t>
          </a:r>
          <a:r>
            <a:rPr lang="en-US" sz="1800" b="1" kern="1200" dirty="0" smtClean="0">
              <a:effectLst>
                <a:outerShdw blurRad="50800" dist="50800" dir="2700000" algn="tl" rotWithShape="0">
                  <a:srgbClr val="000000">
                    <a:alpha val="43137"/>
                  </a:srgbClr>
                </a:outerShdw>
              </a:effectLst>
            </a:rPr>
            <a:t>Actual: </a:t>
          </a:r>
          <a:r>
            <a:rPr lang="en-US" sz="1800" kern="1200" dirty="0" smtClean="0">
              <a:effectLst>
                <a:outerShdw blurRad="50800" dist="50800" dir="2700000" algn="tl" rotWithShape="0">
                  <a:srgbClr val="000000">
                    <a:alpha val="43137"/>
                  </a:srgbClr>
                </a:outerShdw>
              </a:effectLst>
            </a:rPr>
            <a:t>917-7500 </a:t>
          </a:r>
          <a:r>
            <a:rPr lang="en-US" sz="1800" b="1" kern="1200" dirty="0" smtClean="0">
              <a:solidFill>
                <a:srgbClr val="FFFF00"/>
              </a:solidFill>
              <a:effectLst>
                <a:outerShdw blurRad="50800" dist="50800" dir="2700000" algn="tl" rotWithShape="0">
                  <a:srgbClr val="000000">
                    <a:alpha val="43137"/>
                  </a:srgbClr>
                </a:outerShdw>
              </a:effectLst>
            </a:rPr>
            <a:t>(AG 27%, Disc 44%), </a:t>
          </a:r>
          <a:r>
            <a:rPr lang="en-US" sz="1800" kern="1200" dirty="0" smtClean="0">
              <a:effectLst>
                <a:outerShdw blurRad="50800" dist="50800" dir="2700000" algn="tl" rotWithShape="0">
                  <a:srgbClr val="000000">
                    <a:alpha val="43137"/>
                  </a:srgbClr>
                </a:outerShdw>
              </a:effectLst>
            </a:rPr>
            <a:t>7777 </a:t>
          </a:r>
          <a:r>
            <a:rPr lang="en-US" sz="1800" b="1" kern="1200" dirty="0" smtClean="0">
              <a:solidFill>
                <a:srgbClr val="FFFF00"/>
              </a:solidFill>
              <a:effectLst>
                <a:outerShdw blurRad="50800" dist="50800" dir="2700000" algn="tl" rotWithShape="0">
                  <a:srgbClr val="000000">
                    <a:alpha val="43137"/>
                  </a:srgbClr>
                </a:outerShdw>
              </a:effectLst>
            </a:rPr>
            <a:t>(AG 35% , Disc 39%) </a:t>
          </a:r>
          <a:r>
            <a:rPr lang="en-US" sz="1800" kern="1200" dirty="0" smtClean="0">
              <a:effectLst>
                <a:outerShdw blurRad="50800" dist="50800" dir="2700000" algn="tl" rotWithShape="0">
                  <a:srgbClr val="000000">
                    <a:alpha val="43137"/>
                  </a:srgbClr>
                </a:outerShdw>
              </a:effectLst>
            </a:rPr>
            <a:t>.</a:t>
          </a:r>
          <a:endParaRPr lang="en-US" sz="1800" kern="1200" dirty="0">
            <a:effectLst>
              <a:outerShdw blurRad="50800" dist="50800" dir="2700000" algn="tl" rotWithShape="0">
                <a:srgbClr val="000000">
                  <a:alpha val="43137"/>
                </a:srgbClr>
              </a:outerShdw>
            </a:effectLst>
          </a:endParaRPr>
        </a:p>
        <a:p>
          <a:pPr marL="171450" lvl="1" indent="-171450" algn="l" defTabSz="800100">
            <a:lnSpc>
              <a:spcPct val="90000"/>
            </a:lnSpc>
            <a:spcBef>
              <a:spcPct val="0"/>
            </a:spcBef>
            <a:spcAft>
              <a:spcPct val="15000"/>
            </a:spcAft>
            <a:buChar char="••"/>
          </a:pPr>
          <a:endParaRPr lang="en-US" sz="1800" kern="1200" dirty="0">
            <a:effectLst>
              <a:outerShdw blurRad="50800" dist="50800" dir="2700000" algn="tl" rotWithShape="0">
                <a:srgbClr val="000000">
                  <a:alpha val="43137"/>
                </a:srgbClr>
              </a:outerShdw>
            </a:effectLst>
          </a:endParaRPr>
        </a:p>
      </dsp:txBody>
      <dsp:txXfrm rot="10800000">
        <a:off x="871129" y="3500057"/>
        <a:ext cx="6951538" cy="1984425"/>
      </dsp:txXfrm>
    </dsp:sp>
    <dsp:sp modelId="{742821AC-200B-48B9-BDC3-259AF356565E}">
      <dsp:nvSpPr>
        <dsp:cNvPr id="0" name=""/>
        <dsp:cNvSpPr/>
      </dsp:nvSpPr>
      <dsp:spPr>
        <a:xfrm>
          <a:off x="304797" y="3810000"/>
          <a:ext cx="1464031" cy="1362349"/>
        </a:xfrm>
        <a:prstGeom prst="ellipse">
          <a:avLst/>
        </a:prstGeom>
        <a:solidFill>
          <a:schemeClr val="tx2">
            <a:lumMod val="40000"/>
            <a:lumOff val="60000"/>
            <a:alpha val="90000"/>
          </a:schemeClr>
        </a:solidFill>
        <a:ln w="38100" cap="flat" cmpd="sng" algn="ctr">
          <a:solidFill>
            <a:schemeClr val="lt1">
              <a:hueOff val="0"/>
              <a:satOff val="0"/>
              <a:lumOff val="0"/>
              <a:alphaOff val="0"/>
            </a:schemeClr>
          </a:solidFill>
          <a:prstDash val="solid"/>
        </a:ln>
        <a:effectLst>
          <a:outerShdw blurRad="76200" dist="50800" dir="5400000" rotWithShape="0">
            <a:srgbClr val="4E3B30">
              <a:alpha val="60000"/>
            </a:srgbClr>
          </a:outerShdw>
        </a:effectLst>
      </dsp:spPr>
      <dsp:style>
        <a:lnRef idx="3">
          <a:scrgbClr r="0" g="0" b="0"/>
        </a:lnRef>
        <a:fillRef idx="1">
          <a:scrgbClr r="0" g="0" b="0"/>
        </a:fillRef>
        <a:effectRef idx="1">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D52EED9-A114-4725-B8D6-DA403D08DD5B}">
      <dsp:nvSpPr>
        <dsp:cNvPr id="0" name=""/>
        <dsp:cNvSpPr/>
      </dsp:nvSpPr>
      <dsp:spPr>
        <a:xfrm rot="16200000">
          <a:off x="-1226167" y="1230833"/>
          <a:ext cx="4098925" cy="1637258"/>
        </a:xfrm>
        <a:prstGeom prst="flowChartManualOperation">
          <a:avLst/>
        </a:prstGeom>
        <a:gradFill rotWithShape="0">
          <a:gsLst>
            <a:gs pos="0">
              <a:schemeClr val="accent5">
                <a:shade val="80000"/>
                <a:hueOff val="0"/>
                <a:satOff val="0"/>
                <a:lumOff val="0"/>
                <a:alphaOff val="0"/>
                <a:tint val="75000"/>
                <a:shade val="85000"/>
                <a:satMod val="230000"/>
              </a:schemeClr>
            </a:gs>
            <a:gs pos="25000">
              <a:schemeClr val="accent5">
                <a:shade val="80000"/>
                <a:hueOff val="0"/>
                <a:satOff val="0"/>
                <a:lumOff val="0"/>
                <a:alphaOff val="0"/>
                <a:tint val="90000"/>
                <a:shade val="70000"/>
                <a:satMod val="220000"/>
              </a:schemeClr>
            </a:gs>
            <a:gs pos="50000">
              <a:schemeClr val="accent5">
                <a:shade val="80000"/>
                <a:hueOff val="0"/>
                <a:satOff val="0"/>
                <a:lumOff val="0"/>
                <a:alphaOff val="0"/>
                <a:tint val="90000"/>
                <a:shade val="58000"/>
                <a:satMod val="225000"/>
              </a:schemeClr>
            </a:gs>
            <a:gs pos="65000">
              <a:schemeClr val="accent5">
                <a:shade val="80000"/>
                <a:hueOff val="0"/>
                <a:satOff val="0"/>
                <a:lumOff val="0"/>
                <a:alphaOff val="0"/>
                <a:tint val="90000"/>
                <a:shade val="58000"/>
                <a:satMod val="225000"/>
              </a:schemeClr>
            </a:gs>
            <a:gs pos="80000">
              <a:schemeClr val="accent5">
                <a:shade val="80000"/>
                <a:hueOff val="0"/>
                <a:satOff val="0"/>
                <a:lumOff val="0"/>
                <a:alphaOff val="0"/>
                <a:tint val="90000"/>
                <a:shade val="69000"/>
                <a:satMod val="220000"/>
              </a:schemeClr>
            </a:gs>
            <a:gs pos="100000">
              <a:schemeClr val="accent5">
                <a:shade val="80000"/>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6120" bIns="0" numCol="1" spcCol="1270" anchor="t" anchorCtr="0">
          <a:noAutofit/>
        </a:bodyPr>
        <a:lstStyle/>
        <a:p>
          <a:pPr lvl="0" algn="l" defTabSz="800100">
            <a:lnSpc>
              <a:spcPct val="90000"/>
            </a:lnSpc>
            <a:spcBef>
              <a:spcPct val="0"/>
            </a:spcBef>
            <a:spcAft>
              <a:spcPct val="35000"/>
            </a:spcAft>
          </a:pPr>
          <a:r>
            <a:rPr lang="en-US" sz="1800" b="1" u="sng" kern="1200" dirty="0" smtClean="0"/>
            <a:t>Define</a:t>
          </a:r>
          <a:endParaRPr lang="en-US" sz="1800" b="1" u="sng" kern="1200" dirty="0"/>
        </a:p>
        <a:p>
          <a:pPr marL="114300" lvl="1" indent="-114300" algn="l" defTabSz="622300">
            <a:lnSpc>
              <a:spcPct val="90000"/>
            </a:lnSpc>
            <a:spcBef>
              <a:spcPct val="0"/>
            </a:spcBef>
            <a:spcAft>
              <a:spcPct val="15000"/>
            </a:spcAft>
            <a:buChar char="••"/>
          </a:pPr>
          <a:r>
            <a:rPr lang="en-US" sz="1400" kern="1200" dirty="0" smtClean="0"/>
            <a:t>Identify core team</a:t>
          </a:r>
          <a:endParaRPr lang="en-US" sz="1400" kern="1200" dirty="0"/>
        </a:p>
        <a:p>
          <a:pPr marL="114300" lvl="1" indent="-114300" algn="l" defTabSz="622300">
            <a:lnSpc>
              <a:spcPct val="90000"/>
            </a:lnSpc>
            <a:spcBef>
              <a:spcPct val="0"/>
            </a:spcBef>
            <a:spcAft>
              <a:spcPct val="15000"/>
            </a:spcAft>
            <a:buChar char="••"/>
          </a:pPr>
          <a:r>
            <a:rPr lang="en-US" sz="1400" kern="1200" dirty="0" smtClean="0"/>
            <a:t>Develop Project charter</a:t>
          </a:r>
          <a:endParaRPr lang="en-US" sz="1400" kern="1200" dirty="0"/>
        </a:p>
        <a:p>
          <a:pPr marL="114300" lvl="1" indent="-114300" algn="l" defTabSz="622300">
            <a:lnSpc>
              <a:spcPct val="90000"/>
            </a:lnSpc>
            <a:spcBef>
              <a:spcPct val="0"/>
            </a:spcBef>
            <a:spcAft>
              <a:spcPct val="15000"/>
            </a:spcAft>
            <a:buChar char="••"/>
          </a:pPr>
          <a:r>
            <a:rPr lang="en-US" sz="1400" kern="1200" dirty="0" smtClean="0"/>
            <a:t>Identify and map as-is processes</a:t>
          </a:r>
          <a:endParaRPr lang="en-US" sz="1400" kern="1200" dirty="0"/>
        </a:p>
      </dsp:txBody>
      <dsp:txXfrm rot="16200000">
        <a:off x="-1226167" y="1230833"/>
        <a:ext cx="4098925" cy="1637258"/>
      </dsp:txXfrm>
    </dsp:sp>
    <dsp:sp modelId="{101B0971-C2B9-4720-84F1-3AE36AFA3FAB}">
      <dsp:nvSpPr>
        <dsp:cNvPr id="0" name=""/>
        <dsp:cNvSpPr/>
      </dsp:nvSpPr>
      <dsp:spPr>
        <a:xfrm rot="16200000">
          <a:off x="533884" y="1230833"/>
          <a:ext cx="4098925" cy="1637258"/>
        </a:xfrm>
        <a:prstGeom prst="flowChartManualOperation">
          <a:avLst/>
        </a:prstGeom>
        <a:gradFill rotWithShape="0">
          <a:gsLst>
            <a:gs pos="0">
              <a:schemeClr val="accent5">
                <a:shade val="80000"/>
                <a:hueOff val="36520"/>
                <a:satOff val="942"/>
                <a:lumOff val="5260"/>
                <a:alphaOff val="0"/>
                <a:tint val="75000"/>
                <a:shade val="85000"/>
                <a:satMod val="230000"/>
              </a:schemeClr>
            </a:gs>
            <a:gs pos="25000">
              <a:schemeClr val="accent5">
                <a:shade val="80000"/>
                <a:hueOff val="36520"/>
                <a:satOff val="942"/>
                <a:lumOff val="5260"/>
                <a:alphaOff val="0"/>
                <a:tint val="90000"/>
                <a:shade val="70000"/>
                <a:satMod val="220000"/>
              </a:schemeClr>
            </a:gs>
            <a:gs pos="50000">
              <a:schemeClr val="accent5">
                <a:shade val="80000"/>
                <a:hueOff val="36520"/>
                <a:satOff val="942"/>
                <a:lumOff val="5260"/>
                <a:alphaOff val="0"/>
                <a:tint val="90000"/>
                <a:shade val="58000"/>
                <a:satMod val="225000"/>
              </a:schemeClr>
            </a:gs>
            <a:gs pos="65000">
              <a:schemeClr val="accent5">
                <a:shade val="80000"/>
                <a:hueOff val="36520"/>
                <a:satOff val="942"/>
                <a:lumOff val="5260"/>
                <a:alphaOff val="0"/>
                <a:tint val="90000"/>
                <a:shade val="58000"/>
                <a:satMod val="225000"/>
              </a:schemeClr>
            </a:gs>
            <a:gs pos="80000">
              <a:schemeClr val="accent5">
                <a:shade val="80000"/>
                <a:hueOff val="36520"/>
                <a:satOff val="942"/>
                <a:lumOff val="5260"/>
                <a:alphaOff val="0"/>
                <a:tint val="90000"/>
                <a:shade val="69000"/>
                <a:satMod val="220000"/>
              </a:schemeClr>
            </a:gs>
            <a:gs pos="100000">
              <a:schemeClr val="accent5">
                <a:shade val="80000"/>
                <a:hueOff val="36520"/>
                <a:satOff val="942"/>
                <a:lumOff val="526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6120" bIns="0" numCol="1" spcCol="1270" anchor="t" anchorCtr="0">
          <a:noAutofit/>
        </a:bodyPr>
        <a:lstStyle/>
        <a:p>
          <a:pPr lvl="0" algn="l" defTabSz="800100">
            <a:lnSpc>
              <a:spcPct val="90000"/>
            </a:lnSpc>
            <a:spcBef>
              <a:spcPct val="0"/>
            </a:spcBef>
            <a:spcAft>
              <a:spcPct val="35000"/>
            </a:spcAft>
          </a:pPr>
          <a:r>
            <a:rPr lang="en-US" sz="1800" b="1" u="sng" kern="1200" dirty="0" smtClean="0"/>
            <a:t>Measure</a:t>
          </a:r>
          <a:endParaRPr lang="en-US" sz="1800" b="1" u="sng" kern="1200" dirty="0"/>
        </a:p>
        <a:p>
          <a:pPr marL="114300" lvl="1" indent="-114300" algn="l" defTabSz="622300">
            <a:lnSpc>
              <a:spcPct val="90000"/>
            </a:lnSpc>
            <a:spcBef>
              <a:spcPct val="0"/>
            </a:spcBef>
            <a:spcAft>
              <a:spcPct val="15000"/>
            </a:spcAft>
            <a:buChar char="••"/>
          </a:pPr>
          <a:r>
            <a:rPr lang="en-US" sz="1400" kern="1200" dirty="0" smtClean="0"/>
            <a:t>ID, Collect and measure data</a:t>
          </a:r>
          <a:endParaRPr lang="en-US" sz="1400" kern="1200" dirty="0"/>
        </a:p>
        <a:p>
          <a:pPr marL="114300" lvl="1" indent="-114300" algn="l" defTabSz="622300">
            <a:lnSpc>
              <a:spcPct val="90000"/>
            </a:lnSpc>
            <a:spcBef>
              <a:spcPct val="0"/>
            </a:spcBef>
            <a:spcAft>
              <a:spcPct val="15000"/>
            </a:spcAft>
            <a:buChar char="••"/>
          </a:pPr>
          <a:r>
            <a:rPr lang="en-US" sz="1400" kern="1200" dirty="0" smtClean="0"/>
            <a:t>Establish benchmarks </a:t>
          </a:r>
          <a:endParaRPr lang="en-US" sz="1400" kern="1200" dirty="0"/>
        </a:p>
        <a:p>
          <a:pPr marL="114300" lvl="1" indent="-114300" algn="l" defTabSz="622300">
            <a:lnSpc>
              <a:spcPct val="90000"/>
            </a:lnSpc>
            <a:spcBef>
              <a:spcPct val="0"/>
            </a:spcBef>
            <a:spcAft>
              <a:spcPct val="15000"/>
            </a:spcAft>
            <a:buChar char="••"/>
          </a:pPr>
          <a:r>
            <a:rPr lang="en-US" sz="1400" kern="1200" dirty="0" smtClean="0"/>
            <a:t>Create detailed process mapping of class registration process</a:t>
          </a:r>
          <a:endParaRPr lang="en-US" sz="1400" kern="1200" dirty="0"/>
        </a:p>
        <a:p>
          <a:pPr marL="114300" lvl="1" indent="-114300" algn="l" defTabSz="622300">
            <a:lnSpc>
              <a:spcPct val="90000"/>
            </a:lnSpc>
            <a:spcBef>
              <a:spcPct val="0"/>
            </a:spcBef>
            <a:spcAft>
              <a:spcPct val="15000"/>
            </a:spcAft>
            <a:buChar char="••"/>
          </a:pPr>
          <a:endParaRPr lang="en-US" sz="1400" kern="1200" dirty="0"/>
        </a:p>
      </dsp:txBody>
      <dsp:txXfrm rot="16200000">
        <a:off x="533884" y="1230833"/>
        <a:ext cx="4098925" cy="1637258"/>
      </dsp:txXfrm>
    </dsp:sp>
    <dsp:sp modelId="{11265B98-F66C-4F59-A748-1D2EF9765538}">
      <dsp:nvSpPr>
        <dsp:cNvPr id="0" name=""/>
        <dsp:cNvSpPr/>
      </dsp:nvSpPr>
      <dsp:spPr>
        <a:xfrm rot="16200000">
          <a:off x="2293937" y="1230833"/>
          <a:ext cx="4098925" cy="1637258"/>
        </a:xfrm>
        <a:prstGeom prst="flowChartManualOperation">
          <a:avLst/>
        </a:prstGeom>
        <a:gradFill rotWithShape="0">
          <a:gsLst>
            <a:gs pos="0">
              <a:schemeClr val="accent5">
                <a:shade val="80000"/>
                <a:hueOff val="73039"/>
                <a:satOff val="1884"/>
                <a:lumOff val="10520"/>
                <a:alphaOff val="0"/>
                <a:tint val="75000"/>
                <a:shade val="85000"/>
                <a:satMod val="230000"/>
              </a:schemeClr>
            </a:gs>
            <a:gs pos="25000">
              <a:schemeClr val="accent5">
                <a:shade val="80000"/>
                <a:hueOff val="73039"/>
                <a:satOff val="1884"/>
                <a:lumOff val="10520"/>
                <a:alphaOff val="0"/>
                <a:tint val="90000"/>
                <a:shade val="70000"/>
                <a:satMod val="220000"/>
              </a:schemeClr>
            </a:gs>
            <a:gs pos="50000">
              <a:schemeClr val="accent5">
                <a:shade val="80000"/>
                <a:hueOff val="73039"/>
                <a:satOff val="1884"/>
                <a:lumOff val="10520"/>
                <a:alphaOff val="0"/>
                <a:tint val="90000"/>
                <a:shade val="58000"/>
                <a:satMod val="225000"/>
              </a:schemeClr>
            </a:gs>
            <a:gs pos="65000">
              <a:schemeClr val="accent5">
                <a:shade val="80000"/>
                <a:hueOff val="73039"/>
                <a:satOff val="1884"/>
                <a:lumOff val="10520"/>
                <a:alphaOff val="0"/>
                <a:tint val="90000"/>
                <a:shade val="58000"/>
                <a:satMod val="225000"/>
              </a:schemeClr>
            </a:gs>
            <a:gs pos="80000">
              <a:schemeClr val="accent5">
                <a:shade val="80000"/>
                <a:hueOff val="73039"/>
                <a:satOff val="1884"/>
                <a:lumOff val="10520"/>
                <a:alphaOff val="0"/>
                <a:tint val="90000"/>
                <a:shade val="69000"/>
                <a:satMod val="220000"/>
              </a:schemeClr>
            </a:gs>
            <a:gs pos="100000">
              <a:schemeClr val="accent5">
                <a:shade val="80000"/>
                <a:hueOff val="73039"/>
                <a:satOff val="1884"/>
                <a:lumOff val="1052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6120" bIns="0" numCol="1" spcCol="1270" anchor="t" anchorCtr="0">
          <a:noAutofit/>
        </a:bodyPr>
        <a:lstStyle/>
        <a:p>
          <a:pPr lvl="0" algn="l" defTabSz="800100">
            <a:lnSpc>
              <a:spcPct val="90000"/>
            </a:lnSpc>
            <a:spcBef>
              <a:spcPct val="0"/>
            </a:spcBef>
            <a:spcAft>
              <a:spcPct val="35000"/>
            </a:spcAft>
          </a:pPr>
          <a:r>
            <a:rPr lang="en-US" sz="1800" b="1" u="sng" kern="1200" dirty="0" smtClean="0"/>
            <a:t>Analyze</a:t>
          </a:r>
          <a:endParaRPr lang="en-US" sz="1800" b="1" u="sng" kern="1200" dirty="0"/>
        </a:p>
        <a:p>
          <a:pPr marL="114300" lvl="1" indent="-114300" algn="l" defTabSz="622300">
            <a:lnSpc>
              <a:spcPct val="90000"/>
            </a:lnSpc>
            <a:spcBef>
              <a:spcPct val="0"/>
            </a:spcBef>
            <a:spcAft>
              <a:spcPct val="15000"/>
            </a:spcAft>
            <a:buChar char="••"/>
          </a:pPr>
          <a:r>
            <a:rPr lang="en-US" sz="1400" kern="1200" dirty="0" smtClean="0"/>
            <a:t>Find and prioritize root causes</a:t>
          </a:r>
          <a:endParaRPr lang="en-US" sz="1400" kern="1200" dirty="0"/>
        </a:p>
        <a:p>
          <a:pPr marL="114300" lvl="1" indent="-114300" algn="l" defTabSz="622300">
            <a:lnSpc>
              <a:spcPct val="90000"/>
            </a:lnSpc>
            <a:spcBef>
              <a:spcPct val="0"/>
            </a:spcBef>
            <a:spcAft>
              <a:spcPct val="15000"/>
            </a:spcAft>
            <a:buChar char="••"/>
          </a:pPr>
          <a:r>
            <a:rPr lang="en-US" sz="1400" kern="1200" dirty="0" smtClean="0"/>
            <a:t>Analyze current performance vs. goals</a:t>
          </a:r>
          <a:endParaRPr lang="en-US" sz="1400" kern="1200" dirty="0"/>
        </a:p>
      </dsp:txBody>
      <dsp:txXfrm rot="16200000">
        <a:off x="2293937" y="1230833"/>
        <a:ext cx="4098925" cy="1637258"/>
      </dsp:txXfrm>
    </dsp:sp>
    <dsp:sp modelId="{50D34317-0007-4AC5-8DA4-8678192FFE0A}">
      <dsp:nvSpPr>
        <dsp:cNvPr id="0" name=""/>
        <dsp:cNvSpPr/>
      </dsp:nvSpPr>
      <dsp:spPr>
        <a:xfrm rot="16200000">
          <a:off x="4053990" y="1230833"/>
          <a:ext cx="4098925" cy="1637258"/>
        </a:xfrm>
        <a:prstGeom prst="flowChartManualOperation">
          <a:avLst/>
        </a:prstGeom>
        <a:gradFill rotWithShape="0">
          <a:gsLst>
            <a:gs pos="0">
              <a:schemeClr val="accent5">
                <a:shade val="80000"/>
                <a:hueOff val="109559"/>
                <a:satOff val="2826"/>
                <a:lumOff val="15779"/>
                <a:alphaOff val="0"/>
                <a:tint val="75000"/>
                <a:shade val="85000"/>
                <a:satMod val="230000"/>
              </a:schemeClr>
            </a:gs>
            <a:gs pos="25000">
              <a:schemeClr val="accent5">
                <a:shade val="80000"/>
                <a:hueOff val="109559"/>
                <a:satOff val="2826"/>
                <a:lumOff val="15779"/>
                <a:alphaOff val="0"/>
                <a:tint val="90000"/>
                <a:shade val="70000"/>
                <a:satMod val="220000"/>
              </a:schemeClr>
            </a:gs>
            <a:gs pos="50000">
              <a:schemeClr val="accent5">
                <a:shade val="80000"/>
                <a:hueOff val="109559"/>
                <a:satOff val="2826"/>
                <a:lumOff val="15779"/>
                <a:alphaOff val="0"/>
                <a:tint val="90000"/>
                <a:shade val="58000"/>
                <a:satMod val="225000"/>
              </a:schemeClr>
            </a:gs>
            <a:gs pos="65000">
              <a:schemeClr val="accent5">
                <a:shade val="80000"/>
                <a:hueOff val="109559"/>
                <a:satOff val="2826"/>
                <a:lumOff val="15779"/>
                <a:alphaOff val="0"/>
                <a:tint val="90000"/>
                <a:shade val="58000"/>
                <a:satMod val="225000"/>
              </a:schemeClr>
            </a:gs>
            <a:gs pos="80000">
              <a:schemeClr val="accent5">
                <a:shade val="80000"/>
                <a:hueOff val="109559"/>
                <a:satOff val="2826"/>
                <a:lumOff val="15779"/>
                <a:alphaOff val="0"/>
                <a:tint val="90000"/>
                <a:shade val="69000"/>
                <a:satMod val="220000"/>
              </a:schemeClr>
            </a:gs>
            <a:gs pos="100000">
              <a:schemeClr val="accent5">
                <a:shade val="80000"/>
                <a:hueOff val="109559"/>
                <a:satOff val="2826"/>
                <a:lumOff val="15779"/>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6120" bIns="0" numCol="1" spcCol="1270" anchor="t" anchorCtr="0">
          <a:noAutofit/>
        </a:bodyPr>
        <a:lstStyle/>
        <a:p>
          <a:pPr lvl="0" algn="l" defTabSz="800100">
            <a:lnSpc>
              <a:spcPct val="90000"/>
            </a:lnSpc>
            <a:spcBef>
              <a:spcPct val="0"/>
            </a:spcBef>
            <a:spcAft>
              <a:spcPct val="35000"/>
            </a:spcAft>
          </a:pPr>
          <a:r>
            <a:rPr lang="en-US" sz="1800" b="1" u="sng" kern="1200" dirty="0" smtClean="0"/>
            <a:t>Improve</a:t>
          </a:r>
          <a:endParaRPr lang="en-US" sz="1800" b="1" u="sng" kern="1200" dirty="0"/>
        </a:p>
        <a:p>
          <a:pPr marL="114300" lvl="1" indent="-114300" algn="l" defTabSz="622300">
            <a:lnSpc>
              <a:spcPct val="90000"/>
            </a:lnSpc>
            <a:spcBef>
              <a:spcPct val="0"/>
            </a:spcBef>
            <a:spcAft>
              <a:spcPct val="15000"/>
            </a:spcAft>
            <a:buChar char="••"/>
          </a:pPr>
          <a:r>
            <a:rPr lang="en-US" sz="1400" kern="1200" dirty="0" smtClean="0"/>
            <a:t>Plan and Implement solutions</a:t>
          </a:r>
          <a:endParaRPr lang="en-US" sz="1400" kern="1200" dirty="0"/>
        </a:p>
        <a:p>
          <a:pPr marL="114300" lvl="1" indent="-114300" algn="l" defTabSz="622300">
            <a:lnSpc>
              <a:spcPct val="90000"/>
            </a:lnSpc>
            <a:spcBef>
              <a:spcPct val="0"/>
            </a:spcBef>
            <a:spcAft>
              <a:spcPct val="15000"/>
            </a:spcAft>
            <a:buChar char="••"/>
          </a:pPr>
          <a:r>
            <a:rPr lang="en-US" sz="1400" kern="1200" dirty="0" smtClean="0"/>
            <a:t>Create future process map</a:t>
          </a:r>
          <a:endParaRPr lang="en-US" sz="1400" kern="1200" dirty="0"/>
        </a:p>
        <a:p>
          <a:pPr marL="114300" lvl="1" indent="-114300" algn="l" defTabSz="622300">
            <a:lnSpc>
              <a:spcPct val="90000"/>
            </a:lnSpc>
            <a:spcBef>
              <a:spcPct val="0"/>
            </a:spcBef>
            <a:spcAft>
              <a:spcPct val="15000"/>
            </a:spcAft>
            <a:buChar char="••"/>
          </a:pPr>
          <a:r>
            <a:rPr lang="en-US" sz="1400" kern="1200" dirty="0" smtClean="0"/>
            <a:t>Communicate plan to stakeholders</a:t>
          </a:r>
          <a:endParaRPr lang="en-US" sz="1400" kern="1200" dirty="0"/>
        </a:p>
      </dsp:txBody>
      <dsp:txXfrm rot="16200000">
        <a:off x="4053990" y="1230833"/>
        <a:ext cx="4098925" cy="1637258"/>
      </dsp:txXfrm>
    </dsp:sp>
    <dsp:sp modelId="{C6BF2ECF-DFDB-4F8B-8C5F-8326780A11DA}">
      <dsp:nvSpPr>
        <dsp:cNvPr id="0" name=""/>
        <dsp:cNvSpPr/>
      </dsp:nvSpPr>
      <dsp:spPr>
        <a:xfrm rot="16200000">
          <a:off x="5814042" y="1230833"/>
          <a:ext cx="4098925" cy="1637258"/>
        </a:xfrm>
        <a:prstGeom prst="flowChartManualOperation">
          <a:avLst/>
        </a:prstGeom>
        <a:gradFill rotWithShape="0">
          <a:gsLst>
            <a:gs pos="0">
              <a:schemeClr val="accent5">
                <a:shade val="80000"/>
                <a:hueOff val="146079"/>
                <a:satOff val="3768"/>
                <a:lumOff val="21039"/>
                <a:alphaOff val="0"/>
                <a:tint val="75000"/>
                <a:shade val="85000"/>
                <a:satMod val="230000"/>
              </a:schemeClr>
            </a:gs>
            <a:gs pos="25000">
              <a:schemeClr val="accent5">
                <a:shade val="80000"/>
                <a:hueOff val="146079"/>
                <a:satOff val="3768"/>
                <a:lumOff val="21039"/>
                <a:alphaOff val="0"/>
                <a:tint val="90000"/>
                <a:shade val="70000"/>
                <a:satMod val="220000"/>
              </a:schemeClr>
            </a:gs>
            <a:gs pos="50000">
              <a:schemeClr val="accent5">
                <a:shade val="80000"/>
                <a:hueOff val="146079"/>
                <a:satOff val="3768"/>
                <a:lumOff val="21039"/>
                <a:alphaOff val="0"/>
                <a:tint val="90000"/>
                <a:shade val="58000"/>
                <a:satMod val="225000"/>
              </a:schemeClr>
            </a:gs>
            <a:gs pos="65000">
              <a:schemeClr val="accent5">
                <a:shade val="80000"/>
                <a:hueOff val="146079"/>
                <a:satOff val="3768"/>
                <a:lumOff val="21039"/>
                <a:alphaOff val="0"/>
                <a:tint val="90000"/>
                <a:shade val="58000"/>
                <a:satMod val="225000"/>
              </a:schemeClr>
            </a:gs>
            <a:gs pos="80000">
              <a:schemeClr val="accent5">
                <a:shade val="80000"/>
                <a:hueOff val="146079"/>
                <a:satOff val="3768"/>
                <a:lumOff val="21039"/>
                <a:alphaOff val="0"/>
                <a:tint val="90000"/>
                <a:shade val="69000"/>
                <a:satMod val="220000"/>
              </a:schemeClr>
            </a:gs>
            <a:gs pos="100000">
              <a:schemeClr val="accent5">
                <a:shade val="80000"/>
                <a:hueOff val="146079"/>
                <a:satOff val="3768"/>
                <a:lumOff val="21039"/>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6120" bIns="0" numCol="1" spcCol="1270" anchor="t" anchorCtr="0">
          <a:noAutofit/>
        </a:bodyPr>
        <a:lstStyle/>
        <a:p>
          <a:pPr lvl="0" algn="l" defTabSz="800100">
            <a:lnSpc>
              <a:spcPct val="90000"/>
            </a:lnSpc>
            <a:spcBef>
              <a:spcPct val="0"/>
            </a:spcBef>
            <a:spcAft>
              <a:spcPct val="35000"/>
            </a:spcAft>
          </a:pPr>
          <a:r>
            <a:rPr lang="en-US" sz="1800" b="1" u="sng" kern="1200" dirty="0" smtClean="0"/>
            <a:t>Control</a:t>
          </a:r>
          <a:endParaRPr lang="en-US" sz="1800" b="1" u="sng" kern="1200" dirty="0"/>
        </a:p>
        <a:p>
          <a:pPr marL="114300" lvl="1" indent="-114300" algn="l" defTabSz="622300">
            <a:lnSpc>
              <a:spcPct val="90000"/>
            </a:lnSpc>
            <a:spcBef>
              <a:spcPct val="0"/>
            </a:spcBef>
            <a:spcAft>
              <a:spcPct val="15000"/>
            </a:spcAft>
            <a:buChar char="••"/>
          </a:pPr>
          <a:r>
            <a:rPr lang="en-US" sz="1400" kern="1200" dirty="0" smtClean="0"/>
            <a:t>Monitor improvements and continue to validate for control</a:t>
          </a:r>
          <a:endParaRPr lang="en-US" sz="1400" kern="1200" dirty="0"/>
        </a:p>
      </dsp:txBody>
      <dsp:txXfrm rot="16200000">
        <a:off x="5814042" y="1230833"/>
        <a:ext cx="4098925" cy="1637258"/>
      </dsp:txXfrm>
    </dsp:sp>
  </dsp:spTree>
</dsp:drawing>
</file>

<file path=ppt/diagrams/layout1.xml><?xml version="1.0" encoding="utf-8"?>
<dgm:layoutDef xmlns:dgm="http://schemas.openxmlformats.org/drawingml/2006/diagram" xmlns:a="http://schemas.openxmlformats.org/drawingml/2006/main" uniqueId="urn:microsoft.com/office/officeart/2005/8/layout/vList3#2" minVer="12.0">
  <dgm:title val=""/>
  <dgm:desc val=""/>
  <dgm:catLst>
    <dgm:cat type="process" pri="93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varLst>
    <dgm:alg type="lin">
      <dgm:param type="linDir" val="fromT"/>
      <dgm:param type="vertAlign" val="mid"/>
      <dgm:param type="horzAlign" val="ctr"/>
    </dgm:alg>
    <dgm:shape xmlns:r="http://schemas.openxmlformats.org/officeDocument/2006/relationships" r:blip="">
      <dgm:adjLst/>
    </dgm:shape>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100"/>
    </dgm:constrLst>
    <dgm:forEach name="Name1" axis="ch" ptType="node">
      <dgm:layoutNode name="composite">
        <dgm:alg type="composite"/>
        <dgm:shape xmlns:r="http://schemas.openxmlformats.org/officeDocument/2006/relationships" r:blip="">
          <dgm:adjLst/>
        </dgm:shape>
        <dgm:presOf/>
        <dgm:choose name="Name2">
          <dgm:if name="Name3"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4">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layoutNode name="imgShp" styleLbl="fgImgPlace1">
          <dgm:alg type="sp"/>
          <dgm:shape xmlns:r="http://schemas.openxmlformats.org/officeDocument/2006/relationships" type="ellipse" r:blip="" blipPhldr="1">
            <dgm:adjLst/>
          </dgm:shape>
          <dgm:presOf/>
          <dgm:constrLst/>
        </dgm:layoutNode>
        <dgm:layoutNode name="txShp">
          <dgm:varLst>
            <dgm:bulletEnabled val="1"/>
          </dgm:varLst>
          <dgm:alg type="tx"/>
          <dgm:choose name="Name5">
            <dgm:if name="Name6" func="var" arg="dir" op="equ" val="norm">
              <dgm:shape xmlns:r="http://schemas.openxmlformats.org/officeDocument/2006/relationships" rot="180" type="homePlate" r:blip="" zOrderOff="-1">
                <dgm:adjLst/>
              </dgm:shape>
            </dgm:if>
            <dgm:else name="Name7">
              <dgm:shape xmlns:r="http://schemas.openxmlformats.org/officeDocument/2006/relationships" type="homePlate" r:blip="" zOrderOff="-1">
                <dgm:adjLst/>
              </dgm:shape>
            </dgm:else>
          </dgm:choose>
          <dgm:presOf axis="desOrSelf" ptType="node"/>
          <dgm:constrLst/>
          <dgm:ruleLst>
            <dgm:rule type="primFontSz" val="36" fact="NaN" max="NaN"/>
            <dgm:rule type="primFontSz" val="2" fact="NaN" max="NaN"/>
          </dgm:ruleLst>
        </dgm:layoutNode>
      </dgm:layoutNode>
      <dgm:forEach name="Name8" axis="followSib" ptType="sibTrans" cnt="1">
        <dgm:layoutNode name="spacing">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2" minVer="12.0">
  <dgm:title val=""/>
  <dgm:desc val=""/>
  <dgm:catLst>
    <dgm:cat type="process" pri="93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varLst>
    <dgm:alg type="lin">
      <dgm:param type="linDir" val="fromT"/>
      <dgm:param type="vertAlign" val="mid"/>
      <dgm:param type="horzAlign" val="ctr"/>
    </dgm:alg>
    <dgm:shape xmlns:r="http://schemas.openxmlformats.org/officeDocument/2006/relationships" r:blip="">
      <dgm:adjLst/>
    </dgm:shape>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100"/>
    </dgm:constrLst>
    <dgm:forEach name="Name1" axis="ch" ptType="node">
      <dgm:layoutNode name="composite">
        <dgm:alg type="composite"/>
        <dgm:shape xmlns:r="http://schemas.openxmlformats.org/officeDocument/2006/relationships" r:blip="">
          <dgm:adjLst/>
        </dgm:shape>
        <dgm:presOf/>
        <dgm:choose name="Name2">
          <dgm:if name="Name3"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4">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layoutNode name="imgShp" styleLbl="fgImgPlace1">
          <dgm:alg type="sp"/>
          <dgm:shape xmlns:r="http://schemas.openxmlformats.org/officeDocument/2006/relationships" type="ellipse" r:blip="" blipPhldr="1">
            <dgm:adjLst/>
          </dgm:shape>
          <dgm:presOf/>
          <dgm:constrLst/>
        </dgm:layoutNode>
        <dgm:layoutNode name="txShp">
          <dgm:varLst>
            <dgm:bulletEnabled val="1"/>
          </dgm:varLst>
          <dgm:alg type="tx"/>
          <dgm:choose name="Name5">
            <dgm:if name="Name6" func="var" arg="dir" op="equ" val="norm">
              <dgm:shape xmlns:r="http://schemas.openxmlformats.org/officeDocument/2006/relationships" rot="180" type="homePlate" r:blip="" zOrderOff="-1">
                <dgm:adjLst/>
              </dgm:shape>
            </dgm:if>
            <dgm:else name="Name7">
              <dgm:shape xmlns:r="http://schemas.openxmlformats.org/officeDocument/2006/relationships" type="homePlate" r:blip="" zOrderOff="-1">
                <dgm:adjLst/>
              </dgm:shape>
            </dgm:else>
          </dgm:choose>
          <dgm:presOf axis="desOrSelf" ptType="node"/>
          <dgm:constrLst/>
          <dgm:ruleLst>
            <dgm:rule type="primFontSz" val="36" fact="NaN" max="NaN"/>
            <dgm:rule type="primFontSz" val="2" fact="NaN" max="NaN"/>
          </dgm:ruleLst>
        </dgm:layoutNode>
      </dgm:layoutNode>
      <dgm:forEach name="Name8" axis="followSib" ptType="sibTrans" cnt="1">
        <dgm:layoutNode name="spacing">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8">
  <dgm:title val="Simple 2"/>
  <dgm:desc val="Simple 2"/>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8">
  <dgm:title val="Simple 2"/>
  <dgm:desc val="Simple 2"/>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5057"/>
          </a:xfrm>
          <a:prstGeom prst="rect">
            <a:avLst/>
          </a:prstGeom>
        </p:spPr>
        <p:txBody>
          <a:bodyPr vert="horz"/>
          <a:lstStyle/>
          <a:p>
            <a:endParaRPr lang="en-US"/>
          </a:p>
        </p:txBody>
      </p:sp>
      <p:sp>
        <p:nvSpPr>
          <p:cNvPr id="3" name="Rectangle 3"/>
          <p:cNvSpPr>
            <a:spLocks noGrp="1"/>
          </p:cNvSpPr>
          <p:nvPr>
            <p:ph type="dt" sz="quarter" idx="1"/>
          </p:nvPr>
        </p:nvSpPr>
        <p:spPr>
          <a:xfrm>
            <a:off x="3884613" y="0"/>
            <a:ext cx="2971800" cy="455057"/>
          </a:xfrm>
          <a:prstGeom prst="rect">
            <a:avLst/>
          </a:prstGeom>
        </p:spPr>
        <p:txBody>
          <a:bodyPr vert="horz"/>
          <a:lstStyle/>
          <a:p>
            <a:fld id="{03170175-C3ED-4C72-B085-79CCCD670CC9}" type="datetimeFigureOut">
              <a:rPr lang="en-US" smtClean="0"/>
              <a:pPr/>
              <a:t>06/08/2010</a:t>
            </a:fld>
            <a:endParaRPr lang="en-US"/>
          </a:p>
        </p:txBody>
      </p:sp>
      <p:sp>
        <p:nvSpPr>
          <p:cNvPr id="4" name="Rectangle 4"/>
          <p:cNvSpPr>
            <a:spLocks noGrp="1"/>
          </p:cNvSpPr>
          <p:nvPr>
            <p:ph type="ftr" sz="quarter" idx="2"/>
          </p:nvPr>
        </p:nvSpPr>
        <p:spPr>
          <a:xfrm>
            <a:off x="0" y="8644501"/>
            <a:ext cx="2971800" cy="455057"/>
          </a:xfrm>
          <a:prstGeom prst="rect">
            <a:avLst/>
          </a:prstGeom>
        </p:spPr>
        <p:txBody>
          <a:bodyPr vert="horz"/>
          <a:lstStyle/>
          <a:p>
            <a:endParaRPr lang="en-US"/>
          </a:p>
        </p:txBody>
      </p:sp>
      <p:sp>
        <p:nvSpPr>
          <p:cNvPr id="5" name="Rectangle 5"/>
          <p:cNvSpPr>
            <a:spLocks noGrp="1"/>
          </p:cNvSpPr>
          <p:nvPr>
            <p:ph type="sldNum" sz="quarter" idx="3"/>
          </p:nvPr>
        </p:nvSpPr>
        <p:spPr>
          <a:xfrm>
            <a:off x="3884613" y="8644501"/>
            <a:ext cx="2971800" cy="455057"/>
          </a:xfrm>
          <a:prstGeom prst="rect">
            <a:avLst/>
          </a:prstGeom>
        </p:spPr>
        <p:txBody>
          <a:bodyPr vert="horz"/>
          <a:lstStyle/>
          <a:p>
            <a:fld id="{92977F1F-E40B-4E53-8E11-28ED506983A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5057"/>
          </a:xfrm>
          <a:prstGeom prst="rect">
            <a:avLst/>
          </a:prstGeom>
        </p:spPr>
        <p:txBody>
          <a:bodyPr vert="horz"/>
          <a:lstStyle/>
          <a:p>
            <a:endParaRPr lang="en-US"/>
          </a:p>
        </p:txBody>
      </p:sp>
      <p:sp>
        <p:nvSpPr>
          <p:cNvPr id="3" name="Rectangle 3"/>
          <p:cNvSpPr>
            <a:spLocks noGrp="1"/>
          </p:cNvSpPr>
          <p:nvPr>
            <p:ph type="dt" idx="1"/>
          </p:nvPr>
        </p:nvSpPr>
        <p:spPr>
          <a:xfrm>
            <a:off x="3884613" y="0"/>
            <a:ext cx="2971800" cy="455057"/>
          </a:xfrm>
          <a:prstGeom prst="rect">
            <a:avLst/>
          </a:prstGeom>
        </p:spPr>
        <p:txBody>
          <a:bodyPr vert="horz"/>
          <a:lstStyle/>
          <a:p>
            <a:fld id="{2D9FB51A-E05F-4494-ADA5-A77EAE266FCF}" type="datetimeFigureOut">
              <a:rPr lang="en-US" smtClean="0"/>
              <a:pPr/>
              <a:t>06/08/2010</a:t>
            </a:fld>
            <a:endParaRPr lang="en-US"/>
          </a:p>
        </p:txBody>
      </p:sp>
      <p:sp>
        <p:nvSpPr>
          <p:cNvPr id="4" name="Rectangle 4"/>
          <p:cNvSpPr>
            <a:spLocks noGrp="1" noRot="1" noChangeAspect="1"/>
          </p:cNvSpPr>
          <p:nvPr>
            <p:ph type="sldImg" idx="2"/>
          </p:nvPr>
        </p:nvSpPr>
        <p:spPr>
          <a:xfrm>
            <a:off x="1154113" y="682625"/>
            <a:ext cx="4549775" cy="3413125"/>
          </a:xfrm>
          <a:prstGeom prst="rect">
            <a:avLst/>
          </a:prstGeom>
          <a:noFill/>
          <a:ln w="12700">
            <a:solidFill>
              <a:prstClr val="black"/>
            </a:solidFill>
          </a:ln>
        </p:spPr>
        <p:txBody>
          <a:bodyPr vert="horz" anchor="ctr"/>
          <a:lstStyle/>
          <a:p>
            <a:endParaRPr lang="en-US"/>
          </a:p>
        </p:txBody>
      </p:sp>
      <p:sp>
        <p:nvSpPr>
          <p:cNvPr id="5" name="Rectangle 5"/>
          <p:cNvSpPr>
            <a:spLocks noGrp="1"/>
          </p:cNvSpPr>
          <p:nvPr>
            <p:ph type="body" sz="quarter" idx="3"/>
          </p:nvPr>
        </p:nvSpPr>
        <p:spPr>
          <a:xfrm>
            <a:off x="685800" y="4323041"/>
            <a:ext cx="5486400" cy="4095512"/>
          </a:xfrm>
          <a:prstGeom prst="rect">
            <a:avLst/>
          </a:prstGeom>
        </p:spPr>
        <p:txBody>
          <a:bodyPr vert="horz">
            <a:normAutofit/>
          </a:bodyPr>
          <a:lstStyle/>
          <a:p>
            <a:pPr lvl="0"/>
            <a:r>
              <a:rPr lang="en-US" noProof="1" smtClean="0"/>
              <a:t>Click to edit Master text styles</a:t>
            </a:r>
            <a:endParaRPr lang="en-US"/>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a:p>
        </p:txBody>
      </p:sp>
      <p:sp>
        <p:nvSpPr>
          <p:cNvPr id="6" name="Rectangle 6"/>
          <p:cNvSpPr>
            <a:spLocks noGrp="1"/>
          </p:cNvSpPr>
          <p:nvPr>
            <p:ph type="ftr" sz="quarter" idx="4"/>
          </p:nvPr>
        </p:nvSpPr>
        <p:spPr>
          <a:xfrm>
            <a:off x="0" y="8644501"/>
            <a:ext cx="2971800" cy="455057"/>
          </a:xfrm>
          <a:prstGeom prst="rect">
            <a:avLst/>
          </a:prstGeom>
        </p:spPr>
        <p:txBody>
          <a:bodyPr vert="horz"/>
          <a:lstStyle/>
          <a:p>
            <a:endParaRPr lang="en-US"/>
          </a:p>
        </p:txBody>
      </p:sp>
      <p:sp>
        <p:nvSpPr>
          <p:cNvPr id="7" name="Rectangle 7"/>
          <p:cNvSpPr>
            <a:spLocks noGrp="1"/>
          </p:cNvSpPr>
          <p:nvPr>
            <p:ph type="sldNum" sz="quarter" idx="5"/>
          </p:nvPr>
        </p:nvSpPr>
        <p:spPr>
          <a:xfrm>
            <a:off x="3884613" y="8644501"/>
            <a:ext cx="2971800" cy="455057"/>
          </a:xfrm>
          <a:prstGeom prst="rect">
            <a:avLst/>
          </a:prstGeom>
        </p:spPr>
        <p:txBody>
          <a:bodyPr vert="horz"/>
          <a:lstStyle/>
          <a:p>
            <a:fld id="{13CD1B0D-083E-4DA2-81AD-16B7E971189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txBody>
          <a:bodyPr/>
          <a:lstStyle/>
          <a:p>
            <a:endParaRPr lang="en-US"/>
          </a:p>
        </p:txBody>
      </p:sp>
      <p:sp>
        <p:nvSpPr>
          <p:cNvPr id="3" name="Rectangle 3"/>
          <p:cNvSpPr>
            <a:spLocks noGrp="1"/>
          </p:cNvSpPr>
          <p:nvPr>
            <p:ph type="body" idx="1"/>
          </p:nvPr>
        </p:nvSpPr>
        <p:spPr/>
        <p:txBody>
          <a:bodyPr/>
          <a:lstStyle/>
          <a:p>
            <a:endParaRPr lang="en-US"/>
          </a:p>
        </p:txBody>
      </p:sp>
      <p:sp>
        <p:nvSpPr>
          <p:cNvPr id="4" name="Rectangle 4"/>
          <p:cNvSpPr>
            <a:spLocks noGrp="1"/>
          </p:cNvSpPr>
          <p:nvPr>
            <p:ph type="dt" idx="10"/>
          </p:nvPr>
        </p:nvSpPr>
        <p:spPr/>
        <p:txBody>
          <a:bodyPr/>
          <a:lstStyle/>
          <a:p>
            <a:fld id="{2D9FB51A-E05F-4494-ADA5-A77EAE266FCF}" type="datetimeFigureOut">
              <a:rPr lang="en-US" smtClean="0"/>
              <a:pPr/>
              <a:t>06/08/2010</a:t>
            </a:fld>
            <a:endParaRPr lang="en-US"/>
          </a:p>
        </p:txBody>
      </p:sp>
      <p:sp>
        <p:nvSpPr>
          <p:cNvPr id="5" name="Rectangle 5"/>
          <p:cNvSpPr>
            <a:spLocks noGrp="1"/>
          </p:cNvSpPr>
          <p:nvPr>
            <p:ph type="ftr" sz="quarter" idx="11"/>
          </p:nvPr>
        </p:nvSpPr>
        <p:spPr/>
        <p:txBody>
          <a:bodyPr/>
          <a:lstStyle/>
          <a:p>
            <a:endParaRPr lang="en-US"/>
          </a:p>
        </p:txBody>
      </p:sp>
      <p:sp>
        <p:nvSpPr>
          <p:cNvPr id="6" name="Rectangle 6"/>
          <p:cNvSpPr>
            <a:spLocks noGrp="1"/>
          </p:cNvSpPr>
          <p:nvPr>
            <p:ph type="sldNum" sz="quarter" idx="12"/>
          </p:nvPr>
        </p:nvSpPr>
        <p:spPr/>
        <p:txBody>
          <a:bodyPr/>
          <a:lstStyle/>
          <a:p>
            <a:fld id="{13CD1B0D-083E-4DA2-81AD-16B7E971189E}" type="slidenum">
              <a:rPr lang="en-US" smtClean="0"/>
              <a:pPr/>
              <a:t>1</a:t>
            </a:fld>
            <a:endParaRPr lang="en-US"/>
          </a:p>
        </p:txBody>
      </p:sp>
      <p:sp>
        <p:nvSpPr>
          <p:cNvPr id="7" name="Rectangle 7"/>
          <p:cNvSpPr>
            <a:spLocks noGrp="1"/>
          </p:cNvSpPr>
          <p:nvPr>
            <p:ph type="hdr" sz="quarter" idx="13"/>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3CD1B0D-083E-4DA2-81AD-16B7E971189E}"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CD1B0D-083E-4DA2-81AD-16B7E971189E}"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After adding</a:t>
            </a:r>
            <a:r>
              <a:rPr lang="en-US" baseline="0" dirty="0" smtClean="0"/>
              <a:t> </a:t>
            </a:r>
            <a:r>
              <a:rPr lang="en-US" dirty="0" smtClean="0"/>
              <a:t>credit</a:t>
            </a:r>
            <a:r>
              <a:rPr lang="en-US" baseline="0" dirty="0" smtClean="0"/>
              <a:t> card services to the Albany community pool, transactions and receipts through this service has been on the </a:t>
            </a:r>
            <a:r>
              <a:rPr lang="en-US" baseline="0" dirty="0" smtClean="0"/>
              <a:t>rise</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13CD1B0D-083E-4DA2-81AD-16B7E971189E}"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txBody>
          <a:bodyPr/>
          <a:lstStyle/>
          <a:p>
            <a:endParaRPr lang="en-US"/>
          </a:p>
        </p:txBody>
      </p:sp>
      <p:sp>
        <p:nvSpPr>
          <p:cNvPr id="3" name="Rectangle 3"/>
          <p:cNvSpPr>
            <a:spLocks noGrp="1"/>
          </p:cNvSpPr>
          <p:nvPr>
            <p:ph type="body" idx="1"/>
          </p:nvPr>
        </p:nvSpPr>
        <p:spPr/>
        <p:txBody>
          <a:bodyPr/>
          <a:lstStyle/>
          <a:p>
            <a:endParaRPr lang="en-US"/>
          </a:p>
        </p:txBody>
      </p:sp>
      <p:sp>
        <p:nvSpPr>
          <p:cNvPr id="4" name="Rectangle 4"/>
          <p:cNvSpPr>
            <a:spLocks noGrp="1"/>
          </p:cNvSpPr>
          <p:nvPr>
            <p:ph type="dt" idx="10"/>
          </p:nvPr>
        </p:nvSpPr>
        <p:spPr/>
        <p:txBody>
          <a:bodyPr/>
          <a:lstStyle/>
          <a:p>
            <a:fld id="{2D9FB51A-E05F-4494-ADA5-A77EAE266FCF}" type="datetimeFigureOut">
              <a:rPr lang="en-US" smtClean="0"/>
              <a:pPr/>
              <a:t>06/08/2010</a:t>
            </a:fld>
            <a:endParaRPr lang="en-US"/>
          </a:p>
        </p:txBody>
      </p:sp>
      <p:sp>
        <p:nvSpPr>
          <p:cNvPr id="5" name="Rectangle 5"/>
          <p:cNvSpPr>
            <a:spLocks noGrp="1"/>
          </p:cNvSpPr>
          <p:nvPr>
            <p:ph type="ftr" sz="quarter" idx="11"/>
          </p:nvPr>
        </p:nvSpPr>
        <p:spPr/>
        <p:txBody>
          <a:bodyPr/>
          <a:lstStyle/>
          <a:p>
            <a:endParaRPr lang="en-US"/>
          </a:p>
        </p:txBody>
      </p:sp>
      <p:sp>
        <p:nvSpPr>
          <p:cNvPr id="6" name="Rectangle 6"/>
          <p:cNvSpPr>
            <a:spLocks noGrp="1"/>
          </p:cNvSpPr>
          <p:nvPr>
            <p:ph type="sldNum" sz="quarter" idx="12"/>
          </p:nvPr>
        </p:nvSpPr>
        <p:spPr/>
        <p:txBody>
          <a:bodyPr/>
          <a:lstStyle/>
          <a:p>
            <a:fld id="{13CD1B0D-083E-4DA2-81AD-16B7E971189E}" type="slidenum">
              <a:rPr lang="en-US" smtClean="0"/>
              <a:pPr/>
              <a:t>2</a:t>
            </a:fld>
            <a:endParaRPr lang="en-US"/>
          </a:p>
        </p:txBody>
      </p:sp>
      <p:sp>
        <p:nvSpPr>
          <p:cNvPr id="7" name="Rectangle 7"/>
          <p:cNvSpPr>
            <a:spLocks noGrp="1"/>
          </p:cNvSpPr>
          <p:nvPr>
            <p:ph type="hdr" sz="quarter" idx="13"/>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txBody>
          <a:bodyPr/>
          <a:lstStyle/>
          <a:p>
            <a:endParaRPr lang="en-US"/>
          </a:p>
        </p:txBody>
      </p:sp>
      <p:sp>
        <p:nvSpPr>
          <p:cNvPr id="3" name="Rectangle 3"/>
          <p:cNvSpPr>
            <a:spLocks noGrp="1"/>
          </p:cNvSpPr>
          <p:nvPr>
            <p:ph type="body" idx="1"/>
          </p:nvPr>
        </p:nvSpPr>
        <p:spPr/>
        <p:txBody>
          <a:bodyPr/>
          <a:lstStyle/>
          <a:p>
            <a:endParaRPr lang="en-US"/>
          </a:p>
        </p:txBody>
      </p:sp>
      <p:sp>
        <p:nvSpPr>
          <p:cNvPr id="4" name="Rectangle 4"/>
          <p:cNvSpPr>
            <a:spLocks noGrp="1"/>
          </p:cNvSpPr>
          <p:nvPr>
            <p:ph type="dt" idx="10"/>
          </p:nvPr>
        </p:nvSpPr>
        <p:spPr/>
        <p:txBody>
          <a:bodyPr/>
          <a:lstStyle/>
          <a:p>
            <a:fld id="{2D9FB51A-E05F-4494-ADA5-A77EAE266FCF}" type="datetimeFigureOut">
              <a:rPr lang="en-US" smtClean="0"/>
              <a:pPr/>
              <a:t>06/08/2010</a:t>
            </a:fld>
            <a:endParaRPr lang="en-US"/>
          </a:p>
        </p:txBody>
      </p:sp>
      <p:sp>
        <p:nvSpPr>
          <p:cNvPr id="5" name="Rectangle 5"/>
          <p:cNvSpPr>
            <a:spLocks noGrp="1"/>
          </p:cNvSpPr>
          <p:nvPr>
            <p:ph type="ftr" sz="quarter" idx="11"/>
          </p:nvPr>
        </p:nvSpPr>
        <p:spPr/>
        <p:txBody>
          <a:bodyPr/>
          <a:lstStyle/>
          <a:p>
            <a:endParaRPr lang="en-US"/>
          </a:p>
        </p:txBody>
      </p:sp>
      <p:sp>
        <p:nvSpPr>
          <p:cNvPr id="6" name="Rectangle 6"/>
          <p:cNvSpPr>
            <a:spLocks noGrp="1"/>
          </p:cNvSpPr>
          <p:nvPr>
            <p:ph type="sldNum" sz="quarter" idx="12"/>
          </p:nvPr>
        </p:nvSpPr>
        <p:spPr/>
        <p:txBody>
          <a:bodyPr/>
          <a:lstStyle/>
          <a:p>
            <a:fld id="{13CD1B0D-083E-4DA2-81AD-16B7E971189E}" type="slidenum">
              <a:rPr lang="en-US" smtClean="0"/>
              <a:pPr/>
              <a:t>3</a:t>
            </a:fld>
            <a:endParaRPr lang="en-US"/>
          </a:p>
        </p:txBody>
      </p:sp>
      <p:sp>
        <p:nvSpPr>
          <p:cNvPr id="7" name="Rectangle 7"/>
          <p:cNvSpPr>
            <a:spLocks noGrp="1"/>
          </p:cNvSpPr>
          <p:nvPr>
            <p:ph type="hdr" sz="quarter" idx="13"/>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CD1B0D-083E-4DA2-81AD-16B7E971189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After our phone tree changes,</a:t>
            </a:r>
            <a:r>
              <a:rPr lang="en-US" baseline="0" dirty="0" smtClean="0"/>
              <a:t> disconnected calls for our main city number 917-7500 have descended and stabilized.</a:t>
            </a:r>
            <a:endParaRPr lang="en-US" dirty="0"/>
          </a:p>
        </p:txBody>
      </p:sp>
      <p:sp>
        <p:nvSpPr>
          <p:cNvPr id="4" name="Slide Number Placeholder 3"/>
          <p:cNvSpPr>
            <a:spLocks noGrp="1"/>
          </p:cNvSpPr>
          <p:nvPr>
            <p:ph type="sldNum" sz="quarter" idx="10"/>
          </p:nvPr>
        </p:nvSpPr>
        <p:spPr/>
        <p:txBody>
          <a:bodyPr/>
          <a:lstStyle/>
          <a:p>
            <a:fld id="{13CD1B0D-083E-4DA2-81AD-16B7E971189E}"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After our phone tree changes,</a:t>
            </a:r>
            <a:r>
              <a:rPr lang="en-US" baseline="0" dirty="0" smtClean="0"/>
              <a:t> customers selecting option 1 (button 1) have increased, this represent less time waiting through an automated phone message to access your desire selection.</a:t>
            </a:r>
            <a:endParaRPr lang="en-US" dirty="0"/>
          </a:p>
        </p:txBody>
      </p:sp>
      <p:sp>
        <p:nvSpPr>
          <p:cNvPr id="4" name="Slide Number Placeholder 3"/>
          <p:cNvSpPr>
            <a:spLocks noGrp="1"/>
          </p:cNvSpPr>
          <p:nvPr>
            <p:ph type="sldNum" sz="quarter" idx="10"/>
          </p:nvPr>
        </p:nvSpPr>
        <p:spPr/>
        <p:txBody>
          <a:bodyPr/>
          <a:lstStyle/>
          <a:p>
            <a:fld id="{13CD1B0D-083E-4DA2-81AD-16B7E971189E}"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3CD1B0D-083E-4DA2-81AD-16B7E971189E}"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Based on our</a:t>
            </a:r>
            <a:r>
              <a:rPr lang="en-US" baseline="0" dirty="0" smtClean="0"/>
              <a:t> analysis, we restructured our call handlers for all phone trees involved in this project. Selections with the most number of calls were move towards the top of the list in order to avoid having customers wait longer than expected.</a:t>
            </a:r>
            <a:endParaRPr lang="en-US" dirty="0"/>
          </a:p>
        </p:txBody>
      </p:sp>
      <p:sp>
        <p:nvSpPr>
          <p:cNvPr id="4" name="Slide Number Placeholder 3"/>
          <p:cNvSpPr>
            <a:spLocks noGrp="1"/>
          </p:cNvSpPr>
          <p:nvPr>
            <p:ph type="sldNum" sz="quarter" idx="10"/>
          </p:nvPr>
        </p:nvSpPr>
        <p:spPr/>
        <p:txBody>
          <a:bodyPr/>
          <a:lstStyle/>
          <a:p>
            <a:fld id="{13CD1B0D-083E-4DA2-81AD-16B7E971189E}"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Based on our</a:t>
            </a:r>
            <a:r>
              <a:rPr lang="en-US" baseline="0" dirty="0" smtClean="0"/>
              <a:t> analysis, we restructured our call handlers for all phone trees involved in this project. Selections with the most number of calls were move towards the top of the list in order to avoid having customers wait longer than expected.</a:t>
            </a:r>
            <a:endParaRPr lang="en-US" dirty="0"/>
          </a:p>
        </p:txBody>
      </p:sp>
      <p:sp>
        <p:nvSpPr>
          <p:cNvPr id="4" name="Slide Number Placeholder 3"/>
          <p:cNvSpPr>
            <a:spLocks noGrp="1"/>
          </p:cNvSpPr>
          <p:nvPr>
            <p:ph type="sldNum" sz="quarter" idx="10"/>
          </p:nvPr>
        </p:nvSpPr>
        <p:spPr/>
        <p:txBody>
          <a:bodyPr/>
          <a:lstStyle/>
          <a:p>
            <a:fld id="{13CD1B0D-083E-4DA2-81AD-16B7E971189E}"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p>
        </p:txBody>
      </p:sp>
      <p:sp>
        <p:nvSpPr>
          <p:cNvPr id="29" name="Title 28"/>
          <p:cNvSpPr>
            <a:spLocks noGrp="1"/>
          </p:cNvSpPr>
          <p:nvPr>
            <p:ph type="ctrTitle"/>
          </p:nvPr>
        </p:nvSpPr>
        <p:spPr>
          <a:xfrm>
            <a:off x="381000" y="4853411"/>
            <a:ext cx="8458200" cy="1222375"/>
          </a:xfrm>
        </p:spPr>
        <p:txBody>
          <a:bodyPr anchor="t"/>
          <a:lstStyle/>
          <a:p>
            <a:r>
              <a:rPr lang="en-US" smtClean="0"/>
              <a:t>Click to edit Master title style</a:t>
            </a:r>
            <a:endParaRPr lang="en-US" dirty="0"/>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2B10AB5E-65B2-470F-A90D-8944CCF2250D}" type="datetime2">
              <a:rPr lang="en-US" smtClean="0"/>
              <a:pPr/>
              <a:t>Tuesday, June 08, 2010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CF7A2BDD-D331-44F0-96AA-4FB4ED49706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smtClean="0"/>
              <a:t>Click to edit Master title style</a:t>
            </a:r>
            <a:endParaRPr lang="en-US"/>
          </a:p>
        </p:txBody>
      </p:sp>
      <p:sp>
        <p:nvSpPr>
          <p:cNvPr id="27" name="Content Placeholder 26"/>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5" name="Date Placeholder 24"/>
          <p:cNvSpPr>
            <a:spLocks noGrp="1"/>
          </p:cNvSpPr>
          <p:nvPr>
            <p:ph type="dt" sz="half" idx="10"/>
          </p:nvPr>
        </p:nvSpPr>
        <p:spPr/>
        <p:txBody>
          <a:bodyPr/>
          <a:lstStyle/>
          <a:p>
            <a:fld id="{B5F4066D-E18E-46CA-ADDB-DC7D9F287FCD}" type="datetime2">
              <a:rPr lang="en-US" smtClean="0"/>
              <a:pPr/>
              <a:t>Tuesday, June 08, 2010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CF7A2BDD-D331-44F0-96AA-4FB4ED49706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smtClean="0"/>
              <a:t>Click to edit Master title style</a:t>
            </a:r>
            <a:endParaRPr lang="en-US" dirty="0"/>
          </a:p>
        </p:txBody>
      </p:sp>
      <p:sp>
        <p:nvSpPr>
          <p:cNvPr id="12" name="Date Placeholder 11"/>
          <p:cNvSpPr>
            <a:spLocks noGrp="1"/>
          </p:cNvSpPr>
          <p:nvPr>
            <p:ph type="dt" sz="half" idx="10"/>
          </p:nvPr>
        </p:nvSpPr>
        <p:spPr/>
        <p:txBody>
          <a:bodyPr/>
          <a:lstStyle/>
          <a:p>
            <a:fld id="{8E2E5AB2-AD30-4274-ADEE-77A916493B5C}" type="datetime2">
              <a:rPr lang="en-US" smtClean="0"/>
              <a:pPr/>
              <a:t>Tuesday, June 08, 2010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7A2BDD-D331-44F0-96AA-4FB4ED49706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9C76396-5064-41C5-A285-015EE0047001}" type="datetime2">
              <a:rPr lang="en-US" smtClean="0"/>
              <a:pPr/>
              <a:t>Tuesday, June 08, 2010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7A2BDD-D331-44F0-96AA-4FB4ED49706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itle and 2 Conten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lgn="l">
              <a:defRPr/>
            </a:lvl1pPr>
          </a:lstStyle>
          <a:p>
            <a:r>
              <a:rPr lang="en-US" noProof="1" smtClean="0"/>
              <a:t>Click to edit Master title style</a:t>
            </a:r>
            <a:endParaRPr lang="en-US" dirty="0"/>
          </a:p>
        </p:txBody>
      </p:sp>
      <p:sp>
        <p:nvSpPr>
          <p:cNvPr id="3" name="Rectangle 3"/>
          <p:cNvSpPr>
            <a:spLocks noGrp="1"/>
          </p:cNvSpPr>
          <p:nvPr>
            <p:ph sz="half" idx="1"/>
          </p:nvPr>
        </p:nvSpPr>
        <p:spPr>
          <a:xfrm>
            <a:off x="457200" y="1600200"/>
            <a:ext cx="4038600" cy="4525963"/>
          </a:xfrm>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a:p>
        </p:txBody>
      </p:sp>
      <p:sp>
        <p:nvSpPr>
          <p:cNvPr id="4" name="Rectangle 4"/>
          <p:cNvSpPr>
            <a:spLocks noGrp="1"/>
          </p:cNvSpPr>
          <p:nvPr>
            <p:ph sz="half" idx="2"/>
          </p:nvPr>
        </p:nvSpPr>
        <p:spPr>
          <a:xfrm>
            <a:off x="4648200" y="1600200"/>
            <a:ext cx="4038600" cy="4525963"/>
          </a:xfrm>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a:p>
        </p:txBody>
      </p:sp>
      <p:sp>
        <p:nvSpPr>
          <p:cNvPr id="5" name="Rectangle 5"/>
          <p:cNvSpPr>
            <a:spLocks noGrp="1"/>
          </p:cNvSpPr>
          <p:nvPr>
            <p:ph type="dt" sz="half" idx="10"/>
          </p:nvPr>
        </p:nvSpPr>
        <p:spPr/>
        <p:txBody>
          <a:bodyPr/>
          <a:lstStyle/>
          <a:p>
            <a:fld id="{F83034B0-3E89-40BA-B086-97296A422E36}" type="datetimeFigureOut">
              <a:rPr lang="en-US" smtClean="0"/>
              <a:pPr/>
              <a:t>06/08/2010</a:t>
            </a:fld>
            <a:endParaRPr lang="en-US"/>
          </a:p>
        </p:txBody>
      </p:sp>
      <p:sp>
        <p:nvSpPr>
          <p:cNvPr id="6" name="Rectangle 6"/>
          <p:cNvSpPr>
            <a:spLocks noGrp="1"/>
          </p:cNvSpPr>
          <p:nvPr>
            <p:ph type="ftr" sz="quarter" idx="11"/>
          </p:nvPr>
        </p:nvSpPr>
        <p:spPr/>
        <p:txBody>
          <a:bodyPr/>
          <a:lstStyle/>
          <a:p>
            <a:endParaRPr lang="en-US"/>
          </a:p>
        </p:txBody>
      </p:sp>
      <p:sp>
        <p:nvSpPr>
          <p:cNvPr id="7" name="Rectangle 7"/>
          <p:cNvSpPr>
            <a:spLocks noGrp="1"/>
          </p:cNvSpPr>
          <p:nvPr>
            <p:ph type="sldNum" sz="quarter" idx="12"/>
          </p:nvPr>
        </p:nvSpPr>
        <p:spPr/>
        <p:txBody>
          <a:bodyPr/>
          <a:lstStyle/>
          <a:p>
            <a:fld id="{1D24C974-5669-4F4D-B5F7-AEFAF0EB8F6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lgn="l">
              <a:defRPr/>
            </a:lvl1pPr>
          </a:lstStyle>
          <a:p>
            <a:r>
              <a:rPr lang="en-US" noProof="1" smtClean="0"/>
              <a:t>Click to edit Master title style</a:t>
            </a:r>
            <a:endParaRPr lang="en-US" dirty="0"/>
          </a:p>
        </p:txBody>
      </p:sp>
      <p:sp>
        <p:nvSpPr>
          <p:cNvPr id="3" name="Rectangle 3"/>
          <p:cNvSpPr>
            <a:spLocks noGrp="1"/>
          </p:cNvSpPr>
          <p:nvPr>
            <p:ph type="body" idx="1"/>
          </p:nvPr>
        </p:nvSpPr>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a:p>
        </p:txBody>
      </p:sp>
      <p:sp>
        <p:nvSpPr>
          <p:cNvPr id="4" name="Rectangle 4"/>
          <p:cNvSpPr>
            <a:spLocks noGrp="1"/>
          </p:cNvSpPr>
          <p:nvPr>
            <p:ph type="dt" sz="half" idx="10"/>
          </p:nvPr>
        </p:nvSpPr>
        <p:spPr/>
        <p:txBody>
          <a:bodyPr/>
          <a:lstStyle/>
          <a:p>
            <a:fld id="{F83034B0-3E89-40BA-B086-97296A422E36}" type="datetimeFigureOut">
              <a:rPr lang="en-US" smtClean="0"/>
              <a:pPr/>
              <a:t>06/08/2010</a:t>
            </a:fld>
            <a:endParaRPr lang="en-US"/>
          </a:p>
        </p:txBody>
      </p:sp>
      <p:sp>
        <p:nvSpPr>
          <p:cNvPr id="5" name="Rectangle 5"/>
          <p:cNvSpPr>
            <a:spLocks noGrp="1"/>
          </p:cNvSpPr>
          <p:nvPr>
            <p:ph type="ftr" sz="quarter" idx="11"/>
          </p:nvPr>
        </p:nvSpPr>
        <p:spPr/>
        <p:txBody>
          <a:bodyPr/>
          <a:lstStyle/>
          <a:p>
            <a:endParaRPr lang="en-US"/>
          </a:p>
        </p:txBody>
      </p:sp>
      <p:sp>
        <p:nvSpPr>
          <p:cNvPr id="6" name="Rectangle 6"/>
          <p:cNvSpPr>
            <a:spLocks noGrp="1"/>
          </p:cNvSpPr>
          <p:nvPr>
            <p:ph type="sldNum" sz="quarter" idx="12"/>
          </p:nvPr>
        </p:nvSpPr>
        <p:spPr/>
        <p:txBody>
          <a:bodyPr/>
          <a:lstStyle/>
          <a:p>
            <a:fld id="{1D24C974-5669-4F4D-B5F7-AEFAF0EB8F6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ColTx" preserve="1">
  <p:cSld name="Title and 2-Column Tex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lgn="l">
              <a:defRPr/>
            </a:lvl1pPr>
          </a:lstStyle>
          <a:p>
            <a:r>
              <a:rPr lang="en-US" noProof="1" smtClean="0"/>
              <a:t>Click to edit Master title style</a:t>
            </a:r>
            <a:endParaRPr lang="en-US" dirty="0"/>
          </a:p>
        </p:txBody>
      </p:sp>
      <p:sp>
        <p:nvSpPr>
          <p:cNvPr id="3" name="Rectangle 3"/>
          <p:cNvSpPr>
            <a:spLocks noGrp="1"/>
          </p:cNvSpPr>
          <p:nvPr>
            <p:ph type="body" sz="half" idx="1"/>
          </p:nvPr>
        </p:nvSpPr>
        <p:spPr>
          <a:xfrm>
            <a:off x="457200" y="1600200"/>
            <a:ext cx="4038600" cy="4525963"/>
          </a:xfrm>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a:p>
        </p:txBody>
      </p:sp>
      <p:sp>
        <p:nvSpPr>
          <p:cNvPr id="4" name="Rectangle 4"/>
          <p:cNvSpPr>
            <a:spLocks noGrp="1"/>
          </p:cNvSpPr>
          <p:nvPr>
            <p:ph type="body" sz="half" idx="2"/>
          </p:nvPr>
        </p:nvSpPr>
        <p:spPr>
          <a:xfrm>
            <a:off x="4648200" y="1600200"/>
            <a:ext cx="4038600" cy="4525963"/>
          </a:xfrm>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a:p>
        </p:txBody>
      </p:sp>
      <p:sp>
        <p:nvSpPr>
          <p:cNvPr id="5" name="Rectangle 5"/>
          <p:cNvSpPr>
            <a:spLocks noGrp="1"/>
          </p:cNvSpPr>
          <p:nvPr>
            <p:ph type="dt" sz="half" idx="10"/>
          </p:nvPr>
        </p:nvSpPr>
        <p:spPr/>
        <p:txBody>
          <a:bodyPr/>
          <a:lstStyle/>
          <a:p>
            <a:fld id="{F83034B0-3E89-40BA-B086-97296A422E36}" type="datetimeFigureOut">
              <a:rPr lang="en-US" smtClean="0"/>
              <a:pPr/>
              <a:t>06/08/2010</a:t>
            </a:fld>
            <a:endParaRPr lang="en-US"/>
          </a:p>
        </p:txBody>
      </p:sp>
      <p:sp>
        <p:nvSpPr>
          <p:cNvPr id="6" name="Rectangle 6"/>
          <p:cNvSpPr>
            <a:spLocks noGrp="1"/>
          </p:cNvSpPr>
          <p:nvPr>
            <p:ph type="ftr" sz="quarter" idx="11"/>
          </p:nvPr>
        </p:nvSpPr>
        <p:spPr/>
        <p:txBody>
          <a:bodyPr/>
          <a:lstStyle/>
          <a:p>
            <a:endParaRPr lang="en-US"/>
          </a:p>
        </p:txBody>
      </p:sp>
      <p:sp>
        <p:nvSpPr>
          <p:cNvPr id="7" name="Rectangle 7"/>
          <p:cNvSpPr>
            <a:spLocks noGrp="1"/>
          </p:cNvSpPr>
          <p:nvPr>
            <p:ph type="sldNum" sz="quarter" idx="12"/>
          </p:nvPr>
        </p:nvSpPr>
        <p:spPr/>
        <p:txBody>
          <a:bodyPr/>
          <a:lstStyle/>
          <a:p>
            <a:fld id="{1D24C974-5669-4F4D-B5F7-AEFAF0EB8F6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a:defRPr sz="1200">
                <a:solidFill>
                  <a:schemeClr val="accent1">
                    <a:shade val="75000"/>
                  </a:schemeClr>
                </a:solidFill>
              </a:defRPr>
            </a:lvl1pPr>
          </a:lstStyle>
          <a:p>
            <a:pPr algn="l"/>
            <a:fld id="{4C8A7A92-D244-4C94-97DC-00C50A8E32A7}" type="datetime2">
              <a:rPr lang="en-US" smtClean="0"/>
              <a:pPr algn="l"/>
              <a:t>Tuesday, June 08, 2010</a:t>
            </a:fld>
            <a:endParaRPr lang="en-US" dirty="0">
              <a:solidFill>
                <a:schemeClr val="accent1">
                  <a:shade val="75000"/>
                </a:schemeClr>
              </a:solidFill>
            </a:endParaRP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a:defRPr sz="1200">
                <a:solidFill>
                  <a:schemeClr val="accent1">
                    <a:shade val="75000"/>
                  </a:schemeClr>
                </a:solidFill>
              </a:defRPr>
            </a:lvl1pPr>
          </a:lstStyle>
          <a:p>
            <a:pPr algn="r"/>
            <a:endParaRPr lang="en-US" dirty="0">
              <a:solidFill>
                <a:schemeClr val="accent1">
                  <a:shade val="75000"/>
                </a:schemeClr>
              </a:solidFill>
            </a:endParaRP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a:defRPr sz="1200">
                <a:solidFill>
                  <a:schemeClr val="accent1">
                    <a:shade val="75000"/>
                  </a:schemeClr>
                </a:solidFill>
              </a:defRPr>
            </a:lvl1pPr>
          </a:lstStyle>
          <a:p>
            <a:fld id="{CF7A2BDD-D331-44F0-96AA-4FB4ED497064}" type="slidenum">
              <a:rPr lang="en-US" smtClean="0">
                <a:solidFill>
                  <a:schemeClr val="accent1">
                    <a:shade val="75000"/>
                  </a:schemeClr>
                </a:solidFill>
              </a:rPr>
              <a:pPr/>
              <a:t>‹#›</a:t>
            </a:fld>
            <a:endParaRPr lang="en-US" dirty="0">
              <a:solidFill>
                <a:schemeClr val="accent1">
                  <a:shade val="75000"/>
                </a:schemeClr>
              </a:solidFill>
            </a:endParaRP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lang="en-US" smtClean="0"/>
              <a:t>Click to edit Master title style</a:t>
            </a:r>
            <a:endParaRPr lang="en-US" dirty="0"/>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Lst>
  <p:txStyles>
    <p:titleStyle>
      <a:lvl1pPr algn="l" rtl="0" eaLnBrk="1" latinLnBrk="0" hangingPunct="1">
        <a:spcBef>
          <a:spcPct val="0"/>
        </a:spcBef>
        <a:buNone/>
        <a:defRPr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sz="1400" kern="1200" baseline="0">
          <a:solidFill>
            <a:schemeClr val="tx2"/>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image" Target="../media/image7.wmf"/><Relationship Id="rId5" Type="http://schemas.openxmlformats.org/officeDocument/2006/relationships/diagramQuickStyle" Target="../diagrams/quickStyle1.xml"/><Relationship Id="rId10" Type="http://schemas.openxmlformats.org/officeDocument/2006/relationships/image" Target="../media/image6.jpeg"/><Relationship Id="rId4" Type="http://schemas.openxmlformats.org/officeDocument/2006/relationships/diagramLayout" Target="../diagrams/layout1.xml"/><Relationship Id="rId9" Type="http://schemas.openxmlformats.org/officeDocument/2006/relationships/image" Target="../media/image5.jpeg"/></Relationships>
</file>

<file path=ppt/slides/_rels/slide4.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10" Type="http://schemas.openxmlformats.org/officeDocument/2006/relationships/image" Target="../media/image10.wmf"/><Relationship Id="rId4" Type="http://schemas.openxmlformats.org/officeDocument/2006/relationships/diagramLayout" Target="../diagrams/layout2.xml"/><Relationship Id="rId9"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1.wmf"/><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17.png"/></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ph type="ctrTitle"/>
          </p:nvPr>
        </p:nvSpPr>
        <p:spPr/>
        <p:txBody>
          <a:bodyPr/>
          <a:lstStyle/>
          <a:p>
            <a:r>
              <a:rPr lang="en-US" dirty="0" smtClean="0"/>
              <a:t>Green Belt Project Overview</a:t>
            </a:r>
            <a:endParaRPr lang="en-US" dirty="0"/>
          </a:p>
        </p:txBody>
      </p:sp>
      <p:sp>
        <p:nvSpPr>
          <p:cNvPr id="3" name="Rectangle 3"/>
          <p:cNvSpPr>
            <a:spLocks noGrp="1"/>
          </p:cNvSpPr>
          <p:nvPr>
            <p:ph type="subTitle" idx="1"/>
          </p:nvPr>
        </p:nvSpPr>
        <p:spPr/>
        <p:txBody>
          <a:bodyPr>
            <a:normAutofit fontScale="55000" lnSpcReduction="20000"/>
          </a:bodyPr>
          <a:lstStyle/>
          <a:p>
            <a:r>
              <a:rPr lang="en-US" sz="2900" b="1" dirty="0" smtClean="0"/>
              <a:t>Class Registration and Phone Tree Improvement Project</a:t>
            </a:r>
          </a:p>
          <a:p>
            <a:r>
              <a:rPr lang="en-US" b="1" dirty="0" smtClean="0"/>
              <a:t>City of Albany</a:t>
            </a:r>
          </a:p>
          <a:p>
            <a:r>
              <a:rPr lang="en-US" dirty="0" smtClean="0"/>
              <a:t>Katie Nooshazar</a:t>
            </a:r>
          </a:p>
          <a:p>
            <a:r>
              <a:rPr lang="en-US" dirty="0" smtClean="0"/>
              <a:t>Jorge Salinas</a:t>
            </a:r>
            <a:endParaRPr lang="en-US" dirty="0"/>
          </a:p>
        </p:txBody>
      </p:sp>
      <p:pic>
        <p:nvPicPr>
          <p:cNvPr id="1030" name="Picture 6" descr="C:\Temp\Temporary Internet Files\Content.IE5\I9W01IZA\MPj04221350000[1].jpg"/>
          <p:cNvPicPr>
            <a:picLocks noChangeAspect="1" noChangeArrowheads="1"/>
          </p:cNvPicPr>
          <p:nvPr/>
        </p:nvPicPr>
        <p:blipFill>
          <a:blip r:embed="rId3" cstate="print"/>
          <a:srcRect/>
          <a:stretch>
            <a:fillRect/>
          </a:stretch>
        </p:blipFill>
        <p:spPr bwMode="auto">
          <a:xfrm>
            <a:off x="5867400" y="-1"/>
            <a:ext cx="3276600" cy="4948729"/>
          </a:xfrm>
          <a:prstGeom prst="rect">
            <a:avLst/>
          </a:prstGeom>
          <a:noFill/>
        </p:spPr>
      </p:pic>
      <p:sp>
        <p:nvSpPr>
          <p:cNvPr id="5" name="TextBox 4"/>
          <p:cNvSpPr txBox="1"/>
          <p:nvPr/>
        </p:nvSpPr>
        <p:spPr>
          <a:xfrm>
            <a:off x="533400" y="5791200"/>
            <a:ext cx="4953000" cy="584775"/>
          </a:xfrm>
          <a:prstGeom prst="rect">
            <a:avLst/>
          </a:prstGeom>
          <a:noFill/>
        </p:spPr>
        <p:txBody>
          <a:bodyPr wrap="square" rtlCol="0">
            <a:spAutoFit/>
          </a:bodyPr>
          <a:lstStyle/>
          <a:p>
            <a:r>
              <a:rPr lang="en-US" sz="3200" b="1" dirty="0" smtClean="0"/>
              <a:t>Feb 8, 2010</a:t>
            </a:r>
            <a:endParaRPr lang="en-US" sz="32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of 917-7500 City Main</a:t>
            </a:r>
            <a:endParaRPr lang="en-US" dirty="0"/>
          </a:p>
        </p:txBody>
      </p:sp>
      <p:pic>
        <p:nvPicPr>
          <p:cNvPr id="2051" name="Picture 3"/>
          <p:cNvPicPr>
            <a:picLocks noGrp="1" noChangeAspect="1" noChangeArrowheads="1"/>
          </p:cNvPicPr>
          <p:nvPr>
            <p:ph idx="1"/>
          </p:nvPr>
        </p:nvPicPr>
        <p:blipFill>
          <a:blip r:embed="rId3" cstate="print"/>
          <a:srcRect/>
          <a:stretch>
            <a:fillRect/>
          </a:stretch>
        </p:blipFill>
        <p:spPr bwMode="auto">
          <a:xfrm>
            <a:off x="609600" y="1447800"/>
            <a:ext cx="8104822" cy="5105400"/>
          </a:xfrm>
          <a:prstGeom prst="rect">
            <a:avLst/>
          </a:prstGeom>
          <a:noFill/>
          <a:ln w="9525">
            <a:noFill/>
            <a:miter lim="800000"/>
            <a:headEnd/>
            <a:tailEnd/>
          </a:ln>
        </p:spPr>
      </p:pic>
      <p:cxnSp>
        <p:nvCxnSpPr>
          <p:cNvPr id="5" name="Curved Connector 4"/>
          <p:cNvCxnSpPr/>
          <p:nvPr/>
        </p:nvCxnSpPr>
        <p:spPr>
          <a:xfrm>
            <a:off x="4343400" y="4572000"/>
            <a:ext cx="1676400" cy="1143000"/>
          </a:xfrm>
          <a:prstGeom prst="curvedConnector3">
            <a:avLst>
              <a:gd name="adj1" fmla="val 50000"/>
            </a:avLst>
          </a:prstGeom>
          <a:ln>
            <a:tailEnd type="arrow"/>
          </a:ln>
        </p:spPr>
        <p:style>
          <a:lnRef idx="3">
            <a:schemeClr val="accent2"/>
          </a:lnRef>
          <a:fillRef idx="0">
            <a:schemeClr val="accent2"/>
          </a:fillRef>
          <a:effectRef idx="2">
            <a:schemeClr val="accent2"/>
          </a:effectRef>
          <a:fontRef idx="minor">
            <a:schemeClr val="tx1"/>
          </a:fontRef>
        </p:style>
      </p:cxnSp>
      <p:cxnSp>
        <p:nvCxnSpPr>
          <p:cNvPr id="7" name="Curved Connector 6"/>
          <p:cNvCxnSpPr/>
          <p:nvPr/>
        </p:nvCxnSpPr>
        <p:spPr>
          <a:xfrm flipV="1">
            <a:off x="4267200" y="4572000"/>
            <a:ext cx="1828800" cy="914400"/>
          </a:xfrm>
          <a:prstGeom prst="curvedConnector3">
            <a:avLst>
              <a:gd name="adj1" fmla="val 50000"/>
            </a:avLst>
          </a:prstGeom>
          <a:ln>
            <a:tailEnd type="arrow"/>
          </a:ln>
        </p:spPr>
        <p:style>
          <a:lnRef idx="3">
            <a:schemeClr val="dk1"/>
          </a:lnRef>
          <a:fillRef idx="0">
            <a:schemeClr val="dk1"/>
          </a:fillRef>
          <a:effectRef idx="2">
            <a:schemeClr val="dk1"/>
          </a:effectRef>
          <a:fontRef idx="minor">
            <a:schemeClr val="tx1"/>
          </a:fontRef>
        </p:style>
      </p:cxnSp>
      <p:cxnSp>
        <p:nvCxnSpPr>
          <p:cNvPr id="9" name="Curved Connector 8"/>
          <p:cNvCxnSpPr/>
          <p:nvPr/>
        </p:nvCxnSpPr>
        <p:spPr>
          <a:xfrm flipV="1">
            <a:off x="4267200" y="1981200"/>
            <a:ext cx="1752600" cy="228600"/>
          </a:xfrm>
          <a:prstGeom prst="curvedConnector3">
            <a:avLst>
              <a:gd name="adj1" fmla="val 50000"/>
            </a:avLst>
          </a:prstGeom>
          <a:ln>
            <a:tailEnd type="arrow"/>
          </a:ln>
        </p:spPr>
        <p:style>
          <a:lnRef idx="3">
            <a:schemeClr val="dk1"/>
          </a:lnRef>
          <a:fillRef idx="0">
            <a:schemeClr val="dk1"/>
          </a:fillRef>
          <a:effectRef idx="2">
            <a:schemeClr val="dk1"/>
          </a:effectRef>
          <a:fontRef idx="minor">
            <a:schemeClr val="tx1"/>
          </a:fontRef>
        </p:style>
      </p:cxnSp>
      <p:cxnSp>
        <p:nvCxnSpPr>
          <p:cNvPr id="11" name="Curved Connector 10"/>
          <p:cNvCxnSpPr/>
          <p:nvPr/>
        </p:nvCxnSpPr>
        <p:spPr>
          <a:xfrm flipV="1">
            <a:off x="4267200" y="2895600"/>
            <a:ext cx="1752600" cy="228600"/>
          </a:xfrm>
          <a:prstGeom prst="curvedConnector3">
            <a:avLst>
              <a:gd name="adj1" fmla="val 50000"/>
            </a:avLst>
          </a:prstGeom>
          <a:ln>
            <a:tailEnd type="arrow"/>
          </a:ln>
        </p:spPr>
        <p:style>
          <a:lnRef idx="3">
            <a:schemeClr val="dk1"/>
          </a:lnRef>
          <a:fillRef idx="0">
            <a:schemeClr val="dk1"/>
          </a:fillRef>
          <a:effectRef idx="2">
            <a:schemeClr val="dk1"/>
          </a:effectRef>
          <a:fontRef idx="minor">
            <a:schemeClr val="tx1"/>
          </a:fontRef>
        </p:style>
      </p:cxnSp>
      <p:cxnSp>
        <p:nvCxnSpPr>
          <p:cNvPr id="13" name="Curved Connector 12"/>
          <p:cNvCxnSpPr/>
          <p:nvPr/>
        </p:nvCxnSpPr>
        <p:spPr>
          <a:xfrm>
            <a:off x="4267200" y="2819400"/>
            <a:ext cx="1752600" cy="457200"/>
          </a:xfrm>
          <a:prstGeom prst="curvedConnector3">
            <a:avLst>
              <a:gd name="adj1" fmla="val 50000"/>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5" name="Curved Connector 14"/>
          <p:cNvCxnSpPr/>
          <p:nvPr/>
        </p:nvCxnSpPr>
        <p:spPr>
          <a:xfrm>
            <a:off x="4267200" y="1981200"/>
            <a:ext cx="1752600" cy="228600"/>
          </a:xfrm>
          <a:prstGeom prst="curvedConnector3">
            <a:avLst>
              <a:gd name="adj1" fmla="val 50000"/>
            </a:avLst>
          </a:prstGeom>
          <a:ln>
            <a:tailEnd type="arrow"/>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Improvements</a:t>
            </a:r>
            <a:endParaRPr lang="en-US" dirty="0"/>
          </a:p>
        </p:txBody>
      </p:sp>
      <p:sp>
        <p:nvSpPr>
          <p:cNvPr id="3" name="Text Placeholder 2"/>
          <p:cNvSpPr>
            <a:spLocks noGrp="1"/>
          </p:cNvSpPr>
          <p:nvPr>
            <p:ph type="body" idx="1"/>
          </p:nvPr>
        </p:nvSpPr>
        <p:spPr>
          <a:xfrm>
            <a:off x="304800" y="1219200"/>
            <a:ext cx="8686800" cy="5410200"/>
          </a:xfrm>
        </p:spPr>
        <p:txBody>
          <a:bodyPr>
            <a:normAutofit fontScale="62500" lnSpcReduction="20000"/>
          </a:bodyPr>
          <a:lstStyle/>
          <a:p>
            <a:r>
              <a:rPr lang="en-US" b="1" dirty="0" smtClean="0"/>
              <a:t>In addition to the empirical data already provided/charted, we also identified several other areas where peripheral improvements resulted from the Lean Six Sigma approach to customer service in the area of classes and programs offered by Albany Parks and Recreation. An overview of these improvements is provided below.</a:t>
            </a:r>
            <a:endParaRPr lang="en-US" dirty="0" smtClean="0"/>
          </a:p>
          <a:p>
            <a:endParaRPr lang="en-US" b="1" u="sng" dirty="0" smtClean="0"/>
          </a:p>
          <a:p>
            <a:pPr>
              <a:buNone/>
            </a:pPr>
            <a:r>
              <a:rPr lang="en-US" b="1" u="sng" dirty="0" smtClean="0"/>
              <a:t>Improvements:</a:t>
            </a:r>
            <a:endParaRPr lang="en-US" dirty="0" smtClean="0"/>
          </a:p>
          <a:p>
            <a:pPr lvl="0"/>
            <a:r>
              <a:rPr lang="en-US" dirty="0" smtClean="0"/>
              <a:t>Standardized registration procedures between Senior Center and City Hall Reception in order to facilitate processing of registrations</a:t>
            </a:r>
          </a:p>
          <a:p>
            <a:pPr lvl="0"/>
            <a:r>
              <a:rPr lang="en-US" dirty="0" smtClean="0"/>
              <a:t>Installed Class system at Senior Center and trained key staff on usage</a:t>
            </a:r>
          </a:p>
          <a:p>
            <a:pPr lvl="0"/>
            <a:r>
              <a:rPr lang="en-US" dirty="0" smtClean="0"/>
              <a:t>Provided Clerks with transfer call training</a:t>
            </a:r>
          </a:p>
          <a:p>
            <a:pPr lvl="0"/>
            <a:r>
              <a:rPr lang="en-US" dirty="0" smtClean="0"/>
              <a:t>Enabled customers to register at either facility for all classes and programs</a:t>
            </a:r>
          </a:p>
          <a:p>
            <a:pPr lvl="0"/>
            <a:r>
              <a:rPr lang="en-US" dirty="0" smtClean="0"/>
              <a:t>Provided additional security for customers completing credit card or cash transactions and reduced the potential for information misuse</a:t>
            </a:r>
          </a:p>
          <a:p>
            <a:pPr lvl="0"/>
            <a:r>
              <a:rPr lang="en-US" dirty="0" smtClean="0"/>
              <a:t>Provided additional security for customers providing identification numbers for co-sponsored classes and reduced the potential for information misuse</a:t>
            </a:r>
          </a:p>
          <a:p>
            <a:pPr lvl="0"/>
            <a:r>
              <a:rPr lang="en-US" dirty="0" smtClean="0"/>
              <a:t>Reduced amount of cash handling for LBCC co-sponsored classes</a:t>
            </a:r>
          </a:p>
          <a:p>
            <a:pPr lvl="0"/>
            <a:r>
              <a:rPr lang="en-US" dirty="0" smtClean="0"/>
              <a:t>Provided appropriate audit trail for customers paying for LBCC co-sponsored classes</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Improvements Cont.</a:t>
            </a:r>
            <a:endParaRPr lang="en-US" dirty="0"/>
          </a:p>
        </p:txBody>
      </p:sp>
      <p:sp>
        <p:nvSpPr>
          <p:cNvPr id="3" name="Text Placeholder 2"/>
          <p:cNvSpPr>
            <a:spLocks noGrp="1"/>
          </p:cNvSpPr>
          <p:nvPr>
            <p:ph type="body" idx="1"/>
          </p:nvPr>
        </p:nvSpPr>
        <p:spPr>
          <a:xfrm>
            <a:off x="304800" y="1219200"/>
            <a:ext cx="8686800" cy="5638800"/>
          </a:xfrm>
        </p:spPr>
        <p:txBody>
          <a:bodyPr>
            <a:normAutofit fontScale="25000" lnSpcReduction="20000"/>
          </a:bodyPr>
          <a:lstStyle/>
          <a:p>
            <a:pPr lvl="0"/>
            <a:r>
              <a:rPr lang="en-US" sz="7200" dirty="0" smtClean="0"/>
              <a:t>Taught staff how to transfer calls between Senior Center, City Hall, and Albany Community Pool in order to provide seamless experience for customers</a:t>
            </a:r>
          </a:p>
          <a:p>
            <a:pPr lvl="0"/>
            <a:r>
              <a:rPr lang="en-US" sz="7200" dirty="0" smtClean="0"/>
              <a:t>Evaluated Albany Community Pool registration system and identified technological assistance that Administrative Services will provide</a:t>
            </a:r>
          </a:p>
          <a:p>
            <a:pPr lvl="0"/>
            <a:r>
              <a:rPr lang="en-US" sz="7200" dirty="0" smtClean="0"/>
              <a:t>Developed standardized evaluation systems for all programs and activities and created distribution system</a:t>
            </a:r>
          </a:p>
          <a:p>
            <a:pPr lvl="0"/>
            <a:r>
              <a:rPr lang="en-US" sz="7200" dirty="0" smtClean="0"/>
              <a:t>Employed electronic evaluations in order to capture comments for classes that cancel, for classes where participants withdraw, as well as completed classes</a:t>
            </a:r>
          </a:p>
          <a:p>
            <a:pPr lvl="0"/>
            <a:r>
              <a:rPr lang="en-US" sz="7200" dirty="0" smtClean="0"/>
              <a:t>Created paper evaluations that mirror electronic versions for customers who don’t have access to computers</a:t>
            </a:r>
          </a:p>
          <a:p>
            <a:pPr lvl="0"/>
            <a:r>
              <a:rPr lang="en-US" sz="7200" dirty="0" smtClean="0"/>
              <a:t>Provided additional quality review measures for supervisors who now have access to electronic results of class evaluations and customer surveys</a:t>
            </a:r>
          </a:p>
          <a:p>
            <a:pPr lvl="0"/>
            <a:r>
              <a:rPr lang="en-US" sz="7200" dirty="0" smtClean="0"/>
              <a:t>Provided staff internet access at COOL! Swanson Park Action Center</a:t>
            </a:r>
          </a:p>
          <a:p>
            <a:pPr lvl="0"/>
            <a:r>
              <a:rPr lang="en-US" sz="7200" dirty="0" smtClean="0"/>
              <a:t>Provided customers with access to on-line calendar for COOL! Swanson Park Action Center</a:t>
            </a:r>
          </a:p>
          <a:p>
            <a:pPr lvl="0"/>
            <a:r>
              <a:rPr lang="en-US" sz="7200" dirty="0" smtClean="0"/>
              <a:t>Provided customers with Wi-Fi access at COOL! for family members waiting for swim participants</a:t>
            </a:r>
          </a:p>
          <a:p>
            <a:pPr lvl="0"/>
            <a:r>
              <a:rPr lang="en-US" sz="7200" dirty="0" smtClean="0"/>
              <a:t>Provided ACP customers with the ability to pay using credit or debit cards</a:t>
            </a:r>
          </a:p>
          <a:p>
            <a:pPr lvl="0"/>
            <a:r>
              <a:rPr lang="en-US" sz="7200" dirty="0" smtClean="0"/>
              <a:t>Increased security by reducing number of cash transactions at ACP (details pg 12)</a:t>
            </a:r>
          </a:p>
          <a:p>
            <a:pPr lvl="0"/>
            <a:r>
              <a:rPr lang="en-US" sz="7200" dirty="0" smtClean="0"/>
              <a:t>Arranged for installation of additional phone line that will be used not only for credit/debit card transactions but also for other communication needs</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Albany Community pool Transactions and Receipts (Credit card added in </a:t>
            </a:r>
            <a:r>
              <a:rPr lang="en-US" dirty="0" err="1" smtClean="0"/>
              <a:t>oct</a:t>
            </a:r>
            <a:r>
              <a:rPr lang="en-US" dirty="0" smtClean="0"/>
              <a:t> 2009)</a:t>
            </a:r>
            <a:endParaRPr lang="en-US" dirty="0"/>
          </a:p>
        </p:txBody>
      </p:sp>
      <p:sp>
        <p:nvSpPr>
          <p:cNvPr id="3" name="Text Placeholder 2"/>
          <p:cNvSpPr>
            <a:spLocks noGrp="1"/>
          </p:cNvSpPr>
          <p:nvPr>
            <p:ph type="body" idx="1"/>
          </p:nvPr>
        </p:nvSpPr>
        <p:spPr/>
        <p:txBody>
          <a:bodyPr/>
          <a:lstStyle/>
          <a:p>
            <a:endParaRPr lang="en-US" dirty="0"/>
          </a:p>
        </p:txBody>
      </p:sp>
      <p:pic>
        <p:nvPicPr>
          <p:cNvPr id="1032" name="Picture 8"/>
          <p:cNvPicPr>
            <a:picLocks noChangeAspect="1" noChangeArrowheads="1"/>
          </p:cNvPicPr>
          <p:nvPr/>
        </p:nvPicPr>
        <p:blipFill>
          <a:blip r:embed="rId3" cstate="print"/>
          <a:srcRect/>
          <a:stretch>
            <a:fillRect/>
          </a:stretch>
        </p:blipFill>
        <p:spPr bwMode="auto">
          <a:xfrm>
            <a:off x="4546600" y="4089400"/>
            <a:ext cx="4597400" cy="2768600"/>
          </a:xfrm>
          <a:prstGeom prst="rect">
            <a:avLst/>
          </a:prstGeom>
          <a:noFill/>
          <a:ln w="9525">
            <a:noFill/>
            <a:miter lim="800000"/>
            <a:headEnd/>
            <a:tailEnd/>
          </a:ln>
          <a:effectLst/>
        </p:spPr>
      </p:pic>
      <p:pic>
        <p:nvPicPr>
          <p:cNvPr id="1033" name="Picture 9"/>
          <p:cNvPicPr>
            <a:picLocks noChangeAspect="1" noChangeArrowheads="1"/>
          </p:cNvPicPr>
          <p:nvPr/>
        </p:nvPicPr>
        <p:blipFill>
          <a:blip r:embed="rId4" cstate="print"/>
          <a:srcRect/>
          <a:stretch>
            <a:fillRect/>
          </a:stretch>
        </p:blipFill>
        <p:spPr bwMode="auto">
          <a:xfrm>
            <a:off x="304800" y="1447800"/>
            <a:ext cx="4267200" cy="2692400"/>
          </a:xfrm>
          <a:prstGeom prst="rect">
            <a:avLst/>
          </a:prstGeom>
          <a:noFill/>
          <a:ln w="9525">
            <a:noFill/>
            <a:miter lim="800000"/>
            <a:headEnd/>
            <a:tailEnd/>
          </a:ln>
          <a:effectLst/>
        </p:spPr>
      </p:pic>
      <p:pic>
        <p:nvPicPr>
          <p:cNvPr id="1034" name="Picture 10"/>
          <p:cNvPicPr>
            <a:picLocks noChangeAspect="1" noChangeArrowheads="1"/>
          </p:cNvPicPr>
          <p:nvPr/>
        </p:nvPicPr>
        <p:blipFill>
          <a:blip r:embed="rId5" cstate="print"/>
          <a:srcRect/>
          <a:stretch>
            <a:fillRect/>
          </a:stretch>
        </p:blipFill>
        <p:spPr bwMode="auto">
          <a:xfrm>
            <a:off x="4546600" y="1447800"/>
            <a:ext cx="4597400" cy="2667000"/>
          </a:xfrm>
          <a:prstGeom prst="rect">
            <a:avLst/>
          </a:prstGeom>
          <a:noFill/>
          <a:ln w="9525">
            <a:noFill/>
            <a:miter lim="800000"/>
            <a:headEnd/>
            <a:tailEnd/>
          </a:ln>
          <a:effectLst/>
        </p:spPr>
      </p:pic>
      <p:pic>
        <p:nvPicPr>
          <p:cNvPr id="1035" name="Picture 11"/>
          <p:cNvPicPr>
            <a:picLocks noChangeAspect="1" noChangeArrowheads="1"/>
          </p:cNvPicPr>
          <p:nvPr/>
        </p:nvPicPr>
        <p:blipFill>
          <a:blip r:embed="rId6" cstate="print"/>
          <a:srcRect/>
          <a:stretch>
            <a:fillRect/>
          </a:stretch>
        </p:blipFill>
        <p:spPr bwMode="auto">
          <a:xfrm>
            <a:off x="304800" y="4089400"/>
            <a:ext cx="4267200" cy="2768600"/>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3200"/>
            <a:ext cx="8686800" cy="838200"/>
          </a:xfrm>
        </p:spPr>
        <p:txBody>
          <a:bodyPr/>
          <a:lstStyle/>
          <a:p>
            <a:r>
              <a:rPr lang="en-US" dirty="0" smtClean="0"/>
              <a:t>Backup slides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Registration FB Diagram </a:t>
            </a:r>
            <a:endParaRPr lang="en-US" dirty="0"/>
          </a:p>
        </p:txBody>
      </p:sp>
      <p:sp>
        <p:nvSpPr>
          <p:cNvPr id="3" name="Text Placeholder 2"/>
          <p:cNvSpPr>
            <a:spLocks noGrp="1"/>
          </p:cNvSpPr>
          <p:nvPr>
            <p:ph type="body" idx="1"/>
          </p:nvPr>
        </p:nvSpPr>
        <p:spPr/>
        <p:txBody>
          <a:bodyPr/>
          <a:lstStyle/>
          <a:p>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228600" y="1295399"/>
            <a:ext cx="8610600" cy="544563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Customer Disconnect FB Diagram</a:t>
            </a:r>
            <a:endParaRPr lang="en-US" dirty="0"/>
          </a:p>
        </p:txBody>
      </p:sp>
      <p:sp>
        <p:nvSpPr>
          <p:cNvPr id="3" name="Text Placeholder 2"/>
          <p:cNvSpPr>
            <a:spLocks noGrp="1"/>
          </p:cNvSpPr>
          <p:nvPr>
            <p:ph type="body" idx="1"/>
          </p:nvPr>
        </p:nvSpPr>
        <p:spPr/>
        <p:txBody>
          <a:bodyPr/>
          <a:lstStyle/>
          <a:p>
            <a:endParaRPr lang="en-US"/>
          </a:p>
        </p:txBody>
      </p:sp>
      <p:pic>
        <p:nvPicPr>
          <p:cNvPr id="2050" name="Picture 2"/>
          <p:cNvPicPr>
            <a:picLocks noChangeAspect="1" noChangeArrowheads="1"/>
          </p:cNvPicPr>
          <p:nvPr/>
        </p:nvPicPr>
        <p:blipFill>
          <a:blip r:embed="rId2" cstate="print"/>
          <a:srcRect/>
          <a:stretch>
            <a:fillRect/>
          </a:stretch>
        </p:blipFill>
        <p:spPr bwMode="auto">
          <a:xfrm>
            <a:off x="228600" y="1143000"/>
            <a:ext cx="8686800" cy="5661879"/>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dirty="0" smtClean="0"/>
              <a:t>Description</a:t>
            </a:r>
            <a:endParaRPr lang="en-US" dirty="0"/>
          </a:p>
        </p:txBody>
      </p:sp>
      <p:sp>
        <p:nvSpPr>
          <p:cNvPr id="3" name="Rectangle 3"/>
          <p:cNvSpPr>
            <a:spLocks noGrp="1"/>
          </p:cNvSpPr>
          <p:nvPr>
            <p:ph type="body" idx="1"/>
          </p:nvPr>
        </p:nvSpPr>
        <p:spPr/>
        <p:txBody>
          <a:bodyPr>
            <a:normAutofit/>
          </a:bodyPr>
          <a:lstStyle/>
          <a:p>
            <a:pPr>
              <a:buNone/>
            </a:pPr>
            <a:r>
              <a:rPr lang="en-US" sz="4000" dirty="0" smtClean="0"/>
              <a:t>   This project was chartered with the opportunity of identifying, analyzing and improving the City of Albany’s class registration and call handling process for the Parks and Recreation Department.  </a:t>
            </a:r>
          </a:p>
        </p:txBody>
      </p:sp>
      <p:sp>
        <p:nvSpPr>
          <p:cNvPr id="4" name="Rectangle 4"/>
          <p:cNvSpPr txBox="1"/>
          <p:nvPr/>
        </p:nvSpPr>
        <p:spPr>
          <a:xfrm>
            <a:off x="457200" y="6124575"/>
            <a:ext cx="8229600" cy="503105"/>
          </a:xfrm>
          <a:prstGeom prst="rect">
            <a:avLst/>
          </a:prstGeom>
          <a:noFill/>
        </p:spPr>
        <p:txBody>
          <a:bodyPr wrap="square">
            <a:noAutofit/>
          </a:bodyPr>
          <a:lstStyle/>
          <a:p>
            <a:pPr marL="0" indent="0">
              <a:buNone/>
            </a:pPr>
            <a:endParaRPr lang="en-US" sz="1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dirty="0" smtClean="0"/>
              <a:t>Problem Statement</a:t>
            </a:r>
            <a:endParaRPr lang="en-US" dirty="0"/>
          </a:p>
        </p:txBody>
      </p:sp>
      <p:graphicFrame>
        <p:nvGraphicFramePr>
          <p:cNvPr id="4" name="Diagram 4"/>
          <p:cNvGraphicFramePr>
            <a:graphicFrameLocks noGrp="1"/>
          </p:cNvGraphicFramePr>
          <p:nvPr>
            <p:ph idx="1"/>
          </p:nvPr>
        </p:nvGraphicFramePr>
        <p:xfrm>
          <a:off x="304800" y="1554162"/>
          <a:ext cx="8686800" cy="53038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098" name="Picture 2" descr="C:\Temp\Temporary Internet Files\Content.IE5\KA43D6MB\MPj04393840000[1].jpg"/>
          <p:cNvPicPr>
            <a:picLocks noChangeAspect="1" noChangeArrowheads="1"/>
          </p:cNvPicPr>
          <p:nvPr/>
        </p:nvPicPr>
        <p:blipFill>
          <a:blip r:embed="rId8" cstate="print"/>
          <a:srcRect/>
          <a:stretch>
            <a:fillRect/>
          </a:stretch>
        </p:blipFill>
        <p:spPr bwMode="auto">
          <a:xfrm>
            <a:off x="1752600" y="1905000"/>
            <a:ext cx="838200" cy="787908"/>
          </a:xfrm>
          <a:prstGeom prst="rect">
            <a:avLst/>
          </a:prstGeom>
          <a:noFill/>
        </p:spPr>
      </p:pic>
      <p:pic>
        <p:nvPicPr>
          <p:cNvPr id="4099" name="Picture 3" descr="C:\Temp\Temporary Internet Files\Content.IE5\NJE03MM1\MPj03211970000[1].jpg"/>
          <p:cNvPicPr>
            <a:picLocks noChangeAspect="1" noChangeArrowheads="1"/>
          </p:cNvPicPr>
          <p:nvPr/>
        </p:nvPicPr>
        <p:blipFill>
          <a:blip r:embed="rId9" cstate="print"/>
          <a:srcRect/>
          <a:stretch>
            <a:fillRect/>
          </a:stretch>
        </p:blipFill>
        <p:spPr bwMode="auto">
          <a:xfrm>
            <a:off x="1752600" y="3505200"/>
            <a:ext cx="694944" cy="974221"/>
          </a:xfrm>
          <a:prstGeom prst="rect">
            <a:avLst/>
          </a:prstGeom>
          <a:noFill/>
        </p:spPr>
      </p:pic>
      <p:pic>
        <p:nvPicPr>
          <p:cNvPr id="4106" name="Picture 10" descr="C:\Temp\Temporary Internet Files\Content.IE5\NJE03MM1\MPj04018800000[1].jpg"/>
          <p:cNvPicPr>
            <a:picLocks noChangeAspect="1" noChangeArrowheads="1"/>
          </p:cNvPicPr>
          <p:nvPr/>
        </p:nvPicPr>
        <p:blipFill>
          <a:blip r:embed="rId10" cstate="print"/>
          <a:srcRect/>
          <a:stretch>
            <a:fillRect/>
          </a:stretch>
        </p:blipFill>
        <p:spPr bwMode="auto">
          <a:xfrm>
            <a:off x="1752600" y="5410200"/>
            <a:ext cx="761999" cy="838200"/>
          </a:xfrm>
          <a:prstGeom prst="rect">
            <a:avLst/>
          </a:prstGeom>
          <a:noFill/>
        </p:spPr>
      </p:pic>
      <p:grpSp>
        <p:nvGrpSpPr>
          <p:cNvPr id="9" name="Group 8"/>
          <p:cNvGrpSpPr/>
          <p:nvPr/>
        </p:nvGrpSpPr>
        <p:grpSpPr>
          <a:xfrm>
            <a:off x="7848600" y="0"/>
            <a:ext cx="1008568" cy="990600"/>
            <a:chOff x="7848600" y="0"/>
            <a:chExt cx="1008568" cy="990600"/>
          </a:xfrm>
        </p:grpSpPr>
        <p:pic>
          <p:nvPicPr>
            <p:cNvPr id="4107" name="Picture 11" descr="C:\Temp\Temporary Internet Files\Content.IE5\I9W01IZA\MCj00786270000[1].wmf"/>
            <p:cNvPicPr>
              <a:picLocks noChangeAspect="1" noChangeArrowheads="1"/>
            </p:cNvPicPr>
            <p:nvPr/>
          </p:nvPicPr>
          <p:blipFill>
            <a:blip r:embed="rId11" cstate="print"/>
            <a:srcRect/>
            <a:stretch>
              <a:fillRect/>
            </a:stretch>
          </p:blipFill>
          <p:spPr bwMode="auto">
            <a:xfrm>
              <a:off x="7848600" y="0"/>
              <a:ext cx="1008568" cy="990600"/>
            </a:xfrm>
            <a:prstGeom prst="rect">
              <a:avLst/>
            </a:prstGeom>
            <a:noFill/>
          </p:spPr>
        </p:pic>
        <p:sp>
          <p:nvSpPr>
            <p:cNvPr id="8" name="TextBox 7"/>
            <p:cNvSpPr txBox="1"/>
            <p:nvPr/>
          </p:nvSpPr>
          <p:spPr>
            <a:xfrm>
              <a:off x="7848600" y="609600"/>
              <a:ext cx="466794" cy="369332"/>
            </a:xfrm>
            <a:prstGeom prst="rect">
              <a:avLst/>
            </a:prstGeom>
            <a:noFill/>
          </p:spPr>
          <p:txBody>
            <a:bodyPr wrap="none" rtlCol="0">
              <a:spAutoFit/>
            </a:bodyPr>
            <a:lstStyle/>
            <a:p>
              <a:r>
                <a:rPr lang="en-US" dirty="0" smtClean="0"/>
                <a:t>Y’s</a:t>
              </a:r>
              <a:endParaRPr lang="en-US" dirty="0"/>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4"/>
          <p:cNvGraphicFramePr>
            <a:graphicFrameLocks noGrp="1"/>
          </p:cNvGraphicFramePr>
          <p:nvPr>
            <p:ph idx="1"/>
          </p:nvPr>
        </p:nvGraphicFramePr>
        <p:xfrm>
          <a:off x="304800" y="1143000"/>
          <a:ext cx="8610600"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2"/>
          <p:cNvSpPr>
            <a:spLocks noGrp="1"/>
          </p:cNvSpPr>
          <p:nvPr>
            <p:ph type="title"/>
          </p:nvPr>
        </p:nvSpPr>
        <p:spPr>
          <a:xfrm>
            <a:off x="304800" y="457200"/>
            <a:ext cx="8686800" cy="838200"/>
          </a:xfrm>
        </p:spPr>
        <p:txBody>
          <a:bodyPr/>
          <a:lstStyle/>
          <a:p>
            <a:r>
              <a:rPr lang="en-US" dirty="0" smtClean="0"/>
              <a:t>Project Goals and Measurements</a:t>
            </a:r>
            <a:endParaRPr lang="en-US" dirty="0"/>
          </a:p>
        </p:txBody>
      </p:sp>
      <p:pic>
        <p:nvPicPr>
          <p:cNvPr id="6146" name="Picture 2" descr="C:\Temp\Temporary Internet Files\Content.IE5\I9W01IZA\MPj04395580000[1].jpg"/>
          <p:cNvPicPr>
            <a:picLocks noChangeAspect="1" noChangeArrowheads="1"/>
          </p:cNvPicPr>
          <p:nvPr/>
        </p:nvPicPr>
        <p:blipFill>
          <a:blip r:embed="rId8" cstate="print"/>
          <a:srcRect/>
          <a:stretch>
            <a:fillRect/>
          </a:stretch>
        </p:blipFill>
        <p:spPr bwMode="auto">
          <a:xfrm>
            <a:off x="838200" y="5181600"/>
            <a:ext cx="990600" cy="825500"/>
          </a:xfrm>
          <a:prstGeom prst="rect">
            <a:avLst/>
          </a:prstGeom>
          <a:noFill/>
        </p:spPr>
      </p:pic>
      <p:pic>
        <p:nvPicPr>
          <p:cNvPr id="6149" name="Picture 5" descr="C:\Temp\Temporary Internet Files\Content.IE5\KA43D6MB\MPj04386290000[1].jpg"/>
          <p:cNvPicPr>
            <a:picLocks noChangeAspect="1" noChangeArrowheads="1"/>
          </p:cNvPicPr>
          <p:nvPr/>
        </p:nvPicPr>
        <p:blipFill>
          <a:blip r:embed="rId9" cstate="print"/>
          <a:srcRect/>
          <a:stretch>
            <a:fillRect/>
          </a:stretch>
        </p:blipFill>
        <p:spPr bwMode="auto">
          <a:xfrm>
            <a:off x="685800" y="3124200"/>
            <a:ext cx="1079205" cy="928116"/>
          </a:xfrm>
          <a:prstGeom prst="rect">
            <a:avLst/>
          </a:prstGeom>
          <a:noFill/>
        </p:spPr>
      </p:pic>
      <p:pic>
        <p:nvPicPr>
          <p:cNvPr id="6150" name="Picture 6" descr="C:\Temp\Temporary Internet Files\Content.IE5\NJE03MM1\MCj01982910000[1].wmf"/>
          <p:cNvPicPr>
            <a:picLocks noChangeAspect="1" noChangeArrowheads="1"/>
          </p:cNvPicPr>
          <p:nvPr/>
        </p:nvPicPr>
        <p:blipFill>
          <a:blip r:embed="rId10" cstate="print"/>
          <a:srcRect/>
          <a:stretch>
            <a:fillRect/>
          </a:stretch>
        </p:blipFill>
        <p:spPr bwMode="auto">
          <a:xfrm>
            <a:off x="762000" y="1447800"/>
            <a:ext cx="895130" cy="9144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50000"/>
                  </a:schemeClr>
                </a:solidFill>
              </a:rPr>
              <a:t>Lean      process Lifecycle  </a:t>
            </a:r>
            <a:endParaRPr lang="en-US" dirty="0">
              <a:solidFill>
                <a:schemeClr val="tx2">
                  <a:lumMod val="50000"/>
                </a:schemeClr>
              </a:solidFill>
            </a:endParaRPr>
          </a:p>
        </p:txBody>
      </p:sp>
      <p:graphicFrame>
        <p:nvGraphicFramePr>
          <p:cNvPr id="5" name="Content Placeholder 4"/>
          <p:cNvGraphicFramePr>
            <a:graphicFrameLocks noGrp="1"/>
          </p:cNvGraphicFramePr>
          <p:nvPr>
            <p:ph idx="1"/>
          </p:nvPr>
        </p:nvGraphicFramePr>
        <p:xfrm>
          <a:off x="228600" y="1295400"/>
          <a:ext cx="8686800" cy="4098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descr="C:\Temp\Temporary Internet Files\Content.IE5\KA43D6MB\MCj04260520000[1].wmf"/>
          <p:cNvPicPr>
            <a:picLocks noChangeAspect="1" noChangeArrowheads="1"/>
          </p:cNvPicPr>
          <p:nvPr/>
        </p:nvPicPr>
        <p:blipFill>
          <a:blip r:embed="rId7" cstate="print"/>
          <a:srcRect/>
          <a:stretch>
            <a:fillRect/>
          </a:stretch>
        </p:blipFill>
        <p:spPr bwMode="auto">
          <a:xfrm>
            <a:off x="228600" y="5583382"/>
            <a:ext cx="1219200" cy="1274618"/>
          </a:xfrm>
          <a:prstGeom prst="rect">
            <a:avLst/>
          </a:prstGeom>
          <a:noFill/>
        </p:spPr>
      </p:pic>
      <p:pic>
        <p:nvPicPr>
          <p:cNvPr id="7" name="Picture 6" descr="C:\Temp\Temporary Internet Files\Content.IE5\KA43D6MB\MCj04260520000[1].wmf"/>
          <p:cNvPicPr>
            <a:picLocks noChangeAspect="1" noChangeArrowheads="1"/>
          </p:cNvPicPr>
          <p:nvPr/>
        </p:nvPicPr>
        <p:blipFill>
          <a:blip r:embed="rId7" cstate="print"/>
          <a:srcRect/>
          <a:stretch>
            <a:fillRect/>
          </a:stretch>
        </p:blipFill>
        <p:spPr bwMode="auto">
          <a:xfrm>
            <a:off x="1905000" y="5583382"/>
            <a:ext cx="1219200" cy="1274618"/>
          </a:xfrm>
          <a:prstGeom prst="rect">
            <a:avLst/>
          </a:prstGeom>
          <a:noFill/>
        </p:spPr>
      </p:pic>
      <p:sp>
        <p:nvSpPr>
          <p:cNvPr id="13" name="TextBox 12"/>
          <p:cNvSpPr txBox="1"/>
          <p:nvPr/>
        </p:nvSpPr>
        <p:spPr>
          <a:xfrm>
            <a:off x="1371600" y="533400"/>
            <a:ext cx="838200" cy="646331"/>
          </a:xfrm>
          <a:prstGeom prst="rect">
            <a:avLst/>
          </a:prstGeom>
          <a:noFill/>
        </p:spPr>
        <p:txBody>
          <a:bodyPr wrap="square" rtlCol="0">
            <a:spAutoFit/>
          </a:bodyPr>
          <a:lstStyle/>
          <a:p>
            <a:r>
              <a:rPr lang="el-GR" sz="3600" b="1" dirty="0" smtClean="0">
                <a:solidFill>
                  <a:schemeClr val="tx2">
                    <a:lumMod val="50000"/>
                  </a:schemeClr>
                </a:solidFill>
                <a:latin typeface="+mj-lt"/>
              </a:rPr>
              <a:t>6σ</a:t>
            </a:r>
            <a:endParaRPr lang="en-US" sz="3600" b="1" dirty="0">
              <a:solidFill>
                <a:schemeClr val="tx2">
                  <a:lumMod val="50000"/>
                </a:schemeClr>
              </a:solidFill>
              <a:latin typeface="+mj-lt"/>
            </a:endParaRPr>
          </a:p>
        </p:txBody>
      </p:sp>
      <p:pic>
        <p:nvPicPr>
          <p:cNvPr id="11" name="Picture 10" descr="C:\Temp\Temporary Internet Files\Content.IE5\KA43D6MB\MCj04260520000[1].wmf"/>
          <p:cNvPicPr>
            <a:picLocks noChangeAspect="1" noChangeArrowheads="1"/>
          </p:cNvPicPr>
          <p:nvPr/>
        </p:nvPicPr>
        <p:blipFill>
          <a:blip r:embed="rId7" cstate="print"/>
          <a:srcRect/>
          <a:stretch>
            <a:fillRect/>
          </a:stretch>
        </p:blipFill>
        <p:spPr bwMode="auto">
          <a:xfrm>
            <a:off x="3657600" y="5583382"/>
            <a:ext cx="1219200" cy="1274618"/>
          </a:xfrm>
          <a:prstGeom prst="rect">
            <a:avLst/>
          </a:prstGeom>
          <a:noFill/>
        </p:spPr>
      </p:pic>
      <p:pic>
        <p:nvPicPr>
          <p:cNvPr id="12" name="Picture 11" descr="C:\Temp\Temporary Internet Files\Content.IE5\KA43D6MB\MCj04260520000[1].wmf"/>
          <p:cNvPicPr>
            <a:picLocks noChangeAspect="1" noChangeArrowheads="1"/>
          </p:cNvPicPr>
          <p:nvPr/>
        </p:nvPicPr>
        <p:blipFill>
          <a:blip r:embed="rId7" cstate="print"/>
          <a:srcRect/>
          <a:stretch>
            <a:fillRect/>
          </a:stretch>
        </p:blipFill>
        <p:spPr bwMode="auto">
          <a:xfrm>
            <a:off x="5410200" y="5583382"/>
            <a:ext cx="1219200" cy="1274618"/>
          </a:xfrm>
          <a:prstGeom prst="rect">
            <a:avLst/>
          </a:prstGeom>
          <a:noFill/>
        </p:spPr>
      </p:pic>
      <p:pic>
        <p:nvPicPr>
          <p:cNvPr id="14" name="Picture 13" descr="C:\Temp\Temporary Internet Files\Content.IE5\KA43D6MB\MCj04260520000[1].wmf"/>
          <p:cNvPicPr>
            <a:picLocks noChangeAspect="1" noChangeArrowheads="1"/>
          </p:cNvPicPr>
          <p:nvPr/>
        </p:nvPicPr>
        <p:blipFill>
          <a:blip r:embed="rId7" cstate="print"/>
          <a:srcRect/>
          <a:stretch>
            <a:fillRect/>
          </a:stretch>
        </p:blipFill>
        <p:spPr bwMode="auto">
          <a:xfrm>
            <a:off x="7239000" y="5583382"/>
            <a:ext cx="1219200" cy="127461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0600" y="0"/>
            <a:ext cx="7620000" cy="369332"/>
          </a:xfrm>
          <a:prstGeom prst="rect">
            <a:avLst/>
          </a:prstGeom>
          <a:noFill/>
        </p:spPr>
        <p:txBody>
          <a:bodyPr wrap="square" rtlCol="0">
            <a:spAutoFit/>
          </a:bodyPr>
          <a:lstStyle/>
          <a:p>
            <a:r>
              <a:rPr lang="en-US" b="1" dirty="0" smtClean="0"/>
              <a:t>Control Chart for 715-7500 (Disconnect and Operator) 11 months of data</a:t>
            </a:r>
            <a:endParaRPr lang="en-US" b="1" dirty="0"/>
          </a:p>
        </p:txBody>
      </p:sp>
      <p:pic>
        <p:nvPicPr>
          <p:cNvPr id="1026" name="Picture 2"/>
          <p:cNvPicPr>
            <a:picLocks noChangeAspect="1" noChangeArrowheads="1"/>
          </p:cNvPicPr>
          <p:nvPr/>
        </p:nvPicPr>
        <p:blipFill>
          <a:blip r:embed="rId3" cstate="print"/>
          <a:srcRect/>
          <a:stretch>
            <a:fillRect/>
          </a:stretch>
        </p:blipFill>
        <p:spPr bwMode="auto">
          <a:xfrm>
            <a:off x="457200" y="533400"/>
            <a:ext cx="8305800" cy="2995727"/>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457200" y="3657600"/>
            <a:ext cx="8305800" cy="2946502"/>
          </a:xfrm>
          <a:prstGeom prst="rect">
            <a:avLst/>
          </a:prstGeom>
          <a:noFill/>
          <a:ln w="9525">
            <a:noFill/>
            <a:miter lim="800000"/>
            <a:headEnd/>
            <a:tailEnd/>
          </a:ln>
        </p:spPr>
      </p:pic>
      <p:sp>
        <p:nvSpPr>
          <p:cNvPr id="5" name="TextBox 4"/>
          <p:cNvSpPr txBox="1"/>
          <p:nvPr/>
        </p:nvSpPr>
        <p:spPr>
          <a:xfrm rot="16200000">
            <a:off x="-764978" y="1696133"/>
            <a:ext cx="2209798" cy="646331"/>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b="1" dirty="0" smtClean="0"/>
              <a:t>Number of Calls Disconnected</a:t>
            </a:r>
            <a:endParaRPr lang="en-US" b="1" dirty="0"/>
          </a:p>
        </p:txBody>
      </p:sp>
      <p:sp>
        <p:nvSpPr>
          <p:cNvPr id="6" name="TextBox 5"/>
          <p:cNvSpPr txBox="1"/>
          <p:nvPr/>
        </p:nvSpPr>
        <p:spPr>
          <a:xfrm rot="16200000">
            <a:off x="-762000" y="4820334"/>
            <a:ext cx="2209800" cy="646331"/>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b="1" dirty="0" smtClean="0"/>
              <a:t>Number of Caller s that selected zero</a:t>
            </a:r>
            <a:endParaRPr lang="en-US" b="1" dirty="0"/>
          </a:p>
        </p:txBody>
      </p:sp>
      <p:sp>
        <p:nvSpPr>
          <p:cNvPr id="8" name="Down Arrow 7"/>
          <p:cNvSpPr/>
          <p:nvPr/>
        </p:nvSpPr>
        <p:spPr>
          <a:xfrm>
            <a:off x="7086600" y="1905000"/>
            <a:ext cx="3048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876800" y="914400"/>
            <a:ext cx="2057400" cy="369332"/>
          </a:xfrm>
          <a:prstGeom prst="rect">
            <a:avLst/>
          </a:prstGeo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5400000" scaled="1"/>
            <a:tileRect/>
          </a:gradFill>
        </p:spPr>
        <p:txBody>
          <a:bodyPr wrap="square" rtlCol="0">
            <a:spAutoFit/>
          </a:bodyPr>
          <a:lstStyle/>
          <a:p>
            <a:r>
              <a:rPr lang="en-US" dirty="0" smtClean="0"/>
              <a:t>Phase 2 (7/2009)</a:t>
            </a:r>
            <a:endParaRPr lang="en-US" dirty="0"/>
          </a:p>
        </p:txBody>
      </p:sp>
      <p:sp>
        <p:nvSpPr>
          <p:cNvPr id="11" name="TextBox 10"/>
          <p:cNvSpPr txBox="1"/>
          <p:nvPr/>
        </p:nvSpPr>
        <p:spPr>
          <a:xfrm>
            <a:off x="1143000" y="914400"/>
            <a:ext cx="2209800" cy="369332"/>
          </a:xfrm>
          <a:prstGeom prst="rect">
            <a:avLst/>
          </a:prstGeo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5400000" scaled="1"/>
            <a:tileRect/>
          </a:gradFill>
        </p:spPr>
        <p:txBody>
          <a:bodyPr wrap="square" rtlCol="0">
            <a:spAutoFit/>
          </a:bodyPr>
          <a:lstStyle/>
          <a:p>
            <a:r>
              <a:rPr lang="en-US" dirty="0" smtClean="0"/>
              <a:t>Phase 1 (01/2009)</a:t>
            </a:r>
            <a:endParaRPr lang="en-US" dirty="0"/>
          </a:p>
        </p:txBody>
      </p:sp>
      <p:sp>
        <p:nvSpPr>
          <p:cNvPr id="14" name="TextBox 13"/>
          <p:cNvSpPr txBox="1"/>
          <p:nvPr/>
        </p:nvSpPr>
        <p:spPr>
          <a:xfrm>
            <a:off x="1143000" y="4114800"/>
            <a:ext cx="2209800" cy="369332"/>
          </a:xfrm>
          <a:prstGeom prst="rect">
            <a:avLst/>
          </a:prstGeo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5400000" scaled="1"/>
            <a:tileRect/>
          </a:gradFill>
        </p:spPr>
        <p:txBody>
          <a:bodyPr wrap="square" rtlCol="0">
            <a:spAutoFit/>
          </a:bodyPr>
          <a:lstStyle/>
          <a:p>
            <a:r>
              <a:rPr lang="en-US" dirty="0" smtClean="0"/>
              <a:t>Phase 1 (01/2009)</a:t>
            </a:r>
            <a:endParaRPr lang="en-US" dirty="0"/>
          </a:p>
        </p:txBody>
      </p:sp>
      <p:sp>
        <p:nvSpPr>
          <p:cNvPr id="15" name="TextBox 14"/>
          <p:cNvSpPr txBox="1"/>
          <p:nvPr/>
        </p:nvSpPr>
        <p:spPr>
          <a:xfrm>
            <a:off x="4876800" y="4114800"/>
            <a:ext cx="2057400" cy="369332"/>
          </a:xfrm>
          <a:prstGeom prst="rect">
            <a:avLst/>
          </a:prstGeo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5400000" scaled="1"/>
            <a:tileRect/>
          </a:gradFill>
        </p:spPr>
        <p:txBody>
          <a:bodyPr wrap="square" rtlCol="0">
            <a:spAutoFit/>
          </a:bodyPr>
          <a:lstStyle/>
          <a:p>
            <a:r>
              <a:rPr lang="en-US" dirty="0" smtClean="0"/>
              <a:t>Phase 2 (7/2009)</a:t>
            </a:r>
            <a:endParaRPr lang="en-US" dirty="0"/>
          </a:p>
        </p:txBody>
      </p:sp>
      <p:sp>
        <p:nvSpPr>
          <p:cNvPr id="16" name="Down Arrow 15"/>
          <p:cNvSpPr/>
          <p:nvPr/>
        </p:nvSpPr>
        <p:spPr>
          <a:xfrm>
            <a:off x="7315200" y="4953000"/>
            <a:ext cx="2286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381000" y="304799"/>
            <a:ext cx="8458200" cy="2997549"/>
          </a:xfrm>
          <a:prstGeom prst="rect">
            <a:avLst/>
          </a:prstGeom>
          <a:noFill/>
          <a:ln w="9525">
            <a:noFill/>
            <a:miter lim="800000"/>
            <a:headEnd/>
            <a:tailEnd/>
          </a:ln>
        </p:spPr>
      </p:pic>
      <p:pic>
        <p:nvPicPr>
          <p:cNvPr id="2052" name="Picture 4"/>
          <p:cNvPicPr>
            <a:picLocks noChangeAspect="1" noChangeArrowheads="1"/>
          </p:cNvPicPr>
          <p:nvPr/>
        </p:nvPicPr>
        <p:blipFill>
          <a:blip r:embed="rId4" cstate="print"/>
          <a:srcRect/>
          <a:stretch>
            <a:fillRect/>
          </a:stretch>
        </p:blipFill>
        <p:spPr bwMode="auto">
          <a:xfrm>
            <a:off x="457200" y="3429000"/>
            <a:ext cx="8382000" cy="2962789"/>
          </a:xfrm>
          <a:prstGeom prst="rect">
            <a:avLst/>
          </a:prstGeom>
          <a:noFill/>
          <a:ln w="9525">
            <a:noFill/>
            <a:miter lim="800000"/>
            <a:headEnd/>
            <a:tailEnd/>
          </a:ln>
        </p:spPr>
      </p:pic>
      <p:sp>
        <p:nvSpPr>
          <p:cNvPr id="4" name="TextBox 3"/>
          <p:cNvSpPr txBox="1"/>
          <p:nvPr/>
        </p:nvSpPr>
        <p:spPr>
          <a:xfrm rot="16200000">
            <a:off x="-762000" y="4820334"/>
            <a:ext cx="2209800" cy="646331"/>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b="1" dirty="0" smtClean="0"/>
              <a:t>Number of Caller s that selected zero</a:t>
            </a:r>
            <a:endParaRPr lang="en-US" b="1" dirty="0"/>
          </a:p>
        </p:txBody>
      </p:sp>
      <p:sp>
        <p:nvSpPr>
          <p:cNvPr id="5" name="TextBox 4"/>
          <p:cNvSpPr txBox="1"/>
          <p:nvPr/>
        </p:nvSpPr>
        <p:spPr>
          <a:xfrm rot="16200000">
            <a:off x="-972233" y="1505634"/>
            <a:ext cx="2590800" cy="646331"/>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b="1" dirty="0" smtClean="0"/>
              <a:t>Number of Caller s  that selected  option #1</a:t>
            </a:r>
            <a:endParaRPr lang="en-US" b="1" dirty="0"/>
          </a:p>
        </p:txBody>
      </p:sp>
      <p:sp>
        <p:nvSpPr>
          <p:cNvPr id="7" name="TextBox 6"/>
          <p:cNvSpPr txBox="1"/>
          <p:nvPr/>
        </p:nvSpPr>
        <p:spPr>
          <a:xfrm>
            <a:off x="1066800" y="762000"/>
            <a:ext cx="2209800" cy="369332"/>
          </a:xfrm>
          <a:prstGeom prst="rect">
            <a:avLst/>
          </a:prstGeo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5400000" scaled="1"/>
            <a:tileRect/>
          </a:gradFill>
        </p:spPr>
        <p:txBody>
          <a:bodyPr wrap="square" rtlCol="0">
            <a:spAutoFit/>
          </a:bodyPr>
          <a:lstStyle/>
          <a:p>
            <a:r>
              <a:rPr lang="en-US" dirty="0" smtClean="0"/>
              <a:t>Phase 1 (01/2009)</a:t>
            </a:r>
            <a:endParaRPr lang="en-US" dirty="0"/>
          </a:p>
        </p:txBody>
      </p:sp>
      <p:sp>
        <p:nvSpPr>
          <p:cNvPr id="8" name="TextBox 7"/>
          <p:cNvSpPr txBox="1"/>
          <p:nvPr/>
        </p:nvSpPr>
        <p:spPr>
          <a:xfrm>
            <a:off x="4876800" y="762000"/>
            <a:ext cx="2057400" cy="369332"/>
          </a:xfrm>
          <a:prstGeom prst="rect">
            <a:avLst/>
          </a:prstGeo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5400000" scaled="1"/>
            <a:tileRect/>
          </a:gradFill>
        </p:spPr>
        <p:txBody>
          <a:bodyPr wrap="square" rtlCol="0">
            <a:spAutoFit/>
          </a:bodyPr>
          <a:lstStyle/>
          <a:p>
            <a:r>
              <a:rPr lang="en-US" dirty="0" smtClean="0"/>
              <a:t>Phase 2 (7/2009)</a:t>
            </a:r>
            <a:endParaRPr lang="en-US" dirty="0"/>
          </a:p>
        </p:txBody>
      </p:sp>
      <p:sp>
        <p:nvSpPr>
          <p:cNvPr id="9" name="TextBox 8"/>
          <p:cNvSpPr txBox="1"/>
          <p:nvPr/>
        </p:nvSpPr>
        <p:spPr>
          <a:xfrm>
            <a:off x="1066800" y="3810000"/>
            <a:ext cx="2209800" cy="369332"/>
          </a:xfrm>
          <a:prstGeom prst="rect">
            <a:avLst/>
          </a:prstGeo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5400000" scaled="1"/>
            <a:tileRect/>
          </a:gradFill>
        </p:spPr>
        <p:txBody>
          <a:bodyPr wrap="square" rtlCol="0">
            <a:spAutoFit/>
          </a:bodyPr>
          <a:lstStyle/>
          <a:p>
            <a:r>
              <a:rPr lang="en-US" dirty="0" smtClean="0"/>
              <a:t>Phase 1 (03/2009)</a:t>
            </a:r>
            <a:endParaRPr lang="en-US" dirty="0"/>
          </a:p>
        </p:txBody>
      </p:sp>
      <p:sp>
        <p:nvSpPr>
          <p:cNvPr id="10" name="TextBox 9"/>
          <p:cNvSpPr txBox="1"/>
          <p:nvPr/>
        </p:nvSpPr>
        <p:spPr>
          <a:xfrm>
            <a:off x="6019800" y="3810000"/>
            <a:ext cx="2209800" cy="369332"/>
          </a:xfrm>
          <a:prstGeom prst="rect">
            <a:avLst/>
          </a:prstGeo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5400000" scaled="1"/>
            <a:tileRect/>
          </a:gradFill>
        </p:spPr>
        <p:txBody>
          <a:bodyPr wrap="square" rtlCol="0">
            <a:spAutoFit/>
          </a:bodyPr>
          <a:lstStyle/>
          <a:p>
            <a:r>
              <a:rPr lang="en-US" dirty="0" smtClean="0"/>
              <a:t>Phase 2 (10/2009)</a:t>
            </a:r>
            <a:endParaRPr lang="en-US" dirty="0"/>
          </a:p>
        </p:txBody>
      </p:sp>
      <p:sp>
        <p:nvSpPr>
          <p:cNvPr id="13" name="Down Arrow 12"/>
          <p:cNvSpPr/>
          <p:nvPr/>
        </p:nvSpPr>
        <p:spPr>
          <a:xfrm rot="10800000">
            <a:off x="7467600" y="1752600"/>
            <a:ext cx="304800" cy="533400"/>
          </a:xfrm>
          <a:prstGeom prst="downArrow">
            <a:avLst>
              <a:gd name="adj1" fmla="val 50000"/>
              <a:gd name="adj2" fmla="val 4677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13"/>
          <p:cNvSpPr/>
          <p:nvPr/>
        </p:nvSpPr>
        <p:spPr>
          <a:xfrm>
            <a:off x="7467600" y="4953000"/>
            <a:ext cx="3048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srcRect/>
          <a:stretch>
            <a:fillRect/>
          </a:stretch>
        </p:blipFill>
        <p:spPr bwMode="auto">
          <a:xfrm>
            <a:off x="381000" y="457200"/>
            <a:ext cx="8229600" cy="2901743"/>
          </a:xfrm>
          <a:prstGeom prst="rect">
            <a:avLst/>
          </a:prstGeom>
          <a:noFill/>
          <a:ln w="9525">
            <a:noFill/>
            <a:miter lim="800000"/>
            <a:headEnd/>
            <a:tailEnd/>
          </a:ln>
        </p:spPr>
      </p:pic>
      <p:pic>
        <p:nvPicPr>
          <p:cNvPr id="3075" name="Picture 3"/>
          <p:cNvPicPr>
            <a:picLocks noChangeAspect="1" noChangeArrowheads="1"/>
          </p:cNvPicPr>
          <p:nvPr/>
        </p:nvPicPr>
        <p:blipFill>
          <a:blip r:embed="rId4" cstate="print"/>
          <a:srcRect/>
          <a:stretch>
            <a:fillRect/>
          </a:stretch>
        </p:blipFill>
        <p:spPr bwMode="auto">
          <a:xfrm>
            <a:off x="457200" y="3581400"/>
            <a:ext cx="8191052" cy="2892961"/>
          </a:xfrm>
          <a:prstGeom prst="rect">
            <a:avLst/>
          </a:prstGeom>
          <a:noFill/>
          <a:ln w="9525">
            <a:noFill/>
            <a:miter lim="800000"/>
            <a:headEnd/>
            <a:tailEnd/>
          </a:ln>
        </p:spPr>
      </p:pic>
      <p:sp>
        <p:nvSpPr>
          <p:cNvPr id="4" name="TextBox 3"/>
          <p:cNvSpPr txBox="1"/>
          <p:nvPr/>
        </p:nvSpPr>
        <p:spPr>
          <a:xfrm rot="16200000">
            <a:off x="-781734" y="1619935"/>
            <a:ext cx="2209800" cy="646331"/>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b="1" dirty="0" smtClean="0"/>
              <a:t>Number of Caller s that selected zero</a:t>
            </a:r>
            <a:endParaRPr lang="en-US" b="1" dirty="0"/>
          </a:p>
        </p:txBody>
      </p:sp>
      <p:sp>
        <p:nvSpPr>
          <p:cNvPr id="5" name="TextBox 4"/>
          <p:cNvSpPr txBox="1"/>
          <p:nvPr/>
        </p:nvSpPr>
        <p:spPr>
          <a:xfrm rot="16200000">
            <a:off x="-972234" y="4706036"/>
            <a:ext cx="2590803" cy="646331"/>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b="1" dirty="0" smtClean="0"/>
              <a:t>Number of Caller s that selected zero </a:t>
            </a:r>
            <a:endParaRPr lang="en-US" b="1" dirty="0"/>
          </a:p>
        </p:txBody>
      </p:sp>
      <p:sp>
        <p:nvSpPr>
          <p:cNvPr id="6" name="Down Arrow 5"/>
          <p:cNvSpPr/>
          <p:nvPr/>
        </p:nvSpPr>
        <p:spPr>
          <a:xfrm>
            <a:off x="7391400" y="4724400"/>
            <a:ext cx="3048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a:off x="7315200" y="1752600"/>
            <a:ext cx="3048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066800" y="914400"/>
            <a:ext cx="2209800" cy="369332"/>
          </a:xfrm>
          <a:prstGeom prst="rect">
            <a:avLst/>
          </a:prstGeo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5400000" scaled="1"/>
            <a:tileRect/>
          </a:gradFill>
        </p:spPr>
        <p:txBody>
          <a:bodyPr wrap="square" rtlCol="0">
            <a:spAutoFit/>
          </a:bodyPr>
          <a:lstStyle/>
          <a:p>
            <a:r>
              <a:rPr lang="en-US" dirty="0" smtClean="0"/>
              <a:t>Phase 1 (03/2009)</a:t>
            </a:r>
            <a:endParaRPr lang="en-US" dirty="0"/>
          </a:p>
        </p:txBody>
      </p:sp>
      <p:sp>
        <p:nvSpPr>
          <p:cNvPr id="9" name="TextBox 8"/>
          <p:cNvSpPr txBox="1"/>
          <p:nvPr/>
        </p:nvSpPr>
        <p:spPr>
          <a:xfrm>
            <a:off x="1066800" y="3962400"/>
            <a:ext cx="2209800" cy="369332"/>
          </a:xfrm>
          <a:prstGeom prst="rect">
            <a:avLst/>
          </a:prstGeo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5400000" scaled="1"/>
            <a:tileRect/>
          </a:gradFill>
        </p:spPr>
        <p:txBody>
          <a:bodyPr wrap="square" rtlCol="0">
            <a:spAutoFit/>
          </a:bodyPr>
          <a:lstStyle/>
          <a:p>
            <a:r>
              <a:rPr lang="en-US" dirty="0" smtClean="0"/>
              <a:t>Phase 1 (03/2009)</a:t>
            </a:r>
            <a:endParaRPr lang="en-US" dirty="0"/>
          </a:p>
        </p:txBody>
      </p:sp>
      <p:sp>
        <p:nvSpPr>
          <p:cNvPr id="11" name="TextBox 10"/>
          <p:cNvSpPr txBox="1"/>
          <p:nvPr/>
        </p:nvSpPr>
        <p:spPr>
          <a:xfrm>
            <a:off x="5867400" y="3962400"/>
            <a:ext cx="2209800" cy="369332"/>
          </a:xfrm>
          <a:prstGeom prst="rect">
            <a:avLst/>
          </a:prstGeo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5400000" scaled="1"/>
            <a:tileRect/>
          </a:gradFill>
        </p:spPr>
        <p:txBody>
          <a:bodyPr wrap="square" rtlCol="0">
            <a:spAutoFit/>
          </a:bodyPr>
          <a:lstStyle/>
          <a:p>
            <a:r>
              <a:rPr lang="en-US" dirty="0" smtClean="0"/>
              <a:t>Phase 2 (10/2009)</a:t>
            </a:r>
            <a:endParaRPr lang="en-US" dirty="0"/>
          </a:p>
        </p:txBody>
      </p:sp>
      <p:sp>
        <p:nvSpPr>
          <p:cNvPr id="12" name="TextBox 11"/>
          <p:cNvSpPr txBox="1"/>
          <p:nvPr/>
        </p:nvSpPr>
        <p:spPr>
          <a:xfrm>
            <a:off x="5867400" y="914400"/>
            <a:ext cx="2209800" cy="369332"/>
          </a:xfrm>
          <a:prstGeom prst="rect">
            <a:avLst/>
          </a:prstGeo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5400000" scaled="1"/>
            <a:tileRect/>
          </a:gradFill>
        </p:spPr>
        <p:txBody>
          <a:bodyPr wrap="square" rtlCol="0">
            <a:spAutoFit/>
          </a:bodyPr>
          <a:lstStyle/>
          <a:p>
            <a:r>
              <a:rPr lang="en-US" dirty="0" smtClean="0"/>
              <a:t>Phase 2 (10/2009)</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Analysis for 917-7777 P&amp;R Main and #1</a:t>
            </a:r>
            <a:endParaRPr lang="en-US" dirty="0"/>
          </a:p>
        </p:txBody>
      </p:sp>
      <p:sp>
        <p:nvSpPr>
          <p:cNvPr id="5" name="Content Placeholder 4"/>
          <p:cNvSpPr>
            <a:spLocks noGrp="1"/>
          </p:cNvSpPr>
          <p:nvPr>
            <p:ph idx="1"/>
          </p:nvPr>
        </p:nvSpPr>
        <p:spPr/>
        <p:txBody>
          <a:bodyPr/>
          <a:lstStyle/>
          <a:p>
            <a:endParaRPr lang="en-US" dirty="0"/>
          </a:p>
        </p:txBody>
      </p:sp>
      <p:pic>
        <p:nvPicPr>
          <p:cNvPr id="1027" name="Picture 3"/>
          <p:cNvPicPr>
            <a:picLocks noChangeAspect="1" noChangeArrowheads="1"/>
          </p:cNvPicPr>
          <p:nvPr/>
        </p:nvPicPr>
        <p:blipFill>
          <a:blip r:embed="rId3" cstate="print"/>
          <a:srcRect/>
          <a:stretch>
            <a:fillRect/>
          </a:stretch>
        </p:blipFill>
        <p:spPr bwMode="auto">
          <a:xfrm>
            <a:off x="533400" y="1143000"/>
            <a:ext cx="8001000" cy="5469949"/>
          </a:xfrm>
          <a:prstGeom prst="rect">
            <a:avLst/>
          </a:prstGeom>
          <a:noFill/>
          <a:ln w="9525">
            <a:noFill/>
            <a:miter lim="800000"/>
            <a:headEnd/>
            <a:tailEnd/>
          </a:ln>
        </p:spPr>
      </p:pic>
      <p:cxnSp>
        <p:nvCxnSpPr>
          <p:cNvPr id="7" name="Curved Connector 6"/>
          <p:cNvCxnSpPr/>
          <p:nvPr/>
        </p:nvCxnSpPr>
        <p:spPr>
          <a:xfrm flipV="1">
            <a:off x="3962400" y="2209800"/>
            <a:ext cx="1371600" cy="457200"/>
          </a:xfrm>
          <a:prstGeom prst="curvedConnector3">
            <a:avLst>
              <a:gd name="adj1" fmla="val 46774"/>
            </a:avLst>
          </a:prstGeom>
          <a:ln>
            <a:tailEnd type="arrow"/>
          </a:ln>
        </p:spPr>
        <p:style>
          <a:lnRef idx="3">
            <a:schemeClr val="dk1"/>
          </a:lnRef>
          <a:fillRef idx="0">
            <a:schemeClr val="dk1"/>
          </a:fillRef>
          <a:effectRef idx="2">
            <a:schemeClr val="dk1"/>
          </a:effectRef>
          <a:fontRef idx="minor">
            <a:schemeClr val="tx1"/>
          </a:fontRef>
        </p:style>
      </p:cxnSp>
      <p:cxnSp>
        <p:nvCxnSpPr>
          <p:cNvPr id="9" name="Curved Connector 8"/>
          <p:cNvCxnSpPr/>
          <p:nvPr/>
        </p:nvCxnSpPr>
        <p:spPr>
          <a:xfrm flipV="1">
            <a:off x="3962400" y="2514600"/>
            <a:ext cx="1447800" cy="457200"/>
          </a:xfrm>
          <a:prstGeom prst="curvedConnector3">
            <a:avLst>
              <a:gd name="adj1" fmla="val 50000"/>
            </a:avLst>
          </a:prstGeom>
          <a:ln>
            <a:tailEnd type="arrow"/>
          </a:ln>
        </p:spPr>
        <p:style>
          <a:lnRef idx="3">
            <a:schemeClr val="dk1"/>
          </a:lnRef>
          <a:fillRef idx="0">
            <a:schemeClr val="dk1"/>
          </a:fillRef>
          <a:effectRef idx="2">
            <a:schemeClr val="dk1"/>
          </a:effectRef>
          <a:fontRef idx="minor">
            <a:schemeClr val="tx1"/>
          </a:fontRef>
        </p:style>
      </p:cxnSp>
      <p:cxnSp>
        <p:nvCxnSpPr>
          <p:cNvPr id="13" name="Curved Connector 12"/>
          <p:cNvCxnSpPr/>
          <p:nvPr/>
        </p:nvCxnSpPr>
        <p:spPr>
          <a:xfrm flipV="1">
            <a:off x="3962400" y="2743200"/>
            <a:ext cx="1447800" cy="457200"/>
          </a:xfrm>
          <a:prstGeom prst="curved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14" name="Curved Connector 13"/>
          <p:cNvCxnSpPr/>
          <p:nvPr/>
        </p:nvCxnSpPr>
        <p:spPr>
          <a:xfrm flipV="1">
            <a:off x="3962400" y="5029200"/>
            <a:ext cx="1371600" cy="762000"/>
          </a:xfrm>
          <a:prstGeom prst="curved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17" name="Curved Connector 16"/>
          <p:cNvCxnSpPr/>
          <p:nvPr/>
        </p:nvCxnSpPr>
        <p:spPr>
          <a:xfrm>
            <a:off x="3962400" y="5029200"/>
            <a:ext cx="1371600" cy="685800"/>
          </a:xfrm>
          <a:prstGeom prst="curvedConnector3">
            <a:avLst>
              <a:gd name="adj1" fmla="val 50000"/>
            </a:avLst>
          </a:prstGeom>
          <a:ln>
            <a:tailEnd type="arrow"/>
          </a:ln>
        </p:spPr>
        <p:style>
          <a:lnRef idx="3">
            <a:schemeClr val="accent2"/>
          </a:lnRef>
          <a:fillRef idx="0">
            <a:schemeClr val="accent2"/>
          </a:fillRef>
          <a:effectRef idx="2">
            <a:schemeClr val="accent2"/>
          </a:effectRef>
          <a:fontRef idx="minor">
            <a:schemeClr val="tx1"/>
          </a:fontRef>
        </p:style>
      </p:cxnSp>
      <p:sp>
        <p:nvSpPr>
          <p:cNvPr id="21" name="TextBox 20"/>
          <p:cNvSpPr txBox="1"/>
          <p:nvPr/>
        </p:nvSpPr>
        <p:spPr>
          <a:xfrm rot="16200000">
            <a:off x="-580935" y="2181135"/>
            <a:ext cx="2362199" cy="1200329"/>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b="1" dirty="0" smtClean="0"/>
              <a:t>Customers  waited because higher demand  selection s were later in the list.</a:t>
            </a:r>
            <a:endParaRPr lang="en-US" b="1" dirty="0"/>
          </a:p>
        </p:txBody>
      </p:sp>
      <p:cxnSp>
        <p:nvCxnSpPr>
          <p:cNvPr id="23" name="Curved Connector 22"/>
          <p:cNvCxnSpPr/>
          <p:nvPr/>
        </p:nvCxnSpPr>
        <p:spPr>
          <a:xfrm>
            <a:off x="3962400" y="2438400"/>
            <a:ext cx="1295400" cy="914400"/>
          </a:xfrm>
          <a:prstGeom prst="curvedConnector3">
            <a:avLst>
              <a:gd name="adj1" fmla="val 50000"/>
            </a:avLst>
          </a:prstGeom>
          <a:ln>
            <a:tailEnd type="arrow"/>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oject overview presentatio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F3D43B"/>
      </a:hlink>
      <a:folHlink>
        <a:srgbClr val="969696"/>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perspectiveFront" fov="60000">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JhengHei"/>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majorFont>
      <a:minorFont>
        <a:latin typeface="Calibri"/>
        <a:ea typeface=""/>
        <a:cs typeface=""/>
        <a:font script="Grek" typeface=""/>
        <a:font script="Cyrl" typeface=""/>
        <a:font script="Jpan" typeface="ＭＳ Ｐゴシック"/>
        <a:font script="Hang" typeface="맑은 고딕"/>
        <a:font script="Hans" typeface="宋体"/>
        <a:font script="Hant" typeface="PMingLiu"/>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minorFont>
    </a:fontScheme>
    <a:fmtScheme name="Office">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shade val="50000"/>
                <a:satMod val="145000"/>
              </a:schemeClr>
            </a:gs>
            <a:gs pos="40000">
              <a:schemeClr val="phClr">
                <a:shade val="70000"/>
                <a:satMod val="145000"/>
              </a:schemeClr>
            </a:gs>
            <a:gs pos="100000">
              <a:schemeClr val="phClr">
                <a:tint val="85000"/>
                <a:satMod val="15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JhengHei"/>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majorFont>
      <a:minorFont>
        <a:latin typeface="Calibri"/>
        <a:ea typeface=""/>
        <a:cs typeface=""/>
        <a:font script="Grek" typeface=""/>
        <a:font script="Cyrl" typeface=""/>
        <a:font script="Jpan" typeface="ＭＳ Ｐゴシック"/>
        <a:font script="Hang" typeface="맑은 고딕"/>
        <a:font script="Hans" typeface="宋体"/>
        <a:font script="Hant" typeface="PMingLiu"/>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minorFont>
    </a:fontScheme>
    <a:fmtScheme name="Office">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shade val="50000"/>
                <a:satMod val="145000"/>
              </a:schemeClr>
            </a:gs>
            <a:gs pos="40000">
              <a:schemeClr val="phClr">
                <a:shade val="70000"/>
                <a:satMod val="145000"/>
              </a:schemeClr>
            </a:gs>
            <a:gs pos="100000">
              <a:schemeClr val="phClr">
                <a:tint val="85000"/>
                <a:satMod val="15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Project overview presentation</Template>
  <TotalTime>0</TotalTime>
  <Words>1008</Words>
  <Application>Microsoft Office PowerPoint</Application>
  <PresentationFormat>On-screen Show (4:3)</PresentationFormat>
  <Paragraphs>115</Paragraphs>
  <Slides>16</Slides>
  <Notes>12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Project overview presentation</vt:lpstr>
      <vt:lpstr>Green Belt Project Overview</vt:lpstr>
      <vt:lpstr>Description</vt:lpstr>
      <vt:lpstr>Problem Statement</vt:lpstr>
      <vt:lpstr>Project Goals and Measurements</vt:lpstr>
      <vt:lpstr>Lean      process Lifecycle  </vt:lpstr>
      <vt:lpstr>Slide 6</vt:lpstr>
      <vt:lpstr>Slide 7</vt:lpstr>
      <vt:lpstr>Slide 8</vt:lpstr>
      <vt:lpstr>Analysis for 917-7777 P&amp;R Main and #1</vt:lpstr>
      <vt:lpstr>Analysis of 917-7500 City Main</vt:lpstr>
      <vt:lpstr>Improvements</vt:lpstr>
      <vt:lpstr>Improvements Cont.</vt:lpstr>
      <vt:lpstr>Albany Community pool Transactions and Receipts (Credit card added in oct 2009)</vt:lpstr>
      <vt:lpstr>Backup slides</vt:lpstr>
      <vt:lpstr>Class Registration FB Diagram </vt:lpstr>
      <vt:lpstr>Customer Disconnect FB Diagram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2009-04-06T15:33:17Z</dcterms:created>
  <dcterms:modified xsi:type="dcterms:W3CDTF">2010-06-08T20:49:00Z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TC100851991033</vt:lpwstr>
  </property>
</Properties>
</file>