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51"/>
  </p:notesMasterIdLst>
  <p:sldIdLst>
    <p:sldId id="257" r:id="rId3"/>
    <p:sldId id="2147483548" r:id="rId4"/>
    <p:sldId id="2146846753" r:id="rId5"/>
    <p:sldId id="2147483552" r:id="rId6"/>
    <p:sldId id="2147483555" r:id="rId7"/>
    <p:sldId id="2147483564" r:id="rId8"/>
    <p:sldId id="2147483566" r:id="rId9"/>
    <p:sldId id="2147483569" r:id="rId10"/>
    <p:sldId id="2147483551" r:id="rId11"/>
    <p:sldId id="2147483573" r:id="rId12"/>
    <p:sldId id="265" r:id="rId13"/>
    <p:sldId id="2147483575" r:id="rId14"/>
    <p:sldId id="2147479872" r:id="rId15"/>
    <p:sldId id="2147483547" r:id="rId16"/>
    <p:sldId id="2147483576" r:id="rId17"/>
    <p:sldId id="2147483583" r:id="rId18"/>
    <p:sldId id="432" r:id="rId19"/>
    <p:sldId id="2147483585" r:id="rId20"/>
    <p:sldId id="2147479865" r:id="rId21"/>
    <p:sldId id="2147483584" r:id="rId22"/>
    <p:sldId id="285" r:id="rId23"/>
    <p:sldId id="2147483577" r:id="rId24"/>
    <p:sldId id="2147483588" r:id="rId25"/>
    <p:sldId id="2147483590" r:id="rId26"/>
    <p:sldId id="2147483591" r:id="rId27"/>
    <p:sldId id="2147483592" r:id="rId28"/>
    <p:sldId id="2147483593" r:id="rId29"/>
    <p:sldId id="2147483594" r:id="rId30"/>
    <p:sldId id="2147483595" r:id="rId31"/>
    <p:sldId id="2147483587" r:id="rId32"/>
    <p:sldId id="2147479879" r:id="rId33"/>
    <p:sldId id="2147483586" r:id="rId34"/>
    <p:sldId id="2147477435" r:id="rId35"/>
    <p:sldId id="2147483599" r:id="rId36"/>
    <p:sldId id="2147483528" r:id="rId37"/>
    <p:sldId id="2147483596" r:id="rId38"/>
    <p:sldId id="2147483538" r:id="rId39"/>
    <p:sldId id="2147483537" r:id="rId40"/>
    <p:sldId id="2147483539" r:id="rId41"/>
    <p:sldId id="2147483540" r:id="rId42"/>
    <p:sldId id="2147477437" r:id="rId43"/>
    <p:sldId id="2147483597" r:id="rId44"/>
    <p:sldId id="2147483542" r:id="rId45"/>
    <p:sldId id="2147483543" r:id="rId46"/>
    <p:sldId id="2147483544" r:id="rId47"/>
    <p:sldId id="2147483598" r:id="rId48"/>
    <p:sldId id="2147483545" r:id="rId49"/>
    <p:sldId id="21474836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6633"/>
    <a:srgbClr val="556633"/>
    <a:srgbClr val="982068"/>
    <a:srgbClr val="FFFFFF"/>
    <a:srgbClr val="642265"/>
    <a:srgbClr val="663399"/>
    <a:srgbClr val="28427C"/>
    <a:srgbClr val="1C82B8"/>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8CB175-F19C-4965-A69E-BB92D5B12A76}" v="7" dt="2024-05-31T17:46:16.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p:restoredTop sz="80427" autoAdjust="0"/>
  </p:normalViewPr>
  <p:slideViewPr>
    <p:cSldViewPr snapToGrid="0">
      <p:cViewPr>
        <p:scale>
          <a:sx n="70" d="100"/>
          <a:sy n="70" d="100"/>
        </p:scale>
        <p:origin x="1260"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obinson" userId="014f1ca0-48f3-4da0-b241-332541926286" providerId="ADAL" clId="{CF8CB175-F19C-4965-A69E-BB92D5B12A76}"/>
    <pc:docChg chg="custSel addSld delSld modSld sldOrd">
      <pc:chgData name="Jennifer Robinson" userId="014f1ca0-48f3-4da0-b241-332541926286" providerId="ADAL" clId="{CF8CB175-F19C-4965-A69E-BB92D5B12A76}" dt="2024-05-31T17:46:51.015" v="12" actId="478"/>
      <pc:docMkLst>
        <pc:docMk/>
      </pc:docMkLst>
      <pc:sldChg chg="modSp">
        <pc:chgData name="Jennifer Robinson" userId="014f1ca0-48f3-4da0-b241-332541926286" providerId="ADAL" clId="{CF8CB175-F19C-4965-A69E-BB92D5B12A76}" dt="2024-05-31T17:42:46.211" v="2" actId="207"/>
        <pc:sldMkLst>
          <pc:docMk/>
          <pc:sldMk cId="3608533431" sldId="285"/>
        </pc:sldMkLst>
        <pc:spChg chg="mod">
          <ac:chgData name="Jennifer Robinson" userId="014f1ca0-48f3-4da0-b241-332541926286" providerId="ADAL" clId="{CF8CB175-F19C-4965-A69E-BB92D5B12A76}" dt="2024-05-31T17:42:46.211" v="2" actId="207"/>
          <ac:spMkLst>
            <pc:docMk/>
            <pc:sldMk cId="3608533431" sldId="285"/>
            <ac:spMk id="6" creationId="{00000000-0000-0000-0000-000000000000}"/>
          </ac:spMkLst>
        </pc:spChg>
      </pc:sldChg>
      <pc:sldChg chg="ord">
        <pc:chgData name="Jennifer Robinson" userId="014f1ca0-48f3-4da0-b241-332541926286" providerId="ADAL" clId="{CF8CB175-F19C-4965-A69E-BB92D5B12A76}" dt="2024-05-31T17:45:39.015" v="9"/>
        <pc:sldMkLst>
          <pc:docMk/>
          <pc:sldMk cId="2841844586" sldId="2147483551"/>
        </pc:sldMkLst>
      </pc:sldChg>
      <pc:sldChg chg="modTransition">
        <pc:chgData name="Jennifer Robinson" userId="014f1ca0-48f3-4da0-b241-332541926286" providerId="ADAL" clId="{CF8CB175-F19C-4965-A69E-BB92D5B12A76}" dt="2024-05-31T17:46:16.489" v="10"/>
        <pc:sldMkLst>
          <pc:docMk/>
          <pc:sldMk cId="583819772" sldId="2147483564"/>
        </pc:sldMkLst>
      </pc:sldChg>
      <pc:sldChg chg="delSp mod">
        <pc:chgData name="Jennifer Robinson" userId="014f1ca0-48f3-4da0-b241-332541926286" providerId="ADAL" clId="{CF8CB175-F19C-4965-A69E-BB92D5B12A76}" dt="2024-05-31T17:42:23.513" v="1" actId="478"/>
        <pc:sldMkLst>
          <pc:docMk/>
          <pc:sldMk cId="4068488316" sldId="2147483577"/>
        </pc:sldMkLst>
        <pc:spChg chg="del">
          <ac:chgData name="Jennifer Robinson" userId="014f1ca0-48f3-4da0-b241-332541926286" providerId="ADAL" clId="{CF8CB175-F19C-4965-A69E-BB92D5B12A76}" dt="2024-05-31T17:42:23.513" v="1" actId="478"/>
          <ac:spMkLst>
            <pc:docMk/>
            <pc:sldMk cId="4068488316" sldId="2147483577"/>
            <ac:spMk id="11" creationId="{099CD4BA-2897-68A1-41FD-21A9812EFE72}"/>
          </ac:spMkLst>
        </pc:spChg>
      </pc:sldChg>
      <pc:sldChg chg="modAnim">
        <pc:chgData name="Jennifer Robinson" userId="014f1ca0-48f3-4da0-b241-332541926286" providerId="ADAL" clId="{CF8CB175-F19C-4965-A69E-BB92D5B12A76}" dt="2024-05-31T17:43:07.339" v="4"/>
        <pc:sldMkLst>
          <pc:docMk/>
          <pc:sldMk cId="1561219751" sldId="2147483588"/>
        </pc:sldMkLst>
      </pc:sldChg>
      <pc:sldChg chg="add">
        <pc:chgData name="Jennifer Robinson" userId="014f1ca0-48f3-4da0-b241-332541926286" providerId="ADAL" clId="{CF8CB175-F19C-4965-A69E-BB92D5B12A76}" dt="2024-05-31T17:41:16.665" v="0"/>
        <pc:sldMkLst>
          <pc:docMk/>
          <pc:sldMk cId="3144480665" sldId="2147483599"/>
        </pc:sldMkLst>
      </pc:sldChg>
      <pc:sldChg chg="new del">
        <pc:chgData name="Jennifer Robinson" userId="014f1ca0-48f3-4da0-b241-332541926286" providerId="ADAL" clId="{CF8CB175-F19C-4965-A69E-BB92D5B12A76}" dt="2024-05-31T17:45:28.771" v="7" actId="47"/>
        <pc:sldMkLst>
          <pc:docMk/>
          <pc:sldMk cId="1341392851" sldId="2147483600"/>
        </pc:sldMkLst>
      </pc:sldChg>
      <pc:sldChg chg="delSp modSp add mod modClrScheme chgLayout">
        <pc:chgData name="Jennifer Robinson" userId="014f1ca0-48f3-4da0-b241-332541926286" providerId="ADAL" clId="{CF8CB175-F19C-4965-A69E-BB92D5B12A76}" dt="2024-05-31T17:46:51.015" v="12" actId="478"/>
        <pc:sldMkLst>
          <pc:docMk/>
          <pc:sldMk cId="315678512" sldId="2147483601"/>
        </pc:sldMkLst>
        <pc:spChg chg="mod ord">
          <ac:chgData name="Jennifer Robinson" userId="014f1ca0-48f3-4da0-b241-332541926286" providerId="ADAL" clId="{CF8CB175-F19C-4965-A69E-BB92D5B12A76}" dt="2024-05-31T17:46:33.171" v="11" actId="700"/>
          <ac:spMkLst>
            <pc:docMk/>
            <pc:sldMk cId="315678512" sldId="2147483601"/>
            <ac:spMk id="2" creationId="{96F64DBB-F41B-D81F-D8B8-9CD48621EBDB}"/>
          </ac:spMkLst>
        </pc:spChg>
        <pc:spChg chg="mod ord">
          <ac:chgData name="Jennifer Robinson" userId="014f1ca0-48f3-4da0-b241-332541926286" providerId="ADAL" clId="{CF8CB175-F19C-4965-A69E-BB92D5B12A76}" dt="2024-05-31T17:46:33.171" v="11" actId="700"/>
          <ac:spMkLst>
            <pc:docMk/>
            <pc:sldMk cId="315678512" sldId="2147483601"/>
            <ac:spMk id="4" creationId="{BB5BF445-1CA4-8D98-47D0-2333A4A5B221}"/>
          </ac:spMkLst>
        </pc:spChg>
        <pc:picChg chg="del">
          <ac:chgData name="Jennifer Robinson" userId="014f1ca0-48f3-4da0-b241-332541926286" providerId="ADAL" clId="{CF8CB175-F19C-4965-A69E-BB92D5B12A76}" dt="2024-05-31T17:46:51.015" v="12" actId="478"/>
          <ac:picMkLst>
            <pc:docMk/>
            <pc:sldMk cId="315678512" sldId="2147483601"/>
            <ac:picMk id="5" creationId="{C130E850-67B0-582D-7E47-A60B1D37EC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F9088-9FB5-4A32-B8C5-2CC848135F8E}"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C0DED-FFCD-4E32-8308-35BA10EBB26D}" type="slidenum">
              <a:rPr lang="en-US" smtClean="0"/>
              <a:t>‹#›</a:t>
            </a:fld>
            <a:endParaRPr lang="en-US"/>
          </a:p>
        </p:txBody>
      </p:sp>
    </p:spTree>
    <p:extLst>
      <p:ext uri="{BB962C8B-B14F-4D97-AF65-F5344CB8AC3E}">
        <p14:creationId xmlns:p14="http://schemas.microsoft.com/office/powerpoint/2010/main" val="238185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a:t>Three technologies within Generative AI are Large Language Models (referred to as LLMs), Synthetic Data, and Digital Twins.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52144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5 principles, not rules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Room </a:t>
            </a:r>
            <a:r>
              <a:rPr lang="en-US" b="0"/>
              <a:t>for creativity</a:t>
            </a:r>
            <a:endParaRPr lang="en-US" b="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64557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5 principles, not rules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Room </a:t>
            </a:r>
            <a:r>
              <a:rPr lang="en-US" b="0"/>
              <a:t>for creativity</a:t>
            </a:r>
            <a:endParaRPr lang="en-US" b="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255779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 training programs</a:t>
            </a:r>
          </a:p>
          <a:p>
            <a:r>
              <a:rPr lang="en-US" dirty="0"/>
              <a:t>Be Six Sigma-like</a:t>
            </a:r>
          </a:p>
          <a:p>
            <a:r>
              <a:rPr lang="en-US" dirty="0"/>
              <a:t>Give time</a:t>
            </a:r>
          </a:p>
          <a:p>
            <a:r>
              <a:rPr lang="en-US" dirty="0"/>
              <a:t>Have accountability</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77262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5 principles, not rules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Room </a:t>
            </a:r>
            <a:r>
              <a:rPr lang="en-US" b="0"/>
              <a:t>for creativity</a:t>
            </a:r>
            <a:endParaRPr lang="en-US" b="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429212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3197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241653" indent="-241653" defTabSz="193322">
              <a:lnSpc>
                <a:spcPct val="100000"/>
              </a:lnSpc>
              <a:spcBef>
                <a:spcPts val="0"/>
              </a:spcBef>
              <a:buClrTx/>
              <a:buSzTx/>
              <a:buFontTx/>
              <a:buAutoNum type="arabicPeriod"/>
              <a:defRPr/>
            </a:pPr>
            <a:r>
              <a:rPr lang="en-US" sz="1300" dirty="0">
                <a:solidFill>
                  <a:schemeClr val="tx2"/>
                </a:solidFill>
                <a:latin typeface="Arial" pitchFamily="34" charset="0"/>
              </a:rPr>
              <a:t>First things first, DG is not a tool or technology.  First and foremost, it is a group of business people empowered to make decisions regarding data that falls underneath the DG umbrella.</a:t>
            </a:r>
          </a:p>
          <a:p>
            <a:pPr marL="241653" indent="-241653" defTabSz="193322">
              <a:lnSpc>
                <a:spcPct val="100000"/>
              </a:lnSpc>
              <a:spcBef>
                <a:spcPts val="0"/>
              </a:spcBef>
              <a:buClrTx/>
              <a:buSzTx/>
              <a:buFontTx/>
              <a:buAutoNum type="arabicPeriod"/>
              <a:defRPr/>
            </a:pPr>
            <a:r>
              <a:rPr lang="en-US" sz="1300" dirty="0">
                <a:solidFill>
                  <a:schemeClr val="tx2"/>
                </a:solidFill>
                <a:latin typeface="Arial" pitchFamily="34" charset="0"/>
              </a:rPr>
              <a:t>Here is a definition (again, we’re not talking technology here).  DG is the organizing framework (see the people sitting around the table) for establishing strategy, objectives, and policies for corporate data.  This is our definition and the one we will use for the remainder of today.</a:t>
            </a:r>
          </a:p>
          <a:p>
            <a:pPr marL="241653" indent="-241653" defTabSz="193322">
              <a:lnSpc>
                <a:spcPct val="100000"/>
              </a:lnSpc>
              <a:spcBef>
                <a:spcPts val="0"/>
              </a:spcBef>
              <a:buClrTx/>
              <a:buSzTx/>
              <a:buFontTx/>
              <a:buAutoNum type="arabicPeriod"/>
              <a:defRPr/>
            </a:pPr>
            <a:endParaRPr lang="en-US" sz="1300" dirty="0">
              <a:solidFill>
                <a:schemeClr val="tx2"/>
              </a:solidFill>
              <a:latin typeface="Arial" pitchFamily="34" charset="0"/>
            </a:endParaRPr>
          </a:p>
          <a:p>
            <a:pPr marL="0" indent="0" defTabSz="193322">
              <a:lnSpc>
                <a:spcPct val="100000"/>
              </a:lnSpc>
              <a:spcBef>
                <a:spcPts val="0"/>
              </a:spcBef>
              <a:buClrTx/>
              <a:buSzTx/>
              <a:buNone/>
              <a:defRPr/>
            </a:pPr>
            <a:r>
              <a:rPr lang="en-US" sz="1300" dirty="0">
                <a:solidFill>
                  <a:schemeClr val="tx2"/>
                </a:solidFill>
                <a:latin typeface="Arial" pitchFamily="34" charset="0"/>
              </a:rPr>
              <a:t>I hear a lot about how organizations get sideways with DG – they either can’t it off the ground or the program dies over time as participants get sidetracked with other things.  There are four key inputs to planning DG and organizations that do them are more successful.  If you take nothing else from today’s overview, remember </a:t>
            </a:r>
            <a:r>
              <a:rPr lang="en-US" sz="1300" b="1" dirty="0">
                <a:solidFill>
                  <a:schemeClr val="tx2"/>
                </a:solidFill>
                <a:latin typeface="Arial" pitchFamily="34" charset="0"/>
              </a:rPr>
              <a:t>the next 4 things</a:t>
            </a:r>
            <a:r>
              <a:rPr lang="en-US" sz="1300" dirty="0">
                <a:solidFill>
                  <a:schemeClr val="tx2"/>
                </a:solidFill>
                <a:latin typeface="Arial" pitchFamily="34" charset="0"/>
              </a:rPr>
              <a:t>.</a:t>
            </a:r>
          </a:p>
          <a:p>
            <a:pPr marL="0" indent="0">
              <a:buNone/>
            </a:pPr>
            <a:endParaRPr lang="en-US" dirty="0"/>
          </a:p>
        </p:txBody>
      </p:sp>
    </p:spTree>
    <p:extLst>
      <p:ext uri="{BB962C8B-B14F-4D97-AF65-F5344CB8AC3E}">
        <p14:creationId xmlns:p14="http://schemas.microsoft.com/office/powerpoint/2010/main" val="96790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241653" indent="-241653" defTabSz="193322">
              <a:lnSpc>
                <a:spcPct val="100000"/>
              </a:lnSpc>
              <a:spcBef>
                <a:spcPts val="0"/>
              </a:spcBef>
              <a:buClrTx/>
              <a:buSzTx/>
              <a:buFontTx/>
              <a:buAutoNum type="arabicPeriod"/>
              <a:defRPr/>
            </a:pPr>
            <a:r>
              <a:rPr lang="en-US" sz="1400" dirty="0">
                <a:solidFill>
                  <a:schemeClr val="tx2"/>
                </a:solidFill>
                <a:latin typeface="Arial" pitchFamily="34" charset="0"/>
              </a:rPr>
              <a:t>Let’s talk about some of the things DG does.  DG can establish the authority for defining key terms along with the decision-making process for when those definitions might change.  DG can define and set standards for metadata (what we collect and when, provisioning requirements) and DQ (baseline, remediation </a:t>
            </a:r>
            <a:r>
              <a:rPr lang="en-US" sz="1400" dirty="0" err="1">
                <a:solidFill>
                  <a:schemeClr val="tx2"/>
                </a:solidFill>
                <a:latin typeface="Arial" pitchFamily="34" charset="0"/>
              </a:rPr>
              <a:t>reqs</a:t>
            </a:r>
            <a:r>
              <a:rPr lang="en-US" sz="1400" dirty="0">
                <a:solidFill>
                  <a:schemeClr val="tx2"/>
                </a:solidFill>
                <a:latin typeface="Arial" pitchFamily="34" charset="0"/>
              </a:rPr>
              <a:t>).  When DG begins to enact policies for data, DG also needs to define how we will monitor and measure (more on that later) against those policies.  Most importantly, DG ensures that data is no longer seen as a by-product of an application but a valuable asset; because of that we will begin to manage the data separately from the applications.</a:t>
            </a:r>
          </a:p>
          <a:p>
            <a:pPr marL="241653" indent="-241653" defTabSz="193322">
              <a:lnSpc>
                <a:spcPct val="100000"/>
              </a:lnSpc>
              <a:spcBef>
                <a:spcPts val="0"/>
              </a:spcBef>
              <a:buClrTx/>
              <a:buSzTx/>
              <a:buFontTx/>
              <a:buAutoNum type="arabicPeriod"/>
              <a:defRPr/>
            </a:pPr>
            <a:r>
              <a:rPr lang="en-US" sz="1400" dirty="0">
                <a:solidFill>
                  <a:schemeClr val="tx2"/>
                </a:solidFill>
                <a:latin typeface="Arial" pitchFamily="34" charset="0"/>
              </a:rPr>
              <a:t>Now we have a better understanding of who participates, what DG is, and some of the things DG does for us.  That is a lot of moving parts and as such, DG requires up-front planning and ongoing monitoring and measuring.  In essence, you need a plan!</a:t>
            </a:r>
          </a:p>
          <a:p>
            <a:pPr marL="0" indent="0">
              <a:buNone/>
            </a:pPr>
            <a:endParaRPr lang="en-US" dirty="0"/>
          </a:p>
        </p:txBody>
      </p:sp>
    </p:spTree>
    <p:extLst>
      <p:ext uri="{BB962C8B-B14F-4D97-AF65-F5344CB8AC3E}">
        <p14:creationId xmlns:p14="http://schemas.microsoft.com/office/powerpoint/2010/main" val="3493318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0" indent="0" defTabSz="386645">
              <a:spcBef>
                <a:spcPts val="846"/>
              </a:spcBef>
              <a:buNone/>
              <a:defRPr/>
            </a:pPr>
            <a:r>
              <a:rPr lang="en-US" sz="1300" dirty="0">
                <a:solidFill>
                  <a:schemeClr val="tx2"/>
                </a:solidFill>
                <a:latin typeface="Arial" pitchFamily="34" charset="0"/>
              </a:rPr>
              <a:t>Program Objectives – Defining ‘why’ DG is important is a great starting point.   Remember that objectives need to be measurable and aligned to overall corporate objectives.  Example – ‘</a:t>
            </a:r>
            <a:r>
              <a:rPr lang="en-US" sz="2800" i="1" dirty="0"/>
              <a:t>Eliminate redundant or conflicting business processes and practices’; </a:t>
            </a:r>
            <a:r>
              <a:rPr lang="en-US" sz="1300" dirty="0">
                <a:solidFill>
                  <a:schemeClr val="tx2"/>
                </a:solidFill>
                <a:latin typeface="Arial" pitchFamily="34" charset="0"/>
              </a:rPr>
              <a:t>this could speak to the desire to store entities one time.  A retailer we worked with stored, updated, re-stored, product dimension data to a point where nobody trusted anything unless they created/maintained it themselves – that resulted in products being measured 6 or 7 times between the distribution centers and the shelf; also product dimensions don’t quite fit in the truck; well, change the dimensions of the truck!</a:t>
            </a:r>
          </a:p>
          <a:p>
            <a:pPr marL="0" indent="0">
              <a:buNone/>
            </a:pPr>
            <a:endParaRPr lang="en-US" dirty="0"/>
          </a:p>
        </p:txBody>
      </p:sp>
    </p:spTree>
    <p:extLst>
      <p:ext uri="{BB962C8B-B14F-4D97-AF65-F5344CB8AC3E}">
        <p14:creationId xmlns:p14="http://schemas.microsoft.com/office/powerpoint/2010/main" val="2190764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0" indent="0" defTabSz="386645">
              <a:spcBef>
                <a:spcPts val="846"/>
              </a:spcBef>
              <a:buNone/>
              <a:defRPr/>
            </a:pPr>
            <a:r>
              <a:rPr lang="en-US" sz="1300" dirty="0">
                <a:solidFill>
                  <a:schemeClr val="tx2"/>
                </a:solidFill>
                <a:latin typeface="Arial" pitchFamily="34" charset="0"/>
              </a:rPr>
              <a:t>Without guardrails to guide future decisions, it is easy to lose focus and become disjointed. These principles illustrate how DG supports the company’s culture, organizational structure, and way of doing business, while making sure its value is well understood.   Example – ‘</a:t>
            </a:r>
            <a:r>
              <a:rPr lang="en-US" sz="2800" i="1" dirty="0"/>
              <a:t>Customer data attributes will be shared through a common process or interface’. </a:t>
            </a:r>
            <a:r>
              <a:rPr lang="en-US" sz="1300" dirty="0">
                <a:solidFill>
                  <a:schemeClr val="tx2"/>
                </a:solidFill>
                <a:latin typeface="Arial" pitchFamily="34" charset="0"/>
              </a:rPr>
              <a:t> Not only does this set direction for MDM but also draws a line and says it’s no longer okay to keep private-use copies of customer data.  This example came from an organization that had 72,000 MS Access databases sitting on their network with little to no understanding of use or content.</a:t>
            </a:r>
          </a:p>
          <a:p>
            <a:pPr marL="0" indent="0">
              <a:buNone/>
            </a:pPr>
            <a:endParaRPr lang="en-US" dirty="0"/>
          </a:p>
        </p:txBody>
      </p:sp>
    </p:spTree>
    <p:extLst>
      <p:ext uri="{BB962C8B-B14F-4D97-AF65-F5344CB8AC3E}">
        <p14:creationId xmlns:p14="http://schemas.microsoft.com/office/powerpoint/2010/main" val="4055898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0" indent="0" defTabSz="386645">
              <a:spcBef>
                <a:spcPts val="846"/>
              </a:spcBef>
              <a:buNone/>
              <a:defRPr/>
            </a:pPr>
            <a:r>
              <a:rPr lang="en-US" sz="1300" dirty="0">
                <a:solidFill>
                  <a:schemeClr val="tx2"/>
                </a:solidFill>
                <a:latin typeface="Arial" pitchFamily="34" charset="0"/>
              </a:rPr>
              <a:t>You need to take the time to define what the decision-making structure looks like to support the program objectives and work within the confines of the guiding principles.   Being clear about what groups do what activities heads off confusion down the road.  This is important so I’m going to come back to this one with some examples in a few minutes.</a:t>
            </a:r>
          </a:p>
          <a:p>
            <a:pPr marL="0" indent="0">
              <a:buNone/>
            </a:pPr>
            <a:endParaRPr lang="en-US" dirty="0"/>
          </a:p>
        </p:txBody>
      </p:sp>
    </p:spTree>
    <p:extLst>
      <p:ext uri="{BB962C8B-B14F-4D97-AF65-F5344CB8AC3E}">
        <p14:creationId xmlns:p14="http://schemas.microsoft.com/office/powerpoint/2010/main" val="72953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1" i="0" dirty="0">
                <a:solidFill>
                  <a:srgbClr val="202124"/>
                </a:solidFill>
                <a:effectLst/>
                <a:latin typeface="Google Sans"/>
              </a:rPr>
              <a:t>Natural Language Processing </a:t>
            </a:r>
            <a:r>
              <a:rPr lang="en-US" sz="2400" b="0" i="0" dirty="0">
                <a:solidFill>
                  <a:schemeClr val="bg1"/>
                </a:solidFill>
                <a:effectLst/>
                <a:latin typeface="Google Sans"/>
              </a:rPr>
              <a:t>e</a:t>
            </a:r>
            <a:r>
              <a:rPr lang="en-US" sz="2400" dirty="0">
                <a:solidFill>
                  <a:schemeClr val="bg1"/>
                </a:solidFill>
              </a:rPr>
              <a:t>nables understanding, interaction and communication between humans and machines.</a:t>
            </a:r>
          </a:p>
          <a:p>
            <a:pPr marL="0" indent="0" algn="l">
              <a:buNone/>
            </a:pPr>
            <a:endParaRPr lang="en-US" b="1" i="0" dirty="0">
              <a:solidFill>
                <a:srgbClr val="202124"/>
              </a:solidFill>
              <a:effectLst/>
              <a:latin typeface="Google Sans"/>
            </a:endParaRPr>
          </a:p>
          <a:p>
            <a:pPr marL="0" indent="0" algn="l">
              <a:buNone/>
            </a:pPr>
            <a:r>
              <a:rPr lang="en-US" b="0" i="0" dirty="0">
                <a:solidFill>
                  <a:srgbClr val="323130"/>
                </a:solidFill>
                <a:effectLst/>
                <a:latin typeface="Segoe UI" panose="020B0502040204020203" pitchFamily="34" charset="0"/>
              </a:rPr>
              <a:t>NLP makes it possible for computers to read text, hear speech, interpret it, measure sentiment and determine which parts are important. The overarching goal is to take raw language input and use linguistics and algorithms to transform or enrich the text in such a way that it delivers greater value. </a:t>
            </a:r>
          </a:p>
          <a:p>
            <a:pPr marL="0" indent="0" algn="l">
              <a:buNone/>
            </a:pPr>
            <a:endParaRPr lang="en-US" b="0" i="0" dirty="0">
              <a:solidFill>
                <a:srgbClr val="323130"/>
              </a:solidFill>
              <a:effectLst/>
              <a:latin typeface="Segoe UI" panose="020B0502040204020203" pitchFamily="34" charset="0"/>
            </a:endParaRPr>
          </a:p>
          <a:p>
            <a:pPr marL="0" indent="0" algn="l">
              <a:buNone/>
            </a:pPr>
            <a:r>
              <a:rPr lang="en-US" b="0" i="0" dirty="0">
                <a:solidFill>
                  <a:srgbClr val="323130"/>
                </a:solidFill>
                <a:effectLst/>
                <a:latin typeface="Segoe UI" panose="020B0502040204020203" pitchFamily="34" charset="0"/>
              </a:rPr>
              <a:t>Natural language processing goes hand in hand with text analytics, which counts, groups, and categorizes words to extract structure and meaning from large volumes of content. </a:t>
            </a:r>
          </a:p>
          <a:p>
            <a:pPr marL="0" indent="0" algn="l">
              <a:buNone/>
            </a:pPr>
            <a:endParaRPr lang="en-US" b="0" i="0" dirty="0">
              <a:solidFill>
                <a:srgbClr val="323130"/>
              </a:solidFill>
              <a:effectLst/>
              <a:latin typeface="Segoe UI" panose="020B0502040204020203" pitchFamily="34" charset="0"/>
            </a:endParaRPr>
          </a:p>
          <a:p>
            <a:pPr marL="0" indent="0" algn="l">
              <a:buNone/>
            </a:pPr>
            <a:r>
              <a:rPr lang="en-US" b="0" i="0" dirty="0">
                <a:solidFill>
                  <a:srgbClr val="323130"/>
                </a:solidFill>
                <a:effectLst/>
                <a:latin typeface="Segoe UI" panose="020B0502040204020203" pitchFamily="34" charset="0"/>
              </a:rPr>
              <a:t>Earlier I told you that the branches of AI contribute to one another. The computer can augment human efforts to analyze unstructured text with AI using a variety of modeling approaches by combining the power of natural language processing, machine learning and linguistic rules. NLP and text analytics are used together for many applications, including investigative discovery, subject-matter expertise, and social media analytics.</a:t>
            </a: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r>
              <a:rPr lang="en-US" b="1" i="0" dirty="0">
                <a:solidFill>
                  <a:srgbClr val="202124"/>
                </a:solidFill>
                <a:effectLst/>
                <a:latin typeface="Google Sans"/>
              </a:rPr>
              <a:t>Note: NLP has five major components:</a:t>
            </a: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Syntax. </a:t>
            </a:r>
            <a:r>
              <a:rPr lang="en-US" b="0" i="0" dirty="0">
                <a:solidFill>
                  <a:srgbClr val="0D0D0D"/>
                </a:solidFill>
                <a:effectLst/>
                <a:latin typeface="Söhne"/>
              </a:rPr>
              <a:t>The study of the structure, arrangement, and order of words and phrases within a language to form grammatically correct sentences.</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Semantics. </a:t>
            </a:r>
            <a:r>
              <a:rPr lang="en-US" b="0" i="0" dirty="0">
                <a:solidFill>
                  <a:srgbClr val="0D0D0D"/>
                </a:solidFill>
                <a:effectLst/>
                <a:latin typeface="Söhne"/>
              </a:rPr>
              <a:t>The study of the meaning of words, phrases, and sentences within a language and how they convey information.</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Discourse. </a:t>
            </a:r>
            <a:r>
              <a:rPr lang="en-US" b="0" i="0" dirty="0">
                <a:solidFill>
                  <a:srgbClr val="0D0D0D"/>
                </a:solidFill>
                <a:effectLst/>
                <a:latin typeface="Söhne"/>
              </a:rPr>
              <a:t>The analysis of language beyond the sentence level, focusing on how language is used in context to convey meaning.</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Speech. </a:t>
            </a:r>
            <a:r>
              <a:rPr lang="en-US" b="0" i="0" dirty="0">
                <a:solidFill>
                  <a:srgbClr val="0D0D0D"/>
                </a:solidFill>
                <a:effectLst/>
                <a:latin typeface="Söhne"/>
              </a:rPr>
              <a:t>The production and expression of spoken language through vocalization, involving the articulation of sounds and words.</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Dialogue. A </a:t>
            </a:r>
            <a:r>
              <a:rPr lang="en-US" b="0" i="0" dirty="0">
                <a:solidFill>
                  <a:srgbClr val="0D0D0D"/>
                </a:solidFill>
                <a:effectLst/>
                <a:latin typeface="Söhne"/>
              </a:rPr>
              <a:t>conversation between two or more individuals or entities, involving an exchange of ideas, information, or opinions.</a:t>
            </a:r>
            <a:endParaRPr lang="en-US" b="0"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375475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0" indent="0" defTabSz="193322">
              <a:lnSpc>
                <a:spcPct val="100000"/>
              </a:lnSpc>
              <a:spcBef>
                <a:spcPts val="0"/>
              </a:spcBef>
              <a:buClrTx/>
              <a:buSzTx/>
              <a:buNone/>
              <a:defRPr/>
            </a:pPr>
            <a:r>
              <a:rPr lang="en-US" sz="1300" dirty="0">
                <a:solidFill>
                  <a:schemeClr val="tx2"/>
                </a:solidFill>
                <a:latin typeface="Arial" pitchFamily="34" charset="0"/>
              </a:rPr>
              <a:t>When we determine what the DG organization looks like, the next step is to determine and communicate exactly which group is on the hook for doing what activity.  We’ve found that RACI is a very good tool for accomplishing this.  </a:t>
            </a:r>
          </a:p>
          <a:p>
            <a:pPr marL="0" indent="0">
              <a:buNone/>
            </a:pPr>
            <a:endParaRPr lang="en-US" dirty="0"/>
          </a:p>
        </p:txBody>
      </p:sp>
    </p:spTree>
    <p:extLst>
      <p:ext uri="{BB962C8B-B14F-4D97-AF65-F5344CB8AC3E}">
        <p14:creationId xmlns:p14="http://schemas.microsoft.com/office/powerpoint/2010/main" val="2583634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20788"/>
            <a:ext cx="5851525" cy="3290887"/>
          </a:xfrm>
        </p:spPr>
      </p:sp>
      <p:sp>
        <p:nvSpPr>
          <p:cNvPr id="3" name="Notes Placeholder 2"/>
          <p:cNvSpPr>
            <a:spLocks noGrp="1"/>
          </p:cNvSpPr>
          <p:nvPr>
            <p:ph type="body" idx="1"/>
          </p:nvPr>
        </p:nvSpPr>
        <p:spPr/>
        <p:txBody>
          <a:bodyPr>
            <a:normAutofit/>
          </a:bodyPr>
          <a:lstStyle/>
          <a:p>
            <a:pPr marL="0" indent="0" defTabSz="193322">
              <a:lnSpc>
                <a:spcPct val="100000"/>
              </a:lnSpc>
              <a:spcBef>
                <a:spcPts val="0"/>
              </a:spcBef>
              <a:buClrTx/>
              <a:buSzTx/>
              <a:buNone/>
              <a:defRPr/>
            </a:pPr>
            <a:r>
              <a:rPr lang="en-US" sz="1300" dirty="0">
                <a:solidFill>
                  <a:schemeClr val="tx2"/>
                </a:solidFill>
                <a:latin typeface="Arial" pitchFamily="34" charset="0"/>
              </a:rPr>
              <a:t>When we determine what the DG organization looks like, the next step is to determine and communicate exactly which group is on the hook for doing what activity.  We’ve found that RACI is a very good tool for accomplishing this.  </a:t>
            </a:r>
          </a:p>
          <a:p>
            <a:pPr marL="0" indent="0">
              <a:buNone/>
            </a:pPr>
            <a:endParaRPr lang="en-US" dirty="0"/>
          </a:p>
        </p:txBody>
      </p:sp>
    </p:spTree>
    <p:extLst>
      <p:ext uri="{BB962C8B-B14F-4D97-AF65-F5344CB8AC3E}">
        <p14:creationId xmlns:p14="http://schemas.microsoft.com/office/powerpoint/2010/main" val="36505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5 principles, not rules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Room </a:t>
            </a:r>
            <a:r>
              <a:rPr lang="en-US" b="0"/>
              <a:t>for creativity</a:t>
            </a:r>
            <a:endParaRPr lang="en-US" b="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603368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5 principles, not rules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dirty="0"/>
              <a:t>Room </a:t>
            </a:r>
            <a:r>
              <a:rPr lang="en-US" b="0"/>
              <a:t>for creativity</a:t>
            </a:r>
            <a:endParaRPr lang="en-US" b="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129747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19D12-B431-2127-8958-AACB9F4F3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626EC-E69E-236B-EFC3-ADBA13E06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27990-7C69-6D1C-EE07-4DDDA6083968}"/>
              </a:ext>
            </a:extLst>
          </p:cNvPr>
          <p:cNvSpPr>
            <a:spLocks noGrp="1"/>
          </p:cNvSpPr>
          <p:nvPr>
            <p:ph type="body" idx="1"/>
          </p:nvPr>
        </p:nvSpPr>
        <p:spPr/>
        <p:txBody>
          <a:bodyPr/>
          <a:lstStyle/>
          <a:p>
            <a:pPr marL="0" marR="0" lvl="0" indent="-457200" algn="l" defTabSz="1828800" rtl="0" eaLnBrk="1" fontAlgn="auto" latinLnBrk="0" hangingPunct="1">
              <a:lnSpc>
                <a:spcPct val="100000"/>
              </a:lnSpc>
              <a:spcBef>
                <a:spcPts val="0"/>
              </a:spcBef>
              <a:spcAft>
                <a:spcPts val="0"/>
              </a:spcAft>
              <a:buClr>
                <a:schemeClr val="accent5"/>
              </a:buClr>
              <a:buSzTx/>
              <a:buFont typeface="Arial" panose="020B0604020202020204" pitchFamily="34" charset="0"/>
              <a:buNone/>
              <a:tabLst/>
              <a:defRPr/>
            </a:pPr>
            <a:r>
              <a:rPr lang="en-US" sz="2400">
                <a:effectLst/>
                <a:latin typeface="Anova Light" panose="020B0403020203020204" pitchFamily="34" charset="0"/>
                <a:ea typeface="Calibri" panose="020F0502020204030204" pitchFamily="34" charset="0"/>
                <a:cs typeface="Times New Roman" panose="02020603050405020304" pitchFamily="18" charset="0"/>
              </a:rPr>
              <a:t>Here are six principles to consider as you adopt any AI or GenAI solution.  </a:t>
            </a:r>
          </a:p>
          <a:p>
            <a:pPr marL="457200" marR="0" lvl="1" indent="0" algn="l" defTabSz="1828800" rtl="0" eaLnBrk="1" fontAlgn="auto" latinLnBrk="0" hangingPunct="1">
              <a:lnSpc>
                <a:spcPct val="100000"/>
              </a:lnSpc>
              <a:spcBef>
                <a:spcPts val="0"/>
              </a:spcBef>
              <a:spcAft>
                <a:spcPts val="0"/>
              </a:spcAft>
              <a:buClr>
                <a:schemeClr val="accent5"/>
              </a:buClr>
              <a:buSzTx/>
              <a:buFont typeface="Arial" panose="020B0604020202020204" pitchFamily="34" charset="0"/>
              <a:buNone/>
              <a:tabLst/>
              <a:defRPr/>
            </a:pPr>
            <a:endParaRPr lang="en-US" sz="2000">
              <a:effectLst/>
              <a:latin typeface="Anova Light" panose="020B0403020203020204" pitchFamily="34" charset="0"/>
              <a:ea typeface="Calibri" panose="020F0502020204030204" pitchFamily="34" charset="0"/>
              <a:cs typeface="Times New Roman" panose="02020603050405020304" pitchFamily="18" charset="0"/>
            </a:endParaRPr>
          </a:p>
          <a:p>
            <a:pPr marL="0" marR="0" lvl="0" indent="-457200" algn="l" defTabSz="1828800" rtl="0" eaLnBrk="1" fontAlgn="auto" latinLnBrk="0" hangingPunct="1">
              <a:lnSpc>
                <a:spcPct val="100000"/>
              </a:lnSpc>
              <a:spcBef>
                <a:spcPts val="0"/>
              </a:spcBef>
              <a:spcAft>
                <a:spcPts val="0"/>
              </a:spcAft>
              <a:buClr>
                <a:schemeClr val="accent5"/>
              </a:buClr>
              <a:buSzTx/>
              <a:tabLst/>
              <a:defRPr/>
            </a:pPr>
            <a:r>
              <a:rPr lang="en-US" sz="2400">
                <a:effectLst/>
                <a:latin typeface="Anova Light" panose="020B0403020203020204" pitchFamily="34" charset="0"/>
                <a:ea typeface="Calibri" panose="020F0502020204030204" pitchFamily="34" charset="0"/>
                <a:cs typeface="Times New Roman" panose="02020603050405020304" pitchFamily="18" charset="0"/>
              </a:rPr>
              <a:t>Human Centricity – remembering that the AI solution is developed and run in order to promote wellbeing of people</a:t>
            </a:r>
          </a:p>
          <a:p>
            <a:pPr marL="0" marR="0" lvl="0" indent="-457200" algn="l" defTabSz="1828800" rtl="0" eaLnBrk="1" fontAlgn="auto" latinLnBrk="0" hangingPunct="1">
              <a:lnSpc>
                <a:spcPct val="100000"/>
              </a:lnSpc>
              <a:spcBef>
                <a:spcPts val="0"/>
              </a:spcBef>
              <a:spcAft>
                <a:spcPts val="0"/>
              </a:spcAft>
              <a:buClr>
                <a:schemeClr val="accent5"/>
              </a:buClr>
              <a:buSzTx/>
              <a:tabLst/>
              <a:defRPr/>
            </a:pPr>
            <a:endParaRPr lang="en-US" sz="2400">
              <a:effectLst/>
              <a:latin typeface="Anova Light" panose="020B0403020203020204" pitchFamily="34" charset="0"/>
              <a:ea typeface="Calibri" panose="020F0502020204030204" pitchFamily="34" charset="0"/>
              <a:cs typeface="Times New Roman" panose="02020603050405020304" pitchFamily="18" charset="0"/>
            </a:endParaRPr>
          </a:p>
          <a:p>
            <a:pPr marL="0" marR="0" lvl="0" indent="-457200" algn="l" defTabSz="1828800" rtl="0" eaLnBrk="1" fontAlgn="auto" latinLnBrk="0" hangingPunct="1">
              <a:lnSpc>
                <a:spcPct val="100000"/>
              </a:lnSpc>
              <a:spcBef>
                <a:spcPts val="0"/>
              </a:spcBef>
              <a:spcAft>
                <a:spcPts val="0"/>
              </a:spcAft>
              <a:buClr>
                <a:schemeClr val="accent5"/>
              </a:buClr>
              <a:buSzTx/>
              <a:tabLst/>
              <a:defRPr/>
            </a:pPr>
            <a:r>
              <a:rPr lang="en-US" sz="2400">
                <a:effectLst/>
                <a:latin typeface="Anova Light" panose="020B0403020203020204" pitchFamily="34" charset="0"/>
                <a:ea typeface="Calibri" panose="020F0502020204030204" pitchFamily="34" charset="0"/>
                <a:cs typeface="Times New Roman" panose="02020603050405020304" pitchFamily="18" charset="0"/>
              </a:rPr>
              <a:t>Inclusivity – ensuring that a system is created by and for people from a variety of backgrounds, with diverse perspectives and experiences</a:t>
            </a:r>
          </a:p>
          <a:p>
            <a:pPr marL="0" marR="0" lvl="0" indent="-457200" algn="l" defTabSz="1828800" rtl="0" eaLnBrk="1" fontAlgn="auto" latinLnBrk="0" hangingPunct="1">
              <a:lnSpc>
                <a:spcPct val="100000"/>
              </a:lnSpc>
              <a:spcBef>
                <a:spcPts val="0"/>
              </a:spcBef>
              <a:spcAft>
                <a:spcPts val="0"/>
              </a:spcAft>
              <a:buClr>
                <a:schemeClr val="accent5"/>
              </a:buClr>
              <a:buSzTx/>
              <a:tabLst/>
              <a:defRPr/>
            </a:pPr>
            <a:endParaRPr lang="en-US" sz="2400">
              <a:effectLst/>
              <a:latin typeface="Anova Light" panose="020B0403020203020204" pitchFamily="34" charset="0"/>
              <a:ea typeface="Calibri" panose="020F0502020204030204" pitchFamily="34" charset="0"/>
              <a:cs typeface="Times New Roman" panose="02020603050405020304" pitchFamily="18" charset="0"/>
            </a:endParaRPr>
          </a:p>
          <a:p>
            <a:pPr marL="0" marR="0" lvl="0" indent="-457200" algn="l" defTabSz="1828800" rtl="0" eaLnBrk="1" fontAlgn="auto" latinLnBrk="0" hangingPunct="1">
              <a:lnSpc>
                <a:spcPct val="100000"/>
              </a:lnSpc>
              <a:spcBef>
                <a:spcPts val="0"/>
              </a:spcBef>
              <a:spcAft>
                <a:spcPts val="0"/>
              </a:spcAft>
              <a:buClr>
                <a:schemeClr val="accent5"/>
              </a:buClr>
              <a:buSzTx/>
              <a:tabLst/>
              <a:defRPr/>
            </a:pPr>
            <a:r>
              <a:rPr lang="en-US" sz="2400">
                <a:effectLst/>
                <a:latin typeface="Anova Light" panose="020B0403020203020204" pitchFamily="34" charset="0"/>
                <a:ea typeface="Calibri" panose="020F0502020204030204" pitchFamily="34" charset="0"/>
                <a:cs typeface="Times New Roman" panose="02020603050405020304" pitchFamily="18" charset="0"/>
              </a:rPr>
              <a:t>Accountability – being proactive in identifying and stemming adverse impacts</a:t>
            </a:r>
          </a:p>
          <a:p>
            <a:pPr marL="0" marR="0" lvl="0" indent="-457200" algn="l" defTabSz="1828800" rtl="0" eaLnBrk="1" fontAlgn="auto" latinLnBrk="0" hangingPunct="1">
              <a:lnSpc>
                <a:spcPct val="100000"/>
              </a:lnSpc>
              <a:spcBef>
                <a:spcPts val="0"/>
              </a:spcBef>
              <a:spcAft>
                <a:spcPts val="0"/>
              </a:spcAft>
              <a:buClr>
                <a:schemeClr val="accent5"/>
              </a:buClr>
              <a:buSzTx/>
              <a:tabLst/>
              <a:defRPr/>
            </a:pPr>
            <a:endParaRPr lang="en-US" sz="2400">
              <a:effectLst/>
              <a:latin typeface="Anova Light" panose="020B0403020203020204" pitchFamily="34" charset="0"/>
              <a:ea typeface="Calibri" panose="020F0502020204030204" pitchFamily="34" charset="0"/>
              <a:cs typeface="Times New Roman" panose="02020603050405020304" pitchFamily="18" charset="0"/>
            </a:endParaRPr>
          </a:p>
          <a:p>
            <a:pPr marL="0" marR="0" lvl="0" indent="-457200" algn="l" defTabSz="1828800" rtl="0" eaLnBrk="1" fontAlgn="auto" latinLnBrk="0" hangingPunct="1">
              <a:lnSpc>
                <a:spcPct val="100000"/>
              </a:lnSpc>
              <a:spcBef>
                <a:spcPts val="0"/>
              </a:spcBef>
              <a:spcAft>
                <a:spcPts val="0"/>
              </a:spcAft>
              <a:buClr>
                <a:schemeClr val="accent5"/>
              </a:buClr>
              <a:buSzTx/>
              <a:tabLst/>
              <a:defRPr/>
            </a:pPr>
            <a:r>
              <a:rPr lang="en-US" sz="2400">
                <a:effectLst/>
                <a:latin typeface="Anova Light" panose="020B0403020203020204" pitchFamily="34" charset="0"/>
                <a:ea typeface="Calibri" panose="020F0502020204030204" pitchFamily="34" charset="0"/>
                <a:cs typeface="Times New Roman" panose="02020603050405020304" pitchFamily="18" charset="0"/>
              </a:rPr>
              <a:t>Transparency – being a clear box rather than a black box – in other words – being open about how AI systems work</a:t>
            </a:r>
            <a:r>
              <a:rPr lang="en-US"/>
              <a:t>, why they produce certain results, and what data they use</a:t>
            </a:r>
            <a:r>
              <a:rPr lang="en-US" b="0" i="0">
                <a:solidFill>
                  <a:srgbClr val="00201A"/>
                </a:solidFill>
                <a:effectLst/>
                <a:latin typeface="Google Sans"/>
              </a:rPr>
              <a:t>.</a:t>
            </a:r>
          </a:p>
          <a:p>
            <a:pPr marL="0" marR="0" lvl="0" indent="-457200" algn="l" defTabSz="1828800" rtl="0" eaLnBrk="1" fontAlgn="auto" latinLnBrk="0" hangingPunct="1">
              <a:lnSpc>
                <a:spcPct val="100000"/>
              </a:lnSpc>
              <a:spcBef>
                <a:spcPts val="0"/>
              </a:spcBef>
              <a:spcAft>
                <a:spcPts val="0"/>
              </a:spcAft>
              <a:buClr>
                <a:schemeClr val="accent5"/>
              </a:buClr>
              <a:buSzTx/>
              <a:tabLst/>
              <a:defRPr/>
            </a:pPr>
            <a:endParaRPr lang="en-US" sz="2400" b="0" i="0">
              <a:solidFill>
                <a:srgbClr val="00201A"/>
              </a:solidFill>
              <a:effectLst/>
              <a:latin typeface="Google Sans"/>
              <a:ea typeface="Calibri" panose="020F0502020204030204" pitchFamily="34" charset="0"/>
              <a:cs typeface="Times New Roman" panose="02020603050405020304" pitchFamily="18" charset="0"/>
            </a:endParaRPr>
          </a:p>
          <a:p>
            <a:pPr marL="0" marR="0" lvl="0" indent="-457200" algn="l" defTabSz="1828800" rtl="0" eaLnBrk="1" fontAlgn="auto" latinLnBrk="0" hangingPunct="1">
              <a:lnSpc>
                <a:spcPct val="100000"/>
              </a:lnSpc>
              <a:spcBef>
                <a:spcPts val="0"/>
              </a:spcBef>
              <a:spcAft>
                <a:spcPts val="0"/>
              </a:spcAft>
              <a:buClr>
                <a:schemeClr val="accent5"/>
              </a:buClr>
              <a:buSzTx/>
              <a:tabLst/>
              <a:defRPr/>
            </a:pPr>
            <a:r>
              <a:rPr lang="en-US" sz="2400" b="0" i="0">
                <a:solidFill>
                  <a:srgbClr val="00201A"/>
                </a:solidFill>
                <a:effectLst/>
                <a:latin typeface="Google Sans"/>
                <a:ea typeface="Calibri" panose="020F0502020204030204" pitchFamily="34" charset="0"/>
                <a:cs typeface="Times New Roman" panose="02020603050405020304" pitchFamily="18" charset="0"/>
              </a:rPr>
              <a:t>Robustness –in other words - </a:t>
            </a:r>
            <a:r>
              <a:rPr lang="en-US" b="0" i="0">
                <a:solidFill>
                  <a:srgbClr val="4D5156"/>
                </a:solidFill>
                <a:effectLst/>
                <a:latin typeface="Roboto" panose="02000000000000000000" pitchFamily="2" charset="0"/>
              </a:rPr>
              <a:t>stable AI or resilient AI, which is an AI system that is able to function effectively </a:t>
            </a:r>
            <a:r>
              <a:rPr lang="en-US" b="0" i="0">
                <a:solidFill>
                  <a:srgbClr val="000000"/>
                </a:solidFill>
                <a:effectLst/>
                <a:latin typeface="Px Grotesk"/>
              </a:rPr>
              <a:t>even when operating in unexpected or changing environments.</a:t>
            </a:r>
          </a:p>
          <a:p>
            <a:pPr marL="0" marR="0" lvl="0" indent="-457200" algn="l" defTabSz="1828800" rtl="0" eaLnBrk="1" fontAlgn="auto" latinLnBrk="0" hangingPunct="1">
              <a:lnSpc>
                <a:spcPct val="100000"/>
              </a:lnSpc>
              <a:spcBef>
                <a:spcPts val="0"/>
              </a:spcBef>
              <a:spcAft>
                <a:spcPts val="0"/>
              </a:spcAft>
              <a:buClr>
                <a:schemeClr val="accent5"/>
              </a:buClr>
              <a:buSzTx/>
              <a:tabLst/>
              <a:defRPr/>
            </a:pPr>
            <a:endParaRPr lang="en-US" sz="2400" b="0" i="0">
              <a:solidFill>
                <a:srgbClr val="000000"/>
              </a:solidFill>
              <a:effectLst/>
              <a:latin typeface="Px Grotesk"/>
              <a:ea typeface="Calibri" panose="020F0502020204030204" pitchFamily="34" charset="0"/>
              <a:cs typeface="Times New Roman" panose="02020603050405020304" pitchFamily="18" charset="0"/>
            </a:endParaRPr>
          </a:p>
          <a:p>
            <a:pPr marL="0" marR="0" lvl="0" indent="-457200" algn="l" defTabSz="1828800" rtl="0" eaLnBrk="1" fontAlgn="auto" latinLnBrk="0" hangingPunct="1">
              <a:lnSpc>
                <a:spcPct val="100000"/>
              </a:lnSpc>
              <a:spcBef>
                <a:spcPts val="0"/>
              </a:spcBef>
              <a:spcAft>
                <a:spcPts val="0"/>
              </a:spcAft>
              <a:buClr>
                <a:schemeClr val="accent5"/>
              </a:buClr>
              <a:buSzTx/>
              <a:tabLst/>
              <a:defRPr/>
            </a:pPr>
            <a:r>
              <a:rPr lang="en-US" sz="2400" b="0" i="0">
                <a:solidFill>
                  <a:srgbClr val="000000"/>
                </a:solidFill>
                <a:effectLst/>
                <a:latin typeface="Px Grotesk"/>
                <a:ea typeface="Calibri" panose="020F0502020204030204" pitchFamily="34" charset="0"/>
                <a:cs typeface="Times New Roman" panose="02020603050405020304" pitchFamily="18" charset="0"/>
              </a:rPr>
              <a:t>Privacy and security – protecting the identities of the people who are subjects of the AI system.</a:t>
            </a:r>
          </a:p>
          <a:p>
            <a:pPr marL="457200" marR="0" lvl="1" indent="0" algn="l" defTabSz="1828800" rtl="0" eaLnBrk="1" fontAlgn="auto" latinLnBrk="0" hangingPunct="1">
              <a:lnSpc>
                <a:spcPct val="100000"/>
              </a:lnSpc>
              <a:spcBef>
                <a:spcPts val="0"/>
              </a:spcBef>
              <a:spcAft>
                <a:spcPts val="0"/>
              </a:spcAft>
              <a:buClr>
                <a:schemeClr val="accent5"/>
              </a:buClr>
              <a:buSzTx/>
              <a:buFont typeface="Arial" panose="020B0604020202020204" pitchFamily="34" charset="0"/>
              <a:buNone/>
              <a:tabLst/>
              <a:defRPr/>
            </a:pPr>
            <a:endParaRPr lang="en-US" sz="2000" b="0" i="0">
              <a:solidFill>
                <a:srgbClr val="000000"/>
              </a:solidFill>
              <a:effectLst/>
              <a:latin typeface="Px Grotesk"/>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A166BA-D2F0-7803-19C5-CBF028394B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4D7EA-C295-4750-A9F7-C84A8120F10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30425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400" b="0" i="0" dirty="0">
                <a:solidFill>
                  <a:srgbClr val="000000"/>
                </a:solidFill>
                <a:effectLst/>
                <a:latin typeface="Px Grotesk"/>
                <a:ea typeface="Calibri" panose="020F0502020204030204" pitchFamily="34" charset="0"/>
                <a:cs typeface="Times New Roman" panose="02020603050405020304" pitchFamily="18" charset="0"/>
              </a:rPr>
              <a:t>We touched on this list of challenges already, but let’s take a little time to contemplate how these challenges impact cities and counties that are looking out for the best interest of their citizens.</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74595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932428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Cutoff Date: the cutoff for free ChatGPT 3.5 is January 2022 and ChatGPT 4.0 is April 2023.  Think about all of the useful policies that have been drafted since January 2022!</a:t>
            </a:r>
            <a:endParaRPr lang="en-US" sz="1100" dirty="0">
              <a:effectLst/>
              <a:latin typeface="Calibri" panose="020F0502020204030204" pitchFamily="34" charset="0"/>
              <a:ea typeface="Calibri" panose="020F0502020204030204" pitchFamily="34" charset="0"/>
            </a:endParaRPr>
          </a:p>
          <a:p>
            <a:pPr marL="2057400" marR="0" lvl="4" indent="-22860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Boston March 2023</a:t>
            </a:r>
            <a:endParaRPr lang="en-US" sz="1100" dirty="0">
              <a:effectLst/>
              <a:latin typeface="Calibri" panose="020F0502020204030204" pitchFamily="34" charset="0"/>
              <a:ea typeface="Calibri" panose="020F0502020204030204" pitchFamily="34" charset="0"/>
            </a:endParaRPr>
          </a:p>
          <a:p>
            <a:pPr marL="2057400" marR="0" lvl="4" indent="-22860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Seattle April 2023</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Completion</a:t>
            </a:r>
            <a:endParaRPr lang="en-US" sz="1100" dirty="0">
              <a:effectLst/>
              <a:latin typeface="Calibri" panose="020F0502020204030204" pitchFamily="34" charset="0"/>
              <a:ea typeface="Calibri" panose="020F0502020204030204" pitchFamily="34" charset="0"/>
            </a:endParaRPr>
          </a:p>
          <a:p>
            <a:pPr marL="2057400" marR="0" lvl="4" indent="-22860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From ChatGPT: </a:t>
            </a:r>
            <a:endParaRPr lang="en-US" sz="1100" dirty="0">
              <a:effectLst/>
              <a:latin typeface="Calibri" panose="020F0502020204030204" pitchFamily="34" charset="0"/>
              <a:ea typeface="Calibri" panose="020F0502020204030204" pitchFamily="34" charset="0"/>
            </a:endParaRPr>
          </a:p>
          <a:p>
            <a:pPr marL="2743200" marR="0">
              <a:spcBef>
                <a:spcPts val="0"/>
              </a:spcBef>
              <a:spcAft>
                <a:spcPts val="0"/>
              </a:spcAft>
            </a:pPr>
            <a:r>
              <a:rPr lang="en-US" sz="1100" dirty="0">
                <a:effectLst/>
                <a:latin typeface="Calibri" panose="020F0502020204030204" pitchFamily="34" charset="0"/>
                <a:ea typeface="Calibri" panose="020F0502020204030204" pitchFamily="34" charset="0"/>
              </a:rPr>
              <a:t>“Privacy and Data Protection: Employees are responsible for safeguarding the privacy and confidentiality of data used in generative AI applications, complying with all applicable laws and regulations governing data privacy and protection.”</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164332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Completion</a:t>
            </a:r>
            <a:endParaRPr lang="en-US" sz="1100" dirty="0">
              <a:effectLst/>
              <a:latin typeface="Calibri" panose="020F0502020204030204" pitchFamily="34" charset="0"/>
              <a:ea typeface="Calibri" panose="020F0502020204030204" pitchFamily="34" charset="0"/>
            </a:endParaRPr>
          </a:p>
          <a:p>
            <a:pPr marL="2057400" marR="0" lvl="4" indent="-22860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From ChatGPT: </a:t>
            </a:r>
            <a:endParaRPr lang="en-US" sz="1100" dirty="0">
              <a:effectLst/>
              <a:latin typeface="Calibri" panose="020F0502020204030204" pitchFamily="34" charset="0"/>
              <a:ea typeface="Calibri" panose="020F0502020204030204" pitchFamily="34" charset="0"/>
            </a:endParaRPr>
          </a:p>
          <a:p>
            <a:pPr marL="2743200" marR="0">
              <a:spcBef>
                <a:spcPts val="0"/>
              </a:spcBef>
              <a:spcAft>
                <a:spcPts val="0"/>
              </a:spcAft>
            </a:pPr>
            <a:r>
              <a:rPr lang="en-US" sz="1100" dirty="0">
                <a:effectLst/>
                <a:latin typeface="Calibri" panose="020F0502020204030204" pitchFamily="34" charset="0"/>
                <a:ea typeface="Calibri" panose="020F0502020204030204" pitchFamily="34" charset="0"/>
              </a:rPr>
              <a:t>“Privacy and Data Protection: Employees are responsible for safeguarding the privacy and confidentiality of data used in generative AI applications, complying with all applicable laws and regulations governing data privacy and protection.”</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4268071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457200">
              <a:spcBef>
                <a:spcPts val="0"/>
              </a:spcBef>
              <a:spcAft>
                <a:spcPts val="0"/>
              </a:spcAft>
              <a:buFont typeface="+mj-lt"/>
              <a:buNone/>
            </a:pPr>
            <a:r>
              <a:rPr lang="en-US" sz="1500" dirty="0">
                <a:effectLst/>
                <a:latin typeface="Calibri" panose="020F0502020204030204" pitchFamily="34" charset="0"/>
                <a:ea typeface="Times New Roman" panose="02020603050405020304" pitchFamily="18" charset="0"/>
              </a:rPr>
              <a:t>Hallucinations</a:t>
            </a:r>
            <a:endParaRPr lang="en-US" sz="1500" dirty="0">
              <a:effectLst/>
              <a:latin typeface="Calibri" panose="020F0502020204030204" pitchFamily="34" charset="0"/>
              <a:ea typeface="Calibri" panose="020F0502020204030204" pitchFamily="34" charset="0"/>
            </a:endParaRPr>
          </a:p>
          <a:p>
            <a:pPr marL="285750" marR="0" lvl="2" indent="-285750">
              <a:spcBef>
                <a:spcPts val="0"/>
              </a:spcBef>
              <a:spcAft>
                <a:spcPts val="0"/>
              </a:spcAft>
            </a:pPr>
            <a:r>
              <a:rPr lang="en-US" sz="1500" dirty="0">
                <a:effectLst/>
                <a:latin typeface="Calibri" panose="020F0502020204030204" pitchFamily="34" charset="0"/>
                <a:ea typeface="Times New Roman" panose="02020603050405020304" pitchFamily="18" charset="0"/>
              </a:rPr>
              <a:t>In the first example about a GenAI policy: several of the references cannot be found online, suggesting that they are not valid references:</a:t>
            </a:r>
            <a:endParaRPr lang="en-US" sz="1500" dirty="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Symbol" panose="05050102010706020507" pitchFamily="18" charset="2"/>
              <a:buChar char=""/>
            </a:pPr>
            <a:r>
              <a:rPr lang="en-US" sz="700" dirty="0">
                <a:effectLst/>
                <a:latin typeface="Calibri" panose="020F0502020204030204" pitchFamily="34" charset="0"/>
                <a:ea typeface="Times New Roman" panose="02020603050405020304" pitchFamily="18" charset="0"/>
              </a:rPr>
              <a:t>"Guidelines for the Ethical Use of Artificial Intelligence by the Government" published by the New York City Mayor's Office </a:t>
            </a:r>
            <a:endParaRPr lang="en-US" sz="700" dirty="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Symbol" panose="05050102010706020507" pitchFamily="18" charset="2"/>
              <a:buChar char=""/>
            </a:pPr>
            <a:r>
              <a:rPr lang="en-US" sz="700" dirty="0">
                <a:effectLst/>
                <a:latin typeface="Calibri" panose="020F0502020204030204" pitchFamily="34" charset="0"/>
                <a:ea typeface="Times New Roman" panose="02020603050405020304" pitchFamily="18" charset="0"/>
              </a:rPr>
              <a:t>The "AI Ethics Guidelines for Public Agencies" developed by the National Association of State Chief Information Officers </a:t>
            </a:r>
            <a:endParaRPr lang="en-US" sz="700" dirty="0">
              <a:effectLst/>
              <a:latin typeface="Calibri" panose="020F0502020204030204" pitchFamily="34" charset="0"/>
              <a:ea typeface="Calibri" panose="020F0502020204030204" pitchFamily="34" charset="0"/>
            </a:endParaRPr>
          </a:p>
          <a:p>
            <a:pPr marL="285750" marR="0" lvl="2" indent="-285750">
              <a:spcBef>
                <a:spcPts val="0"/>
              </a:spcBef>
              <a:spcAft>
                <a:spcPts val="0"/>
              </a:spcAft>
            </a:pPr>
            <a:r>
              <a:rPr lang="en-US" sz="1500" dirty="0">
                <a:effectLst/>
                <a:latin typeface="Calibri" panose="020F0502020204030204" pitchFamily="34" charset="0"/>
                <a:ea typeface="Times New Roman" panose="02020603050405020304" pitchFamily="18" charset="0"/>
              </a:rPr>
              <a:t>In the second example, this was an easy test to see if the information provided was accurate</a:t>
            </a:r>
            <a:endParaRPr lang="en-US" sz="1500" dirty="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Symbol" panose="05050102010706020507" pitchFamily="18" charset="2"/>
              <a:buChar char=""/>
            </a:pPr>
            <a:r>
              <a:rPr lang="en-US" sz="700" dirty="0">
                <a:effectLst/>
                <a:latin typeface="Calibri" panose="020F0502020204030204" pitchFamily="34" charset="0"/>
                <a:ea typeface="Times New Roman" panose="02020603050405020304" pitchFamily="18" charset="0"/>
              </a:rPr>
              <a:t>ChatGPT states that several governments have ordinances for 200’ buffers </a:t>
            </a:r>
            <a:endParaRPr lang="en-US" sz="700" dirty="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Symbol" panose="05050102010706020507" pitchFamily="18" charset="2"/>
              <a:buChar char=""/>
            </a:pPr>
            <a:r>
              <a:rPr lang="en-US" sz="700" dirty="0">
                <a:effectLst/>
                <a:latin typeface="Calibri" panose="020F0502020204030204" pitchFamily="34" charset="0"/>
                <a:ea typeface="Times New Roman" panose="02020603050405020304" pitchFamily="18" charset="0"/>
              </a:rPr>
              <a:t>A look at Chapel Hill’s riparian buffer reveals that they have a 50’ buffer, not a 200’ buffer</a:t>
            </a:r>
            <a:endParaRPr lang="en-US" sz="7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419176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Segoe UI" panose="020B0502040204020203" pitchFamily="34" charset="0"/>
              </a:rPr>
              <a:t>Computer vision is a field of AI that trains computers to interpret and understand the visual world. Machines can use deep learning algorithms to accurately identify and classify objects in images and videos— and then react to what they “see.” </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Applications of computer vision include facial recognition and surveillance image analysis.</a:t>
            </a:r>
            <a:br>
              <a:rPr lang="en-US"/>
            </a:b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931867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457200">
              <a:spcBef>
                <a:spcPts val="0"/>
              </a:spcBef>
              <a:spcAft>
                <a:spcPts val="0"/>
              </a:spcAft>
              <a:buFont typeface="+mj-lt"/>
              <a:buNone/>
            </a:pPr>
            <a:r>
              <a:rPr lang="en-US" sz="1500" dirty="0">
                <a:effectLst/>
                <a:latin typeface="Calibri" panose="020F0502020204030204" pitchFamily="34" charset="0"/>
                <a:ea typeface="Times New Roman" panose="02020603050405020304" pitchFamily="18" charset="0"/>
              </a:rPr>
              <a:t>Hallucinations, continued</a:t>
            </a:r>
            <a:endParaRPr lang="en-US" sz="1500" dirty="0">
              <a:effectLst/>
              <a:latin typeface="Calibri" panose="020F0502020204030204" pitchFamily="34" charset="0"/>
              <a:ea typeface="Calibri" panose="020F0502020204030204" pitchFamily="34" charset="0"/>
            </a:endParaRPr>
          </a:p>
          <a:p>
            <a:pPr marL="285750" marR="0" lvl="2" indent="-285750">
              <a:spcBef>
                <a:spcPts val="0"/>
              </a:spcBef>
              <a:spcAft>
                <a:spcPts val="0"/>
              </a:spcAft>
            </a:pPr>
            <a:r>
              <a:rPr lang="en-US" sz="1500" dirty="0">
                <a:effectLst/>
                <a:latin typeface="Calibri" panose="020F0502020204030204" pitchFamily="34" charset="0"/>
                <a:ea typeface="Times New Roman" panose="02020603050405020304" pitchFamily="18" charset="0"/>
              </a:rPr>
              <a:t>In the second example, this was an easy test to see if the information provided was accurate</a:t>
            </a:r>
            <a:endParaRPr lang="en-US" sz="1500" dirty="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Symbol" panose="05050102010706020507" pitchFamily="18" charset="2"/>
              <a:buChar char=""/>
            </a:pPr>
            <a:r>
              <a:rPr lang="en-US" sz="700" dirty="0">
                <a:effectLst/>
                <a:latin typeface="Calibri" panose="020F0502020204030204" pitchFamily="34" charset="0"/>
                <a:ea typeface="Times New Roman" panose="02020603050405020304" pitchFamily="18" charset="0"/>
              </a:rPr>
              <a:t>ChatGPT states that several governments have ordinances for 200’ buffers </a:t>
            </a:r>
            <a:endParaRPr lang="en-US" sz="700" dirty="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Symbol" panose="05050102010706020507" pitchFamily="18" charset="2"/>
              <a:buChar char=""/>
            </a:pPr>
            <a:r>
              <a:rPr lang="en-US" sz="700" dirty="0">
                <a:effectLst/>
                <a:latin typeface="Calibri" panose="020F0502020204030204" pitchFamily="34" charset="0"/>
                <a:ea typeface="Times New Roman" panose="02020603050405020304" pitchFamily="18" charset="0"/>
              </a:rPr>
              <a:t>A look at Chapel Hill’s riparian buffer reveals that they have a 50’ buffer, not a 200’ buffer</a:t>
            </a:r>
            <a:endParaRPr lang="en-US" sz="7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571189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955007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dirty="0">
                <a:effectLst/>
                <a:latin typeface="Calibri" panose="020F0502020204030204" pitchFamily="34" charset="0"/>
                <a:ea typeface="Calibri" panose="020F0502020204030204" pitchFamily="34" charset="0"/>
              </a:rPr>
              <a:t>Here are some </a:t>
            </a:r>
            <a:r>
              <a:rPr lang="en-US" sz="1100" u="sng" dirty="0">
                <a:effectLst/>
                <a:latin typeface="Calibri" panose="020F0502020204030204" pitchFamily="34" charset="0"/>
                <a:ea typeface="Calibri" panose="020F0502020204030204" pitchFamily="34" charset="0"/>
              </a:rPr>
              <a:t>Privacy and Security</a:t>
            </a:r>
            <a:r>
              <a:rPr lang="en-US" sz="1100" dirty="0">
                <a:effectLst/>
                <a:latin typeface="Calibri" panose="020F0502020204030204" pitchFamily="34" charset="0"/>
                <a:ea typeface="Calibri" panose="020F0502020204030204" pitchFamily="34" charset="0"/>
              </a:rPr>
              <a:t> points that we will want to make in this interactive session:</a:t>
            </a: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Exposing private information</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Example: Ask ChatGPT to group camp participants by the allergies listed on their intake forms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Problem: exposes names of camp participants to be accessed by anyone</a:t>
            </a:r>
            <a:endParaRPr lang="en-US" sz="11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171999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dirty="0">
                <a:effectLst/>
                <a:latin typeface="Calibri" panose="020F0502020204030204" pitchFamily="34" charset="0"/>
                <a:ea typeface="Calibri" panose="020F0502020204030204" pitchFamily="34" charset="0"/>
              </a:rPr>
              <a:t>Here are some </a:t>
            </a:r>
            <a:r>
              <a:rPr lang="en-US" sz="1100" u="sng" dirty="0">
                <a:effectLst/>
                <a:latin typeface="Calibri" panose="020F0502020204030204" pitchFamily="34" charset="0"/>
                <a:ea typeface="Calibri" panose="020F0502020204030204" pitchFamily="34" charset="0"/>
              </a:rPr>
              <a:t>Privacy and Security</a:t>
            </a:r>
            <a:r>
              <a:rPr lang="en-US" sz="1100" dirty="0">
                <a:effectLst/>
                <a:latin typeface="Calibri" panose="020F0502020204030204" pitchFamily="34" charset="0"/>
                <a:ea typeface="Calibri" panose="020F0502020204030204" pitchFamily="34" charset="0"/>
              </a:rPr>
              <a:t> points that we will want to make in this interactive session:</a:t>
            </a: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Exposing private information</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Example: Ask ChatGPT to group camp participants by the allergies listed on their intake forms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Problem: exposes names of camp participants to be accessed by anyone</a:t>
            </a:r>
            <a:endParaRPr lang="en-US" sz="11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503277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dirty="0"/>
              <a:t>What are some possible goals that a person might have to enter fake data to corrupt a system?</a:t>
            </a:r>
          </a:p>
          <a:p>
            <a:pPr marL="0" indent="0" algn="l">
              <a:buNone/>
            </a:pPr>
            <a:endParaRPr lang="en-US" sz="1600" dirty="0">
              <a:solidFill>
                <a:schemeClr val="tx1"/>
              </a:solidFill>
            </a:endParaRPr>
          </a:p>
          <a:p>
            <a:pPr marL="0" indent="0" algn="l">
              <a:buNone/>
            </a:pPr>
            <a:r>
              <a:rPr lang="en-US" sz="1600" dirty="0">
                <a:solidFill>
                  <a:schemeClr val="tx1"/>
                </a:solidFill>
              </a:rPr>
              <a:t>Maybe to persuade people to think that public sentiment is stronger or different than reality?</a:t>
            </a:r>
          </a:p>
          <a:p>
            <a:pPr marL="0" indent="0" algn="l">
              <a:buNone/>
            </a:pPr>
            <a:r>
              <a:rPr lang="en-US" sz="1600" dirty="0">
                <a:solidFill>
                  <a:schemeClr val="tx1"/>
                </a:solidFill>
              </a:rPr>
              <a:t>Maybe to suggest that a desired action is commonly adopted by other communities?</a:t>
            </a:r>
          </a:p>
          <a:p>
            <a:pPr marL="0" indent="0" algn="l">
              <a:buNone/>
            </a:pPr>
            <a:r>
              <a:rPr lang="en-US" sz="1600" dirty="0">
                <a:solidFill>
                  <a:schemeClr val="tx1"/>
                </a:solidFill>
              </a:rPr>
              <a:t>Maybe to embarrass a local official by creating fabricated quotes or news stories about the person?</a:t>
            </a:r>
          </a:p>
          <a:p>
            <a:pPr marL="0" indent="0" algn="l">
              <a:buNone/>
            </a:pPr>
            <a:endParaRPr lang="en-US" sz="1600" dirty="0">
              <a:solidFill>
                <a:schemeClr val="tx1"/>
              </a:solidFill>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689530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520030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dirty="0">
                <a:effectLst/>
                <a:latin typeface="Calibri" panose="020F0502020204030204" pitchFamily="34" charset="0"/>
                <a:ea typeface="Calibri" panose="020F0502020204030204" pitchFamily="34" charset="0"/>
              </a:rPr>
              <a:t>Here are some </a:t>
            </a:r>
            <a:r>
              <a:rPr lang="en-US" sz="1100" u="sng" dirty="0">
                <a:effectLst/>
                <a:latin typeface="Calibri" panose="020F0502020204030204" pitchFamily="34" charset="0"/>
                <a:ea typeface="Calibri" panose="020F0502020204030204" pitchFamily="34" charset="0"/>
              </a:rPr>
              <a:t>Governance</a:t>
            </a:r>
            <a:r>
              <a:rPr lang="en-US" sz="1100" dirty="0">
                <a:effectLst/>
                <a:latin typeface="Calibri" panose="020F0502020204030204" pitchFamily="34" charset="0"/>
                <a:ea typeface="Calibri" panose="020F0502020204030204" pitchFamily="34" charset="0"/>
              </a:rPr>
              <a:t> points that we will want to make in this interactive session:</a:t>
            </a: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High Computational Demand</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Example: Ask ChatGPT to synthesize public commentary (</a:t>
            </a:r>
          </a:p>
          <a:p>
            <a:pPr marL="1657350" marR="0" lvl="2" indent="-285750" algn="l" defTabSz="1828800" rtl="0" eaLnBrk="1" fontAlgn="auto" latinLnBrk="0" hangingPunct="1">
              <a:lnSpc>
                <a:spcPct val="100000"/>
              </a:lnSpc>
              <a:spcBef>
                <a:spcPts val="0"/>
              </a:spcBef>
              <a:spcAft>
                <a:spcPts val="0"/>
              </a:spcAft>
              <a:buClr>
                <a:schemeClr val="accent5"/>
              </a:buClr>
              <a:buSzTx/>
              <a:tabLst/>
              <a:defRPr/>
            </a:pPr>
            <a:r>
              <a:rPr lang="en-US" sz="900" dirty="0">
                <a:effectLst/>
                <a:latin typeface="Calibri" panose="020F0502020204030204" pitchFamily="34" charset="0"/>
                <a:ea typeface="Calibri" panose="020F0502020204030204" pitchFamily="34" charset="0"/>
              </a:rPr>
              <a:t>We pay for LLMs by the token. </a:t>
            </a:r>
            <a:r>
              <a:rPr lang="en-US" sz="900" dirty="0">
                <a:effectLst/>
                <a:latin typeface="Calibri" panose="020F0502020204030204" pitchFamily="34" charset="0"/>
                <a:ea typeface="Times New Roman" panose="02020603050405020304" pitchFamily="18" charset="0"/>
              </a:rPr>
              <a:t>(3/4 of a word -or- 4 characters = 1 token)</a:t>
            </a:r>
            <a:endParaRPr lang="en-US" sz="900" dirty="0">
              <a:effectLst/>
              <a:latin typeface="Calibri" panose="020F0502020204030204" pitchFamily="34" charset="0"/>
              <a:ea typeface="Calibri" panose="020F0502020204030204" pitchFamily="34" charset="0"/>
            </a:endParaRPr>
          </a:p>
          <a:p>
            <a:pPr marL="1371600" marR="0" lvl="2" indent="0">
              <a:spcBef>
                <a:spcPts val="0"/>
              </a:spcBef>
              <a:spcAft>
                <a:spcPts val="0"/>
              </a:spcAft>
              <a:buFont typeface="+mj-lt"/>
              <a:buNone/>
            </a:pPr>
            <a:endParaRPr lang="en-US" sz="9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Problem: The free version of ChatGPT cannot accommodate this much text, and the cost to run this much text through a paid LLM would be extremely high</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401942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Segoe UI" panose="020B0502040204020203" pitchFamily="34" charset="0"/>
              </a:rPr>
              <a:t>An LLM analyzes huge amounts of text - millions or billions of words – to train itself to be able to know the relationships of words AND then produce human-like text.</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For example, how would you finish this sentence, “Boy, after he messed up, he was in the Dog-”  Did you say “Dog Treat” or Dog Days of Summer”? No, of course not.  You said “Doghouse” because that is a common phrase that you have heard over and over again.  “He was in the doghouse” is commonly associated with making a mistake, messing up, acting badly.</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The inventors of Large Language Models took the NLP concept of scanning each word in a sentence and translating it in a sequential process </a:t>
            </a:r>
            <a:r>
              <a:rPr lang="en-US" b="1" i="1">
                <a:solidFill>
                  <a:srgbClr val="323130"/>
                </a:solidFill>
                <a:effectLst/>
                <a:latin typeface="Segoe UI" panose="020B0502040204020203" pitchFamily="34" charset="0"/>
              </a:rPr>
              <a:t>to instead </a:t>
            </a:r>
            <a:r>
              <a:rPr lang="en-US" b="0" i="0">
                <a:solidFill>
                  <a:srgbClr val="323130"/>
                </a:solidFill>
                <a:effectLst/>
                <a:latin typeface="Segoe UI" panose="020B0502040204020203" pitchFamily="34" charset="0"/>
              </a:rPr>
              <a:t>reading an entire sentence at once, analyzing all its parts and not just individual words. This provides better context. </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So, LLMs track and learn relationships in sequential text – or text in which the arrangement matters - to respond to prompts using similar text.</a:t>
            </a:r>
          </a:p>
          <a:p>
            <a:pPr marL="0" indent="0" algn="l">
              <a:buNone/>
            </a:pPr>
            <a:br>
              <a:rPr lang="en-US" b="0" i="0">
                <a:solidFill>
                  <a:srgbClr val="323130"/>
                </a:solidFill>
                <a:effectLst/>
                <a:latin typeface="Segoe UI" panose="020B0502040204020203" pitchFamily="34" charset="0"/>
              </a:rPr>
            </a:br>
            <a:r>
              <a:rPr lang="en-US" b="0" i="0">
                <a:solidFill>
                  <a:srgbClr val="323130"/>
                </a:solidFill>
                <a:effectLst/>
                <a:latin typeface="Segoe UI" panose="020B0502040204020203" pitchFamily="34" charset="0"/>
              </a:rPr>
              <a:t>When we ask an LLM like ChatGPT or Copilot to write a sonnet about our favorite dog and his love of slippers, it seems like the system is being creative and generating completely new ideas.  In reality, the system – using millions or billions of data – sequentially lines up the most probable next best word or groups of words.  With unlimited compute power and tremendous speed, tasks that would take humans hours, weeks, or even years to perform can be done in seconds.  </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One of the most prevalent uses of LLMs is as an advanced search engine.  Not only does it retrieve information from the far corners of the internet or an internal database, it often assembles the information in a relevant and consumable manner.  BUT, it is important to note that:</a:t>
            </a:r>
          </a:p>
          <a:p>
            <a:pPr marL="0" indent="0" algn="l">
              <a:buNone/>
            </a:pPr>
            <a:endParaRPr lang="en-US" b="0" i="0">
              <a:solidFill>
                <a:srgbClr val="323130"/>
              </a:solidFill>
              <a:effectLst/>
              <a:latin typeface="Segoe UI" panose="020B0502040204020203" pitchFamily="34" charset="0"/>
            </a:endParaRPr>
          </a:p>
          <a:p>
            <a:pPr marL="0" indent="0" algn="l">
              <a:buNone/>
            </a:pPr>
            <a:r>
              <a:rPr lang="en-US" b="1"/>
              <a:t>LLMs alone do not solve business tasks. The key is to integrate it into a decisioning process, layered with orchestration and governance.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00102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Synthetic Data </a:t>
            </a:r>
            <a:r>
              <a:rPr lang="en-US" b="0" i="0" dirty="0">
                <a:solidFill>
                  <a:srgbClr val="242424"/>
                </a:solidFill>
                <a:effectLst/>
                <a:latin typeface="Segoe UI" panose="020B0502040204020203" pitchFamily="34" charset="0"/>
              </a:rPr>
              <a:t>is on-demand, self-service, or automated data generated by algorithms or rules, as opposed to traditional data sets gathered from the real world. </a:t>
            </a:r>
          </a:p>
          <a:p>
            <a:pPr marL="0" marR="0" indent="0">
              <a:spcBef>
                <a:spcPts val="0"/>
              </a:spcBef>
              <a:spcAft>
                <a:spcPts val="0"/>
              </a:spcAft>
              <a:buNone/>
            </a:pPr>
            <a:endParaRPr lang="en-US" b="0" i="0" dirty="0">
              <a:solidFill>
                <a:srgbClr val="242424"/>
              </a:solidFill>
              <a:effectLst/>
              <a:latin typeface="Segoe UI" panose="020B0502040204020203" pitchFamily="34" charset="0"/>
            </a:endParaRPr>
          </a:p>
          <a:p>
            <a:pPr marL="0" marR="0" indent="0">
              <a:spcBef>
                <a:spcPts val="0"/>
              </a:spcBef>
              <a:spcAft>
                <a:spcPts val="0"/>
              </a:spcAft>
              <a:buNone/>
            </a:pPr>
            <a:r>
              <a:rPr lang="en-US" b="0" i="0" dirty="0">
                <a:solidFill>
                  <a:srgbClr val="242424"/>
                </a:solidFill>
                <a:effectLst/>
                <a:latin typeface="Segoe UI" panose="020B0502040204020203" pitchFamily="34" charset="0"/>
              </a:rPr>
              <a:t>Synthetic data reproduces the same statistical properties, probabilities, patterns, and characteristics of the real-world data set from which the synthetic data is trained.</a:t>
            </a:r>
          </a:p>
          <a:p>
            <a:pPr marL="0" marR="0" indent="0">
              <a:spcBef>
                <a:spcPts val="0"/>
              </a:spcBef>
              <a:spcAft>
                <a:spcPts val="0"/>
              </a:spcAft>
              <a:buNone/>
            </a:pPr>
            <a:endParaRPr lang="en-US" sz="2400" b="0" i="0" dirty="0">
              <a:solidFill>
                <a:srgbClr val="242424"/>
              </a:solidFill>
              <a:effectLst/>
              <a:latin typeface="Segoe UI" panose="020B0502040204020203"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Governments can use synthetic data for various purposes, including research, testing, and analysis, without violating privacy regulations or exposing sensitive information.</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AutoNum type="arabicPeriod"/>
              <a:tabLst/>
              <a:defRPr/>
            </a:pPr>
            <a:r>
              <a:rPr lang="en-US" b="0" i="0" dirty="0">
                <a:solidFill>
                  <a:srgbClr val="242424"/>
                </a:solidFill>
                <a:effectLst/>
                <a:latin typeface="Segoe UI" panose="020B0502040204020203" pitchFamily="34" charset="0"/>
              </a:rPr>
              <a:t>Synthetic data is often generated when there is </a:t>
            </a:r>
            <a:r>
              <a:rPr lang="en-US" b="1" i="0" dirty="0">
                <a:solidFill>
                  <a:srgbClr val="242424"/>
                </a:solidFill>
                <a:effectLst/>
                <a:latin typeface="Segoe UI" panose="020B0502040204020203" pitchFamily="34" charset="0"/>
              </a:rPr>
              <a:t>not enough data </a:t>
            </a:r>
            <a:r>
              <a:rPr lang="en-US" b="0" i="0" dirty="0">
                <a:solidFill>
                  <a:srgbClr val="242424"/>
                </a:solidFill>
                <a:effectLst/>
                <a:latin typeface="Segoe UI" panose="020B0502040204020203" pitchFamily="34" charset="0"/>
              </a:rPr>
              <a:t>or conditions are lacking in real-world data. For example, you want to test the concept of making a road improvement, but you only have a few months of traffic data.  Creating synthetic data – such as simulated traffic flows – allows you to test possible road improvements.  </a:t>
            </a:r>
            <a:r>
              <a:rPr lang="en-US" sz="2400" dirty="0">
                <a:effectLst/>
                <a:latin typeface="Calibri" panose="020F0502020204030204" pitchFamily="34" charset="0"/>
                <a:ea typeface="Calibri" panose="020F0502020204030204" pitchFamily="34" charset="0"/>
              </a:rPr>
              <a:t>In cases such as this, creating fake data assists in training or testing models, running what-if scenarios, or identifying optimization.</a:t>
            </a:r>
            <a:endParaRPr lang="en-US" b="0" i="0" dirty="0">
              <a:solidFill>
                <a:srgbClr val="242424"/>
              </a:solidFill>
              <a:effectLst/>
              <a:latin typeface="Segoe UI" panose="020B0502040204020203"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AutoNum type="arabicPeriod"/>
              <a:tabLst/>
              <a:defRPr/>
            </a:pPr>
            <a:r>
              <a:rPr lang="en-US" b="0" i="0" dirty="0">
                <a:solidFill>
                  <a:srgbClr val="242424"/>
                </a:solidFill>
                <a:effectLst/>
                <a:latin typeface="Segoe UI" panose="020B0502040204020203" pitchFamily="34" charset="0"/>
              </a:rPr>
              <a:t>it can also be used to </a:t>
            </a:r>
            <a:r>
              <a:rPr lang="en-US" b="1" i="0" dirty="0">
                <a:solidFill>
                  <a:srgbClr val="242424"/>
                </a:solidFill>
                <a:effectLst/>
                <a:latin typeface="Segoe UI" panose="020B0502040204020203" pitchFamily="34" charset="0"/>
              </a:rPr>
              <a:t>protect sensitive data</a:t>
            </a:r>
            <a:r>
              <a:rPr lang="en-US" b="0" i="0" dirty="0">
                <a:solidFill>
                  <a:srgbClr val="242424"/>
                </a:solidFill>
                <a:effectLst/>
                <a:latin typeface="Segoe UI" panose="020B0502040204020203" pitchFamily="34" charset="0"/>
              </a:rPr>
              <a:t>.  Synthetic data can </a:t>
            </a:r>
            <a:r>
              <a:rPr lang="en-US" sz="2400" dirty="0">
                <a:effectLst/>
                <a:latin typeface="Calibri" panose="020F0502020204030204" pitchFamily="34" charset="0"/>
                <a:ea typeface="Calibri" panose="020F0502020204030204" pitchFamily="34" charset="0"/>
              </a:rPr>
              <a:t>mimic actual data sets without containing any personally identifiable information (PII).  So, you could create synthetic data to train and test a system that processes health records, student records, or tax information.  It allows governments to harness the benefits of data-driven decision-making while </a:t>
            </a:r>
            <a:r>
              <a:rPr lang="en-US" sz="2400" b="0" dirty="0">
                <a:effectLst/>
                <a:latin typeface="Calibri" panose="020F0502020204030204" pitchFamily="34" charset="0"/>
                <a:ea typeface="Calibri" panose="020F0502020204030204" pitchFamily="34" charset="0"/>
              </a:rPr>
              <a:t>respecting individuals' privacy and data protection rights.  </a:t>
            </a:r>
          </a:p>
          <a:p>
            <a:pPr marL="342900" marR="0" indent="-342900">
              <a:spcBef>
                <a:spcPts val="0"/>
              </a:spcBef>
              <a:spcAft>
                <a:spcPts val="0"/>
              </a:spcAft>
              <a:buAutoNum type="arabicPeriod"/>
            </a:pPr>
            <a:r>
              <a:rPr lang="en-US" sz="2400" dirty="0">
                <a:effectLst/>
                <a:latin typeface="Calibri" panose="020F0502020204030204" pitchFamily="34" charset="0"/>
                <a:ea typeface="Calibri" panose="020F0502020204030204" pitchFamily="34" charset="0"/>
              </a:rPr>
              <a:t>When </a:t>
            </a:r>
            <a:r>
              <a:rPr lang="en-US" sz="2400" b="1" dirty="0">
                <a:effectLst/>
                <a:latin typeface="Calibri" panose="020F0502020204030204" pitchFamily="34" charset="0"/>
                <a:ea typeface="Calibri" panose="020F0502020204030204" pitchFamily="34" charset="0"/>
              </a:rPr>
              <a:t>data is dirty or has gaps</a:t>
            </a:r>
            <a:r>
              <a:rPr lang="en-US" sz="2400" dirty="0">
                <a:effectLst/>
                <a:latin typeface="Calibri" panose="020F0502020204030204" pitchFamily="34" charset="0"/>
                <a:ea typeface="Calibri" panose="020F0502020204030204" pitchFamily="34" charset="0"/>
              </a:rPr>
              <a:t>, more complete data can be created synthetically to improve the usefulness of the data set.</a:t>
            </a:r>
          </a:p>
          <a:p>
            <a:pPr marL="342900" marR="0" indent="-342900">
              <a:spcBef>
                <a:spcPts val="0"/>
              </a:spcBef>
              <a:spcAft>
                <a:spcPts val="0"/>
              </a:spcAft>
              <a:buAutoNum type="arabicPeriod"/>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Synthetic data is found to be 99% statistically valid.</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Examples you could pull from:</a:t>
            </a:r>
          </a:p>
          <a:p>
            <a:pPr marL="342900" marR="0" indent="-342900">
              <a:spcBef>
                <a:spcPts val="0"/>
              </a:spcBef>
              <a:spcAft>
                <a:spcPts val="0"/>
              </a:spcAft>
              <a:buAutoNum type="arabicPeriod"/>
            </a:pPr>
            <a:endParaRPr lang="en-US" sz="2400" dirty="0">
              <a:effectLst/>
              <a:latin typeface="Calibri" panose="020F0502020204030204" pitchFamily="34" charset="0"/>
              <a:ea typeface="Calibri" panose="020F0502020204030204" pitchFamily="34" charset="0"/>
            </a:endParaRPr>
          </a:p>
          <a:p>
            <a:pPr marL="0" indent="0">
              <a:buNone/>
            </a:pPr>
            <a:r>
              <a:rPr lang="en-US" dirty="0"/>
              <a:t>Potential Uses of Synthetic Data in government include:</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Census and Demographics: Creating synthetic population data for demographic analysis, without exposing individuals' personal information.</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Healthcare Research: Generating synthetic patient data for medical research, epidemiological studies, and healthcare policy analysis.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Education Planning: Using synthetic student and school data to improve educational planning and resource allocation.</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Crime Analysis: Developing synthetic crime data for law enforcement and criminology research without compromising individual privacy.</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Transportation Planning: Simulating travel patterns and behavior using synthetic travel data for infrastructure planning.</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Economic Analysis: Creating synthetic economic data for economic modeling, forecasting, and policy analysis.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Cybersecurity Testing: Using synthetic network traffic data to test and improve cybersecurity systems and protocols.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Environmental Monitoring: Generating synthetic environmental data for climate and ecosystem research.</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Social Services Allocation: Using synthetic data to optimize the allocation of social services like welfare, food assistance, and housing subsidies.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Election Simulation: Simulating elections and voting behavior using synthetic voter data for testing electoral systems.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Urban Planning: Generating synthetic urban data for city planning, including housing, transportation, and utilities.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Public Health: Creating synthetic disease outbreak data to model and test public health responses.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Taxation Analysis: Using synthetic financial data to analyze tax policies and revenue projections.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Weather Forecasting: Generating synthetic weather data to test and improve meteorological models.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Disaster Preparedness: Simulating disaster scenarios and response efforts using synthetic disaster data.</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National Security: Developing synthetic data for military training and strategic simulations.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Energy Consumption: Creating synthetic data to analyze and optimize energy consumption patterns.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Agricultural Planning: Using synthetic agricultural data for crop yield predictions and resource allocation.</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Immigration and Border Control: Generating synthetic immigration and border-crossing data for testing border security measures.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Historical Analysis: Creating synthetic historical data for historical research and data analysis projects.</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46216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var(--fontFamilyCustomFont900, var(--fontFamilyBase))"/>
              </a:rPr>
              <a:t>A digital twin is a virtual model of a physical object or system from the real world. For example, a government might build a digital twin of a road network, a supply chain, or financial system. </a:t>
            </a:r>
          </a:p>
          <a:p>
            <a:pPr marL="0" indent="0" algn="l">
              <a:buNone/>
            </a:pPr>
            <a:endParaRPr lang="en-US" b="0" i="0">
              <a:solidFill>
                <a:srgbClr val="323130"/>
              </a:solidFill>
              <a:effectLst/>
              <a:latin typeface="var(--fontFamilyCustomFont900, var(--fontFamilyBase))"/>
            </a:endParaRPr>
          </a:p>
          <a:p>
            <a:pPr marL="0" indent="0" algn="l">
              <a:buNone/>
            </a:pPr>
            <a:r>
              <a:rPr lang="en-US" b="0" i="0">
                <a:solidFill>
                  <a:srgbClr val="323130"/>
                </a:solidFill>
                <a:effectLst/>
                <a:latin typeface="var(--fontFamilyCustomFont900, var(--fontFamilyBase))"/>
              </a:rPr>
              <a:t>This digital twin can be used to make predictions about the real-world impacts, such as when an accident occurs on a highway, when a product shortage might occur, or when an economic disaster impacts taxpayers. What-if analysis can be used to virtually test the effects that certain decisions might have in the real world.</a:t>
            </a:r>
          </a:p>
          <a:p>
            <a:pPr marL="0" indent="0" algn="l">
              <a:buNone/>
            </a:pPr>
            <a:endParaRPr lang="en-US" b="0" i="0">
              <a:solidFill>
                <a:srgbClr val="323130"/>
              </a:solidFill>
              <a:effectLst/>
              <a:latin typeface="var(--fontFamilyCustomFont900, var(--fontFamilyBase))"/>
            </a:endParaRPr>
          </a:p>
          <a:p>
            <a:pPr algn="l"/>
            <a:r>
              <a:rPr lang="en-US" b="0" i="0">
                <a:solidFill>
                  <a:srgbClr val="323130"/>
                </a:solidFill>
                <a:effectLst/>
                <a:latin typeface="var(--fontFamilyCustomFont900, var(--fontFamilyBase))"/>
              </a:rPr>
              <a:t>Digital twins can use a combination of historical, real-world data, synthetic data, and system feedback loop data as inputs. These inputs can be processed in batch or in real time. In the supply chain example, real-world data might include IoT data that streams from sensors attached to physical warehouses and machinery.</a:t>
            </a:r>
          </a:p>
          <a:p>
            <a:pPr marL="0" indent="0" algn="l">
              <a:buNone/>
            </a:pPr>
            <a:endParaRPr lang="en-US" b="0" i="0">
              <a:solidFill>
                <a:srgbClr val="323130"/>
              </a:solidFill>
              <a:effectLst/>
              <a:latin typeface="var(--fontFamilyCustomFont900, var(--fontFamilyBase))"/>
            </a:endParaRPr>
          </a:p>
          <a:p>
            <a:pPr marL="0" indent="0">
              <a:buNone/>
            </a:pPr>
            <a:endParaRPr lang="en-US"/>
          </a:p>
          <a:p>
            <a:pPr marL="0" indent="0">
              <a:buNone/>
            </a:pPr>
            <a:r>
              <a:rPr lang="en-US"/>
              <a:t>Examples you could pull from:</a:t>
            </a:r>
          </a:p>
          <a:p>
            <a:pPr marL="0" indent="0">
              <a:buNone/>
            </a:pPr>
            <a:endParaRPr lang="en-US"/>
          </a:p>
          <a:p>
            <a:pPr marL="0" indent="0">
              <a:buNone/>
            </a:pPr>
            <a:r>
              <a:rPr lang="en-US"/>
              <a:t>Potential uses of Digital Twins: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Smart Cities: Creating digital twins of parts of a city or an entire city to optimize urban planning, transportation, and resource management.</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Water Infrastructure: Monitoring and managing water supply and distribution systems, including pipes, reservoirs, and treatment plants.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Traffic Management: Simulating traffic flow and optimizing traffic signal timings to reduce congestion and improve safety.</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Public Safety: Planning emergency response, allowing authorities to simulate and plan for disaster scenarios.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Energy Grids: Optimizing the electrical grid to balance supply and demand, reduce outages, and incorporate renewable energy sources.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Waste Management: Tracking waste collection, optimizing routes for garbage trucks, and monitoring landfill usage.</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Public Transportation: Simulating public transport networks to improve efficiency and user experience.</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Healthcare Facilities: Managing and optimizing healthcare infrastructure, including hospitals and clinics, to enhance patient care.</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Agriculture: Monitoring and managing agricultural resources such as soil quality, weather conditions, and crop growth.</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Environmental Conservation: Monitoring wildlife and environmental conditions for natural reserves and protected areas.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Public Housing: Optimizing maintenance and energy use in public housing complexes to improve living conditions.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Education: Managing resources and enhance the learning environment for educational institutions.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Government Buildings: Managing government office spaces for efficiency and sustainability.</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Customs and Border Control: Enhancing border security by simulating and monitoring border crossings.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Disaster Preparedness: Simulating natural disasters like hurricanes, floods, or earthquakes to plan and respond effectively.</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Land Use Planning: Assessing land usage, zoning, and urban development.</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Law Enforcement: Monitoring and optimizing police operations.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Election Management: Ensuring secure and efficient elections through simulations of voting processes.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Tourism Management: Enhancing tourism, helping manage crowds and preserve cultural sites of tourist destinations.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Government Procurement: Optimizing procurement processes and supply chain management to reduce costs and improve transparency.</a:t>
            </a: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76482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02124"/>
                </a:solidFill>
                <a:effectLst/>
                <a:latin typeface="Google Sans"/>
              </a:rPr>
              <a:t>Deep learning is </a:t>
            </a:r>
            <a:r>
              <a:rPr lang="en-US" b="0" i="0">
                <a:solidFill>
                  <a:srgbClr val="040C28"/>
                </a:solidFill>
                <a:effectLst/>
                <a:latin typeface="Google Sans"/>
              </a:rPr>
              <a:t>a method in artificial intelligence (AI) that teaches computers to process data in a way that is inspired by the human brain</a:t>
            </a:r>
            <a:r>
              <a:rPr lang="en-US" b="0" i="0">
                <a:solidFill>
                  <a:srgbClr val="202124"/>
                </a:solidFill>
                <a:effectLst/>
                <a:latin typeface="Google Sans"/>
              </a:rPr>
              <a:t>.</a:t>
            </a:r>
          </a:p>
          <a:p>
            <a:pPr marL="0" indent="0">
              <a:buNone/>
            </a:pPr>
            <a:endParaRPr lang="en-US" b="0" i="0">
              <a:solidFill>
                <a:srgbClr val="202124"/>
              </a:solidFill>
              <a:effectLst/>
              <a:latin typeface="Google Sans"/>
            </a:endParaRPr>
          </a:p>
          <a:p>
            <a:pPr marL="0" indent="0">
              <a:buNone/>
            </a:pPr>
            <a:r>
              <a:rPr lang="en-US" b="0" i="0">
                <a:solidFill>
                  <a:srgbClr val="4D5156"/>
                </a:solidFill>
                <a:effectLst/>
                <a:latin typeface="Google Sans"/>
              </a:rPr>
              <a:t>Deep learning </a:t>
            </a:r>
            <a:r>
              <a:rPr lang="en-US" b="0" i="0">
                <a:solidFill>
                  <a:srgbClr val="040C28"/>
                </a:solidFill>
                <a:effectLst/>
                <a:latin typeface="Google Sans"/>
              </a:rPr>
              <a:t>performs nonlinear transformations to its input and uses what it learns to create a statistical model as output</a:t>
            </a:r>
            <a:r>
              <a:rPr lang="en-US" b="0" i="0">
                <a:solidFill>
                  <a:srgbClr val="4D5156"/>
                </a:solidFill>
                <a:effectLst/>
                <a:latin typeface="Google Sans"/>
              </a:rPr>
              <a:t>. Iterations continue until the output has reached an acceptable level of accuracy. The number of processing layers through which data must pass is what inspired the label deep.</a:t>
            </a:r>
            <a:endParaRPr lang="en-US" b="0" i="0">
              <a:solidFill>
                <a:srgbClr val="202124"/>
              </a:solidFill>
              <a:effectLst/>
              <a:latin typeface="Google Sans"/>
            </a:endParaRP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This is kind of a tough concept to digest.  So, to explain this in overly general terms, imagine if you are blindfolded and asked to identify a piece of fruit.</a:t>
            </a:r>
          </a:p>
          <a:p>
            <a:pPr marL="0" indent="0">
              <a:buNone/>
            </a:pPr>
            <a:r>
              <a:rPr lang="en-US" b="0" i="0">
                <a:solidFill>
                  <a:srgbClr val="202124"/>
                </a:solidFill>
                <a:effectLst/>
                <a:latin typeface="Google Sans"/>
              </a:rPr>
              <a:t>First, a person shakes the fruit next to your ear.  You don’t hear any loose seeds, so you can eliminate a dried squash (yes, that’s a fruit).</a:t>
            </a:r>
          </a:p>
          <a:p>
            <a:pPr marL="0" indent="0">
              <a:buNone/>
            </a:pPr>
            <a:r>
              <a:rPr lang="en-US" b="0" i="0">
                <a:solidFill>
                  <a:srgbClr val="202124"/>
                </a:solidFill>
                <a:effectLst/>
                <a:latin typeface="Google Sans"/>
              </a:rPr>
              <a:t>Then, the person asks you to smell the fruit.  You eliminate banana, pineapple, peach, and most berries.</a:t>
            </a:r>
          </a:p>
          <a:p>
            <a:pPr marL="0" indent="0">
              <a:buNone/>
            </a:pPr>
            <a:r>
              <a:rPr lang="en-US" b="0" i="0">
                <a:solidFill>
                  <a:srgbClr val="202124"/>
                </a:solidFill>
                <a:effectLst/>
                <a:latin typeface="Google Sans"/>
              </a:rPr>
              <a:t>The fruit is put in your hands to hold.  Touching it, you determine that it is either a nectarine or a plum.</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a:solidFill>
                  <a:srgbClr val="202124"/>
                </a:solidFill>
                <a:effectLst/>
                <a:latin typeface="Google Sans"/>
              </a:rPr>
              <a:t>Finally, the person gives you a taste of the fruit and you know: it is a nectarine.</a:t>
            </a: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When your blindfold is removed, your guess is confirmed.</a:t>
            </a: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In this same way, deep learning uses several levels of models to learn, predict, and take actions.</a:t>
            </a: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Now, if you were asked to be blindfolded and guess fruit again, would you start with listening to the fruit?  No, you’d go right to tasting the fruit.  In the same way, deep learning remembers the best models for a task and builds upon experience. </a:t>
            </a: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96444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Even with advancements in machine learning, deep learning, and generative AI, there is still a clear distinction between what humans and machines do well.  Humans use common sense, intuition, creativity, empathy, and versatility.  Machines take on tasks that humans could perform if we had all of the time in the world and didn’t get fatigued: processing large data sets – not only consuming, but learning from massive amount of data, performing complex calculations, and automating tasks which can be performed without human intervention or assistance.</a:t>
            </a:r>
          </a:p>
          <a:p>
            <a:pPr marL="0" indent="0">
              <a:buNone/>
            </a:pPr>
            <a:endParaRPr lang="en-US"/>
          </a:p>
          <a:p>
            <a:pPr marL="0" indent="0">
              <a:buNone/>
            </a:pPr>
            <a:r>
              <a:rPr lang="en-US"/>
              <a:t>While the advancement in generative AI suggests that machines will be able to take over the world, let’s remember how machines generate their output. In large language models, when given a prompt, machines grab the most probable next word, line of code, image, etc..  Some marvel at the LLMs creativity.  But the creativity occurred when humans put information into the dataset.  A machine doesn’t understand what it means to have a broken heart but will finish the sentence “When he left me, he broke my…” with “heart” because millions of people have written that.</a:t>
            </a:r>
          </a:p>
          <a:p>
            <a:pPr marL="0" indent="0">
              <a:buNone/>
            </a:pPr>
            <a:endParaRPr lang="en-US"/>
          </a:p>
          <a:p>
            <a:pPr marL="0" indent="0">
              <a:buNone/>
            </a:pPr>
            <a:r>
              <a:rPr lang="en-US"/>
              <a:t>A Large Language model is operating without common sense and true intuition.  Because this approach is effectively guessing, LLMs only assemble and present what humans have previously rendered.</a:t>
            </a:r>
          </a:p>
          <a:p>
            <a:pPr marL="0" indent="0">
              <a:buNone/>
            </a:pPr>
            <a:endParaRPr lang="en-US"/>
          </a:p>
          <a:p>
            <a:pPr marL="0" indent="0">
              <a:buNone/>
            </a:pPr>
            <a:endParaRPr lang="en-US"/>
          </a:p>
          <a:p>
            <a:pPr marL="0" indent="0">
              <a:buNone/>
            </a:pPr>
            <a:r>
              <a:rPr lang="en-US" i="1"/>
              <a:t>Example from ChatGPT:</a:t>
            </a:r>
          </a:p>
          <a:p>
            <a:endParaRPr lang="en-US">
              <a:effectLst/>
            </a:endParaRPr>
          </a:p>
          <a:p>
            <a:pPr marL="0" indent="0">
              <a:buNone/>
            </a:pPr>
            <a:r>
              <a:rPr lang="en-US" b="1">
                <a:effectLst/>
              </a:rPr>
              <a:t>Me</a:t>
            </a:r>
          </a:p>
          <a:p>
            <a:pPr marL="0" indent="0">
              <a:buNone/>
            </a:pPr>
            <a:r>
              <a:rPr lang="en-US">
                <a:effectLst/>
              </a:rPr>
              <a:t>Finish this sentence: when he left me, he broke my...</a:t>
            </a:r>
          </a:p>
          <a:p>
            <a:pPr marL="0" indent="0">
              <a:buNone/>
            </a:pPr>
            <a:endParaRPr lang="en-US" b="1">
              <a:effectLst/>
            </a:endParaRPr>
          </a:p>
          <a:p>
            <a:pPr marL="0" indent="0">
              <a:buNone/>
            </a:pPr>
            <a:r>
              <a:rPr lang="en-US" b="1">
                <a:effectLst/>
              </a:rPr>
              <a:t>ChatGPT</a:t>
            </a:r>
          </a:p>
          <a:p>
            <a:pPr marL="0" indent="0">
              <a:buNone/>
            </a:pPr>
            <a:r>
              <a:rPr lang="en-US">
                <a:effectLst/>
              </a:rPr>
              <a:t>When he left me, he broke my heart into a million pieces.</a:t>
            </a:r>
          </a:p>
          <a:p>
            <a:pPr marL="0" indent="0">
              <a:buNone/>
            </a:pPr>
            <a:endParaRPr lang="en-US" b="1">
              <a:effectLst/>
            </a:endParaRPr>
          </a:p>
          <a:p>
            <a:pPr marL="0" indent="0">
              <a:buNone/>
            </a:pPr>
            <a:r>
              <a:rPr lang="en-US" b="1">
                <a:effectLst/>
              </a:rPr>
              <a:t>Me</a:t>
            </a:r>
          </a:p>
          <a:p>
            <a:pPr marL="0" indent="0">
              <a:buNone/>
            </a:pPr>
            <a:r>
              <a:rPr lang="en-US">
                <a:effectLst/>
              </a:rPr>
              <a:t>Finish this sentence: when he dropped the tray, he broke my...</a:t>
            </a:r>
          </a:p>
          <a:p>
            <a:pPr marL="0" indent="0">
              <a:buNone/>
            </a:pPr>
            <a:endParaRPr lang="en-US" b="1">
              <a:effectLst/>
            </a:endParaRPr>
          </a:p>
          <a:p>
            <a:pPr marL="0" indent="0">
              <a:buNone/>
            </a:pPr>
            <a:r>
              <a:rPr lang="en-US" b="1">
                <a:effectLst/>
              </a:rPr>
              <a:t>ChatGPT</a:t>
            </a:r>
          </a:p>
          <a:p>
            <a:pPr marL="0" indent="0">
              <a:buNone/>
            </a:pPr>
            <a:r>
              <a:rPr lang="en-US">
                <a:effectLst/>
              </a:rPr>
              <a:t>When he dropped the tray, he broke my favorite mug.</a:t>
            </a:r>
          </a:p>
          <a:p>
            <a:pPr marL="0" indent="0">
              <a:buNone/>
            </a:pPr>
            <a:br>
              <a:rPr lang="en-US" b="0" i="0">
                <a:solidFill>
                  <a:srgbClr val="000000"/>
                </a:solidFill>
                <a:effectLst/>
                <a:latin typeface="Söhne"/>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DD664-341E-46EA-9593-CD586AD64D66}"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30041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1CA64-6129-3447-B5DE-EF914542859B}"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587456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60A1534A-7EE3-2606-CE96-B0108210D36B}"/>
              </a:ext>
            </a:extLst>
          </p:cNvPr>
          <p:cNvPicPr>
            <a:picLocks noChangeAspect="1"/>
          </p:cNvPicPr>
          <p:nvPr userDrawn="1"/>
        </p:nvPicPr>
        <p:blipFill>
          <a:blip r:embed="rId3"/>
          <a:stretch>
            <a:fillRect/>
          </a:stretch>
        </p:blipFill>
        <p:spPr>
          <a:xfrm>
            <a:off x="694944" y="694944"/>
            <a:ext cx="7580630" cy="1774190"/>
          </a:xfrm>
          <a:prstGeom prst="rect">
            <a:avLst/>
          </a:prstGeom>
        </p:spPr>
      </p:pic>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54364"/>
            <a:ext cx="10515600" cy="555408"/>
          </a:xfrm>
          <a:prstGeom prst="rect">
            <a:avLst/>
          </a:prstGeom>
        </p:spPr>
        <p:txBody>
          <a:bodyPr vert="horz"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374213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9642533" y="5517984"/>
            <a:ext cx="1711268" cy="705016"/>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890117"/>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1"/>
                </a:solidFill>
              </a:defRPr>
            </a:lvl1pPr>
          </a:lstStyle>
          <a:p>
            <a:r>
              <a:rPr lang="en-US" dirty="0"/>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813447"/>
            <a:ext cx="10518846" cy="615553"/>
          </a:xfrm>
        </p:spPr>
        <p:txBody>
          <a:bodyPr wrap="square">
            <a:noAutofit/>
          </a:bodyPr>
          <a:lstStyle>
            <a:lvl1pPr marL="0" indent="0">
              <a:lnSpc>
                <a:spcPct val="100000"/>
              </a:lnSpc>
              <a:spcBef>
                <a:spcPts val="400"/>
              </a:spcBef>
              <a:buNone/>
              <a:defRPr sz="3200">
                <a:solidFill>
                  <a:schemeClr val="accent3"/>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144378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9642533" y="5517984"/>
            <a:ext cx="1711268" cy="705016"/>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890117"/>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1"/>
                </a:solidFill>
              </a:defRPr>
            </a:lvl1pPr>
          </a:lstStyle>
          <a:p>
            <a:r>
              <a:rPr lang="en-US" dirty="0"/>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813447"/>
            <a:ext cx="10518846" cy="615553"/>
          </a:xfrm>
        </p:spPr>
        <p:txBody>
          <a:bodyPr wrap="square">
            <a:noAutofit/>
          </a:bodyPr>
          <a:lstStyle>
            <a:lvl1pPr marL="0" indent="0">
              <a:lnSpc>
                <a:spcPct val="100000"/>
              </a:lnSpc>
              <a:spcBef>
                <a:spcPts val="400"/>
              </a:spcBef>
              <a:buNone/>
              <a:defRPr sz="3200">
                <a:solidFill>
                  <a:schemeClr val="accent3"/>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114762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2505670"/>
            <a:ext cx="8082481"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1"/>
                </a:solidFill>
              </a:defRPr>
            </a:lvl1pPr>
          </a:lstStyle>
          <a:p>
            <a:r>
              <a:rPr lang="en-US" dirty="0"/>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5" y="3561836"/>
            <a:ext cx="8082481" cy="615553"/>
          </a:xfrm>
        </p:spPr>
        <p:txBody>
          <a:bodyPr wrap="square" anchor="t" anchorCtr="0">
            <a:noAutofit/>
          </a:bodyPr>
          <a:lstStyle>
            <a:lvl1pPr marL="0" indent="0">
              <a:lnSpc>
                <a:spcPct val="100000"/>
              </a:lnSpc>
              <a:spcBef>
                <a:spcPts val="400"/>
              </a:spcBef>
              <a:buNone/>
              <a:defRPr sz="3200">
                <a:solidFill>
                  <a:schemeClr val="bg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7439" y="6344362"/>
            <a:ext cx="741875" cy="307948"/>
          </a:xfrm>
          <a:prstGeom prst="rect">
            <a:avLst/>
          </a:prstGeom>
        </p:spPr>
      </p:pic>
    </p:spTree>
    <p:custDataLst>
      <p:tags r:id="rId1"/>
    </p:custDataLst>
    <p:extLst>
      <p:ext uri="{BB962C8B-B14F-4D97-AF65-F5344CB8AC3E}">
        <p14:creationId xmlns:p14="http://schemas.microsoft.com/office/powerpoint/2010/main" val="411538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58028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dirty="0"/>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164735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dirty="0"/>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576764"/>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173651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dirty="0"/>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1"/>
            <a:ext cx="5161231"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1"/>
            <a:ext cx="5161232"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12756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838200" y="2911937"/>
            <a:ext cx="2952184" cy="1034129"/>
          </a:xfrm>
          <a:prstGeom prst="rect">
            <a:avLst/>
          </a:prstGeom>
        </p:spPr>
        <p:txBody>
          <a:bodyPr vert="horz" wrap="square"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287380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947330"/>
            <a:ext cx="3336233" cy="366255"/>
          </a:xfrm>
          <a:prstGeom prst="rect">
            <a:avLst/>
          </a:prstGeom>
        </p:spPr>
        <p:txBody>
          <a:bodyPr wrap="square" anchor="t">
            <a:no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834955" y="2768821"/>
            <a:ext cx="3334512" cy="1034386"/>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dirty="0"/>
              <a:t>Click to Add Slide Title</a:t>
            </a:r>
          </a:p>
        </p:txBody>
      </p:sp>
    </p:spTree>
    <p:custDataLst>
      <p:tags r:id="rId1"/>
    </p:custDataLst>
    <p:extLst>
      <p:ext uri="{BB962C8B-B14F-4D97-AF65-F5344CB8AC3E}">
        <p14:creationId xmlns:p14="http://schemas.microsoft.com/office/powerpoint/2010/main" val="30808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19EBB375-59AE-2331-47CF-E3EBECD96638}"/>
              </a:ext>
            </a:extLst>
          </p:cNvPr>
          <p:cNvPicPr>
            <a:picLocks noChangeAspect="1"/>
          </p:cNvPicPr>
          <p:nvPr userDrawn="1"/>
        </p:nvPicPr>
        <p:blipFill>
          <a:blip r:embed="rId4"/>
          <a:stretch>
            <a:fillRect/>
          </a:stretch>
        </p:blipFill>
        <p:spPr>
          <a:xfrm>
            <a:off x="8438243" y="5816198"/>
            <a:ext cx="2737757" cy="64075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2598004"/>
            <a:ext cx="8708755" cy="1661993"/>
          </a:xfrm>
          <a:prstGeom prst="rect">
            <a:avLst/>
          </a:prstGeom>
        </p:spPr>
        <p:txBody>
          <a:bodyPr vert="horz" wrap="square" lIns="0" tIns="0" rIns="0" bIns="182880" rtlCol="0" anchor="ctr" anchorCtr="0">
            <a:spAutoFit/>
          </a:bodyPr>
          <a:lstStyle>
            <a:lvl1pPr>
              <a:lnSpc>
                <a:spcPct val="100000"/>
              </a:lnSpc>
              <a:spcBef>
                <a:spcPts val="400"/>
              </a:spcBef>
              <a:defRPr sz="4800">
                <a:solidFill>
                  <a:schemeClr val="bg1"/>
                </a:solidFill>
              </a:defRPr>
            </a:lvl1pPr>
          </a:lstStyle>
          <a:p>
            <a:r>
              <a:rPr lang="en-US" dirty="0"/>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9642533" y="5517984"/>
            <a:ext cx="1711268" cy="705016"/>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8134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6425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7439" y="6344362"/>
            <a:ext cx="741875" cy="307948"/>
          </a:xfrm>
          <a:prstGeom prst="rect">
            <a:avLst/>
          </a:prstGeom>
        </p:spPr>
      </p:pic>
    </p:spTree>
    <p:custDataLst>
      <p:tags r:id="rId1"/>
    </p:custDataLst>
    <p:extLst>
      <p:ext uri="{BB962C8B-B14F-4D97-AF65-F5344CB8AC3E}">
        <p14:creationId xmlns:p14="http://schemas.microsoft.com/office/powerpoint/2010/main" val="214561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on white">
    <p:bg>
      <p:bgPr>
        <a:blipFill dpi="0" rotWithShape="1">
          <a:blip r:embed="rId2">
            <a:alphaModFix amt="2546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FD90439-9EBB-0974-AC6C-8AE8A263A451}"/>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B4A09E40-732D-DC1E-71AE-2D6C15A5862A}"/>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62009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253EC718-5A6C-EE0A-1DCD-DEFBC186EB22}"/>
              </a:ext>
            </a:extLst>
          </p:cNvPr>
          <p:cNvPicPr>
            <a:picLocks noChangeAspect="1"/>
          </p:cNvPicPr>
          <p:nvPr userDrawn="1"/>
        </p:nvPicPr>
        <p:blipFill>
          <a:blip r:embed="rId4"/>
          <a:stretch>
            <a:fillRect/>
          </a:stretch>
        </p:blipFill>
        <p:spPr>
          <a:xfrm>
            <a:off x="8357616" y="5760720"/>
            <a:ext cx="2921000" cy="762000"/>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6" name="Picture 5">
            <a:extLst>
              <a:ext uri="{FF2B5EF4-FFF2-40B4-BE49-F238E27FC236}">
                <a16:creationId xmlns:a16="http://schemas.microsoft.com/office/drawing/2014/main" id="{C5DBB3D8-A3AB-D385-6E41-31B312DB965C}"/>
              </a:ext>
            </a:extLst>
          </p:cNvPr>
          <p:cNvPicPr>
            <a:picLocks noChangeAspect="1"/>
          </p:cNvPicPr>
          <p:nvPr userDrawn="1"/>
        </p:nvPicPr>
        <p:blipFill>
          <a:blip r:embed="rId4"/>
          <a:stretch>
            <a:fillRect/>
          </a:stretch>
        </p:blipFill>
        <p:spPr>
          <a:xfrm>
            <a:off x="8417839" y="5815584"/>
            <a:ext cx="2745740" cy="64262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2546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FD90439-9EBB-0974-AC6C-8AE8A263A451}"/>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B4A09E40-732D-DC1E-71AE-2D6C15A5862A}"/>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EDA0E56-C4A0-BF3E-196F-84D99E4C3BDD}"/>
              </a:ext>
            </a:extLst>
          </p:cNvPr>
          <p:cNvSpPr txBox="1"/>
          <p:nvPr userDrawn="1"/>
        </p:nvSpPr>
        <p:spPr>
          <a:xfrm>
            <a:off x="3049675" y="3246846"/>
            <a:ext cx="6099348" cy="369332"/>
          </a:xfrm>
          <a:prstGeom prst="rect">
            <a:avLst/>
          </a:prstGeom>
          <a:noFill/>
        </p:spPr>
        <p:txBody>
          <a:bodyPr wrap="square">
            <a:spAutoFit/>
          </a:bodyPr>
          <a:lstStyle/>
          <a:p>
            <a:r>
              <a:rPr lang="en-US"/>
              <a:t>6.55"</a:t>
            </a:r>
          </a:p>
        </p:txBody>
      </p:sp>
      <p:pic>
        <p:nvPicPr>
          <p:cNvPr id="10" name="Picture 9">
            <a:extLst>
              <a:ext uri="{FF2B5EF4-FFF2-40B4-BE49-F238E27FC236}">
                <a16:creationId xmlns:a16="http://schemas.microsoft.com/office/drawing/2014/main" id="{50C701EA-F45C-75FD-29C8-2757E9CFED3F}"/>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11" name="Picture 10">
            <a:extLst>
              <a:ext uri="{FF2B5EF4-FFF2-40B4-BE49-F238E27FC236}">
                <a16:creationId xmlns:a16="http://schemas.microsoft.com/office/drawing/2014/main" id="{3545EB44-82E0-BD4A-3B63-AC61AB9FB0C9}"/>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4E4D13A-C1AE-2903-C170-59CD0EF2D9E0}"/>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4217F84F-9367-7F21-5370-F04542A7FA13}"/>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FF9933"/>
                </a:solidFill>
              </a:defRPr>
            </a:lvl1pPr>
          </a:lstStyle>
          <a:p>
            <a:r>
              <a:rPr lang="en-US"/>
              <a:t>Click to edit Master title style</a:t>
            </a:r>
          </a:p>
        </p:txBody>
      </p:sp>
      <p:pic>
        <p:nvPicPr>
          <p:cNvPr id="5" name="Picture 4">
            <a:extLst>
              <a:ext uri="{FF2B5EF4-FFF2-40B4-BE49-F238E27FC236}">
                <a16:creationId xmlns:a16="http://schemas.microsoft.com/office/drawing/2014/main" id="{089D8A98-9345-BB26-4083-9B2C8EC109A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9" name="Picture 8">
            <a:extLst>
              <a:ext uri="{FF2B5EF4-FFF2-40B4-BE49-F238E27FC236}">
                <a16:creationId xmlns:a16="http://schemas.microsoft.com/office/drawing/2014/main" id="{F191CA7C-1163-5AE9-9FAF-7D80FFF57E7E}"/>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8D88B-B47D-6FD4-2F23-D69D268CDDC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7" name="Picture 6">
            <a:extLst>
              <a:ext uri="{FF2B5EF4-FFF2-40B4-BE49-F238E27FC236}">
                <a16:creationId xmlns:a16="http://schemas.microsoft.com/office/drawing/2014/main" id="{E9D126CE-6343-BAB9-20E2-D0BE840CE45D}"/>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2.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77" r:id="rId10"/>
    <p:sldLayoutId id="2147483678" r:id="rId11"/>
  </p:sldLayoutIdLst>
  <p:txStyles>
    <p:title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834955" y="1600200"/>
            <a:ext cx="10515600" cy="4576764"/>
          </a:xfrm>
          <a:prstGeom prst="rect">
            <a:avLst/>
          </a:prstGeom>
        </p:spPr>
        <p:txBody>
          <a:bodyPr vert="horz" lIns="0" tIns="0" rIns="0" bIns="0" rtlCol="0">
            <a:normAutofit/>
          </a:bodyPr>
          <a:lstStyle/>
          <a:p>
            <a:pPr lvl="0"/>
            <a:r>
              <a:rPr lang="en-US" dirty="0"/>
              <a:t>Click to Edit Text</a:t>
            </a:r>
          </a:p>
          <a:p>
            <a:pPr lvl="1"/>
            <a:r>
              <a:rPr lang="en-US" dirty="0"/>
              <a:t>Second level</a:t>
            </a:r>
          </a:p>
          <a:p>
            <a:pPr lvl="2"/>
            <a:r>
              <a:rPr lang="en-US" dirty="0"/>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dirty="0"/>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1217439" y="6344362"/>
            <a:ext cx="741875" cy="307948"/>
          </a:xfrm>
          <a:prstGeom prst="rect">
            <a:avLst/>
          </a:prstGeom>
        </p:spPr>
      </p:pic>
    </p:spTree>
    <p:custDataLst>
      <p:tags r:id="rId14"/>
    </p:custDataLst>
    <p:extLst>
      <p:ext uri="{BB962C8B-B14F-4D97-AF65-F5344CB8AC3E}">
        <p14:creationId xmlns:p14="http://schemas.microsoft.com/office/powerpoint/2010/main" val="186021471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accent5"/>
          </a:solidFill>
          <a:latin typeface="Anova Bold" panose="020B0503020203020204" pitchFamily="34" charset="0"/>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8.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5.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9.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Putting Your Data to Work with AI</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dirty="0"/>
              <a:t>Jennifer Robinson, SAS Global Public Sector Strategic Advisor</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_BG_02">
            <a:extLst>
              <a:ext uri="{FF2B5EF4-FFF2-40B4-BE49-F238E27FC236}">
                <a16:creationId xmlns:a16="http://schemas.microsoft.com/office/drawing/2014/main" id="{22B87E54-FD5E-8FF0-D39D-577F72678097}"/>
              </a:ext>
            </a:extLst>
          </p:cNvPr>
          <p:cNvSpPr/>
          <p:nvPr/>
        </p:nvSpPr>
        <p:spPr>
          <a:xfrm>
            <a:off x="5164667" y="3712718"/>
            <a:ext cx="6333067" cy="2245783"/>
          </a:xfrm>
          <a:prstGeom prst="roundRect">
            <a:avLst>
              <a:gd name="adj" fmla="val 18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3" name="!!_BG_01">
            <a:extLst>
              <a:ext uri="{FF2B5EF4-FFF2-40B4-BE49-F238E27FC236}">
                <a16:creationId xmlns:a16="http://schemas.microsoft.com/office/drawing/2014/main" id="{8662F6A7-1EE9-E014-6255-C0E7C8206FB7}"/>
              </a:ext>
            </a:extLst>
          </p:cNvPr>
          <p:cNvSpPr/>
          <p:nvPr/>
        </p:nvSpPr>
        <p:spPr>
          <a:xfrm>
            <a:off x="5164667" y="898525"/>
            <a:ext cx="6333067" cy="224578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4" name="!!_Text_01">
            <a:extLst>
              <a:ext uri="{FF2B5EF4-FFF2-40B4-BE49-F238E27FC236}">
                <a16:creationId xmlns:a16="http://schemas.microsoft.com/office/drawing/2014/main" id="{8F9B4B24-2E10-4D83-B087-30B211A7A25A}"/>
              </a:ext>
            </a:extLst>
          </p:cNvPr>
          <p:cNvSpPr txBox="1"/>
          <p:nvPr/>
        </p:nvSpPr>
        <p:spPr>
          <a:xfrm>
            <a:off x="7572530" y="1168192"/>
            <a:ext cx="3510337" cy="1723549"/>
          </a:xfrm>
          <a:prstGeom prst="rect">
            <a:avLst/>
          </a:prstGeom>
          <a:noFill/>
        </p:spPr>
        <p:txBody>
          <a:bodyPr wrap="square" lIns="0" tIns="0" rIns="0" bIns="0">
            <a:spAutoFit/>
          </a:bodyPr>
          <a:lstStyle>
            <a:defPPr>
              <a:defRPr lang="en-US"/>
            </a:defPPr>
            <a:lvl1pPr>
              <a:defRPr>
                <a:latin typeface="+mj-lt"/>
              </a:defRPr>
            </a:lvl1pPr>
          </a:lstStyle>
          <a:p>
            <a:pPr marL="381019" indent="-381019" defTabSz="609630">
              <a:lnSpc>
                <a:spcPct val="85000"/>
              </a:lnSpc>
              <a:spcAft>
                <a:spcPts val="267"/>
              </a:spcAft>
              <a:buClr>
                <a:srgbClr val="0766D1"/>
              </a:buClr>
              <a:buFont typeface="Arial" panose="020B0604020202020204" pitchFamily="34" charset="0"/>
              <a:buChar char="•"/>
            </a:pPr>
            <a:r>
              <a:rPr lang="en-US" sz="2400">
                <a:solidFill>
                  <a:srgbClr val="000000"/>
                </a:solidFill>
                <a:latin typeface="Anova Light"/>
              </a:rPr>
              <a:t>Common Sense</a:t>
            </a:r>
          </a:p>
          <a:p>
            <a:pPr marL="381019" indent="-381019" defTabSz="609630">
              <a:lnSpc>
                <a:spcPct val="85000"/>
              </a:lnSpc>
              <a:spcAft>
                <a:spcPts val="267"/>
              </a:spcAft>
              <a:buClr>
                <a:srgbClr val="0766D1"/>
              </a:buClr>
              <a:buFont typeface="Arial" panose="020B0604020202020204" pitchFamily="34" charset="0"/>
              <a:buChar char="•"/>
            </a:pPr>
            <a:r>
              <a:rPr lang="en-US" sz="2400">
                <a:solidFill>
                  <a:srgbClr val="000000"/>
                </a:solidFill>
                <a:latin typeface="Anova Light"/>
              </a:rPr>
              <a:t>Intuition</a:t>
            </a:r>
          </a:p>
          <a:p>
            <a:pPr marL="381019" indent="-381019" defTabSz="609630">
              <a:lnSpc>
                <a:spcPct val="85000"/>
              </a:lnSpc>
              <a:spcAft>
                <a:spcPts val="267"/>
              </a:spcAft>
              <a:buClr>
                <a:srgbClr val="0766D1"/>
              </a:buClr>
              <a:buFont typeface="Arial" panose="020B0604020202020204" pitchFamily="34" charset="0"/>
              <a:buChar char="•"/>
            </a:pPr>
            <a:r>
              <a:rPr lang="en-US" sz="2400">
                <a:solidFill>
                  <a:srgbClr val="000000"/>
                </a:solidFill>
                <a:latin typeface="Anova Light"/>
              </a:rPr>
              <a:t>Creativity</a:t>
            </a:r>
          </a:p>
          <a:p>
            <a:pPr marL="381019" indent="-381019" defTabSz="609630">
              <a:lnSpc>
                <a:spcPct val="85000"/>
              </a:lnSpc>
              <a:spcAft>
                <a:spcPts val="267"/>
              </a:spcAft>
              <a:buClr>
                <a:srgbClr val="0766D1"/>
              </a:buClr>
              <a:buFont typeface="Arial" panose="020B0604020202020204" pitchFamily="34" charset="0"/>
              <a:buChar char="•"/>
            </a:pPr>
            <a:r>
              <a:rPr lang="en-US" sz="2400">
                <a:solidFill>
                  <a:srgbClr val="000000"/>
                </a:solidFill>
                <a:latin typeface="Anova Light"/>
              </a:rPr>
              <a:t>Empathy</a:t>
            </a:r>
          </a:p>
          <a:p>
            <a:pPr marL="381019" indent="-381019" defTabSz="609630">
              <a:lnSpc>
                <a:spcPct val="85000"/>
              </a:lnSpc>
              <a:spcAft>
                <a:spcPts val="267"/>
              </a:spcAft>
              <a:buClr>
                <a:srgbClr val="0766D1"/>
              </a:buClr>
              <a:buFont typeface="Arial" panose="020B0604020202020204" pitchFamily="34" charset="0"/>
              <a:buChar char="•"/>
            </a:pPr>
            <a:r>
              <a:rPr lang="en-US" sz="2400">
                <a:solidFill>
                  <a:srgbClr val="000000"/>
                </a:solidFill>
                <a:latin typeface="Anova Light"/>
              </a:rPr>
              <a:t>Versatility</a:t>
            </a:r>
          </a:p>
        </p:txBody>
      </p:sp>
      <p:sp>
        <p:nvSpPr>
          <p:cNvPr id="5" name="!!_Text_02">
            <a:extLst>
              <a:ext uri="{FF2B5EF4-FFF2-40B4-BE49-F238E27FC236}">
                <a16:creationId xmlns:a16="http://schemas.microsoft.com/office/drawing/2014/main" id="{B5C2752D-7ED7-DD2D-BB94-A7C62B253D6B}"/>
              </a:ext>
            </a:extLst>
          </p:cNvPr>
          <p:cNvSpPr txBox="1"/>
          <p:nvPr/>
        </p:nvSpPr>
        <p:spPr>
          <a:xfrm>
            <a:off x="7572529" y="4156450"/>
            <a:ext cx="3510338" cy="1371145"/>
          </a:xfrm>
          <a:prstGeom prst="rect">
            <a:avLst/>
          </a:prstGeom>
          <a:noFill/>
        </p:spPr>
        <p:txBody>
          <a:bodyPr wrap="square" lIns="0" tIns="0" rIns="0" bIns="0">
            <a:spAutoFit/>
          </a:bodyPr>
          <a:lstStyle>
            <a:defPPr>
              <a:defRPr lang="en-US"/>
            </a:defPPr>
            <a:lvl1pPr>
              <a:defRPr>
                <a:latin typeface="+mj-lt"/>
              </a:defRPr>
            </a:lvl1pPr>
          </a:lstStyle>
          <a:p>
            <a:pPr marL="381019" indent="-381019" defTabSz="609630">
              <a:lnSpc>
                <a:spcPct val="85000"/>
              </a:lnSpc>
              <a:spcAft>
                <a:spcPts val="267"/>
              </a:spcAft>
              <a:buClr>
                <a:srgbClr val="032954"/>
              </a:buClr>
              <a:buFont typeface="Wingdings" panose="05000000000000000000" pitchFamily="2" charset="2"/>
              <a:buChar char="§"/>
            </a:pPr>
            <a:r>
              <a:rPr lang="en-GB" sz="2400">
                <a:solidFill>
                  <a:srgbClr val="000000"/>
                </a:solidFill>
                <a:latin typeface="Anova Light"/>
              </a:rPr>
              <a:t>Large Data Sets</a:t>
            </a:r>
          </a:p>
          <a:p>
            <a:pPr marL="381019" indent="-381019" defTabSz="609630">
              <a:lnSpc>
                <a:spcPct val="85000"/>
              </a:lnSpc>
              <a:spcAft>
                <a:spcPts val="267"/>
              </a:spcAft>
              <a:buClr>
                <a:srgbClr val="032954"/>
              </a:buClr>
              <a:buFont typeface="Wingdings" panose="05000000000000000000" pitchFamily="2" charset="2"/>
              <a:buChar char="§"/>
            </a:pPr>
            <a:r>
              <a:rPr lang="en-GB" sz="2400">
                <a:solidFill>
                  <a:srgbClr val="000000"/>
                </a:solidFill>
                <a:latin typeface="Anova Light"/>
              </a:rPr>
              <a:t>Complex Calculations</a:t>
            </a:r>
          </a:p>
          <a:p>
            <a:pPr marL="381019" indent="-381019" defTabSz="609630">
              <a:lnSpc>
                <a:spcPct val="85000"/>
              </a:lnSpc>
              <a:spcAft>
                <a:spcPts val="267"/>
              </a:spcAft>
              <a:buClr>
                <a:srgbClr val="032954"/>
              </a:buClr>
              <a:buFont typeface="Wingdings" panose="05000000000000000000" pitchFamily="2" charset="2"/>
              <a:buChar char="§"/>
            </a:pPr>
            <a:r>
              <a:rPr lang="en-GB" sz="2400">
                <a:solidFill>
                  <a:srgbClr val="000000"/>
                </a:solidFill>
                <a:latin typeface="Anova Light"/>
              </a:rPr>
              <a:t>Learning</a:t>
            </a:r>
          </a:p>
          <a:p>
            <a:pPr marL="381019" indent="-381019" defTabSz="609630">
              <a:lnSpc>
                <a:spcPct val="85000"/>
              </a:lnSpc>
              <a:spcAft>
                <a:spcPts val="267"/>
              </a:spcAft>
              <a:buClr>
                <a:srgbClr val="032954"/>
              </a:buClr>
              <a:buFont typeface="Wingdings" panose="05000000000000000000" pitchFamily="2" charset="2"/>
              <a:buChar char="§"/>
            </a:pPr>
            <a:r>
              <a:rPr lang="en-GB" sz="2400">
                <a:solidFill>
                  <a:srgbClr val="000000"/>
                </a:solidFill>
                <a:latin typeface="Anova Light"/>
              </a:rPr>
              <a:t>Automation</a:t>
            </a:r>
          </a:p>
        </p:txBody>
      </p:sp>
      <p:sp>
        <p:nvSpPr>
          <p:cNvPr id="2" name="!!_Title">
            <a:extLst>
              <a:ext uri="{FF2B5EF4-FFF2-40B4-BE49-F238E27FC236}">
                <a16:creationId xmlns:a16="http://schemas.microsoft.com/office/drawing/2014/main" id="{6B805B9C-A1F5-20AF-338E-DFB8C8A4F3FA}"/>
              </a:ext>
            </a:extLst>
          </p:cNvPr>
          <p:cNvSpPr>
            <a:spLocks noGrp="1"/>
          </p:cNvSpPr>
          <p:nvPr>
            <p:ph type="title"/>
          </p:nvPr>
        </p:nvSpPr>
        <p:spPr>
          <a:xfrm>
            <a:off x="838200" y="1933474"/>
            <a:ext cx="3917830" cy="2991053"/>
          </a:xfrm>
        </p:spPr>
        <p:txBody>
          <a:bodyPr>
            <a:normAutofit/>
          </a:bodyPr>
          <a:lstStyle/>
          <a:p>
            <a:pPr>
              <a:lnSpc>
                <a:spcPct val="80000"/>
              </a:lnSpc>
            </a:pPr>
            <a:r>
              <a:rPr lang="en-US"/>
              <a:t>What are Humans and Machines </a:t>
            </a:r>
            <a:r>
              <a:rPr lang="en-US">
                <a:solidFill>
                  <a:schemeClr val="bg2"/>
                </a:solidFill>
              </a:rPr>
              <a:t>good at?</a:t>
            </a:r>
          </a:p>
        </p:txBody>
      </p:sp>
      <p:sp>
        <p:nvSpPr>
          <p:cNvPr id="4" name="!!_Machines">
            <a:extLst>
              <a:ext uri="{FF2B5EF4-FFF2-40B4-BE49-F238E27FC236}">
                <a16:creationId xmlns:a16="http://schemas.microsoft.com/office/drawing/2014/main" id="{E98CEFFA-2D69-BD50-1367-447C3F47DFBC}"/>
              </a:ext>
            </a:extLst>
          </p:cNvPr>
          <p:cNvSpPr/>
          <p:nvPr/>
        </p:nvSpPr>
        <p:spPr>
          <a:xfrm>
            <a:off x="5350933" y="3875609"/>
            <a:ext cx="1920000" cy="1920000"/>
          </a:xfrm>
          <a:prstGeom prst="roundRect">
            <a:avLst>
              <a:gd name="adj" fmla="val 154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867">
              <a:solidFill>
                <a:srgbClr val="FFFFFF"/>
              </a:solidFill>
              <a:latin typeface="Anova Light"/>
            </a:endParaRPr>
          </a:p>
        </p:txBody>
      </p:sp>
      <p:sp>
        <p:nvSpPr>
          <p:cNvPr id="3" name="!!_Humans">
            <a:extLst>
              <a:ext uri="{FF2B5EF4-FFF2-40B4-BE49-F238E27FC236}">
                <a16:creationId xmlns:a16="http://schemas.microsoft.com/office/drawing/2014/main" id="{C8F815F3-8B3B-C224-6437-BA4537A4272C}"/>
              </a:ext>
            </a:extLst>
          </p:cNvPr>
          <p:cNvSpPr/>
          <p:nvPr/>
        </p:nvSpPr>
        <p:spPr>
          <a:xfrm>
            <a:off x="5350933" y="1061417"/>
            <a:ext cx="1920000" cy="19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867">
              <a:solidFill>
                <a:srgbClr val="FFFFFF"/>
              </a:solidFill>
              <a:latin typeface="Anova Light"/>
            </a:endParaRPr>
          </a:p>
        </p:txBody>
      </p:sp>
      <p:cxnSp>
        <p:nvCxnSpPr>
          <p:cNvPr id="7" name="!!_Line_01">
            <a:extLst>
              <a:ext uri="{FF2B5EF4-FFF2-40B4-BE49-F238E27FC236}">
                <a16:creationId xmlns:a16="http://schemas.microsoft.com/office/drawing/2014/main" id="{314A6437-DA68-9916-2F9A-AE5ACD8B8EAE}"/>
              </a:ext>
            </a:extLst>
          </p:cNvPr>
          <p:cNvCxnSpPr>
            <a:cxnSpLocks/>
          </p:cNvCxnSpPr>
          <p:nvPr/>
        </p:nvCxnSpPr>
        <p:spPr>
          <a:xfrm>
            <a:off x="5164667" y="3429000"/>
            <a:ext cx="6333067" cy="0"/>
          </a:xfrm>
          <a:prstGeom prst="line">
            <a:avLst/>
          </a:prstGeom>
          <a:ln w="25400">
            <a:solidFill>
              <a:schemeClr val="accent6">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9" name="!!_Human_Text">
            <a:extLst>
              <a:ext uri="{FF2B5EF4-FFF2-40B4-BE49-F238E27FC236}">
                <a16:creationId xmlns:a16="http://schemas.microsoft.com/office/drawing/2014/main" id="{BE2ED8F9-692F-22C8-67CD-B9CA11EB40B3}"/>
              </a:ext>
            </a:extLst>
          </p:cNvPr>
          <p:cNvSpPr txBox="1"/>
          <p:nvPr/>
        </p:nvSpPr>
        <p:spPr>
          <a:xfrm>
            <a:off x="5565867" y="1847010"/>
            <a:ext cx="1490133" cy="379656"/>
          </a:xfrm>
          <a:prstGeom prst="rect">
            <a:avLst/>
          </a:prstGeom>
          <a:noFill/>
        </p:spPr>
        <p:txBody>
          <a:bodyPr wrap="square">
            <a:spAutoFit/>
          </a:bodyPr>
          <a:lstStyle/>
          <a:p>
            <a:pPr algn="ctr" defTabSz="609630"/>
            <a:r>
              <a:rPr lang="en-GB" sz="1867">
                <a:solidFill>
                  <a:srgbClr val="FFFFFF"/>
                </a:solidFill>
                <a:latin typeface="Anova Light"/>
              </a:rPr>
              <a:t>HUMANS</a:t>
            </a:r>
          </a:p>
        </p:txBody>
      </p:sp>
      <p:sp>
        <p:nvSpPr>
          <p:cNvPr id="10" name="!!_Machine_Text">
            <a:extLst>
              <a:ext uri="{FF2B5EF4-FFF2-40B4-BE49-F238E27FC236}">
                <a16:creationId xmlns:a16="http://schemas.microsoft.com/office/drawing/2014/main" id="{1A0E0297-9D6B-2A27-862A-2942F204DF21}"/>
              </a:ext>
            </a:extLst>
          </p:cNvPr>
          <p:cNvSpPr txBox="1"/>
          <p:nvPr/>
        </p:nvSpPr>
        <p:spPr>
          <a:xfrm>
            <a:off x="5565867" y="4661203"/>
            <a:ext cx="1490133" cy="379656"/>
          </a:xfrm>
          <a:prstGeom prst="rect">
            <a:avLst/>
          </a:prstGeom>
          <a:noFill/>
        </p:spPr>
        <p:txBody>
          <a:bodyPr wrap="square">
            <a:spAutoFit/>
          </a:bodyPr>
          <a:lstStyle/>
          <a:p>
            <a:pPr algn="ctr" defTabSz="609630"/>
            <a:r>
              <a:rPr lang="en-GB" sz="1867">
                <a:solidFill>
                  <a:srgbClr val="FFFFFF"/>
                </a:solidFill>
                <a:latin typeface="Anova Light"/>
              </a:rPr>
              <a:t>MACHINES</a:t>
            </a:r>
          </a:p>
        </p:txBody>
      </p:sp>
      <p:sp>
        <p:nvSpPr>
          <p:cNvPr id="12" name="!!_Cross">
            <a:extLst>
              <a:ext uri="{FF2B5EF4-FFF2-40B4-BE49-F238E27FC236}">
                <a16:creationId xmlns:a16="http://schemas.microsoft.com/office/drawing/2014/main" id="{4361C9AC-4F34-CDA8-2930-39DCE9726125}"/>
              </a:ext>
            </a:extLst>
          </p:cNvPr>
          <p:cNvSpPr/>
          <p:nvPr/>
        </p:nvSpPr>
        <p:spPr>
          <a:xfrm rot="8100000">
            <a:off x="6119019" y="3237086"/>
            <a:ext cx="383828" cy="383828"/>
          </a:xfrm>
          <a:prstGeom prst="plus">
            <a:avLst>
              <a:gd name="adj" fmla="val 4941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Tree>
    <p:custDataLst>
      <p:tags r:id="rId1"/>
    </p:custDataLst>
    <p:extLst>
      <p:ext uri="{BB962C8B-B14F-4D97-AF65-F5344CB8AC3E}">
        <p14:creationId xmlns:p14="http://schemas.microsoft.com/office/powerpoint/2010/main" val="92075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AI Adoption</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870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4D95C5C-55DF-A34E-86BB-1AA04B731AEA}"/>
              </a:ext>
            </a:extLst>
          </p:cNvPr>
          <p:cNvCxnSpPr>
            <a:cxnSpLocks/>
            <a:stCxn id="6" idx="5"/>
            <a:endCxn id="8" idx="2"/>
          </p:cNvCxnSpPr>
          <p:nvPr/>
        </p:nvCxnSpPr>
        <p:spPr>
          <a:xfrm>
            <a:off x="1643836" y="3336903"/>
            <a:ext cx="1373483" cy="5631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14E642-E979-8947-BF49-C9624FBD7A06}"/>
              </a:ext>
            </a:extLst>
          </p:cNvPr>
          <p:cNvCxnSpPr>
            <a:cxnSpLocks/>
            <a:stCxn id="9" idx="2"/>
            <a:endCxn id="8" idx="6"/>
          </p:cNvCxnSpPr>
          <p:nvPr/>
        </p:nvCxnSpPr>
        <p:spPr>
          <a:xfrm flipH="1">
            <a:off x="3537708" y="3233659"/>
            <a:ext cx="1297273" cy="6663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32FBDC-1EF8-5446-927D-9473D4CE5647}"/>
              </a:ext>
            </a:extLst>
          </p:cNvPr>
          <p:cNvCxnSpPr>
            <a:cxnSpLocks/>
            <a:stCxn id="9" idx="6"/>
            <a:endCxn id="10" idx="2"/>
          </p:cNvCxnSpPr>
          <p:nvPr/>
        </p:nvCxnSpPr>
        <p:spPr>
          <a:xfrm>
            <a:off x="5355371" y="3233659"/>
            <a:ext cx="1297273" cy="75191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8DEF25-2A4B-8E41-8192-0138A5E1E9BD}"/>
              </a:ext>
            </a:extLst>
          </p:cNvPr>
          <p:cNvCxnSpPr>
            <a:cxnSpLocks/>
            <a:stCxn id="11" idx="2"/>
            <a:endCxn id="10" idx="6"/>
          </p:cNvCxnSpPr>
          <p:nvPr/>
        </p:nvCxnSpPr>
        <p:spPr>
          <a:xfrm flipH="1">
            <a:off x="7173034" y="3214653"/>
            <a:ext cx="1297273" cy="77092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B91F2-3E4B-1C47-BDC1-2FAE507D3134}"/>
              </a:ext>
            </a:extLst>
          </p:cNvPr>
          <p:cNvCxnSpPr>
            <a:cxnSpLocks/>
            <a:stCxn id="12" idx="2"/>
            <a:endCxn id="11" idx="6"/>
          </p:cNvCxnSpPr>
          <p:nvPr/>
        </p:nvCxnSpPr>
        <p:spPr>
          <a:xfrm flipH="1" flipV="1">
            <a:off x="8990696" y="3214653"/>
            <a:ext cx="1297273" cy="69139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03D178E-696F-C44B-8E0F-E39694DB1620}"/>
              </a:ext>
            </a:extLst>
          </p:cNvPr>
          <p:cNvSpPr/>
          <p:nvPr/>
        </p:nvSpPr>
        <p:spPr>
          <a:xfrm>
            <a:off x="1199656" y="2892723"/>
            <a:ext cx="520389" cy="52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800">
              <a:solidFill>
                <a:schemeClr val="accent1"/>
              </a:solidFill>
            </a:endParaRPr>
          </a:p>
        </p:txBody>
      </p:sp>
      <p:sp>
        <p:nvSpPr>
          <p:cNvPr id="7" name="TextBox 6">
            <a:extLst>
              <a:ext uri="{FF2B5EF4-FFF2-40B4-BE49-F238E27FC236}">
                <a16:creationId xmlns:a16="http://schemas.microsoft.com/office/drawing/2014/main" id="{307FAAA0-814B-0D4C-9CA4-6389F95DCB20}"/>
              </a:ext>
            </a:extLst>
          </p:cNvPr>
          <p:cNvSpPr txBox="1"/>
          <p:nvPr/>
        </p:nvSpPr>
        <p:spPr>
          <a:xfrm>
            <a:off x="265173" y="2038694"/>
            <a:ext cx="2389356" cy="652358"/>
          </a:xfrm>
          <a:prstGeom prst="rect">
            <a:avLst/>
          </a:prstGeom>
          <a:noFill/>
        </p:spPr>
        <p:txBody>
          <a:bodyPr wrap="square" lIns="60960" tIns="30480" rIns="60960" bIns="30480" rtlCol="0" anchor="t">
            <a:spAutoFit/>
          </a:bodyPr>
          <a:lstStyle/>
          <a:p>
            <a:pPr algn="ctr">
              <a:lnSpc>
                <a:spcPct val="90000"/>
              </a:lnSpc>
            </a:pPr>
            <a:r>
              <a:rPr lang="en-US" sz="2133" dirty="0"/>
              <a:t>Automation of routine tasks</a:t>
            </a:r>
          </a:p>
        </p:txBody>
      </p:sp>
      <p:sp>
        <p:nvSpPr>
          <p:cNvPr id="8" name="Oval 7">
            <a:extLst>
              <a:ext uri="{FF2B5EF4-FFF2-40B4-BE49-F238E27FC236}">
                <a16:creationId xmlns:a16="http://schemas.microsoft.com/office/drawing/2014/main" id="{B847B507-7E70-4E43-AC06-741A2BAA3189}"/>
              </a:ext>
            </a:extLst>
          </p:cNvPr>
          <p:cNvSpPr/>
          <p:nvPr/>
        </p:nvSpPr>
        <p:spPr>
          <a:xfrm>
            <a:off x="3017319" y="3639830"/>
            <a:ext cx="520389" cy="52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800">
              <a:solidFill>
                <a:schemeClr val="accent1"/>
              </a:solidFill>
            </a:endParaRPr>
          </a:p>
        </p:txBody>
      </p:sp>
      <p:sp>
        <p:nvSpPr>
          <p:cNvPr id="9" name="Oval 8">
            <a:extLst>
              <a:ext uri="{FF2B5EF4-FFF2-40B4-BE49-F238E27FC236}">
                <a16:creationId xmlns:a16="http://schemas.microsoft.com/office/drawing/2014/main" id="{C42E9758-24BD-E746-A947-69BBDAA72B61}"/>
              </a:ext>
            </a:extLst>
          </p:cNvPr>
          <p:cNvSpPr/>
          <p:nvPr/>
        </p:nvSpPr>
        <p:spPr>
          <a:xfrm>
            <a:off x="4834982" y="2973464"/>
            <a:ext cx="520389" cy="52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800">
              <a:solidFill>
                <a:schemeClr val="accent1"/>
              </a:solidFill>
            </a:endParaRPr>
          </a:p>
        </p:txBody>
      </p:sp>
      <p:sp>
        <p:nvSpPr>
          <p:cNvPr id="10" name="Oval 9">
            <a:extLst>
              <a:ext uri="{FF2B5EF4-FFF2-40B4-BE49-F238E27FC236}">
                <a16:creationId xmlns:a16="http://schemas.microsoft.com/office/drawing/2014/main" id="{AB6C8F18-EAF1-AA42-818E-0FF48860D87F}"/>
              </a:ext>
            </a:extLst>
          </p:cNvPr>
          <p:cNvSpPr/>
          <p:nvPr/>
        </p:nvSpPr>
        <p:spPr>
          <a:xfrm>
            <a:off x="6652644" y="3725382"/>
            <a:ext cx="520389" cy="52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800">
              <a:solidFill>
                <a:schemeClr val="accent1"/>
              </a:solidFill>
            </a:endParaRPr>
          </a:p>
        </p:txBody>
      </p:sp>
      <p:sp>
        <p:nvSpPr>
          <p:cNvPr id="11" name="Oval 10">
            <a:extLst>
              <a:ext uri="{FF2B5EF4-FFF2-40B4-BE49-F238E27FC236}">
                <a16:creationId xmlns:a16="http://schemas.microsoft.com/office/drawing/2014/main" id="{262D90DC-DA6B-DD41-AE72-184C202A5DDB}"/>
              </a:ext>
            </a:extLst>
          </p:cNvPr>
          <p:cNvSpPr/>
          <p:nvPr/>
        </p:nvSpPr>
        <p:spPr>
          <a:xfrm>
            <a:off x="8470307" y="2954459"/>
            <a:ext cx="520389" cy="52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800">
              <a:solidFill>
                <a:schemeClr val="accent1"/>
              </a:solidFill>
            </a:endParaRPr>
          </a:p>
        </p:txBody>
      </p:sp>
      <p:sp>
        <p:nvSpPr>
          <p:cNvPr id="12" name="Oval 11">
            <a:extLst>
              <a:ext uri="{FF2B5EF4-FFF2-40B4-BE49-F238E27FC236}">
                <a16:creationId xmlns:a16="http://schemas.microsoft.com/office/drawing/2014/main" id="{B6524211-8077-CE4F-8E2E-D9FFCB725B1F}"/>
              </a:ext>
            </a:extLst>
          </p:cNvPr>
          <p:cNvSpPr/>
          <p:nvPr/>
        </p:nvSpPr>
        <p:spPr>
          <a:xfrm>
            <a:off x="10287970" y="3645854"/>
            <a:ext cx="520389" cy="52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800">
              <a:solidFill>
                <a:schemeClr val="accent1"/>
              </a:solidFill>
            </a:endParaRPr>
          </a:p>
        </p:txBody>
      </p:sp>
      <p:sp>
        <p:nvSpPr>
          <p:cNvPr id="2" name="Title 7">
            <a:extLst>
              <a:ext uri="{FF2B5EF4-FFF2-40B4-BE49-F238E27FC236}">
                <a16:creationId xmlns:a16="http://schemas.microsoft.com/office/drawing/2014/main" id="{0A8E24D9-582E-B6F4-B2C8-D0255D8DD908}"/>
              </a:ext>
            </a:extLst>
          </p:cNvPr>
          <p:cNvSpPr>
            <a:spLocks noGrp="1"/>
          </p:cNvSpPr>
          <p:nvPr>
            <p:ph type="title"/>
          </p:nvPr>
        </p:nvSpPr>
        <p:spPr/>
        <p:txBody>
          <a:bodyPr>
            <a:normAutofit/>
          </a:bodyPr>
          <a:lstStyle/>
          <a:p>
            <a:r>
              <a:rPr lang="en-US" dirty="0"/>
              <a:t>A possible progression of AI adoption </a:t>
            </a:r>
          </a:p>
        </p:txBody>
      </p:sp>
      <p:sp>
        <p:nvSpPr>
          <p:cNvPr id="65" name="TextBox 64">
            <a:extLst>
              <a:ext uri="{FF2B5EF4-FFF2-40B4-BE49-F238E27FC236}">
                <a16:creationId xmlns:a16="http://schemas.microsoft.com/office/drawing/2014/main" id="{6D327A4A-8990-88F9-12A9-1B1F15C6E06E}"/>
              </a:ext>
            </a:extLst>
          </p:cNvPr>
          <p:cNvSpPr txBox="1"/>
          <p:nvPr/>
        </p:nvSpPr>
        <p:spPr>
          <a:xfrm>
            <a:off x="2082835" y="4334379"/>
            <a:ext cx="2389356" cy="652358"/>
          </a:xfrm>
          <a:prstGeom prst="rect">
            <a:avLst/>
          </a:prstGeom>
          <a:noFill/>
        </p:spPr>
        <p:txBody>
          <a:bodyPr wrap="square" lIns="60960" tIns="30480" rIns="60960" bIns="30480" rtlCol="0" anchor="t">
            <a:spAutoFit/>
          </a:bodyPr>
          <a:lstStyle/>
          <a:p>
            <a:pPr algn="ctr">
              <a:lnSpc>
                <a:spcPct val="90000"/>
              </a:lnSpc>
            </a:pPr>
            <a:r>
              <a:rPr lang="en-US" sz="2133" dirty="0"/>
              <a:t>Personalization and CX</a:t>
            </a:r>
          </a:p>
        </p:txBody>
      </p:sp>
      <p:sp>
        <p:nvSpPr>
          <p:cNvPr id="66" name="TextBox 65">
            <a:extLst>
              <a:ext uri="{FF2B5EF4-FFF2-40B4-BE49-F238E27FC236}">
                <a16:creationId xmlns:a16="http://schemas.microsoft.com/office/drawing/2014/main" id="{FDE996E5-4017-379E-1FB0-CEC62160A55F}"/>
              </a:ext>
            </a:extLst>
          </p:cNvPr>
          <p:cNvSpPr txBox="1"/>
          <p:nvPr/>
        </p:nvSpPr>
        <p:spPr>
          <a:xfrm>
            <a:off x="3907801" y="2038694"/>
            <a:ext cx="2389356" cy="652358"/>
          </a:xfrm>
          <a:prstGeom prst="rect">
            <a:avLst/>
          </a:prstGeom>
          <a:noFill/>
        </p:spPr>
        <p:txBody>
          <a:bodyPr wrap="square" lIns="60960" tIns="30480" rIns="60960" bIns="30480" rtlCol="0" anchor="t">
            <a:spAutoFit/>
          </a:bodyPr>
          <a:lstStyle/>
          <a:p>
            <a:pPr algn="ctr">
              <a:lnSpc>
                <a:spcPct val="90000"/>
              </a:lnSpc>
            </a:pPr>
            <a:r>
              <a:rPr lang="en-US" sz="2133" dirty="0"/>
              <a:t>Data analysis and insights</a:t>
            </a:r>
          </a:p>
        </p:txBody>
      </p:sp>
      <p:sp>
        <p:nvSpPr>
          <p:cNvPr id="67" name="TextBox 66">
            <a:extLst>
              <a:ext uri="{FF2B5EF4-FFF2-40B4-BE49-F238E27FC236}">
                <a16:creationId xmlns:a16="http://schemas.microsoft.com/office/drawing/2014/main" id="{18CDCDEB-72B0-65AC-E8D0-4CCDCDBBC17F}"/>
              </a:ext>
            </a:extLst>
          </p:cNvPr>
          <p:cNvSpPr txBox="1"/>
          <p:nvPr/>
        </p:nvSpPr>
        <p:spPr>
          <a:xfrm>
            <a:off x="5718161" y="4334379"/>
            <a:ext cx="2389356" cy="947760"/>
          </a:xfrm>
          <a:prstGeom prst="rect">
            <a:avLst/>
          </a:prstGeom>
          <a:noFill/>
        </p:spPr>
        <p:txBody>
          <a:bodyPr wrap="square" lIns="60960" tIns="30480" rIns="60960" bIns="30480" rtlCol="0" anchor="t">
            <a:spAutoFit/>
          </a:bodyPr>
          <a:lstStyle/>
          <a:p>
            <a:pPr algn="ctr">
              <a:lnSpc>
                <a:spcPct val="90000"/>
              </a:lnSpc>
            </a:pPr>
            <a:r>
              <a:rPr lang="en-US" sz="2133" dirty="0"/>
              <a:t>AI-enhanced products and services</a:t>
            </a:r>
          </a:p>
        </p:txBody>
      </p:sp>
      <p:sp>
        <p:nvSpPr>
          <p:cNvPr id="68" name="TextBox 67">
            <a:extLst>
              <a:ext uri="{FF2B5EF4-FFF2-40B4-BE49-F238E27FC236}">
                <a16:creationId xmlns:a16="http://schemas.microsoft.com/office/drawing/2014/main" id="{6F45C7A8-994D-6B20-0679-A65B3487A117}"/>
              </a:ext>
            </a:extLst>
          </p:cNvPr>
          <p:cNvSpPr txBox="1"/>
          <p:nvPr/>
        </p:nvSpPr>
        <p:spPr>
          <a:xfrm>
            <a:off x="7550429" y="2029192"/>
            <a:ext cx="2389356" cy="652358"/>
          </a:xfrm>
          <a:prstGeom prst="rect">
            <a:avLst/>
          </a:prstGeom>
          <a:noFill/>
        </p:spPr>
        <p:txBody>
          <a:bodyPr wrap="square" lIns="60960" tIns="30480" rIns="60960" bIns="30480" rtlCol="0" anchor="t">
            <a:spAutoFit/>
          </a:bodyPr>
          <a:lstStyle/>
          <a:p>
            <a:pPr algn="ctr">
              <a:lnSpc>
                <a:spcPct val="90000"/>
              </a:lnSpc>
            </a:pPr>
            <a:r>
              <a:rPr lang="en-US" sz="2133" dirty="0"/>
              <a:t>Optimization and logistics</a:t>
            </a:r>
          </a:p>
        </p:txBody>
      </p:sp>
      <p:sp>
        <p:nvSpPr>
          <p:cNvPr id="75" name="TextBox 74">
            <a:extLst>
              <a:ext uri="{FF2B5EF4-FFF2-40B4-BE49-F238E27FC236}">
                <a16:creationId xmlns:a16="http://schemas.microsoft.com/office/drawing/2014/main" id="{80591F86-045D-2347-C81F-835DD04076E0}"/>
              </a:ext>
            </a:extLst>
          </p:cNvPr>
          <p:cNvSpPr txBox="1"/>
          <p:nvPr/>
        </p:nvSpPr>
        <p:spPr>
          <a:xfrm>
            <a:off x="9353486" y="4334379"/>
            <a:ext cx="2389356" cy="683136"/>
          </a:xfrm>
          <a:prstGeom prst="rect">
            <a:avLst/>
          </a:prstGeom>
          <a:noFill/>
        </p:spPr>
        <p:txBody>
          <a:bodyPr wrap="square" rtlCol="0">
            <a:spAutoFit/>
          </a:bodyPr>
          <a:lstStyle/>
          <a:p>
            <a:pPr algn="ctr">
              <a:lnSpc>
                <a:spcPct val="90000"/>
              </a:lnSpc>
            </a:pPr>
            <a:r>
              <a:rPr lang="en-US" sz="2133" dirty="0"/>
              <a:t>Decision-making strategy</a:t>
            </a:r>
          </a:p>
        </p:txBody>
      </p:sp>
    </p:spTree>
    <p:custDataLst>
      <p:tags r:id="rId1"/>
    </p:custDataLst>
    <p:extLst>
      <p:ext uri="{BB962C8B-B14F-4D97-AF65-F5344CB8AC3E}">
        <p14:creationId xmlns:p14="http://schemas.microsoft.com/office/powerpoint/2010/main" val="154724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c 17">
            <a:extLst>
              <a:ext uri="{FF2B5EF4-FFF2-40B4-BE49-F238E27FC236}">
                <a16:creationId xmlns:a16="http://schemas.microsoft.com/office/drawing/2014/main" id="{A1164EDF-F7A9-4418-BD00-183B9FE28ADA}"/>
              </a:ext>
            </a:extLst>
          </p:cNvPr>
          <p:cNvSpPr/>
          <p:nvPr/>
        </p:nvSpPr>
        <p:spPr>
          <a:xfrm rot="9900000" flipH="1">
            <a:off x="681592" y="1884637"/>
            <a:ext cx="1312961" cy="1317023"/>
          </a:xfrm>
          <a:prstGeom prst="arc">
            <a:avLst>
              <a:gd name="adj1" fmla="val 13472195"/>
              <a:gd name="adj2" fmla="val 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4800">
              <a:solidFill>
                <a:srgbClr val="000000"/>
              </a:solidFill>
              <a:latin typeface="Anova Light"/>
            </a:endParaRPr>
          </a:p>
        </p:txBody>
      </p:sp>
      <p:cxnSp>
        <p:nvCxnSpPr>
          <p:cNvPr id="19" name="Straight Connector 18">
            <a:extLst>
              <a:ext uri="{FF2B5EF4-FFF2-40B4-BE49-F238E27FC236}">
                <a16:creationId xmlns:a16="http://schemas.microsoft.com/office/drawing/2014/main" id="{EAA32E04-D7B0-4349-B739-B786E12BA2D5}"/>
              </a:ext>
            </a:extLst>
          </p:cNvPr>
          <p:cNvCxnSpPr>
            <a:cxnSpLocks/>
            <a:endCxn id="20" idx="6"/>
          </p:cNvCxnSpPr>
          <p:nvPr/>
        </p:nvCxnSpPr>
        <p:spPr>
          <a:xfrm>
            <a:off x="1618225" y="2373238"/>
            <a:ext cx="3350155" cy="226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5CEC62A-4211-4248-A4D2-676900070786}"/>
              </a:ext>
            </a:extLst>
          </p:cNvPr>
          <p:cNvSpPr/>
          <p:nvPr/>
        </p:nvSpPr>
        <p:spPr>
          <a:xfrm flipH="1">
            <a:off x="4968380" y="2345019"/>
            <a:ext cx="60959" cy="60959"/>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30"/>
            <a:endParaRPr lang="en-US" sz="4800">
              <a:solidFill>
                <a:srgbClr val="0766D1"/>
              </a:solidFill>
              <a:latin typeface="Anova Light"/>
            </a:endParaRPr>
          </a:p>
        </p:txBody>
      </p:sp>
      <p:sp>
        <p:nvSpPr>
          <p:cNvPr id="24" name="Rectangle 23">
            <a:extLst>
              <a:ext uri="{FF2B5EF4-FFF2-40B4-BE49-F238E27FC236}">
                <a16:creationId xmlns:a16="http://schemas.microsoft.com/office/drawing/2014/main" id="{30B6E03E-DD85-43D3-B83F-BD914F706968}"/>
              </a:ext>
            </a:extLst>
          </p:cNvPr>
          <p:cNvSpPr/>
          <p:nvPr/>
        </p:nvSpPr>
        <p:spPr>
          <a:xfrm>
            <a:off x="1618727" y="1881094"/>
            <a:ext cx="4269117" cy="461665"/>
          </a:xfrm>
          <a:prstGeom prst="rect">
            <a:avLst/>
          </a:prstGeom>
        </p:spPr>
        <p:txBody>
          <a:bodyPr wrap="none" anchor="b">
            <a:spAutoFit/>
          </a:bodyPr>
          <a:lstStyle/>
          <a:p>
            <a:pPr defTabSz="609630">
              <a:spcAft>
                <a:spcPts val="1200"/>
              </a:spcAft>
              <a:defRPr/>
            </a:pPr>
            <a:r>
              <a:rPr lang="en-US" sz="2400" b="1" dirty="0">
                <a:solidFill>
                  <a:srgbClr val="0766D1"/>
                </a:solidFill>
                <a:latin typeface="Anova Bold"/>
              </a:rPr>
              <a:t>Automation of routine tasks</a:t>
            </a:r>
          </a:p>
        </p:txBody>
      </p:sp>
      <p:sp>
        <p:nvSpPr>
          <p:cNvPr id="27" name="Rectangle 26">
            <a:extLst>
              <a:ext uri="{FF2B5EF4-FFF2-40B4-BE49-F238E27FC236}">
                <a16:creationId xmlns:a16="http://schemas.microsoft.com/office/drawing/2014/main" id="{2AFE00C7-D6F9-453A-BFD5-5726E317AE19}"/>
              </a:ext>
            </a:extLst>
          </p:cNvPr>
          <p:cNvSpPr/>
          <p:nvPr/>
        </p:nvSpPr>
        <p:spPr>
          <a:xfrm>
            <a:off x="1721019" y="2335921"/>
            <a:ext cx="3798279" cy="830997"/>
          </a:xfrm>
          <a:prstGeom prst="rect">
            <a:avLst/>
          </a:prstGeom>
        </p:spPr>
        <p:txBody>
          <a:bodyPr wrap="square">
            <a:spAutoFit/>
          </a:bodyPr>
          <a:lstStyle/>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Citizen service inquiries</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Data augmentation and simulation</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Document Processing</a:t>
            </a:r>
          </a:p>
        </p:txBody>
      </p:sp>
      <p:sp>
        <p:nvSpPr>
          <p:cNvPr id="28" name="Arc 27">
            <a:extLst>
              <a:ext uri="{FF2B5EF4-FFF2-40B4-BE49-F238E27FC236}">
                <a16:creationId xmlns:a16="http://schemas.microsoft.com/office/drawing/2014/main" id="{5C44B484-E567-49B0-BBF4-8F7F7B02854D}"/>
              </a:ext>
            </a:extLst>
          </p:cNvPr>
          <p:cNvSpPr/>
          <p:nvPr/>
        </p:nvSpPr>
        <p:spPr>
          <a:xfrm rot="9900000" flipH="1">
            <a:off x="687706" y="3335595"/>
            <a:ext cx="1312961" cy="1317023"/>
          </a:xfrm>
          <a:prstGeom prst="arc">
            <a:avLst>
              <a:gd name="adj1" fmla="val 13472195"/>
              <a:gd name="adj2" fmla="val 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4800">
              <a:solidFill>
                <a:srgbClr val="000000"/>
              </a:solidFill>
              <a:latin typeface="Anova Light"/>
            </a:endParaRPr>
          </a:p>
        </p:txBody>
      </p:sp>
      <p:cxnSp>
        <p:nvCxnSpPr>
          <p:cNvPr id="29" name="Straight Connector 28">
            <a:extLst>
              <a:ext uri="{FF2B5EF4-FFF2-40B4-BE49-F238E27FC236}">
                <a16:creationId xmlns:a16="http://schemas.microsoft.com/office/drawing/2014/main" id="{E15316FF-0C40-4C54-9C0C-75A604D874A0}"/>
              </a:ext>
            </a:extLst>
          </p:cNvPr>
          <p:cNvCxnSpPr>
            <a:cxnSpLocks/>
            <a:endCxn id="30" idx="6"/>
          </p:cNvCxnSpPr>
          <p:nvPr/>
        </p:nvCxnSpPr>
        <p:spPr>
          <a:xfrm>
            <a:off x="1624339" y="3824197"/>
            <a:ext cx="3350155" cy="226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F814758-800F-4E08-8097-1850BFE6F16B}"/>
              </a:ext>
            </a:extLst>
          </p:cNvPr>
          <p:cNvSpPr/>
          <p:nvPr/>
        </p:nvSpPr>
        <p:spPr>
          <a:xfrm flipH="1">
            <a:off x="4974493" y="3795978"/>
            <a:ext cx="60959" cy="60959"/>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30"/>
            <a:endParaRPr lang="en-US" sz="4800">
              <a:solidFill>
                <a:srgbClr val="0766D1"/>
              </a:solidFill>
              <a:latin typeface="Anova Light"/>
            </a:endParaRPr>
          </a:p>
        </p:txBody>
      </p:sp>
      <p:sp>
        <p:nvSpPr>
          <p:cNvPr id="33" name="Arc 32">
            <a:extLst>
              <a:ext uri="{FF2B5EF4-FFF2-40B4-BE49-F238E27FC236}">
                <a16:creationId xmlns:a16="http://schemas.microsoft.com/office/drawing/2014/main" id="{179C9AAF-A4B6-4F15-9318-5B85A9A1B547}"/>
              </a:ext>
            </a:extLst>
          </p:cNvPr>
          <p:cNvSpPr/>
          <p:nvPr/>
        </p:nvSpPr>
        <p:spPr>
          <a:xfrm rot="9900000" flipH="1">
            <a:off x="692058" y="4784837"/>
            <a:ext cx="1312961" cy="1317023"/>
          </a:xfrm>
          <a:prstGeom prst="arc">
            <a:avLst>
              <a:gd name="adj1" fmla="val 13472195"/>
              <a:gd name="adj2" fmla="val 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4800">
              <a:solidFill>
                <a:srgbClr val="000000"/>
              </a:solidFill>
              <a:latin typeface="Anova Light"/>
            </a:endParaRPr>
          </a:p>
        </p:txBody>
      </p:sp>
      <p:cxnSp>
        <p:nvCxnSpPr>
          <p:cNvPr id="34" name="Straight Connector 33">
            <a:extLst>
              <a:ext uri="{FF2B5EF4-FFF2-40B4-BE49-F238E27FC236}">
                <a16:creationId xmlns:a16="http://schemas.microsoft.com/office/drawing/2014/main" id="{252504DC-ED42-43EE-BE18-D2F1D101E6C4}"/>
              </a:ext>
            </a:extLst>
          </p:cNvPr>
          <p:cNvCxnSpPr>
            <a:cxnSpLocks/>
            <a:endCxn id="35" idx="6"/>
          </p:cNvCxnSpPr>
          <p:nvPr/>
        </p:nvCxnSpPr>
        <p:spPr>
          <a:xfrm>
            <a:off x="1628691" y="5273438"/>
            <a:ext cx="3350155" cy="226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79333A6-C8BE-4BDD-8D43-83502EA807F7}"/>
              </a:ext>
            </a:extLst>
          </p:cNvPr>
          <p:cNvSpPr/>
          <p:nvPr/>
        </p:nvSpPr>
        <p:spPr>
          <a:xfrm flipH="1">
            <a:off x="4978845" y="5245219"/>
            <a:ext cx="60959" cy="60959"/>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30"/>
            <a:endParaRPr lang="en-US" sz="4800">
              <a:solidFill>
                <a:srgbClr val="0766D1"/>
              </a:solidFill>
              <a:latin typeface="Anova Light"/>
            </a:endParaRPr>
          </a:p>
        </p:txBody>
      </p:sp>
      <p:sp>
        <p:nvSpPr>
          <p:cNvPr id="54" name="Arc 53">
            <a:extLst>
              <a:ext uri="{FF2B5EF4-FFF2-40B4-BE49-F238E27FC236}">
                <a16:creationId xmlns:a16="http://schemas.microsoft.com/office/drawing/2014/main" id="{18395346-621E-3F4F-A3F1-B48D63A96204}"/>
              </a:ext>
            </a:extLst>
          </p:cNvPr>
          <p:cNvSpPr/>
          <p:nvPr/>
        </p:nvSpPr>
        <p:spPr>
          <a:xfrm rot="9900000" flipH="1">
            <a:off x="6177376" y="1884637"/>
            <a:ext cx="1312961" cy="1317023"/>
          </a:xfrm>
          <a:prstGeom prst="arc">
            <a:avLst>
              <a:gd name="adj1" fmla="val 13472195"/>
              <a:gd name="adj2" fmla="val 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4800">
              <a:solidFill>
                <a:srgbClr val="000000"/>
              </a:solidFill>
              <a:latin typeface="Anova Light"/>
            </a:endParaRPr>
          </a:p>
        </p:txBody>
      </p:sp>
      <p:cxnSp>
        <p:nvCxnSpPr>
          <p:cNvPr id="55" name="Straight Connector 54">
            <a:extLst>
              <a:ext uri="{FF2B5EF4-FFF2-40B4-BE49-F238E27FC236}">
                <a16:creationId xmlns:a16="http://schemas.microsoft.com/office/drawing/2014/main" id="{6F0390A7-0DBB-AA46-997D-D677566AD3E6}"/>
              </a:ext>
            </a:extLst>
          </p:cNvPr>
          <p:cNvCxnSpPr>
            <a:cxnSpLocks/>
          </p:cNvCxnSpPr>
          <p:nvPr/>
        </p:nvCxnSpPr>
        <p:spPr>
          <a:xfrm>
            <a:off x="7379479" y="2373238"/>
            <a:ext cx="3350155" cy="226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C3735ADB-0E5B-2C4D-8A47-84D976CD7DAE}"/>
              </a:ext>
            </a:extLst>
          </p:cNvPr>
          <p:cNvSpPr/>
          <p:nvPr/>
        </p:nvSpPr>
        <p:spPr>
          <a:xfrm rot="9900000" flipH="1">
            <a:off x="6183489" y="3335595"/>
            <a:ext cx="1312961" cy="1317023"/>
          </a:xfrm>
          <a:prstGeom prst="arc">
            <a:avLst>
              <a:gd name="adj1" fmla="val 13472195"/>
              <a:gd name="adj2" fmla="val 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4800">
              <a:solidFill>
                <a:srgbClr val="000000"/>
              </a:solidFill>
              <a:latin typeface="Anova Light"/>
            </a:endParaRPr>
          </a:p>
        </p:txBody>
      </p:sp>
      <p:cxnSp>
        <p:nvCxnSpPr>
          <p:cNvPr id="60" name="Straight Connector 59">
            <a:extLst>
              <a:ext uri="{FF2B5EF4-FFF2-40B4-BE49-F238E27FC236}">
                <a16:creationId xmlns:a16="http://schemas.microsoft.com/office/drawing/2014/main" id="{A3781976-513F-1145-98ED-D01FC2EF3CC2}"/>
              </a:ext>
            </a:extLst>
          </p:cNvPr>
          <p:cNvCxnSpPr>
            <a:cxnSpLocks/>
            <a:endCxn id="61" idx="6"/>
          </p:cNvCxnSpPr>
          <p:nvPr/>
        </p:nvCxnSpPr>
        <p:spPr>
          <a:xfrm>
            <a:off x="7385593" y="3824197"/>
            <a:ext cx="3350155" cy="226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9876A755-1F3E-E043-90CE-3BBE8D66231A}"/>
              </a:ext>
            </a:extLst>
          </p:cNvPr>
          <p:cNvSpPr/>
          <p:nvPr/>
        </p:nvSpPr>
        <p:spPr>
          <a:xfrm flipH="1">
            <a:off x="10735747" y="3795978"/>
            <a:ext cx="60959" cy="60959"/>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30"/>
            <a:endParaRPr lang="en-US" sz="4800">
              <a:solidFill>
                <a:srgbClr val="0766D1"/>
              </a:solidFill>
              <a:latin typeface="Anova Light"/>
            </a:endParaRPr>
          </a:p>
        </p:txBody>
      </p:sp>
      <p:sp>
        <p:nvSpPr>
          <p:cNvPr id="64" name="Arc 63">
            <a:extLst>
              <a:ext uri="{FF2B5EF4-FFF2-40B4-BE49-F238E27FC236}">
                <a16:creationId xmlns:a16="http://schemas.microsoft.com/office/drawing/2014/main" id="{ACD38C8B-F7F0-884B-8682-80BA9E8D1547}"/>
              </a:ext>
            </a:extLst>
          </p:cNvPr>
          <p:cNvSpPr/>
          <p:nvPr/>
        </p:nvSpPr>
        <p:spPr>
          <a:xfrm rot="9900000" flipH="1">
            <a:off x="6187841" y="4784837"/>
            <a:ext cx="1312961" cy="1317023"/>
          </a:xfrm>
          <a:prstGeom prst="arc">
            <a:avLst>
              <a:gd name="adj1" fmla="val 13472195"/>
              <a:gd name="adj2" fmla="val 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4800">
              <a:solidFill>
                <a:srgbClr val="000000"/>
              </a:solidFill>
              <a:latin typeface="Anova Light"/>
            </a:endParaRPr>
          </a:p>
        </p:txBody>
      </p:sp>
      <p:cxnSp>
        <p:nvCxnSpPr>
          <p:cNvPr id="65" name="Straight Connector 64">
            <a:extLst>
              <a:ext uri="{FF2B5EF4-FFF2-40B4-BE49-F238E27FC236}">
                <a16:creationId xmlns:a16="http://schemas.microsoft.com/office/drawing/2014/main" id="{D630516E-3CA4-3747-B93B-2D0CB27309C9}"/>
              </a:ext>
            </a:extLst>
          </p:cNvPr>
          <p:cNvCxnSpPr>
            <a:cxnSpLocks/>
            <a:endCxn id="66" idx="6"/>
          </p:cNvCxnSpPr>
          <p:nvPr/>
        </p:nvCxnSpPr>
        <p:spPr>
          <a:xfrm>
            <a:off x="7389945" y="5273438"/>
            <a:ext cx="3350155" cy="226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1D9548C2-582E-DE44-AAA8-CB1F4D2466BC}"/>
              </a:ext>
            </a:extLst>
          </p:cNvPr>
          <p:cNvSpPr/>
          <p:nvPr/>
        </p:nvSpPr>
        <p:spPr>
          <a:xfrm flipH="1">
            <a:off x="10740099" y="5245219"/>
            <a:ext cx="60959" cy="60959"/>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30"/>
            <a:endParaRPr lang="en-US" sz="4800">
              <a:solidFill>
                <a:srgbClr val="0766D1"/>
              </a:solidFill>
              <a:latin typeface="Anova Light"/>
            </a:endParaRPr>
          </a:p>
        </p:txBody>
      </p:sp>
      <p:sp>
        <p:nvSpPr>
          <p:cNvPr id="2" name="Title 1">
            <a:extLst>
              <a:ext uri="{FF2B5EF4-FFF2-40B4-BE49-F238E27FC236}">
                <a16:creationId xmlns:a16="http://schemas.microsoft.com/office/drawing/2014/main" id="{F85A7B92-DFB6-B2CD-2E17-2B829D8AD802}"/>
              </a:ext>
            </a:extLst>
          </p:cNvPr>
          <p:cNvSpPr>
            <a:spLocks noGrp="1"/>
          </p:cNvSpPr>
          <p:nvPr>
            <p:ph type="title"/>
          </p:nvPr>
        </p:nvSpPr>
        <p:spPr/>
        <p:txBody>
          <a:bodyPr/>
          <a:lstStyle/>
          <a:p>
            <a:r>
              <a:rPr lang="en-US" dirty="0">
                <a:solidFill>
                  <a:srgbClr val="FF9933"/>
                </a:solidFill>
              </a:rPr>
              <a:t>Areas ripe for AI adoption </a:t>
            </a:r>
          </a:p>
        </p:txBody>
      </p:sp>
      <p:sp>
        <p:nvSpPr>
          <p:cNvPr id="47" name="Rectangle 46">
            <a:extLst>
              <a:ext uri="{FF2B5EF4-FFF2-40B4-BE49-F238E27FC236}">
                <a16:creationId xmlns:a16="http://schemas.microsoft.com/office/drawing/2014/main" id="{3C0AB302-8E3B-4287-91C8-8E45CCF29D2C}"/>
              </a:ext>
            </a:extLst>
          </p:cNvPr>
          <p:cNvSpPr/>
          <p:nvPr/>
        </p:nvSpPr>
        <p:spPr>
          <a:xfrm>
            <a:off x="1618727" y="3364350"/>
            <a:ext cx="3602268" cy="461665"/>
          </a:xfrm>
          <a:prstGeom prst="rect">
            <a:avLst/>
          </a:prstGeom>
        </p:spPr>
        <p:txBody>
          <a:bodyPr wrap="none" anchor="b">
            <a:spAutoFit/>
          </a:bodyPr>
          <a:lstStyle/>
          <a:p>
            <a:pPr defTabSz="609630">
              <a:spcAft>
                <a:spcPts val="1200"/>
              </a:spcAft>
              <a:defRPr/>
            </a:pPr>
            <a:r>
              <a:rPr lang="en-US" sz="2400" b="1" dirty="0">
                <a:solidFill>
                  <a:srgbClr val="0766D1"/>
                </a:solidFill>
                <a:latin typeface="Anova Bold"/>
              </a:rPr>
              <a:t>Personalization and CX</a:t>
            </a:r>
          </a:p>
        </p:txBody>
      </p:sp>
      <p:sp>
        <p:nvSpPr>
          <p:cNvPr id="69" name="Rectangle 68">
            <a:extLst>
              <a:ext uri="{FF2B5EF4-FFF2-40B4-BE49-F238E27FC236}">
                <a16:creationId xmlns:a16="http://schemas.microsoft.com/office/drawing/2014/main" id="{70F82846-6C76-4E2A-B642-87EE99ADF5DB}"/>
              </a:ext>
            </a:extLst>
          </p:cNvPr>
          <p:cNvSpPr/>
          <p:nvPr/>
        </p:nvSpPr>
        <p:spPr>
          <a:xfrm>
            <a:off x="1721019" y="3819177"/>
            <a:ext cx="3901908" cy="830997"/>
          </a:xfrm>
          <a:prstGeom prst="rect">
            <a:avLst/>
          </a:prstGeom>
        </p:spPr>
        <p:txBody>
          <a:bodyPr wrap="square">
            <a:spAutoFit/>
          </a:bodyPr>
          <a:lstStyle/>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Targeted assistance and programs</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Customized engagement and services</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Nudging for tax compliance</a:t>
            </a:r>
          </a:p>
        </p:txBody>
      </p:sp>
      <p:sp>
        <p:nvSpPr>
          <p:cNvPr id="70" name="Rectangle 69">
            <a:extLst>
              <a:ext uri="{FF2B5EF4-FFF2-40B4-BE49-F238E27FC236}">
                <a16:creationId xmlns:a16="http://schemas.microsoft.com/office/drawing/2014/main" id="{FAA8DBD9-5C36-4063-9F45-5DD1AF0487A5}"/>
              </a:ext>
            </a:extLst>
          </p:cNvPr>
          <p:cNvSpPr/>
          <p:nvPr/>
        </p:nvSpPr>
        <p:spPr>
          <a:xfrm>
            <a:off x="1618727" y="4805904"/>
            <a:ext cx="4047903" cy="461665"/>
          </a:xfrm>
          <a:prstGeom prst="rect">
            <a:avLst/>
          </a:prstGeom>
        </p:spPr>
        <p:txBody>
          <a:bodyPr wrap="none" anchor="b">
            <a:spAutoFit/>
          </a:bodyPr>
          <a:lstStyle/>
          <a:p>
            <a:pPr defTabSz="609630">
              <a:spcAft>
                <a:spcPts val="1200"/>
              </a:spcAft>
              <a:defRPr/>
            </a:pPr>
            <a:r>
              <a:rPr lang="en-US" sz="2400" b="1" dirty="0">
                <a:solidFill>
                  <a:srgbClr val="0766D1"/>
                </a:solidFill>
                <a:latin typeface="Anova Bold"/>
              </a:rPr>
              <a:t>Data analysis and insights</a:t>
            </a:r>
          </a:p>
        </p:txBody>
      </p:sp>
      <p:sp>
        <p:nvSpPr>
          <p:cNvPr id="71" name="Rectangle 70">
            <a:extLst>
              <a:ext uri="{FF2B5EF4-FFF2-40B4-BE49-F238E27FC236}">
                <a16:creationId xmlns:a16="http://schemas.microsoft.com/office/drawing/2014/main" id="{832862D5-E496-4C9B-BAA8-F6F0DB80A03C}"/>
              </a:ext>
            </a:extLst>
          </p:cNvPr>
          <p:cNvSpPr/>
          <p:nvPr/>
        </p:nvSpPr>
        <p:spPr>
          <a:xfrm>
            <a:off x="1721018" y="5260730"/>
            <a:ext cx="3081820" cy="830997"/>
          </a:xfrm>
          <a:prstGeom prst="rect">
            <a:avLst/>
          </a:prstGeom>
        </p:spPr>
        <p:txBody>
          <a:bodyPr wrap="square">
            <a:spAutoFit/>
          </a:bodyPr>
          <a:lstStyle/>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Utility forecasting</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Fraud detection</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Citizen segmentation</a:t>
            </a:r>
          </a:p>
        </p:txBody>
      </p:sp>
      <p:sp>
        <p:nvSpPr>
          <p:cNvPr id="72" name="Rectangle 71">
            <a:extLst>
              <a:ext uri="{FF2B5EF4-FFF2-40B4-BE49-F238E27FC236}">
                <a16:creationId xmlns:a16="http://schemas.microsoft.com/office/drawing/2014/main" id="{6CC3F901-1258-4D4B-8ADD-1E773E8E082F}"/>
              </a:ext>
            </a:extLst>
          </p:cNvPr>
          <p:cNvSpPr/>
          <p:nvPr/>
        </p:nvSpPr>
        <p:spPr>
          <a:xfrm>
            <a:off x="7405143" y="1881094"/>
            <a:ext cx="4095352" cy="461665"/>
          </a:xfrm>
          <a:prstGeom prst="rect">
            <a:avLst/>
          </a:prstGeom>
        </p:spPr>
        <p:txBody>
          <a:bodyPr wrap="square" anchor="b">
            <a:spAutoFit/>
          </a:bodyPr>
          <a:lstStyle/>
          <a:p>
            <a:pPr defTabSz="609630">
              <a:spcAft>
                <a:spcPts val="1200"/>
              </a:spcAft>
              <a:defRPr/>
            </a:pPr>
            <a:r>
              <a:rPr lang="en-US" sz="2400" b="1" dirty="0">
                <a:solidFill>
                  <a:srgbClr val="0766D1"/>
                </a:solidFill>
                <a:latin typeface="Anova Bold"/>
              </a:rPr>
              <a:t>AI-enhanced products</a:t>
            </a:r>
          </a:p>
        </p:txBody>
      </p:sp>
      <p:sp>
        <p:nvSpPr>
          <p:cNvPr id="73" name="Rectangle 72">
            <a:extLst>
              <a:ext uri="{FF2B5EF4-FFF2-40B4-BE49-F238E27FC236}">
                <a16:creationId xmlns:a16="http://schemas.microsoft.com/office/drawing/2014/main" id="{059E4AE0-FBE1-4264-8232-F826CFDE1F54}"/>
              </a:ext>
            </a:extLst>
          </p:cNvPr>
          <p:cNvSpPr/>
          <p:nvPr/>
        </p:nvSpPr>
        <p:spPr>
          <a:xfrm>
            <a:off x="7507434" y="2335921"/>
            <a:ext cx="3706427" cy="830997"/>
          </a:xfrm>
          <a:prstGeom prst="rect">
            <a:avLst/>
          </a:prstGeom>
        </p:spPr>
        <p:txBody>
          <a:bodyPr wrap="square">
            <a:spAutoFit/>
          </a:bodyPr>
          <a:lstStyle/>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Healthcare diagnostic tools</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Tax </a:t>
            </a:r>
            <a:r>
              <a:rPr lang="en-US" sz="1600" dirty="0" err="1">
                <a:solidFill>
                  <a:srgbClr val="000000">
                    <a:lumMod val="65000"/>
                    <a:lumOff val="35000"/>
                  </a:srgbClr>
                </a:solidFill>
                <a:latin typeface="Anova Light"/>
              </a:rPr>
              <a:t>robo</a:t>
            </a:r>
            <a:r>
              <a:rPr lang="en-US" sz="1600" dirty="0">
                <a:solidFill>
                  <a:srgbClr val="000000">
                    <a:lumMod val="65000"/>
                    <a:lumOff val="35000"/>
                  </a:srgbClr>
                </a:solidFill>
                <a:latin typeface="Anova Light"/>
              </a:rPr>
              <a:t>-advisors</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Smart signalization</a:t>
            </a:r>
          </a:p>
        </p:txBody>
      </p:sp>
      <p:sp>
        <p:nvSpPr>
          <p:cNvPr id="74" name="Rectangle 73">
            <a:extLst>
              <a:ext uri="{FF2B5EF4-FFF2-40B4-BE49-F238E27FC236}">
                <a16:creationId xmlns:a16="http://schemas.microsoft.com/office/drawing/2014/main" id="{B7A3874E-6BEA-48CC-BD5B-6C3A418CE9A3}"/>
              </a:ext>
            </a:extLst>
          </p:cNvPr>
          <p:cNvSpPr/>
          <p:nvPr/>
        </p:nvSpPr>
        <p:spPr>
          <a:xfrm>
            <a:off x="7405142" y="3364350"/>
            <a:ext cx="4112023" cy="461665"/>
          </a:xfrm>
          <a:prstGeom prst="rect">
            <a:avLst/>
          </a:prstGeom>
        </p:spPr>
        <p:txBody>
          <a:bodyPr wrap="none" anchor="b">
            <a:spAutoFit/>
          </a:bodyPr>
          <a:lstStyle/>
          <a:p>
            <a:pPr defTabSz="609630">
              <a:spcAft>
                <a:spcPts val="1200"/>
              </a:spcAft>
              <a:defRPr/>
            </a:pPr>
            <a:r>
              <a:rPr lang="en-US" sz="2400" b="1" dirty="0">
                <a:solidFill>
                  <a:srgbClr val="0766D1"/>
                </a:solidFill>
                <a:latin typeface="Anova Bold"/>
              </a:rPr>
              <a:t>Optimization and Logistics</a:t>
            </a:r>
          </a:p>
        </p:txBody>
      </p:sp>
      <p:sp>
        <p:nvSpPr>
          <p:cNvPr id="75" name="Rectangle 74">
            <a:extLst>
              <a:ext uri="{FF2B5EF4-FFF2-40B4-BE49-F238E27FC236}">
                <a16:creationId xmlns:a16="http://schemas.microsoft.com/office/drawing/2014/main" id="{1DFD03B8-6E9F-415D-9612-509D8F405EBA}"/>
              </a:ext>
            </a:extLst>
          </p:cNvPr>
          <p:cNvSpPr/>
          <p:nvPr/>
        </p:nvSpPr>
        <p:spPr>
          <a:xfrm>
            <a:off x="7507434" y="3819177"/>
            <a:ext cx="3081820" cy="830997"/>
          </a:xfrm>
          <a:prstGeom prst="rect">
            <a:avLst/>
          </a:prstGeom>
        </p:spPr>
        <p:txBody>
          <a:bodyPr wrap="square">
            <a:spAutoFit/>
          </a:bodyPr>
          <a:lstStyle/>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Demand forecasting</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Inventory management</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Route optimization</a:t>
            </a:r>
          </a:p>
        </p:txBody>
      </p:sp>
      <p:sp>
        <p:nvSpPr>
          <p:cNvPr id="76" name="Rectangle 75">
            <a:extLst>
              <a:ext uri="{FF2B5EF4-FFF2-40B4-BE49-F238E27FC236}">
                <a16:creationId xmlns:a16="http://schemas.microsoft.com/office/drawing/2014/main" id="{9348C486-4663-4A53-B880-F2D7A4018F2E}"/>
              </a:ext>
            </a:extLst>
          </p:cNvPr>
          <p:cNvSpPr/>
          <p:nvPr/>
        </p:nvSpPr>
        <p:spPr>
          <a:xfrm>
            <a:off x="7405142" y="4805904"/>
            <a:ext cx="3930884" cy="461665"/>
          </a:xfrm>
          <a:prstGeom prst="rect">
            <a:avLst/>
          </a:prstGeom>
        </p:spPr>
        <p:txBody>
          <a:bodyPr wrap="none" anchor="b">
            <a:spAutoFit/>
          </a:bodyPr>
          <a:lstStyle/>
          <a:p>
            <a:pPr defTabSz="609630">
              <a:spcAft>
                <a:spcPts val="1200"/>
              </a:spcAft>
              <a:defRPr/>
            </a:pPr>
            <a:r>
              <a:rPr lang="en-US" sz="2400" b="1" dirty="0">
                <a:solidFill>
                  <a:srgbClr val="0766D1"/>
                </a:solidFill>
                <a:latin typeface="Anova Bold"/>
              </a:rPr>
              <a:t>Decision-making strategy</a:t>
            </a:r>
          </a:p>
        </p:txBody>
      </p:sp>
      <p:sp>
        <p:nvSpPr>
          <p:cNvPr id="77" name="Rectangle 76">
            <a:extLst>
              <a:ext uri="{FF2B5EF4-FFF2-40B4-BE49-F238E27FC236}">
                <a16:creationId xmlns:a16="http://schemas.microsoft.com/office/drawing/2014/main" id="{539EDACA-80F5-4E1A-9E41-B3953B35D076}"/>
              </a:ext>
            </a:extLst>
          </p:cNvPr>
          <p:cNvSpPr/>
          <p:nvPr/>
        </p:nvSpPr>
        <p:spPr>
          <a:xfrm>
            <a:off x="7507434" y="5260730"/>
            <a:ext cx="4095351" cy="830997"/>
          </a:xfrm>
          <a:prstGeom prst="rect">
            <a:avLst/>
          </a:prstGeom>
        </p:spPr>
        <p:txBody>
          <a:bodyPr wrap="square">
            <a:spAutoFit/>
          </a:bodyPr>
          <a:lstStyle/>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Evaluating scenarios</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Decision objectivity</a:t>
            </a:r>
          </a:p>
          <a:p>
            <a:pPr marL="120657" indent="-120657" defTabSz="609630">
              <a:buFont typeface="Anova Light" panose="020B0403020203020204" pitchFamily="34" charset="0"/>
              <a:buChar char="•"/>
              <a:defRPr/>
            </a:pPr>
            <a:r>
              <a:rPr lang="en-US" sz="1600" dirty="0">
                <a:solidFill>
                  <a:srgbClr val="000000">
                    <a:lumMod val="65000"/>
                    <a:lumOff val="35000"/>
                  </a:srgbClr>
                </a:solidFill>
                <a:latin typeface="Anova Light"/>
              </a:rPr>
              <a:t>Policy evaluation</a:t>
            </a:r>
          </a:p>
        </p:txBody>
      </p:sp>
      <p:grpSp>
        <p:nvGrpSpPr>
          <p:cNvPr id="93" name="Group 92">
            <a:extLst>
              <a:ext uri="{FF2B5EF4-FFF2-40B4-BE49-F238E27FC236}">
                <a16:creationId xmlns:a16="http://schemas.microsoft.com/office/drawing/2014/main" id="{903F3ADE-45B5-FD72-10F6-BC68B0334C0B}"/>
              </a:ext>
            </a:extLst>
          </p:cNvPr>
          <p:cNvGrpSpPr/>
          <p:nvPr/>
        </p:nvGrpSpPr>
        <p:grpSpPr>
          <a:xfrm>
            <a:off x="831945" y="3357665"/>
            <a:ext cx="609600" cy="609600"/>
            <a:chOff x="1292162" y="5228221"/>
            <a:chExt cx="1487498" cy="1487498"/>
          </a:xfrm>
        </p:grpSpPr>
        <p:sp>
          <p:nvSpPr>
            <p:cNvPr id="10" name="Oval 9">
              <a:extLst>
                <a:ext uri="{FF2B5EF4-FFF2-40B4-BE49-F238E27FC236}">
                  <a16:creationId xmlns:a16="http://schemas.microsoft.com/office/drawing/2014/main" id="{FB8A0C57-F630-464F-8B5F-5A915750A5C2}"/>
                </a:ext>
              </a:extLst>
            </p:cNvPr>
            <p:cNvSpPr/>
            <p:nvPr/>
          </p:nvSpPr>
          <p:spPr>
            <a:xfrm>
              <a:off x="1292162" y="5228221"/>
              <a:ext cx="1487498" cy="14874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4800">
                <a:solidFill>
                  <a:srgbClr val="FFFFFF"/>
                </a:solidFill>
                <a:latin typeface="Anova Light"/>
              </a:endParaRPr>
            </a:p>
          </p:txBody>
        </p:sp>
        <p:sp>
          <p:nvSpPr>
            <p:cNvPr id="4" name="Freeform 5">
              <a:extLst>
                <a:ext uri="{FF2B5EF4-FFF2-40B4-BE49-F238E27FC236}">
                  <a16:creationId xmlns:a16="http://schemas.microsoft.com/office/drawing/2014/main" id="{9D5AB3F5-9DFB-9853-6ADA-ACEA4CDBA4CC}"/>
                </a:ext>
              </a:extLst>
            </p:cNvPr>
            <p:cNvSpPr>
              <a:spLocks noChangeAspect="1" noEditPoints="1"/>
            </p:cNvSpPr>
            <p:nvPr/>
          </p:nvSpPr>
          <p:spPr bwMode="auto">
            <a:xfrm>
              <a:off x="1710212" y="5465919"/>
              <a:ext cx="655683" cy="1005840"/>
            </a:xfrm>
            <a:custGeom>
              <a:avLst/>
              <a:gdLst>
                <a:gd name="T0" fmla="*/ 2337 w 3151"/>
                <a:gd name="T1" fmla="*/ 3119 h 4835"/>
                <a:gd name="T2" fmla="*/ 1676 w 3151"/>
                <a:gd name="T3" fmla="*/ 3903 h 4835"/>
                <a:gd name="T4" fmla="*/ 1676 w 3151"/>
                <a:gd name="T5" fmla="*/ 3903 h 4835"/>
                <a:gd name="T6" fmla="*/ 1267 w 3151"/>
                <a:gd name="T7" fmla="*/ 3495 h 4835"/>
                <a:gd name="T8" fmla="*/ 875 w 3151"/>
                <a:gd name="T9" fmla="*/ 3905 h 4835"/>
                <a:gd name="T10" fmla="*/ 875 w 3151"/>
                <a:gd name="T11" fmla="*/ 3905 h 4835"/>
                <a:gd name="T12" fmla="*/ 2330 w 3151"/>
                <a:gd name="T13" fmla="*/ 3263 h 4835"/>
                <a:gd name="T14" fmla="*/ 1456 w 3151"/>
                <a:gd name="T15" fmla="*/ 3903 h 4835"/>
                <a:gd name="T16" fmla="*/ 1178 w 3151"/>
                <a:gd name="T17" fmla="*/ 3687 h 4835"/>
                <a:gd name="T18" fmla="*/ 655 w 3151"/>
                <a:gd name="T19" fmla="*/ 3905 h 4835"/>
                <a:gd name="T20" fmla="*/ 1108 w 3151"/>
                <a:gd name="T21" fmla="*/ 3556 h 4835"/>
                <a:gd name="T22" fmla="*/ 1542 w 3151"/>
                <a:gd name="T23" fmla="*/ 3762 h 4835"/>
                <a:gd name="T24" fmla="*/ 2240 w 3151"/>
                <a:gd name="T25" fmla="*/ 3119 h 4835"/>
                <a:gd name="T26" fmla="*/ 1782 w 3151"/>
                <a:gd name="T27" fmla="*/ 2209 h 4835"/>
                <a:gd name="T28" fmla="*/ 1419 w 3151"/>
                <a:gd name="T29" fmla="*/ 2301 h 4835"/>
                <a:gd name="T30" fmla="*/ 3054 w 3151"/>
                <a:gd name="T31" fmla="*/ 4335 h 4835"/>
                <a:gd name="T32" fmla="*/ 2231 w 3151"/>
                <a:gd name="T33" fmla="*/ 2790 h 4835"/>
                <a:gd name="T34" fmla="*/ 1961 w 3151"/>
                <a:gd name="T35" fmla="*/ 2589 h 4835"/>
                <a:gd name="T36" fmla="*/ 1007 w 3151"/>
                <a:gd name="T37" fmla="*/ 2806 h 4835"/>
                <a:gd name="T38" fmla="*/ 455 w 3151"/>
                <a:gd name="T39" fmla="*/ 2934 h 4835"/>
                <a:gd name="T40" fmla="*/ 687 w 3151"/>
                <a:gd name="T41" fmla="*/ 4738 h 4835"/>
                <a:gd name="T42" fmla="*/ 1139 w 3151"/>
                <a:gd name="T43" fmla="*/ 4226 h 4835"/>
                <a:gd name="T44" fmla="*/ 1382 w 3151"/>
                <a:gd name="T45" fmla="*/ 4302 h 4835"/>
                <a:gd name="T46" fmla="*/ 1786 w 3151"/>
                <a:gd name="T47" fmla="*/ 4737 h 4835"/>
                <a:gd name="T48" fmla="*/ 2238 w 3151"/>
                <a:gd name="T49" fmla="*/ 4102 h 4835"/>
                <a:gd name="T50" fmla="*/ 2140 w 3151"/>
                <a:gd name="T51" fmla="*/ 4102 h 4835"/>
                <a:gd name="T52" fmla="*/ 1884 w 3151"/>
                <a:gd name="T53" fmla="*/ 4102 h 4835"/>
                <a:gd name="T54" fmla="*/ 1592 w 3151"/>
                <a:gd name="T55" fmla="*/ 4453 h 4835"/>
                <a:gd name="T56" fmla="*/ 1328 w 3151"/>
                <a:gd name="T57" fmla="*/ 4453 h 4835"/>
                <a:gd name="T58" fmla="*/ 1041 w 3151"/>
                <a:gd name="T59" fmla="*/ 4226 h 4835"/>
                <a:gd name="T60" fmla="*/ 784 w 3151"/>
                <a:gd name="T61" fmla="*/ 4226 h 4835"/>
                <a:gd name="T62" fmla="*/ 925 w 3151"/>
                <a:gd name="T63" fmla="*/ 2371 h 4835"/>
                <a:gd name="T64" fmla="*/ 637 w 3151"/>
                <a:gd name="T65" fmla="*/ 1305 h 4835"/>
                <a:gd name="T66" fmla="*/ 1597 w 3151"/>
                <a:gd name="T67" fmla="*/ 567 h 4835"/>
                <a:gd name="T68" fmla="*/ 2191 w 3151"/>
                <a:gd name="T69" fmla="*/ 1167 h 4835"/>
                <a:gd name="T70" fmla="*/ 2097 w 3151"/>
                <a:gd name="T71" fmla="*/ 2450 h 4835"/>
                <a:gd name="T72" fmla="*/ 1844 w 3151"/>
                <a:gd name="T73" fmla="*/ 291 h 4835"/>
                <a:gd name="T74" fmla="*/ 350 w 3151"/>
                <a:gd name="T75" fmla="*/ 1549 h 4835"/>
                <a:gd name="T76" fmla="*/ 1935 w 3151"/>
                <a:gd name="T77" fmla="*/ 2481 h 4835"/>
                <a:gd name="T78" fmla="*/ 1150 w 3151"/>
                <a:gd name="T79" fmla="*/ 2450 h 4835"/>
                <a:gd name="T80" fmla="*/ 3151 w 3151"/>
                <a:gd name="T81" fmla="*/ 4335 h 4835"/>
                <a:gd name="T82" fmla="*/ 0 w 3151"/>
                <a:gd name="T83" fmla="*/ 4337 h 4835"/>
                <a:gd name="T84" fmla="*/ 933 w 3151"/>
                <a:gd name="T85" fmla="*/ 2688 h 4835"/>
                <a:gd name="T86" fmla="*/ 252 w 3151"/>
                <a:gd name="T87" fmla="*/ 1552 h 4835"/>
                <a:gd name="T88" fmla="*/ 2227 w 3151"/>
                <a:gd name="T89" fmla="*/ 227 h 4835"/>
                <a:gd name="T90" fmla="*/ 2210 w 3151"/>
                <a:gd name="T91" fmla="*/ 2689 h 4835"/>
                <a:gd name="T92" fmla="*/ 3151 w 3151"/>
                <a:gd name="T93" fmla="*/ 4335 h 4835"/>
                <a:gd name="T94" fmla="*/ 1195 w 3151"/>
                <a:gd name="T95" fmla="*/ 1667 h 4835"/>
                <a:gd name="T96" fmla="*/ 1790 w 3151"/>
                <a:gd name="T97" fmla="*/ 1578 h 4835"/>
                <a:gd name="T98" fmla="*/ 1790 w 3151"/>
                <a:gd name="T99" fmla="*/ 1578 h 4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51" h="4835">
                  <a:moveTo>
                    <a:pt x="2460" y="3119"/>
                  </a:moveTo>
                  <a:lnTo>
                    <a:pt x="2460" y="3119"/>
                  </a:lnTo>
                  <a:cubicBezTo>
                    <a:pt x="2460" y="3086"/>
                    <a:pt x="2432" y="3058"/>
                    <a:pt x="2399" y="3058"/>
                  </a:cubicBezTo>
                  <a:cubicBezTo>
                    <a:pt x="2365" y="3058"/>
                    <a:pt x="2337" y="3086"/>
                    <a:pt x="2337" y="3119"/>
                  </a:cubicBezTo>
                  <a:cubicBezTo>
                    <a:pt x="2337" y="3153"/>
                    <a:pt x="2365" y="3181"/>
                    <a:pt x="2399" y="3181"/>
                  </a:cubicBezTo>
                  <a:cubicBezTo>
                    <a:pt x="2432" y="3181"/>
                    <a:pt x="2460" y="3153"/>
                    <a:pt x="2460" y="3119"/>
                  </a:cubicBezTo>
                  <a:close/>
                  <a:moveTo>
                    <a:pt x="1676" y="3903"/>
                  </a:moveTo>
                  <a:lnTo>
                    <a:pt x="1676" y="3903"/>
                  </a:lnTo>
                  <a:cubicBezTo>
                    <a:pt x="1676" y="3870"/>
                    <a:pt x="1648" y="3842"/>
                    <a:pt x="1615" y="3842"/>
                  </a:cubicBezTo>
                  <a:cubicBezTo>
                    <a:pt x="1581" y="3842"/>
                    <a:pt x="1553" y="3870"/>
                    <a:pt x="1553" y="3903"/>
                  </a:cubicBezTo>
                  <a:cubicBezTo>
                    <a:pt x="1553" y="3937"/>
                    <a:pt x="1581" y="3965"/>
                    <a:pt x="1615" y="3965"/>
                  </a:cubicBezTo>
                  <a:cubicBezTo>
                    <a:pt x="1648" y="3965"/>
                    <a:pt x="1676" y="3937"/>
                    <a:pt x="1676" y="3903"/>
                  </a:cubicBezTo>
                  <a:close/>
                  <a:moveTo>
                    <a:pt x="1267" y="3617"/>
                  </a:moveTo>
                  <a:lnTo>
                    <a:pt x="1267" y="3617"/>
                  </a:lnTo>
                  <a:cubicBezTo>
                    <a:pt x="1301" y="3617"/>
                    <a:pt x="1328" y="3590"/>
                    <a:pt x="1328" y="3556"/>
                  </a:cubicBezTo>
                  <a:cubicBezTo>
                    <a:pt x="1328" y="3522"/>
                    <a:pt x="1301" y="3495"/>
                    <a:pt x="1267" y="3495"/>
                  </a:cubicBezTo>
                  <a:cubicBezTo>
                    <a:pt x="1233" y="3495"/>
                    <a:pt x="1206" y="3522"/>
                    <a:pt x="1206" y="3556"/>
                  </a:cubicBezTo>
                  <a:cubicBezTo>
                    <a:pt x="1206" y="3590"/>
                    <a:pt x="1233" y="3617"/>
                    <a:pt x="1267" y="3617"/>
                  </a:cubicBezTo>
                  <a:close/>
                  <a:moveTo>
                    <a:pt x="875" y="3905"/>
                  </a:moveTo>
                  <a:lnTo>
                    <a:pt x="875" y="3905"/>
                  </a:lnTo>
                  <a:cubicBezTo>
                    <a:pt x="875" y="3872"/>
                    <a:pt x="848" y="3844"/>
                    <a:pt x="814" y="3844"/>
                  </a:cubicBezTo>
                  <a:cubicBezTo>
                    <a:pt x="780" y="3844"/>
                    <a:pt x="753" y="3872"/>
                    <a:pt x="753" y="3905"/>
                  </a:cubicBezTo>
                  <a:cubicBezTo>
                    <a:pt x="753" y="3939"/>
                    <a:pt x="780" y="3967"/>
                    <a:pt x="814" y="3967"/>
                  </a:cubicBezTo>
                  <a:cubicBezTo>
                    <a:pt x="848" y="3967"/>
                    <a:pt x="875" y="3939"/>
                    <a:pt x="875" y="3905"/>
                  </a:cubicBezTo>
                  <a:close/>
                  <a:moveTo>
                    <a:pt x="2558" y="3119"/>
                  </a:moveTo>
                  <a:lnTo>
                    <a:pt x="2558" y="3119"/>
                  </a:lnTo>
                  <a:cubicBezTo>
                    <a:pt x="2558" y="3207"/>
                    <a:pt x="2486" y="3278"/>
                    <a:pt x="2399" y="3278"/>
                  </a:cubicBezTo>
                  <a:cubicBezTo>
                    <a:pt x="2374" y="3278"/>
                    <a:pt x="2351" y="3273"/>
                    <a:pt x="2330" y="3263"/>
                  </a:cubicBezTo>
                  <a:lnTo>
                    <a:pt x="1757" y="3834"/>
                  </a:lnTo>
                  <a:cubicBezTo>
                    <a:pt x="1768" y="3855"/>
                    <a:pt x="1774" y="3879"/>
                    <a:pt x="1774" y="3903"/>
                  </a:cubicBezTo>
                  <a:cubicBezTo>
                    <a:pt x="1774" y="3991"/>
                    <a:pt x="1702" y="4062"/>
                    <a:pt x="1615" y="4062"/>
                  </a:cubicBezTo>
                  <a:cubicBezTo>
                    <a:pt x="1527" y="4062"/>
                    <a:pt x="1456" y="3991"/>
                    <a:pt x="1456" y="3903"/>
                  </a:cubicBezTo>
                  <a:cubicBezTo>
                    <a:pt x="1456" y="3877"/>
                    <a:pt x="1462" y="3853"/>
                    <a:pt x="1473" y="3831"/>
                  </a:cubicBezTo>
                  <a:lnTo>
                    <a:pt x="1339" y="3697"/>
                  </a:lnTo>
                  <a:cubicBezTo>
                    <a:pt x="1318" y="3708"/>
                    <a:pt x="1293" y="3715"/>
                    <a:pt x="1267" y="3715"/>
                  </a:cubicBezTo>
                  <a:cubicBezTo>
                    <a:pt x="1234" y="3715"/>
                    <a:pt x="1203" y="3705"/>
                    <a:pt x="1178" y="3687"/>
                  </a:cubicBezTo>
                  <a:lnTo>
                    <a:pt x="961" y="3845"/>
                  </a:lnTo>
                  <a:cubicBezTo>
                    <a:pt x="969" y="3864"/>
                    <a:pt x="973" y="3884"/>
                    <a:pt x="973" y="3905"/>
                  </a:cubicBezTo>
                  <a:cubicBezTo>
                    <a:pt x="973" y="3993"/>
                    <a:pt x="902" y="4064"/>
                    <a:pt x="814" y="4064"/>
                  </a:cubicBezTo>
                  <a:cubicBezTo>
                    <a:pt x="726" y="4064"/>
                    <a:pt x="655" y="3993"/>
                    <a:pt x="655" y="3905"/>
                  </a:cubicBezTo>
                  <a:cubicBezTo>
                    <a:pt x="655" y="3818"/>
                    <a:pt x="726" y="3747"/>
                    <a:pt x="814" y="3747"/>
                  </a:cubicBezTo>
                  <a:cubicBezTo>
                    <a:pt x="845" y="3747"/>
                    <a:pt x="873" y="3755"/>
                    <a:pt x="897" y="3770"/>
                  </a:cubicBezTo>
                  <a:lnTo>
                    <a:pt x="1118" y="3610"/>
                  </a:lnTo>
                  <a:cubicBezTo>
                    <a:pt x="1112" y="3593"/>
                    <a:pt x="1108" y="3575"/>
                    <a:pt x="1108" y="3556"/>
                  </a:cubicBezTo>
                  <a:cubicBezTo>
                    <a:pt x="1108" y="3468"/>
                    <a:pt x="1179" y="3397"/>
                    <a:pt x="1267" y="3397"/>
                  </a:cubicBezTo>
                  <a:cubicBezTo>
                    <a:pt x="1355" y="3397"/>
                    <a:pt x="1426" y="3468"/>
                    <a:pt x="1426" y="3556"/>
                  </a:cubicBezTo>
                  <a:cubicBezTo>
                    <a:pt x="1426" y="3582"/>
                    <a:pt x="1420" y="3606"/>
                    <a:pt x="1408" y="3628"/>
                  </a:cubicBezTo>
                  <a:lnTo>
                    <a:pt x="1542" y="3762"/>
                  </a:lnTo>
                  <a:cubicBezTo>
                    <a:pt x="1564" y="3751"/>
                    <a:pt x="1589" y="3745"/>
                    <a:pt x="1615" y="3745"/>
                  </a:cubicBezTo>
                  <a:cubicBezTo>
                    <a:pt x="1642" y="3745"/>
                    <a:pt x="1667" y="3751"/>
                    <a:pt x="1690" y="3763"/>
                  </a:cubicBezTo>
                  <a:lnTo>
                    <a:pt x="2259" y="3196"/>
                  </a:lnTo>
                  <a:cubicBezTo>
                    <a:pt x="2247" y="3173"/>
                    <a:pt x="2240" y="3147"/>
                    <a:pt x="2240" y="3119"/>
                  </a:cubicBezTo>
                  <a:cubicBezTo>
                    <a:pt x="2240" y="3032"/>
                    <a:pt x="2311" y="2961"/>
                    <a:pt x="2399" y="2961"/>
                  </a:cubicBezTo>
                  <a:cubicBezTo>
                    <a:pt x="2486" y="2961"/>
                    <a:pt x="2558" y="3032"/>
                    <a:pt x="2558" y="3119"/>
                  </a:cubicBezTo>
                  <a:close/>
                  <a:moveTo>
                    <a:pt x="1782" y="2209"/>
                  </a:moveTo>
                  <a:lnTo>
                    <a:pt x="1782" y="2209"/>
                  </a:lnTo>
                  <a:cubicBezTo>
                    <a:pt x="1771" y="2185"/>
                    <a:pt x="1742" y="2174"/>
                    <a:pt x="1717" y="2185"/>
                  </a:cubicBezTo>
                  <a:cubicBezTo>
                    <a:pt x="1660" y="2211"/>
                    <a:pt x="1509" y="2210"/>
                    <a:pt x="1427" y="2203"/>
                  </a:cubicBezTo>
                  <a:cubicBezTo>
                    <a:pt x="1400" y="2201"/>
                    <a:pt x="1376" y="2221"/>
                    <a:pt x="1374" y="2248"/>
                  </a:cubicBezTo>
                  <a:cubicBezTo>
                    <a:pt x="1372" y="2275"/>
                    <a:pt x="1392" y="2299"/>
                    <a:pt x="1419" y="2301"/>
                  </a:cubicBezTo>
                  <a:cubicBezTo>
                    <a:pt x="1429" y="2302"/>
                    <a:pt x="1476" y="2305"/>
                    <a:pt x="1534" y="2305"/>
                  </a:cubicBezTo>
                  <a:cubicBezTo>
                    <a:pt x="1608" y="2305"/>
                    <a:pt x="1702" y="2299"/>
                    <a:pt x="1757" y="2274"/>
                  </a:cubicBezTo>
                  <a:cubicBezTo>
                    <a:pt x="1782" y="2263"/>
                    <a:pt x="1793" y="2234"/>
                    <a:pt x="1782" y="2209"/>
                  </a:cubicBezTo>
                  <a:close/>
                  <a:moveTo>
                    <a:pt x="3054" y="4335"/>
                  </a:moveTo>
                  <a:lnTo>
                    <a:pt x="3054" y="4335"/>
                  </a:lnTo>
                  <a:lnTo>
                    <a:pt x="3054" y="3480"/>
                  </a:lnTo>
                  <a:cubicBezTo>
                    <a:pt x="3051" y="3225"/>
                    <a:pt x="2911" y="3036"/>
                    <a:pt x="2613" y="2887"/>
                  </a:cubicBezTo>
                  <a:cubicBezTo>
                    <a:pt x="2592" y="2879"/>
                    <a:pt x="2407" y="2810"/>
                    <a:pt x="2231" y="2790"/>
                  </a:cubicBezTo>
                  <a:cubicBezTo>
                    <a:pt x="2231" y="2795"/>
                    <a:pt x="2232" y="2800"/>
                    <a:pt x="2232" y="2806"/>
                  </a:cubicBezTo>
                  <a:cubicBezTo>
                    <a:pt x="2232" y="2833"/>
                    <a:pt x="2210" y="2855"/>
                    <a:pt x="2183" y="2855"/>
                  </a:cubicBezTo>
                  <a:cubicBezTo>
                    <a:pt x="2156" y="2855"/>
                    <a:pt x="2134" y="2833"/>
                    <a:pt x="2134" y="2806"/>
                  </a:cubicBezTo>
                  <a:cubicBezTo>
                    <a:pt x="2134" y="2702"/>
                    <a:pt x="2062" y="2612"/>
                    <a:pt x="1961" y="2589"/>
                  </a:cubicBezTo>
                  <a:cubicBezTo>
                    <a:pt x="1828" y="2702"/>
                    <a:pt x="1699" y="2742"/>
                    <a:pt x="1584" y="2742"/>
                  </a:cubicBezTo>
                  <a:cubicBezTo>
                    <a:pt x="1414" y="2742"/>
                    <a:pt x="1271" y="2656"/>
                    <a:pt x="1176" y="2590"/>
                  </a:cubicBezTo>
                  <a:cubicBezTo>
                    <a:pt x="1176" y="2590"/>
                    <a:pt x="1175" y="2590"/>
                    <a:pt x="1175" y="2590"/>
                  </a:cubicBezTo>
                  <a:cubicBezTo>
                    <a:pt x="1076" y="2616"/>
                    <a:pt x="1007" y="2704"/>
                    <a:pt x="1007" y="2806"/>
                  </a:cubicBezTo>
                  <a:cubicBezTo>
                    <a:pt x="1007" y="2833"/>
                    <a:pt x="986" y="2855"/>
                    <a:pt x="959" y="2855"/>
                  </a:cubicBezTo>
                  <a:cubicBezTo>
                    <a:pt x="932" y="2855"/>
                    <a:pt x="910" y="2833"/>
                    <a:pt x="910" y="2806"/>
                  </a:cubicBezTo>
                  <a:cubicBezTo>
                    <a:pt x="910" y="2800"/>
                    <a:pt x="910" y="2795"/>
                    <a:pt x="910" y="2789"/>
                  </a:cubicBezTo>
                  <a:cubicBezTo>
                    <a:pt x="640" y="2830"/>
                    <a:pt x="457" y="2933"/>
                    <a:pt x="455" y="2934"/>
                  </a:cubicBezTo>
                  <a:cubicBezTo>
                    <a:pt x="213" y="3075"/>
                    <a:pt x="100" y="3249"/>
                    <a:pt x="97" y="3482"/>
                  </a:cubicBezTo>
                  <a:lnTo>
                    <a:pt x="97" y="4337"/>
                  </a:lnTo>
                  <a:cubicBezTo>
                    <a:pt x="97" y="4558"/>
                    <a:pt x="277" y="4738"/>
                    <a:pt x="498" y="4738"/>
                  </a:cubicBezTo>
                  <a:lnTo>
                    <a:pt x="687" y="4738"/>
                  </a:lnTo>
                  <a:lnTo>
                    <a:pt x="687" y="4226"/>
                  </a:lnTo>
                  <a:cubicBezTo>
                    <a:pt x="687" y="4143"/>
                    <a:pt x="754" y="4075"/>
                    <a:pt x="838" y="4075"/>
                  </a:cubicBezTo>
                  <a:lnTo>
                    <a:pt x="988" y="4075"/>
                  </a:lnTo>
                  <a:cubicBezTo>
                    <a:pt x="1071" y="4075"/>
                    <a:pt x="1139" y="4143"/>
                    <a:pt x="1139" y="4226"/>
                  </a:cubicBezTo>
                  <a:lnTo>
                    <a:pt x="1139" y="4737"/>
                  </a:lnTo>
                  <a:lnTo>
                    <a:pt x="1231" y="4737"/>
                  </a:lnTo>
                  <a:lnTo>
                    <a:pt x="1231" y="4453"/>
                  </a:lnTo>
                  <a:cubicBezTo>
                    <a:pt x="1231" y="4369"/>
                    <a:pt x="1298" y="4302"/>
                    <a:pt x="1382" y="4302"/>
                  </a:cubicBezTo>
                  <a:lnTo>
                    <a:pt x="1539" y="4302"/>
                  </a:lnTo>
                  <a:cubicBezTo>
                    <a:pt x="1622" y="4302"/>
                    <a:pt x="1690" y="4369"/>
                    <a:pt x="1690" y="4453"/>
                  </a:cubicBezTo>
                  <a:lnTo>
                    <a:pt x="1690" y="4737"/>
                  </a:lnTo>
                  <a:lnTo>
                    <a:pt x="1786" y="4737"/>
                  </a:lnTo>
                  <a:lnTo>
                    <a:pt x="1786" y="4102"/>
                  </a:lnTo>
                  <a:cubicBezTo>
                    <a:pt x="1786" y="4019"/>
                    <a:pt x="1854" y="3951"/>
                    <a:pt x="1938" y="3951"/>
                  </a:cubicBezTo>
                  <a:lnTo>
                    <a:pt x="2087" y="3951"/>
                  </a:lnTo>
                  <a:cubicBezTo>
                    <a:pt x="2170" y="3951"/>
                    <a:pt x="2238" y="4019"/>
                    <a:pt x="2238" y="4102"/>
                  </a:cubicBezTo>
                  <a:lnTo>
                    <a:pt x="2238" y="4736"/>
                  </a:lnTo>
                  <a:lnTo>
                    <a:pt x="2653" y="4736"/>
                  </a:lnTo>
                  <a:cubicBezTo>
                    <a:pt x="2874" y="4736"/>
                    <a:pt x="3054" y="4556"/>
                    <a:pt x="3054" y="4335"/>
                  </a:cubicBezTo>
                  <a:close/>
                  <a:moveTo>
                    <a:pt x="2140" y="4102"/>
                  </a:moveTo>
                  <a:lnTo>
                    <a:pt x="2140" y="4102"/>
                  </a:lnTo>
                  <a:cubicBezTo>
                    <a:pt x="2140" y="4073"/>
                    <a:pt x="2117" y="4049"/>
                    <a:pt x="2087" y="4049"/>
                  </a:cubicBezTo>
                  <a:lnTo>
                    <a:pt x="1938" y="4049"/>
                  </a:lnTo>
                  <a:cubicBezTo>
                    <a:pt x="1908" y="4049"/>
                    <a:pt x="1884" y="4073"/>
                    <a:pt x="1884" y="4102"/>
                  </a:cubicBezTo>
                  <a:lnTo>
                    <a:pt x="1884" y="4737"/>
                  </a:lnTo>
                  <a:lnTo>
                    <a:pt x="2140" y="4736"/>
                  </a:lnTo>
                  <a:lnTo>
                    <a:pt x="2140" y="4102"/>
                  </a:lnTo>
                  <a:close/>
                  <a:moveTo>
                    <a:pt x="1592" y="4453"/>
                  </a:moveTo>
                  <a:lnTo>
                    <a:pt x="1592" y="4453"/>
                  </a:lnTo>
                  <a:cubicBezTo>
                    <a:pt x="1592" y="4423"/>
                    <a:pt x="1568" y="4399"/>
                    <a:pt x="1539" y="4399"/>
                  </a:cubicBezTo>
                  <a:lnTo>
                    <a:pt x="1382" y="4399"/>
                  </a:lnTo>
                  <a:cubicBezTo>
                    <a:pt x="1352" y="4399"/>
                    <a:pt x="1328" y="4423"/>
                    <a:pt x="1328" y="4453"/>
                  </a:cubicBezTo>
                  <a:lnTo>
                    <a:pt x="1328" y="4737"/>
                  </a:lnTo>
                  <a:lnTo>
                    <a:pt x="1592" y="4737"/>
                  </a:lnTo>
                  <a:lnTo>
                    <a:pt x="1592" y="4453"/>
                  </a:lnTo>
                  <a:close/>
                  <a:moveTo>
                    <a:pt x="1041" y="4226"/>
                  </a:moveTo>
                  <a:lnTo>
                    <a:pt x="1041" y="4226"/>
                  </a:lnTo>
                  <a:cubicBezTo>
                    <a:pt x="1041" y="4197"/>
                    <a:pt x="1017" y="4173"/>
                    <a:pt x="988" y="4173"/>
                  </a:cubicBezTo>
                  <a:lnTo>
                    <a:pt x="838" y="4173"/>
                  </a:lnTo>
                  <a:cubicBezTo>
                    <a:pt x="808" y="4173"/>
                    <a:pt x="784" y="4197"/>
                    <a:pt x="784" y="4226"/>
                  </a:cubicBezTo>
                  <a:lnTo>
                    <a:pt x="784" y="4737"/>
                  </a:lnTo>
                  <a:lnTo>
                    <a:pt x="1041" y="4737"/>
                  </a:lnTo>
                  <a:lnTo>
                    <a:pt x="1041" y="4226"/>
                  </a:lnTo>
                  <a:close/>
                  <a:moveTo>
                    <a:pt x="925" y="2371"/>
                  </a:moveTo>
                  <a:lnTo>
                    <a:pt x="925" y="2371"/>
                  </a:lnTo>
                  <a:cubicBezTo>
                    <a:pt x="893" y="2332"/>
                    <a:pt x="859" y="2285"/>
                    <a:pt x="827" y="2230"/>
                  </a:cubicBezTo>
                  <a:cubicBezTo>
                    <a:pt x="722" y="2048"/>
                    <a:pt x="616" y="1741"/>
                    <a:pt x="695" y="1293"/>
                  </a:cubicBezTo>
                  <a:cubicBezTo>
                    <a:pt x="662" y="1302"/>
                    <a:pt x="641" y="1305"/>
                    <a:pt x="637" y="1305"/>
                  </a:cubicBezTo>
                  <a:cubicBezTo>
                    <a:pt x="635" y="1306"/>
                    <a:pt x="632" y="1306"/>
                    <a:pt x="630" y="1306"/>
                  </a:cubicBezTo>
                  <a:cubicBezTo>
                    <a:pt x="606" y="1306"/>
                    <a:pt x="585" y="1289"/>
                    <a:pt x="582" y="1264"/>
                  </a:cubicBezTo>
                  <a:cubicBezTo>
                    <a:pt x="578" y="1238"/>
                    <a:pt x="596" y="1213"/>
                    <a:pt x="623" y="1209"/>
                  </a:cubicBezTo>
                  <a:cubicBezTo>
                    <a:pt x="628" y="1208"/>
                    <a:pt x="1133" y="1125"/>
                    <a:pt x="1597" y="567"/>
                  </a:cubicBezTo>
                  <a:cubicBezTo>
                    <a:pt x="1614" y="547"/>
                    <a:pt x="1645" y="544"/>
                    <a:pt x="1665" y="561"/>
                  </a:cubicBezTo>
                  <a:cubicBezTo>
                    <a:pt x="1686" y="578"/>
                    <a:pt x="1689" y="609"/>
                    <a:pt x="1672" y="630"/>
                  </a:cubicBezTo>
                  <a:cubicBezTo>
                    <a:pt x="1646" y="661"/>
                    <a:pt x="1619" y="691"/>
                    <a:pt x="1593" y="719"/>
                  </a:cubicBezTo>
                  <a:cubicBezTo>
                    <a:pt x="1629" y="779"/>
                    <a:pt x="1767" y="961"/>
                    <a:pt x="2191" y="1167"/>
                  </a:cubicBezTo>
                  <a:cubicBezTo>
                    <a:pt x="2195" y="1150"/>
                    <a:pt x="2206" y="1136"/>
                    <a:pt x="2223" y="1130"/>
                  </a:cubicBezTo>
                  <a:cubicBezTo>
                    <a:pt x="2249" y="1122"/>
                    <a:pt x="2277" y="1135"/>
                    <a:pt x="2285" y="1161"/>
                  </a:cubicBezTo>
                  <a:cubicBezTo>
                    <a:pt x="2288" y="1169"/>
                    <a:pt x="2358" y="1376"/>
                    <a:pt x="2359" y="1650"/>
                  </a:cubicBezTo>
                  <a:cubicBezTo>
                    <a:pt x="2361" y="1964"/>
                    <a:pt x="2270" y="2237"/>
                    <a:pt x="2097" y="2450"/>
                  </a:cubicBezTo>
                  <a:cubicBezTo>
                    <a:pt x="2369" y="2258"/>
                    <a:pt x="2512" y="2030"/>
                    <a:pt x="2585" y="1867"/>
                  </a:cubicBezTo>
                  <a:cubicBezTo>
                    <a:pt x="2668" y="1682"/>
                    <a:pt x="2681" y="1539"/>
                    <a:pt x="2682" y="1526"/>
                  </a:cubicBezTo>
                  <a:cubicBezTo>
                    <a:pt x="2687" y="1103"/>
                    <a:pt x="2480" y="500"/>
                    <a:pt x="2175" y="310"/>
                  </a:cubicBezTo>
                  <a:cubicBezTo>
                    <a:pt x="2066" y="242"/>
                    <a:pt x="1955" y="235"/>
                    <a:pt x="1844" y="291"/>
                  </a:cubicBezTo>
                  <a:cubicBezTo>
                    <a:pt x="1830" y="298"/>
                    <a:pt x="1813" y="298"/>
                    <a:pt x="1799" y="290"/>
                  </a:cubicBezTo>
                  <a:cubicBezTo>
                    <a:pt x="1795" y="288"/>
                    <a:pt x="1414" y="88"/>
                    <a:pt x="1043" y="219"/>
                  </a:cubicBezTo>
                  <a:cubicBezTo>
                    <a:pt x="814" y="299"/>
                    <a:pt x="634" y="489"/>
                    <a:pt x="508" y="783"/>
                  </a:cubicBezTo>
                  <a:cubicBezTo>
                    <a:pt x="403" y="1030"/>
                    <a:pt x="350" y="1288"/>
                    <a:pt x="350" y="1549"/>
                  </a:cubicBezTo>
                  <a:cubicBezTo>
                    <a:pt x="352" y="1569"/>
                    <a:pt x="373" y="1722"/>
                    <a:pt x="465" y="1901"/>
                  </a:cubicBezTo>
                  <a:cubicBezTo>
                    <a:pt x="570" y="2106"/>
                    <a:pt x="725" y="2264"/>
                    <a:pt x="925" y="2371"/>
                  </a:cubicBezTo>
                  <a:close/>
                  <a:moveTo>
                    <a:pt x="1935" y="2481"/>
                  </a:moveTo>
                  <a:lnTo>
                    <a:pt x="1935" y="2481"/>
                  </a:lnTo>
                  <a:cubicBezTo>
                    <a:pt x="2349" y="2088"/>
                    <a:pt x="2270" y="1513"/>
                    <a:pt x="2218" y="1288"/>
                  </a:cubicBezTo>
                  <a:cubicBezTo>
                    <a:pt x="1765" y="1080"/>
                    <a:pt x="1588" y="886"/>
                    <a:pt x="1524" y="792"/>
                  </a:cubicBezTo>
                  <a:cubicBezTo>
                    <a:pt x="1243" y="1074"/>
                    <a:pt x="968" y="1204"/>
                    <a:pt x="800" y="1262"/>
                  </a:cubicBezTo>
                  <a:cubicBezTo>
                    <a:pt x="628" y="2113"/>
                    <a:pt x="1145" y="2447"/>
                    <a:pt x="1150" y="2450"/>
                  </a:cubicBezTo>
                  <a:cubicBezTo>
                    <a:pt x="1151" y="2451"/>
                    <a:pt x="1151" y="2451"/>
                    <a:pt x="1152" y="2451"/>
                  </a:cubicBezTo>
                  <a:cubicBezTo>
                    <a:pt x="1162" y="2458"/>
                    <a:pt x="1173" y="2467"/>
                    <a:pt x="1186" y="2476"/>
                  </a:cubicBezTo>
                  <a:cubicBezTo>
                    <a:pt x="1324" y="2578"/>
                    <a:pt x="1611" y="2789"/>
                    <a:pt x="1935" y="2481"/>
                  </a:cubicBezTo>
                  <a:close/>
                  <a:moveTo>
                    <a:pt x="3151" y="4335"/>
                  </a:moveTo>
                  <a:lnTo>
                    <a:pt x="3151" y="4335"/>
                  </a:lnTo>
                  <a:cubicBezTo>
                    <a:pt x="3151" y="4610"/>
                    <a:pt x="2928" y="4834"/>
                    <a:pt x="2653" y="4834"/>
                  </a:cubicBezTo>
                  <a:lnTo>
                    <a:pt x="498" y="4835"/>
                  </a:lnTo>
                  <a:cubicBezTo>
                    <a:pt x="223" y="4835"/>
                    <a:pt x="0" y="4612"/>
                    <a:pt x="0" y="4337"/>
                  </a:cubicBezTo>
                  <a:lnTo>
                    <a:pt x="0" y="3481"/>
                  </a:lnTo>
                  <a:cubicBezTo>
                    <a:pt x="2" y="3214"/>
                    <a:pt x="135" y="3007"/>
                    <a:pt x="406" y="2849"/>
                  </a:cubicBezTo>
                  <a:cubicBezTo>
                    <a:pt x="415" y="2844"/>
                    <a:pt x="621" y="2728"/>
                    <a:pt x="927" y="2688"/>
                  </a:cubicBezTo>
                  <a:cubicBezTo>
                    <a:pt x="929" y="2688"/>
                    <a:pt x="931" y="2688"/>
                    <a:pt x="933" y="2688"/>
                  </a:cubicBezTo>
                  <a:cubicBezTo>
                    <a:pt x="961" y="2617"/>
                    <a:pt x="1050" y="2534"/>
                    <a:pt x="1034" y="2528"/>
                  </a:cubicBezTo>
                  <a:cubicBezTo>
                    <a:pt x="666" y="2387"/>
                    <a:pt x="473" y="2131"/>
                    <a:pt x="376" y="1942"/>
                  </a:cubicBezTo>
                  <a:cubicBezTo>
                    <a:pt x="271" y="1736"/>
                    <a:pt x="253" y="1564"/>
                    <a:pt x="252" y="1557"/>
                  </a:cubicBezTo>
                  <a:cubicBezTo>
                    <a:pt x="252" y="1555"/>
                    <a:pt x="252" y="1554"/>
                    <a:pt x="252" y="1552"/>
                  </a:cubicBezTo>
                  <a:cubicBezTo>
                    <a:pt x="251" y="1276"/>
                    <a:pt x="307" y="1005"/>
                    <a:pt x="418" y="745"/>
                  </a:cubicBezTo>
                  <a:cubicBezTo>
                    <a:pt x="555" y="424"/>
                    <a:pt x="755" y="216"/>
                    <a:pt x="1011" y="126"/>
                  </a:cubicBezTo>
                  <a:cubicBezTo>
                    <a:pt x="1373" y="0"/>
                    <a:pt x="1730" y="149"/>
                    <a:pt x="1823" y="193"/>
                  </a:cubicBezTo>
                  <a:cubicBezTo>
                    <a:pt x="1957" y="134"/>
                    <a:pt x="2096" y="145"/>
                    <a:pt x="2227" y="227"/>
                  </a:cubicBezTo>
                  <a:cubicBezTo>
                    <a:pt x="2565" y="438"/>
                    <a:pt x="2786" y="1070"/>
                    <a:pt x="2780" y="1528"/>
                  </a:cubicBezTo>
                  <a:cubicBezTo>
                    <a:pt x="2780" y="1529"/>
                    <a:pt x="2780" y="1530"/>
                    <a:pt x="2780" y="1531"/>
                  </a:cubicBezTo>
                  <a:cubicBezTo>
                    <a:pt x="2778" y="1556"/>
                    <a:pt x="2736" y="2145"/>
                    <a:pt x="2113" y="2557"/>
                  </a:cubicBezTo>
                  <a:cubicBezTo>
                    <a:pt x="2156" y="2592"/>
                    <a:pt x="2189" y="2637"/>
                    <a:pt x="2210" y="2689"/>
                  </a:cubicBezTo>
                  <a:cubicBezTo>
                    <a:pt x="2418" y="2707"/>
                    <a:pt x="2641" y="2793"/>
                    <a:pt x="2651" y="2797"/>
                  </a:cubicBezTo>
                  <a:cubicBezTo>
                    <a:pt x="2652" y="2797"/>
                    <a:pt x="2653" y="2798"/>
                    <a:pt x="2655" y="2799"/>
                  </a:cubicBezTo>
                  <a:cubicBezTo>
                    <a:pt x="2991" y="2966"/>
                    <a:pt x="3149" y="3182"/>
                    <a:pt x="3151" y="3479"/>
                  </a:cubicBezTo>
                  <a:lnTo>
                    <a:pt x="3151" y="4335"/>
                  </a:lnTo>
                  <a:close/>
                  <a:moveTo>
                    <a:pt x="1195" y="1489"/>
                  </a:moveTo>
                  <a:lnTo>
                    <a:pt x="1195" y="1489"/>
                  </a:lnTo>
                  <a:cubicBezTo>
                    <a:pt x="1146" y="1489"/>
                    <a:pt x="1106" y="1529"/>
                    <a:pt x="1106" y="1578"/>
                  </a:cubicBezTo>
                  <a:cubicBezTo>
                    <a:pt x="1106" y="1628"/>
                    <a:pt x="1146" y="1667"/>
                    <a:pt x="1195" y="1667"/>
                  </a:cubicBezTo>
                  <a:cubicBezTo>
                    <a:pt x="1244" y="1667"/>
                    <a:pt x="1284" y="1628"/>
                    <a:pt x="1284" y="1578"/>
                  </a:cubicBezTo>
                  <a:cubicBezTo>
                    <a:pt x="1284" y="1529"/>
                    <a:pt x="1244" y="1489"/>
                    <a:pt x="1195" y="1489"/>
                  </a:cubicBezTo>
                  <a:close/>
                  <a:moveTo>
                    <a:pt x="1790" y="1578"/>
                  </a:moveTo>
                  <a:lnTo>
                    <a:pt x="1790" y="1578"/>
                  </a:lnTo>
                  <a:cubicBezTo>
                    <a:pt x="1790" y="1529"/>
                    <a:pt x="1830" y="1489"/>
                    <a:pt x="1879" y="1489"/>
                  </a:cubicBezTo>
                  <a:cubicBezTo>
                    <a:pt x="1928" y="1489"/>
                    <a:pt x="1968" y="1529"/>
                    <a:pt x="1968" y="1578"/>
                  </a:cubicBezTo>
                  <a:cubicBezTo>
                    <a:pt x="1968" y="1628"/>
                    <a:pt x="1928" y="1667"/>
                    <a:pt x="1879" y="1667"/>
                  </a:cubicBezTo>
                  <a:cubicBezTo>
                    <a:pt x="1830" y="1667"/>
                    <a:pt x="1790" y="1628"/>
                    <a:pt x="1790" y="1578"/>
                  </a:cubicBezTo>
                  <a:close/>
                </a:path>
              </a:pathLst>
            </a:custGeom>
            <a:solidFill>
              <a:schemeClr val="bg1"/>
            </a:solid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dirty="0">
                <a:solidFill>
                  <a:srgbClr val="000000"/>
                </a:solidFill>
                <a:latin typeface="Anova Light"/>
              </a:endParaRPr>
            </a:p>
          </p:txBody>
        </p:sp>
      </p:grpSp>
      <p:grpSp>
        <p:nvGrpSpPr>
          <p:cNvPr id="92" name="Group 91">
            <a:extLst>
              <a:ext uri="{FF2B5EF4-FFF2-40B4-BE49-F238E27FC236}">
                <a16:creationId xmlns:a16="http://schemas.microsoft.com/office/drawing/2014/main" id="{AF08EB9D-7181-2199-738E-240FA9646831}"/>
              </a:ext>
            </a:extLst>
          </p:cNvPr>
          <p:cNvGrpSpPr/>
          <p:nvPr/>
        </p:nvGrpSpPr>
        <p:grpSpPr>
          <a:xfrm>
            <a:off x="818857" y="1906768"/>
            <a:ext cx="609600" cy="609600"/>
            <a:chOff x="1272530" y="3037128"/>
            <a:chExt cx="1487498" cy="1487498"/>
          </a:xfrm>
        </p:grpSpPr>
        <p:sp>
          <p:nvSpPr>
            <p:cNvPr id="9" name="Oval 8">
              <a:extLst>
                <a:ext uri="{FF2B5EF4-FFF2-40B4-BE49-F238E27FC236}">
                  <a16:creationId xmlns:a16="http://schemas.microsoft.com/office/drawing/2014/main" id="{674C8F20-02F2-478D-9A4A-C67B4B8ADBA9}"/>
                </a:ext>
              </a:extLst>
            </p:cNvPr>
            <p:cNvSpPr/>
            <p:nvPr/>
          </p:nvSpPr>
          <p:spPr>
            <a:xfrm>
              <a:off x="1272530" y="3037128"/>
              <a:ext cx="1487498" cy="14874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4800" dirty="0">
                <a:solidFill>
                  <a:srgbClr val="FFFFFF"/>
                </a:solidFill>
                <a:latin typeface="Anova Light"/>
              </a:endParaRPr>
            </a:p>
          </p:txBody>
        </p:sp>
        <p:sp>
          <p:nvSpPr>
            <p:cNvPr id="3" name="Freeform 5">
              <a:extLst>
                <a:ext uri="{FF2B5EF4-FFF2-40B4-BE49-F238E27FC236}">
                  <a16:creationId xmlns:a16="http://schemas.microsoft.com/office/drawing/2014/main" id="{1A3264D0-16E9-78FD-1295-7068A1DE3AD3}"/>
                </a:ext>
              </a:extLst>
            </p:cNvPr>
            <p:cNvSpPr>
              <a:spLocks noChangeAspect="1" noEditPoints="1"/>
            </p:cNvSpPr>
            <p:nvPr/>
          </p:nvSpPr>
          <p:spPr bwMode="auto">
            <a:xfrm>
              <a:off x="1504256" y="3358810"/>
              <a:ext cx="1063305" cy="914400"/>
            </a:xfrm>
            <a:custGeom>
              <a:avLst/>
              <a:gdLst>
                <a:gd name="T0" fmla="*/ 2694 w 4732"/>
                <a:gd name="T1" fmla="*/ 2440 h 4060"/>
                <a:gd name="T2" fmla="*/ 2152 w 4732"/>
                <a:gd name="T3" fmla="*/ 2501 h 4060"/>
                <a:gd name="T4" fmla="*/ 2137 w 4732"/>
                <a:gd name="T5" fmla="*/ 2393 h 4060"/>
                <a:gd name="T6" fmla="*/ 2648 w 4732"/>
                <a:gd name="T7" fmla="*/ 2392 h 4060"/>
                <a:gd name="T8" fmla="*/ 4555 w 4732"/>
                <a:gd name="T9" fmla="*/ 2317 h 4060"/>
                <a:gd name="T10" fmla="*/ 4555 w 4732"/>
                <a:gd name="T11" fmla="*/ 2317 h 4060"/>
                <a:gd name="T12" fmla="*/ 4337 w 4732"/>
                <a:gd name="T13" fmla="*/ 2485 h 4060"/>
                <a:gd name="T14" fmla="*/ 4337 w 4732"/>
                <a:gd name="T15" fmla="*/ 1404 h 4060"/>
                <a:gd name="T16" fmla="*/ 4488 w 4732"/>
                <a:gd name="T17" fmla="*/ 2428 h 4060"/>
                <a:gd name="T18" fmla="*/ 3702 w 4732"/>
                <a:gd name="T19" fmla="*/ 2667 h 4060"/>
                <a:gd name="T20" fmla="*/ 3702 w 4732"/>
                <a:gd name="T21" fmla="*/ 2667 h 4060"/>
                <a:gd name="T22" fmla="*/ 2173 w 4732"/>
                <a:gd name="T23" fmla="*/ 3080 h 4060"/>
                <a:gd name="T24" fmla="*/ 1181 w 4732"/>
                <a:gd name="T25" fmla="*/ 3085 h 4060"/>
                <a:gd name="T26" fmla="*/ 537 w 4732"/>
                <a:gd name="T27" fmla="*/ 1427 h 4060"/>
                <a:gd name="T28" fmla="*/ 4194 w 4732"/>
                <a:gd name="T29" fmla="*/ 1427 h 4060"/>
                <a:gd name="T30" fmla="*/ 3277 w 4732"/>
                <a:gd name="T31" fmla="*/ 2600 h 4060"/>
                <a:gd name="T32" fmla="*/ 3277 w 4732"/>
                <a:gd name="T33" fmla="*/ 2807 h 4060"/>
                <a:gd name="T34" fmla="*/ 3461 w 4732"/>
                <a:gd name="T35" fmla="*/ 3080 h 4060"/>
                <a:gd name="T36" fmla="*/ 394 w 4732"/>
                <a:gd name="T37" fmla="*/ 2485 h 4060"/>
                <a:gd name="T38" fmla="*/ 243 w 4732"/>
                <a:gd name="T39" fmla="*/ 1460 h 4060"/>
                <a:gd name="T40" fmla="*/ 451 w 4732"/>
                <a:gd name="T41" fmla="*/ 1460 h 4060"/>
                <a:gd name="T42" fmla="*/ 66 w 4732"/>
                <a:gd name="T43" fmla="*/ 1944 h 4060"/>
                <a:gd name="T44" fmla="*/ 66 w 4732"/>
                <a:gd name="T45" fmla="*/ 1944 h 4060"/>
                <a:gd name="T46" fmla="*/ 2392 w 4732"/>
                <a:gd name="T47" fmla="*/ 65 h 4060"/>
                <a:gd name="T48" fmla="*/ 2392 w 4732"/>
                <a:gd name="T49" fmla="*/ 277 h 4060"/>
                <a:gd name="T50" fmla="*/ 4538 w 4732"/>
                <a:gd name="T51" fmla="*/ 1392 h 4060"/>
                <a:gd name="T52" fmla="*/ 4431 w 4732"/>
                <a:gd name="T53" fmla="*/ 1337 h 4060"/>
                <a:gd name="T54" fmla="*/ 3461 w 4732"/>
                <a:gd name="T55" fmla="*/ 626 h 4060"/>
                <a:gd name="T56" fmla="*/ 2565 w 4732"/>
                <a:gd name="T57" fmla="*/ 172 h 4060"/>
                <a:gd name="T58" fmla="*/ 2358 w 4732"/>
                <a:gd name="T59" fmla="*/ 342 h 4060"/>
                <a:gd name="T60" fmla="*/ 473 w 4732"/>
                <a:gd name="T61" fmla="*/ 1366 h 4060"/>
                <a:gd name="T62" fmla="*/ 189 w 4732"/>
                <a:gd name="T63" fmla="*/ 1406 h 4060"/>
                <a:gd name="T64" fmla="*/ 146 w 4732"/>
                <a:gd name="T65" fmla="*/ 2398 h 4060"/>
                <a:gd name="T66" fmla="*/ 300 w 4732"/>
                <a:gd name="T67" fmla="*/ 2552 h 4060"/>
                <a:gd name="T68" fmla="*/ 1126 w 4732"/>
                <a:gd name="T69" fmla="*/ 3133 h 4060"/>
                <a:gd name="T70" fmla="*/ 1183 w 4732"/>
                <a:gd name="T71" fmla="*/ 4060 h 4060"/>
                <a:gd name="T72" fmla="*/ 2173 w 4732"/>
                <a:gd name="T73" fmla="*/ 3146 h 4060"/>
                <a:gd name="T74" fmla="*/ 4337 w 4732"/>
                <a:gd name="T75" fmla="*/ 2552 h 4060"/>
                <a:gd name="T76" fmla="*/ 4548 w 4732"/>
                <a:gd name="T77" fmla="*/ 2475 h 4060"/>
                <a:gd name="T78" fmla="*/ 4538 w 4732"/>
                <a:gd name="T79" fmla="*/ 1392 h 4060"/>
                <a:gd name="T80" fmla="*/ 3055 w 4732"/>
                <a:gd name="T81" fmla="*/ 1987 h 4060"/>
                <a:gd name="T82" fmla="*/ 3367 w 4732"/>
                <a:gd name="T83" fmla="*/ 1675 h 4060"/>
                <a:gd name="T84" fmla="*/ 1730 w 4732"/>
                <a:gd name="T85" fmla="*/ 1987 h 4060"/>
                <a:gd name="T86" fmla="*/ 2042 w 4732"/>
                <a:gd name="T87" fmla="*/ 1675 h 4060"/>
                <a:gd name="T88" fmla="*/ 2624 w 4732"/>
                <a:gd name="T89" fmla="*/ 1671 h 4060"/>
                <a:gd name="T90" fmla="*/ 3050 w 4732"/>
                <a:gd name="T91" fmla="*/ 2098 h 4060"/>
                <a:gd name="T92" fmla="*/ 3050 w 4732"/>
                <a:gd name="T93" fmla="*/ 1178 h 4060"/>
                <a:gd name="T94" fmla="*/ 3544 w 4732"/>
                <a:gd name="T95" fmla="*/ 1671 h 4060"/>
                <a:gd name="T96" fmla="*/ 1301 w 4732"/>
                <a:gd name="T97" fmla="*/ 1671 h 4060"/>
                <a:gd name="T98" fmla="*/ 1728 w 4732"/>
                <a:gd name="T99" fmla="*/ 2098 h 4060"/>
                <a:gd name="T100" fmla="*/ 1234 w 4732"/>
                <a:gd name="T101" fmla="*/ 1671 h 4060"/>
                <a:gd name="T102" fmla="*/ 1728 w 4732"/>
                <a:gd name="T103" fmla="*/ 1178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32" h="4060">
                  <a:moveTo>
                    <a:pt x="2695" y="2393"/>
                  </a:moveTo>
                  <a:lnTo>
                    <a:pt x="2695" y="2393"/>
                  </a:lnTo>
                  <a:cubicBezTo>
                    <a:pt x="2708" y="2406"/>
                    <a:pt x="2708" y="2427"/>
                    <a:pt x="2694" y="2440"/>
                  </a:cubicBezTo>
                  <a:lnTo>
                    <a:pt x="2629" y="2503"/>
                  </a:lnTo>
                  <a:cubicBezTo>
                    <a:pt x="2564" y="2568"/>
                    <a:pt x="2478" y="2600"/>
                    <a:pt x="2392" y="2600"/>
                  </a:cubicBezTo>
                  <a:cubicBezTo>
                    <a:pt x="2305" y="2600"/>
                    <a:pt x="2218" y="2567"/>
                    <a:pt x="2152" y="2501"/>
                  </a:cubicBezTo>
                  <a:lnTo>
                    <a:pt x="2090" y="2440"/>
                  </a:lnTo>
                  <a:cubicBezTo>
                    <a:pt x="2077" y="2427"/>
                    <a:pt x="2077" y="2406"/>
                    <a:pt x="2090" y="2393"/>
                  </a:cubicBezTo>
                  <a:cubicBezTo>
                    <a:pt x="2103" y="2380"/>
                    <a:pt x="2124" y="2380"/>
                    <a:pt x="2137" y="2393"/>
                  </a:cubicBezTo>
                  <a:lnTo>
                    <a:pt x="2199" y="2454"/>
                  </a:lnTo>
                  <a:cubicBezTo>
                    <a:pt x="2305" y="2559"/>
                    <a:pt x="2477" y="2559"/>
                    <a:pt x="2583" y="2456"/>
                  </a:cubicBezTo>
                  <a:lnTo>
                    <a:pt x="2648" y="2392"/>
                  </a:lnTo>
                  <a:cubicBezTo>
                    <a:pt x="2661" y="2379"/>
                    <a:pt x="2682" y="2380"/>
                    <a:pt x="2695" y="2393"/>
                  </a:cubicBezTo>
                  <a:close/>
                  <a:moveTo>
                    <a:pt x="4555" y="2317"/>
                  </a:moveTo>
                  <a:lnTo>
                    <a:pt x="4555" y="2317"/>
                  </a:lnTo>
                  <a:lnTo>
                    <a:pt x="4555" y="1551"/>
                  </a:lnTo>
                  <a:cubicBezTo>
                    <a:pt x="4610" y="1660"/>
                    <a:pt x="4665" y="1805"/>
                    <a:pt x="4665" y="1944"/>
                  </a:cubicBezTo>
                  <a:cubicBezTo>
                    <a:pt x="4665" y="2080"/>
                    <a:pt x="4615" y="2197"/>
                    <a:pt x="4555" y="2317"/>
                  </a:cubicBezTo>
                  <a:close/>
                  <a:moveTo>
                    <a:pt x="4431" y="2485"/>
                  </a:moveTo>
                  <a:lnTo>
                    <a:pt x="4431" y="2485"/>
                  </a:lnTo>
                  <a:lnTo>
                    <a:pt x="4337" y="2485"/>
                  </a:lnTo>
                  <a:cubicBezTo>
                    <a:pt x="4306" y="2485"/>
                    <a:pt x="4280" y="2460"/>
                    <a:pt x="4280" y="2428"/>
                  </a:cubicBezTo>
                  <a:lnTo>
                    <a:pt x="4280" y="1460"/>
                  </a:lnTo>
                  <a:cubicBezTo>
                    <a:pt x="4280" y="1429"/>
                    <a:pt x="4306" y="1404"/>
                    <a:pt x="4337" y="1404"/>
                  </a:cubicBezTo>
                  <a:lnTo>
                    <a:pt x="4431" y="1404"/>
                  </a:lnTo>
                  <a:cubicBezTo>
                    <a:pt x="4462" y="1404"/>
                    <a:pt x="4488" y="1429"/>
                    <a:pt x="4488" y="1460"/>
                  </a:cubicBezTo>
                  <a:lnTo>
                    <a:pt x="4488" y="2428"/>
                  </a:lnTo>
                  <a:cubicBezTo>
                    <a:pt x="4488" y="2460"/>
                    <a:pt x="4462" y="2485"/>
                    <a:pt x="4431" y="2485"/>
                  </a:cubicBezTo>
                  <a:close/>
                  <a:moveTo>
                    <a:pt x="3702" y="2667"/>
                  </a:moveTo>
                  <a:lnTo>
                    <a:pt x="3702" y="2667"/>
                  </a:lnTo>
                  <a:cubicBezTo>
                    <a:pt x="3587" y="2712"/>
                    <a:pt x="3456" y="2736"/>
                    <a:pt x="3311" y="2740"/>
                  </a:cubicBezTo>
                  <a:lnTo>
                    <a:pt x="3311" y="2667"/>
                  </a:lnTo>
                  <a:lnTo>
                    <a:pt x="3702" y="2667"/>
                  </a:lnTo>
                  <a:close/>
                  <a:moveTo>
                    <a:pt x="3461" y="3080"/>
                  </a:moveTo>
                  <a:lnTo>
                    <a:pt x="3461" y="3080"/>
                  </a:lnTo>
                  <a:lnTo>
                    <a:pt x="2173" y="3080"/>
                  </a:lnTo>
                  <a:cubicBezTo>
                    <a:pt x="2114" y="3080"/>
                    <a:pt x="2060" y="3102"/>
                    <a:pt x="2019" y="3144"/>
                  </a:cubicBezTo>
                  <a:lnTo>
                    <a:pt x="1215" y="3948"/>
                  </a:lnTo>
                  <a:cubicBezTo>
                    <a:pt x="1205" y="3116"/>
                    <a:pt x="1189" y="3095"/>
                    <a:pt x="1181" y="3085"/>
                  </a:cubicBezTo>
                  <a:cubicBezTo>
                    <a:pt x="1176" y="3077"/>
                    <a:pt x="1168" y="3073"/>
                    <a:pt x="1160" y="3071"/>
                  </a:cubicBezTo>
                  <a:cubicBezTo>
                    <a:pt x="805" y="3017"/>
                    <a:pt x="537" y="2705"/>
                    <a:pt x="537" y="2346"/>
                  </a:cubicBezTo>
                  <a:lnTo>
                    <a:pt x="537" y="1427"/>
                  </a:lnTo>
                  <a:cubicBezTo>
                    <a:pt x="537" y="1022"/>
                    <a:pt x="866" y="693"/>
                    <a:pt x="1271" y="693"/>
                  </a:cubicBezTo>
                  <a:lnTo>
                    <a:pt x="3461" y="693"/>
                  </a:lnTo>
                  <a:cubicBezTo>
                    <a:pt x="3865" y="693"/>
                    <a:pt x="4194" y="1022"/>
                    <a:pt x="4194" y="1427"/>
                  </a:cubicBezTo>
                  <a:lnTo>
                    <a:pt x="4194" y="2160"/>
                  </a:lnTo>
                  <a:cubicBezTo>
                    <a:pt x="4118" y="2355"/>
                    <a:pt x="3998" y="2503"/>
                    <a:pt x="3837" y="2600"/>
                  </a:cubicBezTo>
                  <a:lnTo>
                    <a:pt x="3277" y="2600"/>
                  </a:lnTo>
                  <a:cubicBezTo>
                    <a:pt x="3259" y="2600"/>
                    <a:pt x="3244" y="2615"/>
                    <a:pt x="3244" y="2634"/>
                  </a:cubicBezTo>
                  <a:lnTo>
                    <a:pt x="3244" y="2773"/>
                  </a:lnTo>
                  <a:cubicBezTo>
                    <a:pt x="3244" y="2792"/>
                    <a:pt x="3259" y="2807"/>
                    <a:pt x="3277" y="2807"/>
                  </a:cubicBezTo>
                  <a:cubicBezTo>
                    <a:pt x="3704" y="2807"/>
                    <a:pt x="4017" y="2638"/>
                    <a:pt x="4194" y="2317"/>
                  </a:cubicBezTo>
                  <a:lnTo>
                    <a:pt x="4194" y="2346"/>
                  </a:lnTo>
                  <a:cubicBezTo>
                    <a:pt x="4194" y="2751"/>
                    <a:pt x="3865" y="3080"/>
                    <a:pt x="3461" y="3080"/>
                  </a:cubicBezTo>
                  <a:close/>
                  <a:moveTo>
                    <a:pt x="451" y="2428"/>
                  </a:moveTo>
                  <a:lnTo>
                    <a:pt x="451" y="2428"/>
                  </a:lnTo>
                  <a:cubicBezTo>
                    <a:pt x="451" y="2460"/>
                    <a:pt x="425" y="2485"/>
                    <a:pt x="394" y="2485"/>
                  </a:cubicBezTo>
                  <a:lnTo>
                    <a:pt x="300" y="2485"/>
                  </a:lnTo>
                  <a:cubicBezTo>
                    <a:pt x="269" y="2485"/>
                    <a:pt x="243" y="2460"/>
                    <a:pt x="243" y="2428"/>
                  </a:cubicBezTo>
                  <a:lnTo>
                    <a:pt x="243" y="1460"/>
                  </a:lnTo>
                  <a:cubicBezTo>
                    <a:pt x="243" y="1429"/>
                    <a:pt x="269" y="1404"/>
                    <a:pt x="300" y="1404"/>
                  </a:cubicBezTo>
                  <a:lnTo>
                    <a:pt x="394" y="1404"/>
                  </a:lnTo>
                  <a:cubicBezTo>
                    <a:pt x="425" y="1404"/>
                    <a:pt x="451" y="1429"/>
                    <a:pt x="451" y="1460"/>
                  </a:cubicBezTo>
                  <a:lnTo>
                    <a:pt x="451" y="2428"/>
                  </a:lnTo>
                  <a:close/>
                  <a:moveTo>
                    <a:pt x="66" y="1944"/>
                  </a:moveTo>
                  <a:lnTo>
                    <a:pt x="66" y="1944"/>
                  </a:lnTo>
                  <a:cubicBezTo>
                    <a:pt x="66" y="1807"/>
                    <a:pt x="116" y="1665"/>
                    <a:pt x="177" y="1552"/>
                  </a:cubicBezTo>
                  <a:lnTo>
                    <a:pt x="177" y="2312"/>
                  </a:lnTo>
                  <a:cubicBezTo>
                    <a:pt x="117" y="2195"/>
                    <a:pt x="66" y="2080"/>
                    <a:pt x="66" y="1944"/>
                  </a:cubicBezTo>
                  <a:close/>
                  <a:moveTo>
                    <a:pt x="2285" y="172"/>
                  </a:moveTo>
                  <a:lnTo>
                    <a:pt x="2285" y="172"/>
                  </a:lnTo>
                  <a:cubicBezTo>
                    <a:pt x="2285" y="113"/>
                    <a:pt x="2333" y="65"/>
                    <a:pt x="2392" y="65"/>
                  </a:cubicBezTo>
                  <a:cubicBezTo>
                    <a:pt x="2450" y="65"/>
                    <a:pt x="2498" y="113"/>
                    <a:pt x="2498" y="172"/>
                  </a:cubicBezTo>
                  <a:cubicBezTo>
                    <a:pt x="2498" y="228"/>
                    <a:pt x="2455" y="274"/>
                    <a:pt x="2399" y="278"/>
                  </a:cubicBezTo>
                  <a:cubicBezTo>
                    <a:pt x="2397" y="277"/>
                    <a:pt x="2394" y="277"/>
                    <a:pt x="2392" y="277"/>
                  </a:cubicBezTo>
                  <a:cubicBezTo>
                    <a:pt x="2389" y="277"/>
                    <a:pt x="2387" y="277"/>
                    <a:pt x="2384" y="278"/>
                  </a:cubicBezTo>
                  <a:cubicBezTo>
                    <a:pt x="2329" y="274"/>
                    <a:pt x="2285" y="228"/>
                    <a:pt x="2285" y="172"/>
                  </a:cubicBezTo>
                  <a:close/>
                  <a:moveTo>
                    <a:pt x="4538" y="1392"/>
                  </a:moveTo>
                  <a:lnTo>
                    <a:pt x="4538" y="1392"/>
                  </a:lnTo>
                  <a:cubicBezTo>
                    <a:pt x="4535" y="1388"/>
                    <a:pt x="4531" y="1385"/>
                    <a:pt x="4527" y="1383"/>
                  </a:cubicBezTo>
                  <a:cubicBezTo>
                    <a:pt x="4504" y="1355"/>
                    <a:pt x="4470" y="1337"/>
                    <a:pt x="4431" y="1337"/>
                  </a:cubicBezTo>
                  <a:lnTo>
                    <a:pt x="4337" y="1337"/>
                  </a:lnTo>
                  <a:cubicBezTo>
                    <a:pt x="4307" y="1337"/>
                    <a:pt x="4280" y="1348"/>
                    <a:pt x="4258" y="1365"/>
                  </a:cubicBezTo>
                  <a:cubicBezTo>
                    <a:pt x="4227" y="953"/>
                    <a:pt x="3881" y="626"/>
                    <a:pt x="3461" y="626"/>
                  </a:cubicBezTo>
                  <a:lnTo>
                    <a:pt x="2425" y="626"/>
                  </a:lnTo>
                  <a:lnTo>
                    <a:pt x="2425" y="342"/>
                  </a:lnTo>
                  <a:cubicBezTo>
                    <a:pt x="2505" y="326"/>
                    <a:pt x="2565" y="256"/>
                    <a:pt x="2565" y="172"/>
                  </a:cubicBezTo>
                  <a:cubicBezTo>
                    <a:pt x="2565" y="76"/>
                    <a:pt x="2487" y="0"/>
                    <a:pt x="2392" y="0"/>
                  </a:cubicBezTo>
                  <a:cubicBezTo>
                    <a:pt x="2296" y="0"/>
                    <a:pt x="2219" y="76"/>
                    <a:pt x="2219" y="172"/>
                  </a:cubicBezTo>
                  <a:cubicBezTo>
                    <a:pt x="2219" y="256"/>
                    <a:pt x="2279" y="326"/>
                    <a:pt x="2358" y="342"/>
                  </a:cubicBezTo>
                  <a:lnTo>
                    <a:pt x="2358" y="626"/>
                  </a:lnTo>
                  <a:lnTo>
                    <a:pt x="1271" y="626"/>
                  </a:lnTo>
                  <a:cubicBezTo>
                    <a:pt x="850" y="626"/>
                    <a:pt x="504" y="953"/>
                    <a:pt x="473" y="1366"/>
                  </a:cubicBezTo>
                  <a:cubicBezTo>
                    <a:pt x="451" y="1348"/>
                    <a:pt x="424" y="1337"/>
                    <a:pt x="394" y="1337"/>
                  </a:cubicBezTo>
                  <a:lnTo>
                    <a:pt x="300" y="1337"/>
                  </a:lnTo>
                  <a:cubicBezTo>
                    <a:pt x="252" y="1337"/>
                    <a:pt x="210" y="1365"/>
                    <a:pt x="189" y="1406"/>
                  </a:cubicBezTo>
                  <a:cubicBezTo>
                    <a:pt x="188" y="1407"/>
                    <a:pt x="186" y="1409"/>
                    <a:pt x="185" y="1411"/>
                  </a:cubicBezTo>
                  <a:cubicBezTo>
                    <a:pt x="95" y="1539"/>
                    <a:pt x="0" y="1746"/>
                    <a:pt x="0" y="1944"/>
                  </a:cubicBezTo>
                  <a:cubicBezTo>
                    <a:pt x="0" y="2118"/>
                    <a:pt x="71" y="2254"/>
                    <a:pt x="146" y="2398"/>
                  </a:cubicBezTo>
                  <a:cubicBezTo>
                    <a:pt x="158" y="2421"/>
                    <a:pt x="171" y="2445"/>
                    <a:pt x="183" y="2468"/>
                  </a:cubicBezTo>
                  <a:cubicBezTo>
                    <a:pt x="183" y="2469"/>
                    <a:pt x="184" y="2470"/>
                    <a:pt x="184" y="2471"/>
                  </a:cubicBezTo>
                  <a:cubicBezTo>
                    <a:pt x="202" y="2518"/>
                    <a:pt x="247" y="2552"/>
                    <a:pt x="300" y="2552"/>
                  </a:cubicBezTo>
                  <a:lnTo>
                    <a:pt x="394" y="2552"/>
                  </a:lnTo>
                  <a:cubicBezTo>
                    <a:pt x="431" y="2552"/>
                    <a:pt x="465" y="2535"/>
                    <a:pt x="488" y="2508"/>
                  </a:cubicBezTo>
                  <a:cubicBezTo>
                    <a:pt x="553" y="2821"/>
                    <a:pt x="805" y="3074"/>
                    <a:pt x="1126" y="3133"/>
                  </a:cubicBezTo>
                  <a:cubicBezTo>
                    <a:pt x="1137" y="3237"/>
                    <a:pt x="1146" y="3723"/>
                    <a:pt x="1150" y="4028"/>
                  </a:cubicBezTo>
                  <a:cubicBezTo>
                    <a:pt x="1150" y="4041"/>
                    <a:pt x="1158" y="4053"/>
                    <a:pt x="1171" y="4058"/>
                  </a:cubicBezTo>
                  <a:cubicBezTo>
                    <a:pt x="1175" y="4060"/>
                    <a:pt x="1179" y="4060"/>
                    <a:pt x="1183" y="4060"/>
                  </a:cubicBezTo>
                  <a:cubicBezTo>
                    <a:pt x="1192" y="4060"/>
                    <a:pt x="1200" y="4057"/>
                    <a:pt x="1207" y="4051"/>
                  </a:cubicBezTo>
                  <a:lnTo>
                    <a:pt x="2066" y="3191"/>
                  </a:lnTo>
                  <a:cubicBezTo>
                    <a:pt x="2094" y="3162"/>
                    <a:pt x="2132" y="3146"/>
                    <a:pt x="2173" y="3146"/>
                  </a:cubicBezTo>
                  <a:lnTo>
                    <a:pt x="3461" y="3146"/>
                  </a:lnTo>
                  <a:cubicBezTo>
                    <a:pt x="3846" y="3146"/>
                    <a:pt x="4169" y="2873"/>
                    <a:pt x="4244" y="2509"/>
                  </a:cubicBezTo>
                  <a:cubicBezTo>
                    <a:pt x="4267" y="2535"/>
                    <a:pt x="4300" y="2552"/>
                    <a:pt x="4337" y="2552"/>
                  </a:cubicBezTo>
                  <a:lnTo>
                    <a:pt x="4431" y="2552"/>
                  </a:lnTo>
                  <a:cubicBezTo>
                    <a:pt x="4479" y="2552"/>
                    <a:pt x="4521" y="2524"/>
                    <a:pt x="4541" y="2484"/>
                  </a:cubicBezTo>
                  <a:cubicBezTo>
                    <a:pt x="4544" y="2481"/>
                    <a:pt x="4546" y="2478"/>
                    <a:pt x="4548" y="2475"/>
                  </a:cubicBezTo>
                  <a:cubicBezTo>
                    <a:pt x="4559" y="2454"/>
                    <a:pt x="4569" y="2433"/>
                    <a:pt x="4580" y="2413"/>
                  </a:cubicBezTo>
                  <a:cubicBezTo>
                    <a:pt x="4655" y="2269"/>
                    <a:pt x="4732" y="2121"/>
                    <a:pt x="4732" y="1944"/>
                  </a:cubicBezTo>
                  <a:cubicBezTo>
                    <a:pt x="4732" y="1727"/>
                    <a:pt x="4610" y="1495"/>
                    <a:pt x="4538" y="1392"/>
                  </a:cubicBezTo>
                  <a:close/>
                  <a:moveTo>
                    <a:pt x="3367" y="1675"/>
                  </a:moveTo>
                  <a:lnTo>
                    <a:pt x="3367" y="1675"/>
                  </a:lnTo>
                  <a:cubicBezTo>
                    <a:pt x="3367" y="1847"/>
                    <a:pt x="3228" y="1987"/>
                    <a:pt x="3055" y="1987"/>
                  </a:cubicBezTo>
                  <a:cubicBezTo>
                    <a:pt x="2883" y="1987"/>
                    <a:pt x="2743" y="1847"/>
                    <a:pt x="2743" y="1675"/>
                  </a:cubicBezTo>
                  <a:cubicBezTo>
                    <a:pt x="2743" y="1502"/>
                    <a:pt x="2883" y="1363"/>
                    <a:pt x="3055" y="1363"/>
                  </a:cubicBezTo>
                  <a:cubicBezTo>
                    <a:pt x="3228" y="1363"/>
                    <a:pt x="3367" y="1502"/>
                    <a:pt x="3367" y="1675"/>
                  </a:cubicBezTo>
                  <a:close/>
                  <a:moveTo>
                    <a:pt x="2042" y="1675"/>
                  </a:moveTo>
                  <a:lnTo>
                    <a:pt x="2042" y="1675"/>
                  </a:lnTo>
                  <a:cubicBezTo>
                    <a:pt x="2042" y="1847"/>
                    <a:pt x="1902" y="1987"/>
                    <a:pt x="1730" y="1987"/>
                  </a:cubicBezTo>
                  <a:cubicBezTo>
                    <a:pt x="1558" y="1987"/>
                    <a:pt x="1418" y="1847"/>
                    <a:pt x="1418" y="1675"/>
                  </a:cubicBezTo>
                  <a:cubicBezTo>
                    <a:pt x="1418" y="1502"/>
                    <a:pt x="1558" y="1363"/>
                    <a:pt x="1730" y="1363"/>
                  </a:cubicBezTo>
                  <a:cubicBezTo>
                    <a:pt x="1902" y="1363"/>
                    <a:pt x="2042" y="1502"/>
                    <a:pt x="2042" y="1675"/>
                  </a:cubicBezTo>
                  <a:close/>
                  <a:moveTo>
                    <a:pt x="3050" y="2098"/>
                  </a:moveTo>
                  <a:lnTo>
                    <a:pt x="3050" y="2098"/>
                  </a:lnTo>
                  <a:cubicBezTo>
                    <a:pt x="2815" y="2098"/>
                    <a:pt x="2624" y="1907"/>
                    <a:pt x="2624" y="1671"/>
                  </a:cubicBezTo>
                  <a:cubicBezTo>
                    <a:pt x="2624" y="1436"/>
                    <a:pt x="2815" y="1245"/>
                    <a:pt x="3050" y="1245"/>
                  </a:cubicBezTo>
                  <a:cubicBezTo>
                    <a:pt x="3286" y="1245"/>
                    <a:pt x="3477" y="1436"/>
                    <a:pt x="3477" y="1671"/>
                  </a:cubicBezTo>
                  <a:cubicBezTo>
                    <a:pt x="3477" y="1907"/>
                    <a:pt x="3286" y="2098"/>
                    <a:pt x="3050" y="2098"/>
                  </a:cubicBezTo>
                  <a:close/>
                  <a:moveTo>
                    <a:pt x="3544" y="1671"/>
                  </a:moveTo>
                  <a:lnTo>
                    <a:pt x="3544" y="1671"/>
                  </a:lnTo>
                  <a:cubicBezTo>
                    <a:pt x="3544" y="1399"/>
                    <a:pt x="3322" y="1178"/>
                    <a:pt x="3050" y="1178"/>
                  </a:cubicBezTo>
                  <a:cubicBezTo>
                    <a:pt x="2778" y="1178"/>
                    <a:pt x="2557" y="1399"/>
                    <a:pt x="2557" y="1671"/>
                  </a:cubicBezTo>
                  <a:cubicBezTo>
                    <a:pt x="2557" y="1943"/>
                    <a:pt x="2778" y="2165"/>
                    <a:pt x="3050" y="2165"/>
                  </a:cubicBezTo>
                  <a:cubicBezTo>
                    <a:pt x="3322" y="2165"/>
                    <a:pt x="3544" y="1943"/>
                    <a:pt x="3544" y="1671"/>
                  </a:cubicBezTo>
                  <a:close/>
                  <a:moveTo>
                    <a:pt x="1728" y="2098"/>
                  </a:moveTo>
                  <a:lnTo>
                    <a:pt x="1728" y="2098"/>
                  </a:lnTo>
                  <a:cubicBezTo>
                    <a:pt x="1492" y="2098"/>
                    <a:pt x="1301" y="1907"/>
                    <a:pt x="1301" y="1671"/>
                  </a:cubicBezTo>
                  <a:cubicBezTo>
                    <a:pt x="1301" y="1436"/>
                    <a:pt x="1492" y="1245"/>
                    <a:pt x="1728" y="1245"/>
                  </a:cubicBezTo>
                  <a:cubicBezTo>
                    <a:pt x="1963" y="1245"/>
                    <a:pt x="2155" y="1436"/>
                    <a:pt x="2155" y="1671"/>
                  </a:cubicBezTo>
                  <a:cubicBezTo>
                    <a:pt x="2155" y="1907"/>
                    <a:pt x="1963" y="2098"/>
                    <a:pt x="1728" y="2098"/>
                  </a:cubicBezTo>
                  <a:close/>
                  <a:moveTo>
                    <a:pt x="1728" y="1178"/>
                  </a:moveTo>
                  <a:lnTo>
                    <a:pt x="1728" y="1178"/>
                  </a:lnTo>
                  <a:cubicBezTo>
                    <a:pt x="1456" y="1178"/>
                    <a:pt x="1234" y="1399"/>
                    <a:pt x="1234" y="1671"/>
                  </a:cubicBezTo>
                  <a:cubicBezTo>
                    <a:pt x="1234" y="1943"/>
                    <a:pt x="1456" y="2165"/>
                    <a:pt x="1728" y="2165"/>
                  </a:cubicBezTo>
                  <a:cubicBezTo>
                    <a:pt x="2000" y="2165"/>
                    <a:pt x="2221" y="1943"/>
                    <a:pt x="2221" y="1671"/>
                  </a:cubicBezTo>
                  <a:cubicBezTo>
                    <a:pt x="2221" y="1399"/>
                    <a:pt x="2000" y="1178"/>
                    <a:pt x="1728" y="1178"/>
                  </a:cubicBezTo>
                  <a:close/>
                </a:path>
              </a:pathLst>
            </a:custGeom>
            <a:solidFill>
              <a:schemeClr val="bg1"/>
            </a:solid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grpSp>
      <p:grpSp>
        <p:nvGrpSpPr>
          <p:cNvPr id="94" name="Group 93">
            <a:extLst>
              <a:ext uri="{FF2B5EF4-FFF2-40B4-BE49-F238E27FC236}">
                <a16:creationId xmlns:a16="http://schemas.microsoft.com/office/drawing/2014/main" id="{CEC2ECF1-D72D-5D87-E3D6-23CB715C6F43}"/>
              </a:ext>
            </a:extLst>
          </p:cNvPr>
          <p:cNvGrpSpPr/>
          <p:nvPr/>
        </p:nvGrpSpPr>
        <p:grpSpPr>
          <a:xfrm>
            <a:off x="831944" y="4802234"/>
            <a:ext cx="609600" cy="609600"/>
            <a:chOff x="1292160" y="7395075"/>
            <a:chExt cx="1487498" cy="1487498"/>
          </a:xfrm>
        </p:grpSpPr>
        <p:sp>
          <p:nvSpPr>
            <p:cNvPr id="11" name="Oval 10">
              <a:extLst>
                <a:ext uri="{FF2B5EF4-FFF2-40B4-BE49-F238E27FC236}">
                  <a16:creationId xmlns:a16="http://schemas.microsoft.com/office/drawing/2014/main" id="{549EBD45-33B7-4E09-A534-F046B31B9697}"/>
                </a:ext>
              </a:extLst>
            </p:cNvPr>
            <p:cNvSpPr/>
            <p:nvPr/>
          </p:nvSpPr>
          <p:spPr>
            <a:xfrm>
              <a:off x="1292160" y="7395075"/>
              <a:ext cx="1487498" cy="14874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4800">
                <a:solidFill>
                  <a:srgbClr val="FFFFFF"/>
                </a:solidFill>
                <a:latin typeface="Anova Light"/>
              </a:endParaRPr>
            </a:p>
          </p:txBody>
        </p:sp>
        <p:sp>
          <p:nvSpPr>
            <p:cNvPr id="5" name="Freeform 2">
              <a:extLst>
                <a:ext uri="{FF2B5EF4-FFF2-40B4-BE49-F238E27FC236}">
                  <a16:creationId xmlns:a16="http://schemas.microsoft.com/office/drawing/2014/main" id="{A5643821-CF68-D74F-0E74-E6B762B3277D}"/>
                </a:ext>
              </a:extLst>
            </p:cNvPr>
            <p:cNvSpPr>
              <a:spLocks noChangeAspect="1" noEditPoints="1"/>
            </p:cNvSpPr>
            <p:nvPr/>
          </p:nvSpPr>
          <p:spPr bwMode="auto">
            <a:xfrm>
              <a:off x="1599928" y="7672920"/>
              <a:ext cx="801104" cy="822960"/>
            </a:xfrm>
            <a:custGeom>
              <a:avLst/>
              <a:gdLst>
                <a:gd name="T0" fmla="*/ 3298 w 4668"/>
                <a:gd name="T1" fmla="*/ 2427 h 4799"/>
                <a:gd name="T2" fmla="*/ 2224 w 4668"/>
                <a:gd name="T3" fmla="*/ 2406 h 4799"/>
                <a:gd name="T4" fmla="*/ 3298 w 4668"/>
                <a:gd name="T5" fmla="*/ 2427 h 4799"/>
                <a:gd name="T6" fmla="*/ 4668 w 4668"/>
                <a:gd name="T7" fmla="*/ 3219 h 4799"/>
                <a:gd name="T8" fmla="*/ 4668 w 4668"/>
                <a:gd name="T9" fmla="*/ 3642 h 4799"/>
                <a:gd name="T10" fmla="*/ 4179 w 4668"/>
                <a:gd name="T11" fmla="*/ 3708 h 4799"/>
                <a:gd name="T12" fmla="*/ 4179 w 4668"/>
                <a:gd name="T13" fmla="*/ 3576 h 4799"/>
                <a:gd name="T14" fmla="*/ 3391 w 4668"/>
                <a:gd name="T15" fmla="*/ 2520 h 4799"/>
                <a:gd name="T16" fmla="*/ 2763 w 4668"/>
                <a:gd name="T17" fmla="*/ 3107 h 4799"/>
                <a:gd name="T18" fmla="*/ 2131 w 4668"/>
                <a:gd name="T19" fmla="*/ 2499 h 4799"/>
                <a:gd name="T20" fmla="*/ 666 w 4668"/>
                <a:gd name="T21" fmla="*/ 3937 h 4799"/>
                <a:gd name="T22" fmla="*/ 619 w 4668"/>
                <a:gd name="T23" fmla="*/ 3825 h 4799"/>
                <a:gd name="T24" fmla="*/ 1025 w 4668"/>
                <a:gd name="T25" fmla="*/ 1385 h 4799"/>
                <a:gd name="T26" fmla="*/ 441 w 4668"/>
                <a:gd name="T27" fmla="*/ 1880 h 4799"/>
                <a:gd name="T28" fmla="*/ 978 w 4668"/>
                <a:gd name="T29" fmla="*/ 1245 h 4799"/>
                <a:gd name="T30" fmla="*/ 2132 w 4668"/>
                <a:gd name="T31" fmla="*/ 2313 h 4799"/>
                <a:gd name="T32" fmla="*/ 2797 w 4668"/>
                <a:gd name="T33" fmla="*/ 1740 h 4799"/>
                <a:gd name="T34" fmla="*/ 4385 w 4668"/>
                <a:gd name="T35" fmla="*/ 1363 h 4799"/>
                <a:gd name="T36" fmla="*/ 4046 w 4668"/>
                <a:gd name="T37" fmla="*/ 1297 h 4799"/>
                <a:gd name="T38" fmla="*/ 4535 w 4668"/>
                <a:gd name="T39" fmla="*/ 1232 h 4799"/>
                <a:gd name="T40" fmla="*/ 4600 w 4668"/>
                <a:gd name="T41" fmla="*/ 1721 h 4799"/>
                <a:gd name="T42" fmla="*/ 4469 w 4668"/>
                <a:gd name="T43" fmla="*/ 1721 h 4799"/>
                <a:gd name="T44" fmla="*/ 3485 w 4668"/>
                <a:gd name="T45" fmla="*/ 2428 h 4799"/>
                <a:gd name="T46" fmla="*/ 4537 w 4668"/>
                <a:gd name="T47" fmla="*/ 3219 h 4799"/>
                <a:gd name="T48" fmla="*/ 4668 w 4668"/>
                <a:gd name="T49" fmla="*/ 3219 h 4799"/>
                <a:gd name="T50" fmla="*/ 4574 w 4668"/>
                <a:gd name="T51" fmla="*/ 4733 h 4799"/>
                <a:gd name="T52" fmla="*/ 4508 w 4668"/>
                <a:gd name="T53" fmla="*/ 4799 h 4799"/>
                <a:gd name="T54" fmla="*/ 0 w 4668"/>
                <a:gd name="T55" fmla="*/ 4733 h 4799"/>
                <a:gd name="T56" fmla="*/ 65 w 4668"/>
                <a:gd name="T57" fmla="*/ 0 h 4799"/>
                <a:gd name="T58" fmla="*/ 131 w 4668"/>
                <a:gd name="T59" fmla="*/ 535 h 4799"/>
                <a:gd name="T60" fmla="*/ 456 w 4668"/>
                <a:gd name="T61" fmla="*/ 601 h 4799"/>
                <a:gd name="T62" fmla="*/ 131 w 4668"/>
                <a:gd name="T63" fmla="*/ 666 h 4799"/>
                <a:gd name="T64" fmla="*/ 390 w 4668"/>
                <a:gd name="T65" fmla="*/ 1408 h 4799"/>
                <a:gd name="T66" fmla="*/ 390 w 4668"/>
                <a:gd name="T67" fmla="*/ 1539 h 4799"/>
                <a:gd name="T68" fmla="*/ 131 w 4668"/>
                <a:gd name="T69" fmla="*/ 2280 h 4799"/>
                <a:gd name="T70" fmla="*/ 456 w 4668"/>
                <a:gd name="T71" fmla="*/ 2346 h 4799"/>
                <a:gd name="T72" fmla="*/ 131 w 4668"/>
                <a:gd name="T73" fmla="*/ 2412 h 4799"/>
                <a:gd name="T74" fmla="*/ 390 w 4668"/>
                <a:gd name="T75" fmla="*/ 3153 h 4799"/>
                <a:gd name="T76" fmla="*/ 390 w 4668"/>
                <a:gd name="T77" fmla="*/ 3285 h 4799"/>
                <a:gd name="T78" fmla="*/ 131 w 4668"/>
                <a:gd name="T79" fmla="*/ 4026 h 4799"/>
                <a:gd name="T80" fmla="*/ 456 w 4668"/>
                <a:gd name="T81" fmla="*/ 4092 h 4799"/>
                <a:gd name="T82" fmla="*/ 131 w 4668"/>
                <a:gd name="T83" fmla="*/ 4157 h 4799"/>
                <a:gd name="T84" fmla="*/ 511 w 4668"/>
                <a:gd name="T85" fmla="*/ 4667 h 4799"/>
                <a:gd name="T86" fmla="*/ 577 w 4668"/>
                <a:gd name="T87" fmla="*/ 4285 h 4799"/>
                <a:gd name="T88" fmla="*/ 643 w 4668"/>
                <a:gd name="T89" fmla="*/ 4667 h 4799"/>
                <a:gd name="T90" fmla="*/ 1384 w 4668"/>
                <a:gd name="T91" fmla="*/ 4351 h 4799"/>
                <a:gd name="T92" fmla="*/ 1515 w 4668"/>
                <a:gd name="T93" fmla="*/ 4351 h 4799"/>
                <a:gd name="T94" fmla="*/ 2257 w 4668"/>
                <a:gd name="T95" fmla="*/ 4667 h 4799"/>
                <a:gd name="T96" fmla="*/ 2322 w 4668"/>
                <a:gd name="T97" fmla="*/ 4285 h 4799"/>
                <a:gd name="T98" fmla="*/ 2388 w 4668"/>
                <a:gd name="T99" fmla="*/ 4667 h 4799"/>
                <a:gd name="T100" fmla="*/ 3129 w 4668"/>
                <a:gd name="T101" fmla="*/ 4351 h 4799"/>
                <a:gd name="T102" fmla="*/ 3261 w 4668"/>
                <a:gd name="T103" fmla="*/ 4351 h 4799"/>
                <a:gd name="T104" fmla="*/ 4002 w 4668"/>
                <a:gd name="T105" fmla="*/ 4667 h 4799"/>
                <a:gd name="T106" fmla="*/ 4068 w 4668"/>
                <a:gd name="T107" fmla="*/ 4285 h 4799"/>
                <a:gd name="T108" fmla="*/ 4134 w 4668"/>
                <a:gd name="T109" fmla="*/ 4667 h 4799"/>
                <a:gd name="T110" fmla="*/ 4574 w 4668"/>
                <a:gd name="T111" fmla="*/ 4733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68" h="4799">
                  <a:moveTo>
                    <a:pt x="3298" y="2427"/>
                  </a:moveTo>
                  <a:lnTo>
                    <a:pt x="3298" y="2427"/>
                  </a:lnTo>
                  <a:lnTo>
                    <a:pt x="2750" y="1880"/>
                  </a:lnTo>
                  <a:lnTo>
                    <a:pt x="2224" y="2406"/>
                  </a:lnTo>
                  <a:lnTo>
                    <a:pt x="2764" y="2949"/>
                  </a:lnTo>
                  <a:lnTo>
                    <a:pt x="3298" y="2427"/>
                  </a:lnTo>
                  <a:lnTo>
                    <a:pt x="3298" y="2427"/>
                  </a:lnTo>
                  <a:close/>
                  <a:moveTo>
                    <a:pt x="4668" y="3219"/>
                  </a:moveTo>
                  <a:lnTo>
                    <a:pt x="4668" y="3219"/>
                  </a:lnTo>
                  <a:lnTo>
                    <a:pt x="4668" y="3642"/>
                  </a:lnTo>
                  <a:cubicBezTo>
                    <a:pt x="4668" y="3678"/>
                    <a:pt x="4639" y="3708"/>
                    <a:pt x="4602" y="3708"/>
                  </a:cubicBezTo>
                  <a:lnTo>
                    <a:pt x="4179" y="3708"/>
                  </a:lnTo>
                  <a:cubicBezTo>
                    <a:pt x="4143" y="3708"/>
                    <a:pt x="4114" y="3678"/>
                    <a:pt x="4114" y="3642"/>
                  </a:cubicBezTo>
                  <a:cubicBezTo>
                    <a:pt x="4114" y="3606"/>
                    <a:pt x="4143" y="3576"/>
                    <a:pt x="4179" y="3576"/>
                  </a:cubicBezTo>
                  <a:lnTo>
                    <a:pt x="4447" y="3576"/>
                  </a:lnTo>
                  <a:lnTo>
                    <a:pt x="3391" y="2520"/>
                  </a:lnTo>
                  <a:lnTo>
                    <a:pt x="2809" y="3088"/>
                  </a:lnTo>
                  <a:cubicBezTo>
                    <a:pt x="2796" y="3101"/>
                    <a:pt x="2780" y="3107"/>
                    <a:pt x="2763" y="3107"/>
                  </a:cubicBezTo>
                  <a:cubicBezTo>
                    <a:pt x="2746" y="3107"/>
                    <a:pt x="2729" y="3101"/>
                    <a:pt x="2717" y="3088"/>
                  </a:cubicBezTo>
                  <a:lnTo>
                    <a:pt x="2131" y="2499"/>
                  </a:lnTo>
                  <a:lnTo>
                    <a:pt x="712" y="3918"/>
                  </a:lnTo>
                  <a:cubicBezTo>
                    <a:pt x="699" y="3931"/>
                    <a:pt x="682" y="3937"/>
                    <a:pt x="666" y="3937"/>
                  </a:cubicBezTo>
                  <a:cubicBezTo>
                    <a:pt x="649" y="3937"/>
                    <a:pt x="632" y="3931"/>
                    <a:pt x="619" y="3918"/>
                  </a:cubicBezTo>
                  <a:cubicBezTo>
                    <a:pt x="593" y="3892"/>
                    <a:pt x="593" y="3851"/>
                    <a:pt x="619" y="3825"/>
                  </a:cubicBezTo>
                  <a:lnTo>
                    <a:pt x="2039" y="2405"/>
                  </a:lnTo>
                  <a:lnTo>
                    <a:pt x="1025" y="1385"/>
                  </a:lnTo>
                  <a:lnTo>
                    <a:pt x="534" y="1879"/>
                  </a:lnTo>
                  <a:cubicBezTo>
                    <a:pt x="508" y="1905"/>
                    <a:pt x="467" y="1905"/>
                    <a:pt x="441" y="1880"/>
                  </a:cubicBezTo>
                  <a:cubicBezTo>
                    <a:pt x="415" y="1854"/>
                    <a:pt x="415" y="1812"/>
                    <a:pt x="441" y="1787"/>
                  </a:cubicBezTo>
                  <a:lnTo>
                    <a:pt x="978" y="1245"/>
                  </a:lnTo>
                  <a:cubicBezTo>
                    <a:pt x="1003" y="1221"/>
                    <a:pt x="1047" y="1221"/>
                    <a:pt x="1071" y="1245"/>
                  </a:cubicBezTo>
                  <a:lnTo>
                    <a:pt x="2132" y="2313"/>
                  </a:lnTo>
                  <a:lnTo>
                    <a:pt x="2704" y="1740"/>
                  </a:lnTo>
                  <a:cubicBezTo>
                    <a:pt x="2730" y="1714"/>
                    <a:pt x="2771" y="1714"/>
                    <a:pt x="2797" y="1740"/>
                  </a:cubicBezTo>
                  <a:lnTo>
                    <a:pt x="3392" y="2335"/>
                  </a:lnTo>
                  <a:lnTo>
                    <a:pt x="4385" y="1363"/>
                  </a:lnTo>
                  <a:lnTo>
                    <a:pt x="4111" y="1363"/>
                  </a:lnTo>
                  <a:cubicBezTo>
                    <a:pt x="4075" y="1363"/>
                    <a:pt x="4046" y="1334"/>
                    <a:pt x="4046" y="1297"/>
                  </a:cubicBezTo>
                  <a:cubicBezTo>
                    <a:pt x="4046" y="1261"/>
                    <a:pt x="4075" y="1232"/>
                    <a:pt x="4111" y="1232"/>
                  </a:cubicBezTo>
                  <a:lnTo>
                    <a:pt x="4535" y="1232"/>
                  </a:lnTo>
                  <a:cubicBezTo>
                    <a:pt x="4571" y="1232"/>
                    <a:pt x="4600" y="1261"/>
                    <a:pt x="4600" y="1297"/>
                  </a:cubicBezTo>
                  <a:lnTo>
                    <a:pt x="4600" y="1721"/>
                  </a:lnTo>
                  <a:cubicBezTo>
                    <a:pt x="4600" y="1757"/>
                    <a:pt x="4571" y="1786"/>
                    <a:pt x="4535" y="1786"/>
                  </a:cubicBezTo>
                  <a:cubicBezTo>
                    <a:pt x="4498" y="1786"/>
                    <a:pt x="4469" y="1757"/>
                    <a:pt x="4469" y="1721"/>
                  </a:cubicBezTo>
                  <a:lnTo>
                    <a:pt x="4469" y="1466"/>
                  </a:lnTo>
                  <a:lnTo>
                    <a:pt x="3485" y="2428"/>
                  </a:lnTo>
                  <a:lnTo>
                    <a:pt x="4537" y="3480"/>
                  </a:lnTo>
                  <a:lnTo>
                    <a:pt x="4537" y="3219"/>
                  </a:lnTo>
                  <a:cubicBezTo>
                    <a:pt x="4537" y="3183"/>
                    <a:pt x="4566" y="3153"/>
                    <a:pt x="4602" y="3153"/>
                  </a:cubicBezTo>
                  <a:cubicBezTo>
                    <a:pt x="4639" y="3153"/>
                    <a:pt x="4668" y="3183"/>
                    <a:pt x="4668" y="3219"/>
                  </a:cubicBezTo>
                  <a:lnTo>
                    <a:pt x="4668" y="3219"/>
                  </a:lnTo>
                  <a:close/>
                  <a:moveTo>
                    <a:pt x="4574" y="4733"/>
                  </a:moveTo>
                  <a:lnTo>
                    <a:pt x="4574" y="4733"/>
                  </a:lnTo>
                  <a:cubicBezTo>
                    <a:pt x="4574" y="4769"/>
                    <a:pt x="4545" y="4799"/>
                    <a:pt x="4508" y="4799"/>
                  </a:cubicBezTo>
                  <a:lnTo>
                    <a:pt x="65" y="4799"/>
                  </a:lnTo>
                  <a:cubicBezTo>
                    <a:pt x="29" y="4799"/>
                    <a:pt x="0" y="4769"/>
                    <a:pt x="0" y="4733"/>
                  </a:cubicBezTo>
                  <a:lnTo>
                    <a:pt x="0" y="64"/>
                  </a:lnTo>
                  <a:cubicBezTo>
                    <a:pt x="0" y="28"/>
                    <a:pt x="29" y="0"/>
                    <a:pt x="65" y="0"/>
                  </a:cubicBezTo>
                  <a:cubicBezTo>
                    <a:pt x="102" y="0"/>
                    <a:pt x="131" y="28"/>
                    <a:pt x="131" y="64"/>
                  </a:cubicBezTo>
                  <a:lnTo>
                    <a:pt x="131" y="535"/>
                  </a:lnTo>
                  <a:lnTo>
                    <a:pt x="390" y="535"/>
                  </a:lnTo>
                  <a:cubicBezTo>
                    <a:pt x="426" y="535"/>
                    <a:pt x="456" y="564"/>
                    <a:pt x="456" y="601"/>
                  </a:cubicBezTo>
                  <a:cubicBezTo>
                    <a:pt x="456" y="637"/>
                    <a:pt x="426" y="666"/>
                    <a:pt x="390" y="666"/>
                  </a:cubicBezTo>
                  <a:lnTo>
                    <a:pt x="131" y="666"/>
                  </a:lnTo>
                  <a:lnTo>
                    <a:pt x="131" y="1408"/>
                  </a:lnTo>
                  <a:lnTo>
                    <a:pt x="390" y="1408"/>
                  </a:lnTo>
                  <a:cubicBezTo>
                    <a:pt x="426" y="1408"/>
                    <a:pt x="456" y="1437"/>
                    <a:pt x="456" y="1473"/>
                  </a:cubicBezTo>
                  <a:cubicBezTo>
                    <a:pt x="456" y="1510"/>
                    <a:pt x="426" y="1539"/>
                    <a:pt x="390" y="1539"/>
                  </a:cubicBezTo>
                  <a:lnTo>
                    <a:pt x="131" y="1539"/>
                  </a:lnTo>
                  <a:lnTo>
                    <a:pt x="131" y="2280"/>
                  </a:lnTo>
                  <a:lnTo>
                    <a:pt x="390" y="2280"/>
                  </a:lnTo>
                  <a:cubicBezTo>
                    <a:pt x="426" y="2280"/>
                    <a:pt x="456" y="2310"/>
                    <a:pt x="456" y="2346"/>
                  </a:cubicBezTo>
                  <a:cubicBezTo>
                    <a:pt x="456" y="2382"/>
                    <a:pt x="426" y="2412"/>
                    <a:pt x="390" y="2412"/>
                  </a:cubicBezTo>
                  <a:lnTo>
                    <a:pt x="131" y="2412"/>
                  </a:lnTo>
                  <a:lnTo>
                    <a:pt x="131" y="3153"/>
                  </a:lnTo>
                  <a:lnTo>
                    <a:pt x="390" y="3153"/>
                  </a:lnTo>
                  <a:cubicBezTo>
                    <a:pt x="426" y="3153"/>
                    <a:pt x="456" y="3183"/>
                    <a:pt x="456" y="3219"/>
                  </a:cubicBezTo>
                  <a:cubicBezTo>
                    <a:pt x="456" y="3255"/>
                    <a:pt x="426" y="3285"/>
                    <a:pt x="390" y="3285"/>
                  </a:cubicBezTo>
                  <a:lnTo>
                    <a:pt x="131" y="3285"/>
                  </a:lnTo>
                  <a:lnTo>
                    <a:pt x="131" y="4026"/>
                  </a:lnTo>
                  <a:lnTo>
                    <a:pt x="390" y="4026"/>
                  </a:lnTo>
                  <a:cubicBezTo>
                    <a:pt x="426" y="4026"/>
                    <a:pt x="456" y="4055"/>
                    <a:pt x="456" y="4092"/>
                  </a:cubicBezTo>
                  <a:cubicBezTo>
                    <a:pt x="456" y="4128"/>
                    <a:pt x="426" y="4157"/>
                    <a:pt x="390" y="4157"/>
                  </a:cubicBezTo>
                  <a:lnTo>
                    <a:pt x="131" y="4157"/>
                  </a:lnTo>
                  <a:lnTo>
                    <a:pt x="131" y="4667"/>
                  </a:lnTo>
                  <a:lnTo>
                    <a:pt x="511" y="4667"/>
                  </a:lnTo>
                  <a:lnTo>
                    <a:pt x="511" y="4351"/>
                  </a:lnTo>
                  <a:cubicBezTo>
                    <a:pt x="511" y="4314"/>
                    <a:pt x="540" y="4285"/>
                    <a:pt x="577" y="4285"/>
                  </a:cubicBezTo>
                  <a:cubicBezTo>
                    <a:pt x="613" y="4285"/>
                    <a:pt x="643" y="4314"/>
                    <a:pt x="643" y="4351"/>
                  </a:cubicBezTo>
                  <a:lnTo>
                    <a:pt x="643" y="4667"/>
                  </a:lnTo>
                  <a:lnTo>
                    <a:pt x="1384" y="4667"/>
                  </a:lnTo>
                  <a:lnTo>
                    <a:pt x="1384" y="4351"/>
                  </a:lnTo>
                  <a:cubicBezTo>
                    <a:pt x="1384" y="4314"/>
                    <a:pt x="1413" y="4285"/>
                    <a:pt x="1450" y="4285"/>
                  </a:cubicBezTo>
                  <a:cubicBezTo>
                    <a:pt x="1486" y="4285"/>
                    <a:pt x="1515" y="4314"/>
                    <a:pt x="1515" y="4351"/>
                  </a:cubicBezTo>
                  <a:lnTo>
                    <a:pt x="1515" y="4667"/>
                  </a:lnTo>
                  <a:lnTo>
                    <a:pt x="2257" y="4667"/>
                  </a:lnTo>
                  <a:lnTo>
                    <a:pt x="2257" y="4351"/>
                  </a:lnTo>
                  <a:cubicBezTo>
                    <a:pt x="2257" y="4314"/>
                    <a:pt x="2286" y="4285"/>
                    <a:pt x="2322" y="4285"/>
                  </a:cubicBezTo>
                  <a:cubicBezTo>
                    <a:pt x="2359" y="4285"/>
                    <a:pt x="2388" y="4314"/>
                    <a:pt x="2388" y="4351"/>
                  </a:cubicBezTo>
                  <a:lnTo>
                    <a:pt x="2388" y="4667"/>
                  </a:lnTo>
                  <a:lnTo>
                    <a:pt x="3129" y="4667"/>
                  </a:lnTo>
                  <a:lnTo>
                    <a:pt x="3129" y="4351"/>
                  </a:lnTo>
                  <a:cubicBezTo>
                    <a:pt x="3129" y="4314"/>
                    <a:pt x="3159" y="4285"/>
                    <a:pt x="3195" y="4285"/>
                  </a:cubicBezTo>
                  <a:cubicBezTo>
                    <a:pt x="3231" y="4285"/>
                    <a:pt x="3261" y="4314"/>
                    <a:pt x="3261" y="4351"/>
                  </a:cubicBezTo>
                  <a:lnTo>
                    <a:pt x="3261" y="4667"/>
                  </a:lnTo>
                  <a:lnTo>
                    <a:pt x="4002" y="4667"/>
                  </a:lnTo>
                  <a:lnTo>
                    <a:pt x="4002" y="4351"/>
                  </a:lnTo>
                  <a:cubicBezTo>
                    <a:pt x="4002" y="4314"/>
                    <a:pt x="4032" y="4285"/>
                    <a:pt x="4068" y="4285"/>
                  </a:cubicBezTo>
                  <a:cubicBezTo>
                    <a:pt x="4104" y="4285"/>
                    <a:pt x="4134" y="4314"/>
                    <a:pt x="4134" y="4351"/>
                  </a:cubicBezTo>
                  <a:lnTo>
                    <a:pt x="4134" y="4667"/>
                  </a:lnTo>
                  <a:lnTo>
                    <a:pt x="4508" y="4667"/>
                  </a:lnTo>
                  <a:cubicBezTo>
                    <a:pt x="4545" y="4667"/>
                    <a:pt x="4574" y="4696"/>
                    <a:pt x="4574" y="4733"/>
                  </a:cubicBezTo>
                  <a:close/>
                </a:path>
              </a:pathLst>
            </a:custGeom>
            <a:solidFill>
              <a:schemeClr val="bg1"/>
            </a:solid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grpSp>
      <p:grpSp>
        <p:nvGrpSpPr>
          <p:cNvPr id="95" name="Group 94">
            <a:extLst>
              <a:ext uri="{FF2B5EF4-FFF2-40B4-BE49-F238E27FC236}">
                <a16:creationId xmlns:a16="http://schemas.microsoft.com/office/drawing/2014/main" id="{67D191BF-0F12-2DAF-9801-5AD4082C0AF4}"/>
              </a:ext>
            </a:extLst>
          </p:cNvPr>
          <p:cNvGrpSpPr/>
          <p:nvPr/>
        </p:nvGrpSpPr>
        <p:grpSpPr>
          <a:xfrm>
            <a:off x="6601145" y="1906768"/>
            <a:ext cx="609600" cy="609600"/>
            <a:chOff x="9547766" y="3127778"/>
            <a:chExt cx="1487498" cy="1487498"/>
          </a:xfrm>
        </p:grpSpPr>
        <p:sp>
          <p:nvSpPr>
            <p:cNvPr id="48" name="Oval 47">
              <a:extLst>
                <a:ext uri="{FF2B5EF4-FFF2-40B4-BE49-F238E27FC236}">
                  <a16:creationId xmlns:a16="http://schemas.microsoft.com/office/drawing/2014/main" id="{A167BF33-DD0B-214D-A4A5-4B522E41D7DC}"/>
                </a:ext>
              </a:extLst>
            </p:cNvPr>
            <p:cNvSpPr/>
            <p:nvPr/>
          </p:nvSpPr>
          <p:spPr>
            <a:xfrm>
              <a:off x="9547766" y="3127778"/>
              <a:ext cx="1487498" cy="14874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4800">
                <a:solidFill>
                  <a:srgbClr val="FFFFFF"/>
                </a:solidFill>
                <a:latin typeface="Anova Light"/>
              </a:endParaRPr>
            </a:p>
          </p:txBody>
        </p:sp>
        <p:grpSp>
          <p:nvGrpSpPr>
            <p:cNvPr id="6" name="Group 5">
              <a:extLst>
                <a:ext uri="{FF2B5EF4-FFF2-40B4-BE49-F238E27FC236}">
                  <a16:creationId xmlns:a16="http://schemas.microsoft.com/office/drawing/2014/main" id="{1E42CF06-74EF-733C-0EE7-F78970A8558F}"/>
                </a:ext>
              </a:extLst>
            </p:cNvPr>
            <p:cNvGrpSpPr>
              <a:grpSpLocks noChangeAspect="1"/>
            </p:cNvGrpSpPr>
            <p:nvPr/>
          </p:nvGrpSpPr>
          <p:grpSpPr>
            <a:xfrm>
              <a:off x="9774264" y="3427581"/>
              <a:ext cx="993840" cy="822960"/>
              <a:chOff x="5684838" y="442913"/>
              <a:chExt cx="1504949" cy="1246188"/>
            </a:xfrm>
            <a:solidFill>
              <a:schemeClr val="bg1"/>
            </a:solidFill>
          </p:grpSpPr>
          <p:sp>
            <p:nvSpPr>
              <p:cNvPr id="7" name="Freeform 10">
                <a:extLst>
                  <a:ext uri="{FF2B5EF4-FFF2-40B4-BE49-F238E27FC236}">
                    <a16:creationId xmlns:a16="http://schemas.microsoft.com/office/drawing/2014/main" id="{CECEBECF-5F45-A63F-8B9D-1B803425E636}"/>
                  </a:ext>
                </a:extLst>
              </p:cNvPr>
              <p:cNvSpPr>
                <a:spLocks noEditPoints="1"/>
              </p:cNvSpPr>
              <p:nvPr/>
            </p:nvSpPr>
            <p:spPr bwMode="auto">
              <a:xfrm>
                <a:off x="5684838" y="442913"/>
                <a:ext cx="1504949" cy="1246188"/>
              </a:xfrm>
              <a:custGeom>
                <a:avLst/>
                <a:gdLst>
                  <a:gd name="T0" fmla="*/ 4410 w 4739"/>
                  <a:gd name="T1" fmla="*/ 569 h 3920"/>
                  <a:gd name="T2" fmla="*/ 4435 w 4739"/>
                  <a:gd name="T3" fmla="*/ 3705 h 3920"/>
                  <a:gd name="T4" fmla="*/ 4300 w 4739"/>
                  <a:gd name="T5" fmla="*/ 3584 h 3920"/>
                  <a:gd name="T6" fmla="*/ 2469 w 4739"/>
                  <a:gd name="T7" fmla="*/ 3847 h 3920"/>
                  <a:gd name="T8" fmla="*/ 2591 w 4739"/>
                  <a:gd name="T9" fmla="*/ 3713 h 3920"/>
                  <a:gd name="T10" fmla="*/ 1648 w 4739"/>
                  <a:gd name="T11" fmla="*/ 3378 h 3920"/>
                  <a:gd name="T12" fmla="*/ 734 w 4739"/>
                  <a:gd name="T13" fmla="*/ 3301 h 3920"/>
                  <a:gd name="T14" fmla="*/ 600 w 4739"/>
                  <a:gd name="T15" fmla="*/ 3179 h 3920"/>
                  <a:gd name="T16" fmla="*/ 194 w 4739"/>
                  <a:gd name="T17" fmla="*/ 2050 h 3920"/>
                  <a:gd name="T18" fmla="*/ 329 w 4739"/>
                  <a:gd name="T19" fmla="*/ 1929 h 3920"/>
                  <a:gd name="T20" fmla="*/ 681 w 4739"/>
                  <a:gd name="T21" fmla="*/ 73 h 3920"/>
                  <a:gd name="T22" fmla="*/ 2651 w 4739"/>
                  <a:gd name="T23" fmla="*/ 419 h 3920"/>
                  <a:gd name="T24" fmla="*/ 2529 w 4739"/>
                  <a:gd name="T25" fmla="*/ 284 h 3920"/>
                  <a:gd name="T26" fmla="*/ 4336 w 4739"/>
                  <a:gd name="T27" fmla="*/ 569 h 3920"/>
                  <a:gd name="T28" fmla="*/ 4068 w 4739"/>
                  <a:gd name="T29" fmla="*/ 2059 h 3920"/>
                  <a:gd name="T30" fmla="*/ 2728 w 4739"/>
                  <a:gd name="T31" fmla="*/ 374 h 3920"/>
                  <a:gd name="T32" fmla="*/ 2516 w 4739"/>
                  <a:gd name="T33" fmla="*/ 613 h 3920"/>
                  <a:gd name="T34" fmla="*/ 3215 w 4739"/>
                  <a:gd name="T35" fmla="*/ 1075 h 3920"/>
                  <a:gd name="T36" fmla="*/ 1929 w 4739"/>
                  <a:gd name="T37" fmla="*/ 1058 h 3920"/>
                  <a:gd name="T38" fmla="*/ 888 w 4739"/>
                  <a:gd name="T39" fmla="*/ 194 h 3920"/>
                  <a:gd name="T40" fmla="*/ 693 w 4739"/>
                  <a:gd name="T41" fmla="*/ 402 h 3920"/>
                  <a:gd name="T42" fmla="*/ 1694 w 4739"/>
                  <a:gd name="T43" fmla="*/ 1446 h 3920"/>
                  <a:gd name="T44" fmla="*/ 0 w 4739"/>
                  <a:gd name="T45" fmla="*/ 1916 h 3920"/>
                  <a:gd name="T46" fmla="*/ 1029 w 4739"/>
                  <a:gd name="T47" fmla="*/ 2143 h 3920"/>
                  <a:gd name="T48" fmla="*/ 405 w 4739"/>
                  <a:gd name="T49" fmla="*/ 3314 h 3920"/>
                  <a:gd name="T50" fmla="*/ 632 w 4739"/>
                  <a:gd name="T51" fmla="*/ 2620 h 3920"/>
                  <a:gd name="T52" fmla="*/ 1574 w 4739"/>
                  <a:gd name="T53" fmla="*/ 3365 h 3920"/>
                  <a:gd name="T54" fmla="*/ 1813 w 4739"/>
                  <a:gd name="T55" fmla="*/ 3173 h 3920"/>
                  <a:gd name="T56" fmla="*/ 2653 w 4739"/>
                  <a:gd name="T57" fmla="*/ 3192 h 3920"/>
                  <a:gd name="T58" fmla="*/ 2469 w 4739"/>
                  <a:gd name="T59" fmla="*/ 3920 h 3920"/>
                  <a:gd name="T60" fmla="*/ 2833 w 4739"/>
                  <a:gd name="T61" fmla="*/ 3265 h 3920"/>
                  <a:gd name="T62" fmla="*/ 2879 w 4739"/>
                  <a:gd name="T63" fmla="*/ 3194 h 3920"/>
                  <a:gd name="T64" fmla="*/ 3341 w 4739"/>
                  <a:gd name="T65" fmla="*/ 2365 h 3920"/>
                  <a:gd name="T66" fmla="*/ 3421 w 4739"/>
                  <a:gd name="T67" fmla="*/ 2398 h 3920"/>
                  <a:gd name="T68" fmla="*/ 3538 w 4739"/>
                  <a:gd name="T69" fmla="*/ 2200 h 3920"/>
                  <a:gd name="T70" fmla="*/ 2979 w 4739"/>
                  <a:gd name="T71" fmla="*/ 2788 h 3920"/>
                  <a:gd name="T72" fmla="*/ 2425 w 4739"/>
                  <a:gd name="T73" fmla="*/ 2257 h 3920"/>
                  <a:gd name="T74" fmla="*/ 2385 w 4739"/>
                  <a:gd name="T75" fmla="*/ 2030 h 3920"/>
                  <a:gd name="T76" fmla="*/ 2303 w 4739"/>
                  <a:gd name="T77" fmla="*/ 2149 h 3920"/>
                  <a:gd name="T78" fmla="*/ 1728 w 4739"/>
                  <a:gd name="T79" fmla="*/ 1618 h 3920"/>
                  <a:gd name="T80" fmla="*/ 2318 w 4739"/>
                  <a:gd name="T81" fmla="*/ 1142 h 3920"/>
                  <a:gd name="T82" fmla="*/ 2336 w 4739"/>
                  <a:gd name="T83" fmla="*/ 1148 h 3920"/>
                  <a:gd name="T84" fmla="*/ 2588 w 4739"/>
                  <a:gd name="T85" fmla="*/ 1192 h 3920"/>
                  <a:gd name="T86" fmla="*/ 3701 w 4739"/>
                  <a:gd name="T87" fmla="*/ 1760 h 3920"/>
                  <a:gd name="T88" fmla="*/ 3986 w 4739"/>
                  <a:gd name="T89" fmla="*/ 2058 h 3920"/>
                  <a:gd name="T90" fmla="*/ 3096 w 4739"/>
                  <a:gd name="T91" fmla="*/ 1868 h 3920"/>
                  <a:gd name="T92" fmla="*/ 3985 w 4739"/>
                  <a:gd name="T93" fmla="*/ 2421 h 3920"/>
                  <a:gd name="T94" fmla="*/ 3273 w 4739"/>
                  <a:gd name="T95" fmla="*/ 3092 h 3920"/>
                  <a:gd name="T96" fmla="*/ 3393 w 4739"/>
                  <a:gd name="T97" fmla="*/ 2784 h 3920"/>
                  <a:gd name="T98" fmla="*/ 3506 w 4739"/>
                  <a:gd name="T99" fmla="*/ 3330 h 3920"/>
                  <a:gd name="T100" fmla="*/ 4282 w 4739"/>
                  <a:gd name="T101" fmla="*/ 3024 h 3920"/>
                  <a:gd name="T102" fmla="*/ 4508 w 4739"/>
                  <a:gd name="T103" fmla="*/ 3718 h 3920"/>
                  <a:gd name="T104" fmla="*/ 4068 w 4739"/>
                  <a:gd name="T105" fmla="*/ 2421 h 3920"/>
                  <a:gd name="T106" fmla="*/ 4739 w 4739"/>
                  <a:gd name="T107" fmla="*/ 582 h 3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39" h="3920">
                    <a:moveTo>
                      <a:pt x="4666" y="582"/>
                    </a:moveTo>
                    <a:lnTo>
                      <a:pt x="4666" y="582"/>
                    </a:lnTo>
                    <a:cubicBezTo>
                      <a:pt x="4666" y="649"/>
                      <a:pt x="4611" y="704"/>
                      <a:pt x="4544" y="704"/>
                    </a:cubicBezTo>
                    <a:lnTo>
                      <a:pt x="4531" y="704"/>
                    </a:lnTo>
                    <a:cubicBezTo>
                      <a:pt x="4464" y="704"/>
                      <a:pt x="4410" y="649"/>
                      <a:pt x="4410" y="582"/>
                    </a:cubicBezTo>
                    <a:lnTo>
                      <a:pt x="4410" y="569"/>
                    </a:lnTo>
                    <a:cubicBezTo>
                      <a:pt x="4410" y="502"/>
                      <a:pt x="4464" y="448"/>
                      <a:pt x="4531" y="448"/>
                    </a:cubicBezTo>
                    <a:lnTo>
                      <a:pt x="4544" y="448"/>
                    </a:lnTo>
                    <a:cubicBezTo>
                      <a:pt x="4611" y="448"/>
                      <a:pt x="4666" y="502"/>
                      <a:pt x="4666" y="569"/>
                    </a:cubicBezTo>
                    <a:lnTo>
                      <a:pt x="4666" y="582"/>
                    </a:lnTo>
                    <a:close/>
                    <a:moveTo>
                      <a:pt x="4435" y="3705"/>
                    </a:moveTo>
                    <a:lnTo>
                      <a:pt x="4435" y="3705"/>
                    </a:lnTo>
                    <a:lnTo>
                      <a:pt x="4435" y="3718"/>
                    </a:lnTo>
                    <a:cubicBezTo>
                      <a:pt x="4435" y="3785"/>
                      <a:pt x="4380" y="3840"/>
                      <a:pt x="4313" y="3840"/>
                    </a:cubicBezTo>
                    <a:lnTo>
                      <a:pt x="4300" y="3840"/>
                    </a:lnTo>
                    <a:cubicBezTo>
                      <a:pt x="4234" y="3840"/>
                      <a:pt x="4179" y="3785"/>
                      <a:pt x="4179" y="3718"/>
                    </a:cubicBezTo>
                    <a:lnTo>
                      <a:pt x="4179" y="3705"/>
                    </a:lnTo>
                    <a:cubicBezTo>
                      <a:pt x="4179" y="3639"/>
                      <a:pt x="4234" y="3584"/>
                      <a:pt x="4300" y="3584"/>
                    </a:cubicBezTo>
                    <a:lnTo>
                      <a:pt x="4313" y="3584"/>
                    </a:lnTo>
                    <a:cubicBezTo>
                      <a:pt x="4380" y="3584"/>
                      <a:pt x="4435" y="3639"/>
                      <a:pt x="4435" y="3705"/>
                    </a:cubicBezTo>
                    <a:close/>
                    <a:moveTo>
                      <a:pt x="2591" y="3713"/>
                    </a:moveTo>
                    <a:lnTo>
                      <a:pt x="2591" y="3713"/>
                    </a:lnTo>
                    <a:lnTo>
                      <a:pt x="2591" y="3726"/>
                    </a:lnTo>
                    <a:cubicBezTo>
                      <a:pt x="2591" y="3793"/>
                      <a:pt x="2536" y="3847"/>
                      <a:pt x="2469" y="3847"/>
                    </a:cubicBezTo>
                    <a:lnTo>
                      <a:pt x="2457" y="3847"/>
                    </a:lnTo>
                    <a:cubicBezTo>
                      <a:pt x="2390" y="3847"/>
                      <a:pt x="2335" y="3793"/>
                      <a:pt x="2335" y="3726"/>
                    </a:cubicBezTo>
                    <a:lnTo>
                      <a:pt x="2335" y="3713"/>
                    </a:lnTo>
                    <a:cubicBezTo>
                      <a:pt x="2335" y="3646"/>
                      <a:pt x="2390" y="3591"/>
                      <a:pt x="2457" y="3591"/>
                    </a:cubicBezTo>
                    <a:lnTo>
                      <a:pt x="2469" y="3591"/>
                    </a:lnTo>
                    <a:cubicBezTo>
                      <a:pt x="2536" y="3591"/>
                      <a:pt x="2591" y="3646"/>
                      <a:pt x="2591" y="3713"/>
                    </a:cubicBezTo>
                    <a:close/>
                    <a:moveTo>
                      <a:pt x="1904" y="3365"/>
                    </a:moveTo>
                    <a:lnTo>
                      <a:pt x="1904" y="3365"/>
                    </a:lnTo>
                    <a:lnTo>
                      <a:pt x="1904" y="3378"/>
                    </a:lnTo>
                    <a:cubicBezTo>
                      <a:pt x="1904" y="3445"/>
                      <a:pt x="1849" y="3499"/>
                      <a:pt x="1782" y="3499"/>
                    </a:cubicBezTo>
                    <a:lnTo>
                      <a:pt x="1769" y="3499"/>
                    </a:lnTo>
                    <a:cubicBezTo>
                      <a:pt x="1702" y="3499"/>
                      <a:pt x="1648" y="3445"/>
                      <a:pt x="1648" y="3378"/>
                    </a:cubicBezTo>
                    <a:lnTo>
                      <a:pt x="1648" y="3365"/>
                    </a:lnTo>
                    <a:cubicBezTo>
                      <a:pt x="1648" y="3298"/>
                      <a:pt x="1702" y="3244"/>
                      <a:pt x="1769" y="3244"/>
                    </a:cubicBezTo>
                    <a:lnTo>
                      <a:pt x="1782" y="3244"/>
                    </a:lnTo>
                    <a:cubicBezTo>
                      <a:pt x="1849" y="3244"/>
                      <a:pt x="1904" y="3298"/>
                      <a:pt x="1904" y="3365"/>
                    </a:cubicBezTo>
                    <a:close/>
                    <a:moveTo>
                      <a:pt x="734" y="3301"/>
                    </a:moveTo>
                    <a:lnTo>
                      <a:pt x="734" y="3301"/>
                    </a:lnTo>
                    <a:lnTo>
                      <a:pt x="734" y="3314"/>
                    </a:lnTo>
                    <a:cubicBezTo>
                      <a:pt x="734" y="3381"/>
                      <a:pt x="680" y="3435"/>
                      <a:pt x="613" y="3435"/>
                    </a:cubicBezTo>
                    <a:lnTo>
                      <a:pt x="600" y="3435"/>
                    </a:lnTo>
                    <a:cubicBezTo>
                      <a:pt x="533" y="3435"/>
                      <a:pt x="479" y="3381"/>
                      <a:pt x="479" y="3314"/>
                    </a:cubicBezTo>
                    <a:lnTo>
                      <a:pt x="479" y="3301"/>
                    </a:lnTo>
                    <a:cubicBezTo>
                      <a:pt x="479" y="3234"/>
                      <a:pt x="533" y="3179"/>
                      <a:pt x="600" y="3179"/>
                    </a:cubicBezTo>
                    <a:lnTo>
                      <a:pt x="613" y="3179"/>
                    </a:lnTo>
                    <a:cubicBezTo>
                      <a:pt x="680" y="3179"/>
                      <a:pt x="734" y="3234"/>
                      <a:pt x="734" y="3301"/>
                    </a:cubicBezTo>
                    <a:close/>
                    <a:moveTo>
                      <a:pt x="329" y="1929"/>
                    </a:moveTo>
                    <a:lnTo>
                      <a:pt x="329" y="1929"/>
                    </a:lnTo>
                    <a:cubicBezTo>
                      <a:pt x="329" y="1996"/>
                      <a:pt x="274" y="2050"/>
                      <a:pt x="207" y="2050"/>
                    </a:cubicBezTo>
                    <a:lnTo>
                      <a:pt x="194" y="2050"/>
                    </a:lnTo>
                    <a:cubicBezTo>
                      <a:pt x="127" y="2050"/>
                      <a:pt x="73" y="1996"/>
                      <a:pt x="73" y="1929"/>
                    </a:cubicBezTo>
                    <a:lnTo>
                      <a:pt x="73" y="1916"/>
                    </a:lnTo>
                    <a:cubicBezTo>
                      <a:pt x="73" y="1849"/>
                      <a:pt x="127" y="1795"/>
                      <a:pt x="194" y="1795"/>
                    </a:cubicBezTo>
                    <a:lnTo>
                      <a:pt x="207" y="1795"/>
                    </a:lnTo>
                    <a:cubicBezTo>
                      <a:pt x="274" y="1795"/>
                      <a:pt x="329" y="1849"/>
                      <a:pt x="329" y="1916"/>
                    </a:cubicBezTo>
                    <a:lnTo>
                      <a:pt x="329" y="1929"/>
                    </a:lnTo>
                    <a:close/>
                    <a:moveTo>
                      <a:pt x="693" y="328"/>
                    </a:moveTo>
                    <a:lnTo>
                      <a:pt x="693" y="328"/>
                    </a:lnTo>
                    <a:lnTo>
                      <a:pt x="681" y="328"/>
                    </a:lnTo>
                    <a:cubicBezTo>
                      <a:pt x="614" y="328"/>
                      <a:pt x="559" y="274"/>
                      <a:pt x="559" y="207"/>
                    </a:cubicBezTo>
                    <a:lnTo>
                      <a:pt x="559" y="194"/>
                    </a:lnTo>
                    <a:cubicBezTo>
                      <a:pt x="559" y="127"/>
                      <a:pt x="614" y="73"/>
                      <a:pt x="681" y="73"/>
                    </a:cubicBezTo>
                    <a:lnTo>
                      <a:pt x="693" y="73"/>
                    </a:lnTo>
                    <a:cubicBezTo>
                      <a:pt x="760" y="73"/>
                      <a:pt x="815" y="127"/>
                      <a:pt x="815" y="194"/>
                    </a:cubicBezTo>
                    <a:lnTo>
                      <a:pt x="815" y="207"/>
                    </a:lnTo>
                    <a:cubicBezTo>
                      <a:pt x="815" y="274"/>
                      <a:pt x="760" y="328"/>
                      <a:pt x="693" y="328"/>
                    </a:cubicBezTo>
                    <a:close/>
                    <a:moveTo>
                      <a:pt x="2651" y="419"/>
                    </a:moveTo>
                    <a:lnTo>
                      <a:pt x="2651" y="419"/>
                    </a:lnTo>
                    <a:cubicBezTo>
                      <a:pt x="2651" y="486"/>
                      <a:pt x="2596" y="540"/>
                      <a:pt x="2529" y="540"/>
                    </a:cubicBezTo>
                    <a:lnTo>
                      <a:pt x="2516" y="540"/>
                    </a:lnTo>
                    <a:cubicBezTo>
                      <a:pt x="2449" y="540"/>
                      <a:pt x="2395" y="486"/>
                      <a:pt x="2395" y="419"/>
                    </a:cubicBezTo>
                    <a:lnTo>
                      <a:pt x="2395" y="406"/>
                    </a:lnTo>
                    <a:cubicBezTo>
                      <a:pt x="2395" y="339"/>
                      <a:pt x="2449" y="284"/>
                      <a:pt x="2516" y="284"/>
                    </a:cubicBezTo>
                    <a:lnTo>
                      <a:pt x="2529" y="284"/>
                    </a:lnTo>
                    <a:cubicBezTo>
                      <a:pt x="2596" y="284"/>
                      <a:pt x="2651" y="339"/>
                      <a:pt x="2651" y="406"/>
                    </a:cubicBezTo>
                    <a:lnTo>
                      <a:pt x="2651" y="419"/>
                    </a:lnTo>
                    <a:close/>
                    <a:moveTo>
                      <a:pt x="4544" y="374"/>
                    </a:moveTo>
                    <a:lnTo>
                      <a:pt x="4544" y="374"/>
                    </a:lnTo>
                    <a:lnTo>
                      <a:pt x="4531" y="374"/>
                    </a:lnTo>
                    <a:cubicBezTo>
                      <a:pt x="4424" y="374"/>
                      <a:pt x="4336" y="462"/>
                      <a:pt x="4336" y="569"/>
                    </a:cubicBezTo>
                    <a:lnTo>
                      <a:pt x="4336" y="582"/>
                    </a:lnTo>
                    <a:cubicBezTo>
                      <a:pt x="4336" y="683"/>
                      <a:pt x="4414" y="767"/>
                      <a:pt x="4512" y="776"/>
                    </a:cubicBezTo>
                    <a:lnTo>
                      <a:pt x="4512" y="1956"/>
                    </a:lnTo>
                    <a:cubicBezTo>
                      <a:pt x="4512" y="2047"/>
                      <a:pt x="4439" y="2121"/>
                      <a:pt x="4348" y="2121"/>
                    </a:cubicBezTo>
                    <a:lnTo>
                      <a:pt x="4067" y="2121"/>
                    </a:lnTo>
                    <a:lnTo>
                      <a:pt x="4068" y="2059"/>
                    </a:lnTo>
                    <a:cubicBezTo>
                      <a:pt x="4068" y="1926"/>
                      <a:pt x="3984" y="1814"/>
                      <a:pt x="3866" y="1771"/>
                    </a:cubicBezTo>
                    <a:cubicBezTo>
                      <a:pt x="3830" y="1575"/>
                      <a:pt x="3727" y="1395"/>
                      <a:pt x="3575" y="1263"/>
                    </a:cubicBezTo>
                    <a:cubicBezTo>
                      <a:pt x="3490" y="1190"/>
                      <a:pt x="3393" y="1134"/>
                      <a:pt x="3288" y="1097"/>
                    </a:cubicBezTo>
                    <a:lnTo>
                      <a:pt x="3288" y="612"/>
                    </a:lnTo>
                    <a:cubicBezTo>
                      <a:pt x="3288" y="481"/>
                      <a:pt x="3181" y="374"/>
                      <a:pt x="3050" y="374"/>
                    </a:cubicBezTo>
                    <a:lnTo>
                      <a:pt x="2728" y="374"/>
                    </a:lnTo>
                    <a:cubicBezTo>
                      <a:pt x="2726" y="374"/>
                      <a:pt x="2724" y="375"/>
                      <a:pt x="2721" y="375"/>
                    </a:cubicBezTo>
                    <a:cubicBezTo>
                      <a:pt x="2707" y="282"/>
                      <a:pt x="2626" y="211"/>
                      <a:pt x="2529" y="211"/>
                    </a:cubicBezTo>
                    <a:lnTo>
                      <a:pt x="2516" y="211"/>
                    </a:lnTo>
                    <a:cubicBezTo>
                      <a:pt x="2409" y="211"/>
                      <a:pt x="2321" y="298"/>
                      <a:pt x="2321" y="406"/>
                    </a:cubicBezTo>
                    <a:lnTo>
                      <a:pt x="2321" y="419"/>
                    </a:lnTo>
                    <a:cubicBezTo>
                      <a:pt x="2321" y="526"/>
                      <a:pt x="2409" y="613"/>
                      <a:pt x="2516" y="613"/>
                    </a:cubicBezTo>
                    <a:lnTo>
                      <a:pt x="2529" y="613"/>
                    </a:lnTo>
                    <a:cubicBezTo>
                      <a:pt x="2627" y="613"/>
                      <a:pt x="2708" y="541"/>
                      <a:pt x="2722" y="447"/>
                    </a:cubicBezTo>
                    <a:cubicBezTo>
                      <a:pt x="2724" y="448"/>
                      <a:pt x="2726" y="448"/>
                      <a:pt x="2728" y="448"/>
                    </a:cubicBezTo>
                    <a:lnTo>
                      <a:pt x="3050" y="448"/>
                    </a:lnTo>
                    <a:cubicBezTo>
                      <a:pt x="3141" y="448"/>
                      <a:pt x="3215" y="522"/>
                      <a:pt x="3215" y="612"/>
                    </a:cubicBezTo>
                    <a:lnTo>
                      <a:pt x="3215" y="1075"/>
                    </a:lnTo>
                    <a:cubicBezTo>
                      <a:pt x="3143" y="1057"/>
                      <a:pt x="3070" y="1047"/>
                      <a:pt x="2996" y="1047"/>
                    </a:cubicBezTo>
                    <a:cubicBezTo>
                      <a:pt x="2945" y="1047"/>
                      <a:pt x="2894" y="1051"/>
                      <a:pt x="2845" y="1060"/>
                    </a:cubicBezTo>
                    <a:cubicBezTo>
                      <a:pt x="2794" y="971"/>
                      <a:pt x="2702" y="914"/>
                      <a:pt x="2599" y="909"/>
                    </a:cubicBezTo>
                    <a:cubicBezTo>
                      <a:pt x="2487" y="902"/>
                      <a:pt x="2381" y="958"/>
                      <a:pt x="2323" y="1051"/>
                    </a:cubicBezTo>
                    <a:cubicBezTo>
                      <a:pt x="2264" y="1023"/>
                      <a:pt x="2199" y="1008"/>
                      <a:pt x="2133" y="1008"/>
                    </a:cubicBezTo>
                    <a:cubicBezTo>
                      <a:pt x="2060" y="1008"/>
                      <a:pt x="1990" y="1026"/>
                      <a:pt x="1929" y="1058"/>
                    </a:cubicBezTo>
                    <a:cubicBezTo>
                      <a:pt x="1923" y="1054"/>
                      <a:pt x="1916" y="1052"/>
                      <a:pt x="1908" y="1052"/>
                    </a:cubicBezTo>
                    <a:lnTo>
                      <a:pt x="1553" y="1052"/>
                    </a:lnTo>
                    <a:lnTo>
                      <a:pt x="846" y="345"/>
                    </a:lnTo>
                    <a:cubicBezTo>
                      <a:pt x="843" y="342"/>
                      <a:pt x="840" y="340"/>
                      <a:pt x="837" y="338"/>
                    </a:cubicBezTo>
                    <a:cubicBezTo>
                      <a:pt x="869" y="304"/>
                      <a:pt x="888" y="258"/>
                      <a:pt x="888" y="207"/>
                    </a:cubicBezTo>
                    <a:lnTo>
                      <a:pt x="888" y="194"/>
                    </a:lnTo>
                    <a:cubicBezTo>
                      <a:pt x="888" y="87"/>
                      <a:pt x="801" y="0"/>
                      <a:pt x="693" y="0"/>
                    </a:cubicBezTo>
                    <a:lnTo>
                      <a:pt x="681" y="0"/>
                    </a:lnTo>
                    <a:cubicBezTo>
                      <a:pt x="573" y="0"/>
                      <a:pt x="486" y="87"/>
                      <a:pt x="486" y="194"/>
                    </a:cubicBezTo>
                    <a:lnTo>
                      <a:pt x="486" y="207"/>
                    </a:lnTo>
                    <a:cubicBezTo>
                      <a:pt x="486" y="314"/>
                      <a:pt x="573" y="402"/>
                      <a:pt x="681" y="402"/>
                    </a:cubicBezTo>
                    <a:lnTo>
                      <a:pt x="693" y="402"/>
                    </a:lnTo>
                    <a:cubicBezTo>
                      <a:pt x="726" y="402"/>
                      <a:pt x="757" y="394"/>
                      <a:pt x="785" y="379"/>
                    </a:cubicBezTo>
                    <a:cubicBezTo>
                      <a:pt x="786" y="386"/>
                      <a:pt x="789" y="392"/>
                      <a:pt x="794" y="397"/>
                    </a:cubicBezTo>
                    <a:lnTo>
                      <a:pt x="1512" y="1114"/>
                    </a:lnTo>
                    <a:cubicBezTo>
                      <a:pt x="1519" y="1121"/>
                      <a:pt x="1528" y="1125"/>
                      <a:pt x="1538" y="1125"/>
                    </a:cubicBezTo>
                    <a:lnTo>
                      <a:pt x="1835" y="1125"/>
                    </a:lnTo>
                    <a:cubicBezTo>
                      <a:pt x="1749" y="1205"/>
                      <a:pt x="1694" y="1319"/>
                      <a:pt x="1694" y="1446"/>
                    </a:cubicBezTo>
                    <a:cubicBezTo>
                      <a:pt x="1414" y="1459"/>
                      <a:pt x="1177" y="1638"/>
                      <a:pt x="1078" y="1887"/>
                    </a:cubicBezTo>
                    <a:cubicBezTo>
                      <a:pt x="1076" y="1886"/>
                      <a:pt x="1073" y="1886"/>
                      <a:pt x="1071" y="1886"/>
                    </a:cubicBezTo>
                    <a:lnTo>
                      <a:pt x="400" y="1886"/>
                    </a:lnTo>
                    <a:cubicBezTo>
                      <a:pt x="385" y="1793"/>
                      <a:pt x="304" y="1721"/>
                      <a:pt x="207" y="1721"/>
                    </a:cubicBezTo>
                    <a:lnTo>
                      <a:pt x="194" y="1721"/>
                    </a:lnTo>
                    <a:cubicBezTo>
                      <a:pt x="87" y="1721"/>
                      <a:pt x="0" y="1809"/>
                      <a:pt x="0" y="1916"/>
                    </a:cubicBezTo>
                    <a:lnTo>
                      <a:pt x="0" y="1929"/>
                    </a:lnTo>
                    <a:cubicBezTo>
                      <a:pt x="0" y="2037"/>
                      <a:pt x="87" y="2124"/>
                      <a:pt x="194" y="2124"/>
                    </a:cubicBezTo>
                    <a:lnTo>
                      <a:pt x="207" y="2124"/>
                    </a:lnTo>
                    <a:cubicBezTo>
                      <a:pt x="304" y="2124"/>
                      <a:pt x="385" y="2052"/>
                      <a:pt x="400" y="1959"/>
                    </a:cubicBezTo>
                    <a:lnTo>
                      <a:pt x="1054" y="1959"/>
                    </a:lnTo>
                    <a:cubicBezTo>
                      <a:pt x="1038" y="2018"/>
                      <a:pt x="1029" y="2080"/>
                      <a:pt x="1029" y="2143"/>
                    </a:cubicBezTo>
                    <a:cubicBezTo>
                      <a:pt x="1029" y="2227"/>
                      <a:pt x="1044" y="2307"/>
                      <a:pt x="1071" y="2382"/>
                    </a:cubicBezTo>
                    <a:lnTo>
                      <a:pt x="796" y="2382"/>
                    </a:lnTo>
                    <a:cubicBezTo>
                      <a:pt x="665" y="2382"/>
                      <a:pt x="558" y="2488"/>
                      <a:pt x="558" y="2620"/>
                    </a:cubicBezTo>
                    <a:lnTo>
                      <a:pt x="558" y="3111"/>
                    </a:lnTo>
                    <a:cubicBezTo>
                      <a:pt x="471" y="3130"/>
                      <a:pt x="405" y="3208"/>
                      <a:pt x="405" y="3301"/>
                    </a:cubicBezTo>
                    <a:lnTo>
                      <a:pt x="405" y="3314"/>
                    </a:lnTo>
                    <a:cubicBezTo>
                      <a:pt x="405" y="3421"/>
                      <a:pt x="493" y="3509"/>
                      <a:pt x="600" y="3509"/>
                    </a:cubicBezTo>
                    <a:lnTo>
                      <a:pt x="613" y="3509"/>
                    </a:lnTo>
                    <a:cubicBezTo>
                      <a:pt x="720" y="3509"/>
                      <a:pt x="808" y="3421"/>
                      <a:pt x="808" y="3314"/>
                    </a:cubicBezTo>
                    <a:lnTo>
                      <a:pt x="808" y="3301"/>
                    </a:lnTo>
                    <a:cubicBezTo>
                      <a:pt x="808" y="3200"/>
                      <a:pt x="730" y="3116"/>
                      <a:pt x="632" y="3107"/>
                    </a:cubicBezTo>
                    <a:lnTo>
                      <a:pt x="632" y="2620"/>
                    </a:lnTo>
                    <a:cubicBezTo>
                      <a:pt x="632" y="2529"/>
                      <a:pt x="706" y="2455"/>
                      <a:pt x="796" y="2455"/>
                    </a:cubicBezTo>
                    <a:lnTo>
                      <a:pt x="1103" y="2455"/>
                    </a:lnTo>
                    <a:cubicBezTo>
                      <a:pt x="1218" y="2684"/>
                      <a:pt x="1455" y="2842"/>
                      <a:pt x="1728" y="2842"/>
                    </a:cubicBezTo>
                    <a:lnTo>
                      <a:pt x="1739" y="2842"/>
                    </a:lnTo>
                    <a:lnTo>
                      <a:pt x="1739" y="3173"/>
                    </a:lnTo>
                    <a:cubicBezTo>
                      <a:pt x="1646" y="3187"/>
                      <a:pt x="1574" y="3268"/>
                      <a:pt x="1574" y="3365"/>
                    </a:cubicBezTo>
                    <a:lnTo>
                      <a:pt x="1574" y="3378"/>
                    </a:lnTo>
                    <a:cubicBezTo>
                      <a:pt x="1574" y="3485"/>
                      <a:pt x="1662" y="3573"/>
                      <a:pt x="1769" y="3573"/>
                    </a:cubicBezTo>
                    <a:lnTo>
                      <a:pt x="1782" y="3573"/>
                    </a:lnTo>
                    <a:cubicBezTo>
                      <a:pt x="1890" y="3573"/>
                      <a:pt x="1977" y="3485"/>
                      <a:pt x="1977" y="3378"/>
                    </a:cubicBezTo>
                    <a:lnTo>
                      <a:pt x="1977" y="3365"/>
                    </a:lnTo>
                    <a:cubicBezTo>
                      <a:pt x="1977" y="3268"/>
                      <a:pt x="1906" y="3187"/>
                      <a:pt x="1813" y="3173"/>
                    </a:cubicBezTo>
                    <a:lnTo>
                      <a:pt x="1813" y="2842"/>
                    </a:lnTo>
                    <a:lnTo>
                      <a:pt x="2163" y="2842"/>
                    </a:lnTo>
                    <a:cubicBezTo>
                      <a:pt x="2243" y="2931"/>
                      <a:pt x="2359" y="2986"/>
                      <a:pt x="2488" y="2986"/>
                    </a:cubicBezTo>
                    <a:lnTo>
                      <a:pt x="2600" y="2986"/>
                    </a:lnTo>
                    <a:cubicBezTo>
                      <a:pt x="2609" y="3007"/>
                      <a:pt x="2651" y="3093"/>
                      <a:pt x="2750" y="3192"/>
                    </a:cubicBezTo>
                    <a:lnTo>
                      <a:pt x="2653" y="3192"/>
                    </a:lnTo>
                    <a:cubicBezTo>
                      <a:pt x="2522" y="3192"/>
                      <a:pt x="2415" y="3298"/>
                      <a:pt x="2415" y="3430"/>
                    </a:cubicBezTo>
                    <a:lnTo>
                      <a:pt x="2415" y="3522"/>
                    </a:lnTo>
                    <a:cubicBezTo>
                      <a:pt x="2327" y="3542"/>
                      <a:pt x="2262" y="3620"/>
                      <a:pt x="2262" y="3713"/>
                    </a:cubicBezTo>
                    <a:lnTo>
                      <a:pt x="2262" y="3726"/>
                    </a:lnTo>
                    <a:cubicBezTo>
                      <a:pt x="2262" y="3833"/>
                      <a:pt x="2349" y="3920"/>
                      <a:pt x="2457" y="3920"/>
                    </a:cubicBezTo>
                    <a:lnTo>
                      <a:pt x="2469" y="3920"/>
                    </a:lnTo>
                    <a:cubicBezTo>
                      <a:pt x="2577" y="3920"/>
                      <a:pt x="2664" y="3833"/>
                      <a:pt x="2664" y="3726"/>
                    </a:cubicBezTo>
                    <a:lnTo>
                      <a:pt x="2664" y="3713"/>
                    </a:lnTo>
                    <a:cubicBezTo>
                      <a:pt x="2664" y="3612"/>
                      <a:pt x="2587" y="3528"/>
                      <a:pt x="2488" y="3519"/>
                    </a:cubicBezTo>
                    <a:lnTo>
                      <a:pt x="2488" y="3430"/>
                    </a:lnTo>
                    <a:cubicBezTo>
                      <a:pt x="2488" y="3339"/>
                      <a:pt x="2562" y="3265"/>
                      <a:pt x="2653" y="3265"/>
                    </a:cubicBezTo>
                    <a:lnTo>
                      <a:pt x="2833" y="3265"/>
                    </a:lnTo>
                    <a:cubicBezTo>
                      <a:pt x="2967" y="3371"/>
                      <a:pt x="3171" y="3478"/>
                      <a:pt x="3472" y="3524"/>
                    </a:cubicBezTo>
                    <a:cubicBezTo>
                      <a:pt x="3474" y="3524"/>
                      <a:pt x="3476" y="3525"/>
                      <a:pt x="3478" y="3525"/>
                    </a:cubicBezTo>
                    <a:cubicBezTo>
                      <a:pt x="3498" y="3525"/>
                      <a:pt x="3516" y="3510"/>
                      <a:pt x="3519" y="3490"/>
                    </a:cubicBezTo>
                    <a:cubicBezTo>
                      <a:pt x="3522" y="3467"/>
                      <a:pt x="3507" y="3446"/>
                      <a:pt x="3484" y="3442"/>
                    </a:cubicBezTo>
                    <a:cubicBezTo>
                      <a:pt x="3210" y="3400"/>
                      <a:pt x="3022" y="3304"/>
                      <a:pt x="2897" y="3208"/>
                    </a:cubicBezTo>
                    <a:cubicBezTo>
                      <a:pt x="2893" y="3202"/>
                      <a:pt x="2887" y="3197"/>
                      <a:pt x="2879" y="3194"/>
                    </a:cubicBezTo>
                    <a:cubicBezTo>
                      <a:pt x="2777" y="3111"/>
                      <a:pt x="2720" y="3031"/>
                      <a:pt x="2693" y="2986"/>
                    </a:cubicBezTo>
                    <a:lnTo>
                      <a:pt x="2861" y="2986"/>
                    </a:lnTo>
                    <a:cubicBezTo>
                      <a:pt x="2914" y="2986"/>
                      <a:pt x="2964" y="2966"/>
                      <a:pt x="3002" y="2929"/>
                    </a:cubicBezTo>
                    <a:cubicBezTo>
                      <a:pt x="3040" y="2892"/>
                      <a:pt x="3061" y="2843"/>
                      <a:pt x="3061" y="2790"/>
                    </a:cubicBezTo>
                    <a:lnTo>
                      <a:pt x="3063" y="2767"/>
                    </a:lnTo>
                    <a:cubicBezTo>
                      <a:pt x="3070" y="2588"/>
                      <a:pt x="3179" y="2433"/>
                      <a:pt x="3341" y="2365"/>
                    </a:cubicBezTo>
                    <a:cubicBezTo>
                      <a:pt x="3339" y="2376"/>
                      <a:pt x="3338" y="2386"/>
                      <a:pt x="3338" y="2397"/>
                    </a:cubicBezTo>
                    <a:cubicBezTo>
                      <a:pt x="3338" y="2429"/>
                      <a:pt x="3345" y="2461"/>
                      <a:pt x="3360" y="2489"/>
                    </a:cubicBezTo>
                    <a:cubicBezTo>
                      <a:pt x="3367" y="2504"/>
                      <a:pt x="3382" y="2512"/>
                      <a:pt x="3397" y="2512"/>
                    </a:cubicBezTo>
                    <a:cubicBezTo>
                      <a:pt x="3403" y="2512"/>
                      <a:pt x="3410" y="2510"/>
                      <a:pt x="3416" y="2507"/>
                    </a:cubicBezTo>
                    <a:cubicBezTo>
                      <a:pt x="3436" y="2497"/>
                      <a:pt x="3444" y="2472"/>
                      <a:pt x="3433" y="2452"/>
                    </a:cubicBezTo>
                    <a:cubicBezTo>
                      <a:pt x="3425" y="2435"/>
                      <a:pt x="3420" y="2417"/>
                      <a:pt x="3421" y="2398"/>
                    </a:cubicBezTo>
                    <a:cubicBezTo>
                      <a:pt x="3421" y="2334"/>
                      <a:pt x="3473" y="2282"/>
                      <a:pt x="3537" y="2282"/>
                    </a:cubicBezTo>
                    <a:cubicBezTo>
                      <a:pt x="3537" y="2282"/>
                      <a:pt x="3537" y="2282"/>
                      <a:pt x="3537" y="2282"/>
                    </a:cubicBezTo>
                    <a:cubicBezTo>
                      <a:pt x="3545" y="2283"/>
                      <a:pt x="3554" y="2283"/>
                      <a:pt x="3561" y="2285"/>
                    </a:cubicBezTo>
                    <a:cubicBezTo>
                      <a:pt x="3584" y="2290"/>
                      <a:pt x="3606" y="2276"/>
                      <a:pt x="3611" y="2254"/>
                    </a:cubicBezTo>
                    <a:cubicBezTo>
                      <a:pt x="3615" y="2231"/>
                      <a:pt x="3601" y="2209"/>
                      <a:pt x="3579" y="2204"/>
                    </a:cubicBezTo>
                    <a:cubicBezTo>
                      <a:pt x="3566" y="2201"/>
                      <a:pt x="3552" y="2200"/>
                      <a:pt x="3538" y="2200"/>
                    </a:cubicBezTo>
                    <a:lnTo>
                      <a:pt x="3537" y="2200"/>
                    </a:lnTo>
                    <a:cubicBezTo>
                      <a:pt x="3479" y="2200"/>
                      <a:pt x="3427" y="2225"/>
                      <a:pt x="3390" y="2264"/>
                    </a:cubicBezTo>
                    <a:cubicBezTo>
                      <a:pt x="3386" y="2264"/>
                      <a:pt x="3381" y="2264"/>
                      <a:pt x="3376" y="2266"/>
                    </a:cubicBezTo>
                    <a:cubicBezTo>
                      <a:pt x="3148" y="2328"/>
                      <a:pt x="2989" y="2528"/>
                      <a:pt x="2980" y="2763"/>
                    </a:cubicBezTo>
                    <a:lnTo>
                      <a:pt x="2979" y="2787"/>
                    </a:lnTo>
                    <a:cubicBezTo>
                      <a:pt x="2979" y="2787"/>
                      <a:pt x="2979" y="2788"/>
                      <a:pt x="2979" y="2788"/>
                    </a:cubicBezTo>
                    <a:cubicBezTo>
                      <a:pt x="2978" y="2852"/>
                      <a:pt x="2926" y="2904"/>
                      <a:pt x="2861" y="2904"/>
                    </a:cubicBezTo>
                    <a:lnTo>
                      <a:pt x="2488" y="2904"/>
                    </a:lnTo>
                    <a:cubicBezTo>
                      <a:pt x="2291" y="2904"/>
                      <a:pt x="2131" y="2744"/>
                      <a:pt x="2131" y="2547"/>
                    </a:cubicBezTo>
                    <a:cubicBezTo>
                      <a:pt x="2131" y="2409"/>
                      <a:pt x="2212" y="2282"/>
                      <a:pt x="2338" y="2224"/>
                    </a:cubicBezTo>
                    <a:cubicBezTo>
                      <a:pt x="2344" y="2221"/>
                      <a:pt x="2350" y="2216"/>
                      <a:pt x="2354" y="2211"/>
                    </a:cubicBezTo>
                    <a:cubicBezTo>
                      <a:pt x="2373" y="2230"/>
                      <a:pt x="2397" y="2246"/>
                      <a:pt x="2425" y="2257"/>
                    </a:cubicBezTo>
                    <a:cubicBezTo>
                      <a:pt x="2447" y="2265"/>
                      <a:pt x="2471" y="2269"/>
                      <a:pt x="2494" y="2269"/>
                    </a:cubicBezTo>
                    <a:cubicBezTo>
                      <a:pt x="2503" y="2269"/>
                      <a:pt x="2511" y="2269"/>
                      <a:pt x="2520" y="2267"/>
                    </a:cubicBezTo>
                    <a:cubicBezTo>
                      <a:pt x="2542" y="2264"/>
                      <a:pt x="2558" y="2244"/>
                      <a:pt x="2555" y="2221"/>
                    </a:cubicBezTo>
                    <a:cubicBezTo>
                      <a:pt x="2552" y="2198"/>
                      <a:pt x="2532" y="2183"/>
                      <a:pt x="2509" y="2185"/>
                    </a:cubicBezTo>
                    <a:cubicBezTo>
                      <a:pt x="2490" y="2188"/>
                      <a:pt x="2472" y="2186"/>
                      <a:pt x="2454" y="2179"/>
                    </a:cubicBezTo>
                    <a:cubicBezTo>
                      <a:pt x="2394" y="2157"/>
                      <a:pt x="2363" y="2090"/>
                      <a:pt x="2385" y="2030"/>
                    </a:cubicBezTo>
                    <a:cubicBezTo>
                      <a:pt x="2388" y="2023"/>
                      <a:pt x="2392" y="2015"/>
                      <a:pt x="2396" y="2009"/>
                    </a:cubicBezTo>
                    <a:cubicBezTo>
                      <a:pt x="2408" y="1989"/>
                      <a:pt x="2402" y="1964"/>
                      <a:pt x="2383" y="1952"/>
                    </a:cubicBezTo>
                    <a:cubicBezTo>
                      <a:pt x="2364" y="1940"/>
                      <a:pt x="2338" y="1945"/>
                      <a:pt x="2326" y="1965"/>
                    </a:cubicBezTo>
                    <a:cubicBezTo>
                      <a:pt x="2319" y="1976"/>
                      <a:pt x="2312" y="1989"/>
                      <a:pt x="2308" y="2002"/>
                    </a:cubicBezTo>
                    <a:cubicBezTo>
                      <a:pt x="2290" y="2050"/>
                      <a:pt x="2292" y="2101"/>
                      <a:pt x="2311" y="2146"/>
                    </a:cubicBezTo>
                    <a:cubicBezTo>
                      <a:pt x="2308" y="2147"/>
                      <a:pt x="2306" y="2147"/>
                      <a:pt x="2303" y="2149"/>
                    </a:cubicBezTo>
                    <a:cubicBezTo>
                      <a:pt x="2149" y="2220"/>
                      <a:pt x="2049" y="2377"/>
                      <a:pt x="2049" y="2547"/>
                    </a:cubicBezTo>
                    <a:cubicBezTo>
                      <a:pt x="2049" y="2624"/>
                      <a:pt x="2069" y="2696"/>
                      <a:pt x="2103" y="2759"/>
                    </a:cubicBezTo>
                    <a:lnTo>
                      <a:pt x="1728" y="2759"/>
                    </a:lnTo>
                    <a:cubicBezTo>
                      <a:pt x="1388" y="2759"/>
                      <a:pt x="1112" y="2483"/>
                      <a:pt x="1112" y="2143"/>
                    </a:cubicBezTo>
                    <a:cubicBezTo>
                      <a:pt x="1112" y="1813"/>
                      <a:pt x="1374" y="1542"/>
                      <a:pt x="1701" y="1528"/>
                    </a:cubicBezTo>
                    <a:cubicBezTo>
                      <a:pt x="1707" y="1559"/>
                      <a:pt x="1716" y="1589"/>
                      <a:pt x="1728" y="1618"/>
                    </a:cubicBezTo>
                    <a:cubicBezTo>
                      <a:pt x="1735" y="1634"/>
                      <a:pt x="1750" y="1643"/>
                      <a:pt x="1766" y="1643"/>
                    </a:cubicBezTo>
                    <a:cubicBezTo>
                      <a:pt x="1772" y="1643"/>
                      <a:pt x="1777" y="1642"/>
                      <a:pt x="1783" y="1640"/>
                    </a:cubicBezTo>
                    <a:cubicBezTo>
                      <a:pt x="1804" y="1631"/>
                      <a:pt x="1813" y="1607"/>
                      <a:pt x="1805" y="1586"/>
                    </a:cubicBezTo>
                    <a:cubicBezTo>
                      <a:pt x="1786" y="1542"/>
                      <a:pt x="1777" y="1495"/>
                      <a:pt x="1777" y="1447"/>
                    </a:cubicBezTo>
                    <a:cubicBezTo>
                      <a:pt x="1777" y="1251"/>
                      <a:pt x="1936" y="1091"/>
                      <a:pt x="2133" y="1091"/>
                    </a:cubicBezTo>
                    <a:cubicBezTo>
                      <a:pt x="2199" y="1091"/>
                      <a:pt x="2263" y="1108"/>
                      <a:pt x="2318" y="1142"/>
                    </a:cubicBezTo>
                    <a:cubicBezTo>
                      <a:pt x="2319" y="1143"/>
                      <a:pt x="2321" y="1144"/>
                      <a:pt x="2322" y="1144"/>
                    </a:cubicBezTo>
                    <a:cubicBezTo>
                      <a:pt x="2322" y="1144"/>
                      <a:pt x="2323" y="1145"/>
                      <a:pt x="2323" y="1145"/>
                    </a:cubicBezTo>
                    <a:cubicBezTo>
                      <a:pt x="2324" y="1145"/>
                      <a:pt x="2324" y="1145"/>
                      <a:pt x="2324" y="1145"/>
                    </a:cubicBezTo>
                    <a:cubicBezTo>
                      <a:pt x="2326" y="1146"/>
                      <a:pt x="2328" y="1146"/>
                      <a:pt x="2329" y="1147"/>
                    </a:cubicBezTo>
                    <a:cubicBezTo>
                      <a:pt x="2330" y="1147"/>
                      <a:pt x="2332" y="1147"/>
                      <a:pt x="2333" y="1148"/>
                    </a:cubicBezTo>
                    <a:cubicBezTo>
                      <a:pt x="2334" y="1148"/>
                      <a:pt x="2335" y="1148"/>
                      <a:pt x="2336" y="1148"/>
                    </a:cubicBezTo>
                    <a:cubicBezTo>
                      <a:pt x="2337" y="1148"/>
                      <a:pt x="2339" y="1148"/>
                      <a:pt x="2340" y="1148"/>
                    </a:cubicBezTo>
                    <a:cubicBezTo>
                      <a:pt x="2356" y="1148"/>
                      <a:pt x="2371" y="1139"/>
                      <a:pt x="2378" y="1124"/>
                    </a:cubicBezTo>
                    <a:cubicBezTo>
                      <a:pt x="2415" y="1039"/>
                      <a:pt x="2502" y="986"/>
                      <a:pt x="2594" y="991"/>
                    </a:cubicBezTo>
                    <a:cubicBezTo>
                      <a:pt x="2660" y="995"/>
                      <a:pt x="2720" y="1028"/>
                      <a:pt x="2759" y="1079"/>
                    </a:cubicBezTo>
                    <a:cubicBezTo>
                      <a:pt x="2707" y="1094"/>
                      <a:pt x="2656" y="1113"/>
                      <a:pt x="2607" y="1137"/>
                    </a:cubicBezTo>
                    <a:cubicBezTo>
                      <a:pt x="2586" y="1147"/>
                      <a:pt x="2578" y="1172"/>
                      <a:pt x="2588" y="1192"/>
                    </a:cubicBezTo>
                    <a:cubicBezTo>
                      <a:pt x="2598" y="1213"/>
                      <a:pt x="2622" y="1221"/>
                      <a:pt x="2643" y="1211"/>
                    </a:cubicBezTo>
                    <a:cubicBezTo>
                      <a:pt x="2753" y="1157"/>
                      <a:pt x="2872" y="1130"/>
                      <a:pt x="2996" y="1130"/>
                    </a:cubicBezTo>
                    <a:cubicBezTo>
                      <a:pt x="3189" y="1130"/>
                      <a:pt x="3375" y="1199"/>
                      <a:pt x="3521" y="1326"/>
                    </a:cubicBezTo>
                    <a:cubicBezTo>
                      <a:pt x="3651" y="1438"/>
                      <a:pt x="3740" y="1589"/>
                      <a:pt x="3778" y="1754"/>
                    </a:cubicBezTo>
                    <a:cubicBezTo>
                      <a:pt x="3773" y="1754"/>
                      <a:pt x="3768" y="1754"/>
                      <a:pt x="3763" y="1754"/>
                    </a:cubicBezTo>
                    <a:cubicBezTo>
                      <a:pt x="3742" y="1754"/>
                      <a:pt x="3721" y="1756"/>
                      <a:pt x="3701" y="1760"/>
                    </a:cubicBezTo>
                    <a:cubicBezTo>
                      <a:pt x="3679" y="1764"/>
                      <a:pt x="3664" y="1786"/>
                      <a:pt x="3669" y="1809"/>
                    </a:cubicBezTo>
                    <a:cubicBezTo>
                      <a:pt x="3674" y="1831"/>
                      <a:pt x="3696" y="1845"/>
                      <a:pt x="3718" y="1841"/>
                    </a:cubicBezTo>
                    <a:cubicBezTo>
                      <a:pt x="3733" y="1838"/>
                      <a:pt x="3748" y="1836"/>
                      <a:pt x="3763" y="1836"/>
                    </a:cubicBezTo>
                    <a:cubicBezTo>
                      <a:pt x="3779" y="1836"/>
                      <a:pt x="3795" y="1838"/>
                      <a:pt x="3811" y="1841"/>
                    </a:cubicBezTo>
                    <a:cubicBezTo>
                      <a:pt x="3816" y="1844"/>
                      <a:pt x="3823" y="1846"/>
                      <a:pt x="3829" y="1846"/>
                    </a:cubicBezTo>
                    <a:cubicBezTo>
                      <a:pt x="3920" y="1875"/>
                      <a:pt x="3986" y="1959"/>
                      <a:pt x="3986" y="2058"/>
                    </a:cubicBezTo>
                    <a:lnTo>
                      <a:pt x="3983" y="2162"/>
                    </a:lnTo>
                    <a:cubicBezTo>
                      <a:pt x="3903" y="2053"/>
                      <a:pt x="3774" y="1982"/>
                      <a:pt x="3628" y="1982"/>
                    </a:cubicBezTo>
                    <a:cubicBezTo>
                      <a:pt x="3586" y="1982"/>
                      <a:pt x="3515" y="1998"/>
                      <a:pt x="3501" y="2001"/>
                    </a:cubicBezTo>
                    <a:cubicBezTo>
                      <a:pt x="3365" y="2022"/>
                      <a:pt x="3232" y="1954"/>
                      <a:pt x="3170" y="1831"/>
                    </a:cubicBezTo>
                    <a:cubicBezTo>
                      <a:pt x="3159" y="1810"/>
                      <a:pt x="3134" y="1802"/>
                      <a:pt x="3114" y="1813"/>
                    </a:cubicBezTo>
                    <a:cubicBezTo>
                      <a:pt x="3094" y="1823"/>
                      <a:pt x="3085" y="1848"/>
                      <a:pt x="3096" y="1868"/>
                    </a:cubicBezTo>
                    <a:cubicBezTo>
                      <a:pt x="3175" y="2024"/>
                      <a:pt x="3343" y="2110"/>
                      <a:pt x="3516" y="2082"/>
                    </a:cubicBezTo>
                    <a:cubicBezTo>
                      <a:pt x="3517" y="2082"/>
                      <a:pt x="3517" y="2082"/>
                      <a:pt x="3518" y="2082"/>
                    </a:cubicBezTo>
                    <a:cubicBezTo>
                      <a:pt x="3539" y="2077"/>
                      <a:pt x="3599" y="2065"/>
                      <a:pt x="3628" y="2065"/>
                    </a:cubicBezTo>
                    <a:cubicBezTo>
                      <a:pt x="3803" y="2065"/>
                      <a:pt x="3948" y="2190"/>
                      <a:pt x="3979" y="2355"/>
                    </a:cubicBezTo>
                    <a:cubicBezTo>
                      <a:pt x="3979" y="2360"/>
                      <a:pt x="3980" y="2364"/>
                      <a:pt x="3981" y="2368"/>
                    </a:cubicBezTo>
                    <a:cubicBezTo>
                      <a:pt x="3984" y="2385"/>
                      <a:pt x="3985" y="2403"/>
                      <a:pt x="3985" y="2421"/>
                    </a:cubicBezTo>
                    <a:cubicBezTo>
                      <a:pt x="3985" y="2618"/>
                      <a:pt x="3825" y="2778"/>
                      <a:pt x="3628" y="2778"/>
                    </a:cubicBezTo>
                    <a:cubicBezTo>
                      <a:pt x="3606" y="2778"/>
                      <a:pt x="3587" y="2796"/>
                      <a:pt x="3587" y="2819"/>
                    </a:cubicBezTo>
                    <a:cubicBezTo>
                      <a:pt x="3587" y="2842"/>
                      <a:pt x="3606" y="2860"/>
                      <a:pt x="3628" y="2860"/>
                    </a:cubicBezTo>
                    <a:cubicBezTo>
                      <a:pt x="3666" y="2860"/>
                      <a:pt x="3702" y="2856"/>
                      <a:pt x="3737" y="2847"/>
                    </a:cubicBezTo>
                    <a:cubicBezTo>
                      <a:pt x="3680" y="2991"/>
                      <a:pt x="3513" y="3114"/>
                      <a:pt x="3296" y="3088"/>
                    </a:cubicBezTo>
                    <a:cubicBezTo>
                      <a:pt x="3288" y="3087"/>
                      <a:pt x="3280" y="3088"/>
                      <a:pt x="3273" y="3092"/>
                    </a:cubicBezTo>
                    <a:cubicBezTo>
                      <a:pt x="3259" y="3058"/>
                      <a:pt x="3251" y="3021"/>
                      <a:pt x="3250" y="2983"/>
                    </a:cubicBezTo>
                    <a:cubicBezTo>
                      <a:pt x="3250" y="2982"/>
                      <a:pt x="3250" y="2982"/>
                      <a:pt x="3250" y="2981"/>
                    </a:cubicBezTo>
                    <a:cubicBezTo>
                      <a:pt x="3250" y="2963"/>
                      <a:pt x="3254" y="2945"/>
                      <a:pt x="3262" y="2928"/>
                    </a:cubicBezTo>
                    <a:cubicBezTo>
                      <a:pt x="3285" y="2884"/>
                      <a:pt x="3333" y="2859"/>
                      <a:pt x="3381" y="2865"/>
                    </a:cubicBezTo>
                    <a:cubicBezTo>
                      <a:pt x="3404" y="2869"/>
                      <a:pt x="3425" y="2853"/>
                      <a:pt x="3428" y="2830"/>
                    </a:cubicBezTo>
                    <a:cubicBezTo>
                      <a:pt x="3431" y="2807"/>
                      <a:pt x="3415" y="2787"/>
                      <a:pt x="3393" y="2784"/>
                    </a:cubicBezTo>
                    <a:cubicBezTo>
                      <a:pt x="3309" y="2772"/>
                      <a:pt x="3227" y="2815"/>
                      <a:pt x="3189" y="2891"/>
                    </a:cubicBezTo>
                    <a:cubicBezTo>
                      <a:pt x="3174" y="2919"/>
                      <a:pt x="3167" y="2951"/>
                      <a:pt x="3167" y="2983"/>
                    </a:cubicBezTo>
                    <a:cubicBezTo>
                      <a:pt x="3167" y="2984"/>
                      <a:pt x="3168" y="2985"/>
                      <a:pt x="3168" y="2986"/>
                    </a:cubicBezTo>
                    <a:cubicBezTo>
                      <a:pt x="3173" y="3160"/>
                      <a:pt x="3288" y="3309"/>
                      <a:pt x="3455" y="3358"/>
                    </a:cubicBezTo>
                    <a:cubicBezTo>
                      <a:pt x="3459" y="3359"/>
                      <a:pt x="3463" y="3360"/>
                      <a:pt x="3467" y="3360"/>
                    </a:cubicBezTo>
                    <a:cubicBezTo>
                      <a:pt x="3484" y="3360"/>
                      <a:pt x="3501" y="3348"/>
                      <a:pt x="3506" y="3330"/>
                    </a:cubicBezTo>
                    <a:cubicBezTo>
                      <a:pt x="3513" y="3308"/>
                      <a:pt x="3500" y="3285"/>
                      <a:pt x="3478" y="3279"/>
                    </a:cubicBezTo>
                    <a:cubicBezTo>
                      <a:pt x="3414" y="3260"/>
                      <a:pt x="3359" y="3222"/>
                      <a:pt x="3320" y="3173"/>
                    </a:cubicBezTo>
                    <a:cubicBezTo>
                      <a:pt x="3331" y="3174"/>
                      <a:pt x="3343" y="3174"/>
                      <a:pt x="3355" y="3174"/>
                    </a:cubicBezTo>
                    <a:cubicBezTo>
                      <a:pt x="3587" y="3174"/>
                      <a:pt x="3762" y="3027"/>
                      <a:pt x="3820" y="2860"/>
                    </a:cubicBezTo>
                    <a:lnTo>
                      <a:pt x="4117" y="2860"/>
                    </a:lnTo>
                    <a:cubicBezTo>
                      <a:pt x="4208" y="2860"/>
                      <a:pt x="4282" y="2934"/>
                      <a:pt x="4282" y="3024"/>
                    </a:cubicBezTo>
                    <a:lnTo>
                      <a:pt x="4282" y="3512"/>
                    </a:lnTo>
                    <a:cubicBezTo>
                      <a:pt x="4183" y="3521"/>
                      <a:pt x="4106" y="3604"/>
                      <a:pt x="4106" y="3705"/>
                    </a:cubicBezTo>
                    <a:lnTo>
                      <a:pt x="4106" y="3718"/>
                    </a:lnTo>
                    <a:cubicBezTo>
                      <a:pt x="4106" y="3826"/>
                      <a:pt x="4193" y="3913"/>
                      <a:pt x="4300" y="3913"/>
                    </a:cubicBezTo>
                    <a:lnTo>
                      <a:pt x="4313" y="3913"/>
                    </a:lnTo>
                    <a:cubicBezTo>
                      <a:pt x="4421" y="3913"/>
                      <a:pt x="4508" y="3826"/>
                      <a:pt x="4508" y="3718"/>
                    </a:cubicBezTo>
                    <a:lnTo>
                      <a:pt x="4508" y="3705"/>
                    </a:lnTo>
                    <a:cubicBezTo>
                      <a:pt x="4508" y="3612"/>
                      <a:pt x="4443" y="3534"/>
                      <a:pt x="4355" y="3515"/>
                    </a:cubicBezTo>
                    <a:lnTo>
                      <a:pt x="4355" y="3024"/>
                    </a:lnTo>
                    <a:cubicBezTo>
                      <a:pt x="4355" y="2893"/>
                      <a:pt x="4248" y="2786"/>
                      <a:pt x="4117" y="2786"/>
                    </a:cubicBezTo>
                    <a:lnTo>
                      <a:pt x="3872" y="2786"/>
                    </a:lnTo>
                    <a:cubicBezTo>
                      <a:pt x="3990" y="2707"/>
                      <a:pt x="4068" y="2573"/>
                      <a:pt x="4068" y="2421"/>
                    </a:cubicBezTo>
                    <a:cubicBezTo>
                      <a:pt x="4068" y="2396"/>
                      <a:pt x="4066" y="2372"/>
                      <a:pt x="4062" y="2348"/>
                    </a:cubicBezTo>
                    <a:lnTo>
                      <a:pt x="4065" y="2194"/>
                    </a:lnTo>
                    <a:lnTo>
                      <a:pt x="4348" y="2194"/>
                    </a:lnTo>
                    <a:cubicBezTo>
                      <a:pt x="4479" y="2194"/>
                      <a:pt x="4586" y="2088"/>
                      <a:pt x="4586" y="1956"/>
                    </a:cubicBezTo>
                    <a:lnTo>
                      <a:pt x="4586" y="772"/>
                    </a:lnTo>
                    <a:cubicBezTo>
                      <a:pt x="4673" y="753"/>
                      <a:pt x="4739" y="675"/>
                      <a:pt x="4739" y="582"/>
                    </a:cubicBezTo>
                    <a:lnTo>
                      <a:pt x="4739" y="569"/>
                    </a:lnTo>
                    <a:cubicBezTo>
                      <a:pt x="4739" y="462"/>
                      <a:pt x="4652" y="374"/>
                      <a:pt x="4544" y="37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8" name="Freeform 11">
                <a:extLst>
                  <a:ext uri="{FF2B5EF4-FFF2-40B4-BE49-F238E27FC236}">
                    <a16:creationId xmlns:a16="http://schemas.microsoft.com/office/drawing/2014/main" id="{069FBA89-4B49-40B8-74D4-E5C4C1847EB7}"/>
                  </a:ext>
                </a:extLst>
              </p:cNvPr>
              <p:cNvSpPr>
                <a:spLocks/>
              </p:cNvSpPr>
              <p:nvPr/>
            </p:nvSpPr>
            <p:spPr bwMode="auto">
              <a:xfrm>
                <a:off x="6359525" y="855663"/>
                <a:ext cx="260350" cy="152400"/>
              </a:xfrm>
              <a:custGeom>
                <a:avLst/>
                <a:gdLst>
                  <a:gd name="T0" fmla="*/ 744 w 822"/>
                  <a:gd name="T1" fmla="*/ 246 h 475"/>
                  <a:gd name="T2" fmla="*/ 744 w 822"/>
                  <a:gd name="T3" fmla="*/ 246 h 475"/>
                  <a:gd name="T4" fmla="*/ 744 w 822"/>
                  <a:gd name="T5" fmla="*/ 246 h 475"/>
                  <a:gd name="T6" fmla="*/ 768 w 822"/>
                  <a:gd name="T7" fmla="*/ 249 h 475"/>
                  <a:gd name="T8" fmla="*/ 818 w 822"/>
                  <a:gd name="T9" fmla="*/ 217 h 475"/>
                  <a:gd name="T10" fmla="*/ 786 w 822"/>
                  <a:gd name="T11" fmla="*/ 168 h 475"/>
                  <a:gd name="T12" fmla="*/ 745 w 822"/>
                  <a:gd name="T13" fmla="*/ 163 h 475"/>
                  <a:gd name="T14" fmla="*/ 744 w 822"/>
                  <a:gd name="T15" fmla="*/ 163 h 475"/>
                  <a:gd name="T16" fmla="*/ 604 w 822"/>
                  <a:gd name="T17" fmla="*/ 220 h 475"/>
                  <a:gd name="T18" fmla="*/ 588 w 822"/>
                  <a:gd name="T19" fmla="*/ 239 h 475"/>
                  <a:gd name="T20" fmla="*/ 551 w 822"/>
                  <a:gd name="T21" fmla="*/ 195 h 475"/>
                  <a:gd name="T22" fmla="*/ 226 w 822"/>
                  <a:gd name="T23" fmla="*/ 129 h 475"/>
                  <a:gd name="T24" fmla="*/ 134 w 822"/>
                  <a:gd name="T25" fmla="*/ 24 h 475"/>
                  <a:gd name="T26" fmla="*/ 43 w 822"/>
                  <a:gd name="T27" fmla="*/ 0 h 475"/>
                  <a:gd name="T28" fmla="*/ 42 w 822"/>
                  <a:gd name="T29" fmla="*/ 0 h 475"/>
                  <a:gd name="T30" fmla="*/ 1 w 822"/>
                  <a:gd name="T31" fmla="*/ 41 h 475"/>
                  <a:gd name="T32" fmla="*/ 42 w 822"/>
                  <a:gd name="T33" fmla="*/ 83 h 475"/>
                  <a:gd name="T34" fmla="*/ 95 w 822"/>
                  <a:gd name="T35" fmla="*/ 97 h 475"/>
                  <a:gd name="T36" fmla="*/ 151 w 822"/>
                  <a:gd name="T37" fmla="*/ 165 h 475"/>
                  <a:gd name="T38" fmla="*/ 142 w 822"/>
                  <a:gd name="T39" fmla="*/ 254 h 475"/>
                  <a:gd name="T40" fmla="*/ 128 w 822"/>
                  <a:gd name="T41" fmla="*/ 274 h 475"/>
                  <a:gd name="T42" fmla="*/ 133 w 822"/>
                  <a:gd name="T43" fmla="*/ 332 h 475"/>
                  <a:gd name="T44" fmla="*/ 160 w 822"/>
                  <a:gd name="T45" fmla="*/ 342 h 475"/>
                  <a:gd name="T46" fmla="*/ 191 w 822"/>
                  <a:gd name="T47" fmla="*/ 327 h 475"/>
                  <a:gd name="T48" fmla="*/ 215 w 822"/>
                  <a:gd name="T49" fmla="*/ 293 h 475"/>
                  <a:gd name="T50" fmla="*/ 238 w 822"/>
                  <a:gd name="T51" fmla="*/ 212 h 475"/>
                  <a:gd name="T52" fmla="*/ 494 w 822"/>
                  <a:gd name="T53" fmla="*/ 254 h 475"/>
                  <a:gd name="T54" fmla="*/ 546 w 822"/>
                  <a:gd name="T55" fmla="*/ 344 h 475"/>
                  <a:gd name="T56" fmla="*/ 545 w 822"/>
                  <a:gd name="T57" fmla="*/ 360 h 475"/>
                  <a:gd name="T58" fmla="*/ 567 w 822"/>
                  <a:gd name="T59" fmla="*/ 453 h 475"/>
                  <a:gd name="T60" fmla="*/ 604 w 822"/>
                  <a:gd name="T61" fmla="*/ 475 h 475"/>
                  <a:gd name="T62" fmla="*/ 623 w 822"/>
                  <a:gd name="T63" fmla="*/ 471 h 475"/>
                  <a:gd name="T64" fmla="*/ 640 w 822"/>
                  <a:gd name="T65" fmla="*/ 415 h 475"/>
                  <a:gd name="T66" fmla="*/ 628 w 822"/>
                  <a:gd name="T67" fmla="*/ 361 h 475"/>
                  <a:gd name="T68" fmla="*/ 662 w 822"/>
                  <a:gd name="T69" fmla="*/ 279 h 475"/>
                  <a:gd name="T70" fmla="*/ 744 w 822"/>
                  <a:gd name="T71" fmla="*/ 24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2" h="475">
                    <a:moveTo>
                      <a:pt x="744" y="246"/>
                    </a:moveTo>
                    <a:lnTo>
                      <a:pt x="744" y="246"/>
                    </a:lnTo>
                    <a:lnTo>
                      <a:pt x="744" y="246"/>
                    </a:lnTo>
                    <a:cubicBezTo>
                      <a:pt x="752" y="246"/>
                      <a:pt x="761" y="247"/>
                      <a:pt x="768" y="249"/>
                    </a:cubicBezTo>
                    <a:cubicBezTo>
                      <a:pt x="791" y="253"/>
                      <a:pt x="813" y="239"/>
                      <a:pt x="818" y="217"/>
                    </a:cubicBezTo>
                    <a:cubicBezTo>
                      <a:pt x="822" y="195"/>
                      <a:pt x="808" y="173"/>
                      <a:pt x="786" y="168"/>
                    </a:cubicBezTo>
                    <a:cubicBezTo>
                      <a:pt x="773" y="165"/>
                      <a:pt x="759" y="163"/>
                      <a:pt x="745" y="163"/>
                    </a:cubicBezTo>
                    <a:cubicBezTo>
                      <a:pt x="745" y="163"/>
                      <a:pt x="744" y="163"/>
                      <a:pt x="744" y="163"/>
                    </a:cubicBezTo>
                    <a:cubicBezTo>
                      <a:pt x="691" y="163"/>
                      <a:pt x="642" y="184"/>
                      <a:pt x="604" y="220"/>
                    </a:cubicBezTo>
                    <a:cubicBezTo>
                      <a:pt x="598" y="226"/>
                      <a:pt x="593" y="233"/>
                      <a:pt x="588" y="239"/>
                    </a:cubicBezTo>
                    <a:cubicBezTo>
                      <a:pt x="577" y="223"/>
                      <a:pt x="565" y="208"/>
                      <a:pt x="551" y="195"/>
                    </a:cubicBezTo>
                    <a:cubicBezTo>
                      <a:pt x="472" y="118"/>
                      <a:pt x="349" y="94"/>
                      <a:pt x="226" y="129"/>
                    </a:cubicBezTo>
                    <a:cubicBezTo>
                      <a:pt x="209" y="84"/>
                      <a:pt x="177" y="47"/>
                      <a:pt x="134" y="24"/>
                    </a:cubicBezTo>
                    <a:cubicBezTo>
                      <a:pt x="106" y="9"/>
                      <a:pt x="74" y="0"/>
                      <a:pt x="43" y="0"/>
                    </a:cubicBezTo>
                    <a:lnTo>
                      <a:pt x="42" y="0"/>
                    </a:lnTo>
                    <a:cubicBezTo>
                      <a:pt x="19" y="0"/>
                      <a:pt x="1" y="18"/>
                      <a:pt x="1" y="41"/>
                    </a:cubicBezTo>
                    <a:cubicBezTo>
                      <a:pt x="0" y="64"/>
                      <a:pt x="19" y="82"/>
                      <a:pt x="42" y="83"/>
                    </a:cubicBezTo>
                    <a:cubicBezTo>
                      <a:pt x="60" y="83"/>
                      <a:pt x="78" y="88"/>
                      <a:pt x="95" y="97"/>
                    </a:cubicBezTo>
                    <a:cubicBezTo>
                      <a:pt x="122" y="111"/>
                      <a:pt x="142" y="136"/>
                      <a:pt x="151" y="165"/>
                    </a:cubicBezTo>
                    <a:cubicBezTo>
                      <a:pt x="160" y="195"/>
                      <a:pt x="157" y="226"/>
                      <a:pt x="142" y="254"/>
                    </a:cubicBezTo>
                    <a:cubicBezTo>
                      <a:pt x="138" y="261"/>
                      <a:pt x="134" y="268"/>
                      <a:pt x="128" y="274"/>
                    </a:cubicBezTo>
                    <a:cubicBezTo>
                      <a:pt x="114" y="291"/>
                      <a:pt x="116" y="317"/>
                      <a:pt x="133" y="332"/>
                    </a:cubicBezTo>
                    <a:cubicBezTo>
                      <a:pt x="141" y="339"/>
                      <a:pt x="150" y="342"/>
                      <a:pt x="160" y="342"/>
                    </a:cubicBezTo>
                    <a:cubicBezTo>
                      <a:pt x="172" y="342"/>
                      <a:pt x="183" y="337"/>
                      <a:pt x="191" y="327"/>
                    </a:cubicBezTo>
                    <a:cubicBezTo>
                      <a:pt x="200" y="317"/>
                      <a:pt x="208" y="305"/>
                      <a:pt x="215" y="293"/>
                    </a:cubicBezTo>
                    <a:cubicBezTo>
                      <a:pt x="228" y="268"/>
                      <a:pt x="236" y="240"/>
                      <a:pt x="238" y="212"/>
                    </a:cubicBezTo>
                    <a:cubicBezTo>
                      <a:pt x="337" y="181"/>
                      <a:pt x="434" y="196"/>
                      <a:pt x="494" y="254"/>
                    </a:cubicBezTo>
                    <a:cubicBezTo>
                      <a:pt x="518" y="278"/>
                      <a:pt x="535" y="308"/>
                      <a:pt x="546" y="344"/>
                    </a:cubicBezTo>
                    <a:cubicBezTo>
                      <a:pt x="545" y="349"/>
                      <a:pt x="545" y="355"/>
                      <a:pt x="545" y="360"/>
                    </a:cubicBezTo>
                    <a:cubicBezTo>
                      <a:pt x="545" y="393"/>
                      <a:pt x="552" y="425"/>
                      <a:pt x="567" y="453"/>
                    </a:cubicBezTo>
                    <a:cubicBezTo>
                      <a:pt x="574" y="467"/>
                      <a:pt x="589" y="475"/>
                      <a:pt x="604" y="475"/>
                    </a:cubicBezTo>
                    <a:cubicBezTo>
                      <a:pt x="610" y="475"/>
                      <a:pt x="617" y="474"/>
                      <a:pt x="623" y="471"/>
                    </a:cubicBezTo>
                    <a:cubicBezTo>
                      <a:pt x="643" y="460"/>
                      <a:pt x="651" y="435"/>
                      <a:pt x="640" y="415"/>
                    </a:cubicBezTo>
                    <a:cubicBezTo>
                      <a:pt x="632" y="398"/>
                      <a:pt x="627" y="380"/>
                      <a:pt x="628" y="361"/>
                    </a:cubicBezTo>
                    <a:cubicBezTo>
                      <a:pt x="628" y="330"/>
                      <a:pt x="640" y="301"/>
                      <a:pt x="662" y="279"/>
                    </a:cubicBezTo>
                    <a:cubicBezTo>
                      <a:pt x="684" y="258"/>
                      <a:pt x="713" y="246"/>
                      <a:pt x="744" y="246"/>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12" name="Freeform 12">
                <a:extLst>
                  <a:ext uri="{FF2B5EF4-FFF2-40B4-BE49-F238E27FC236}">
                    <a16:creationId xmlns:a16="http://schemas.microsoft.com/office/drawing/2014/main" id="{C013803E-E163-B1D3-75E6-8A1EB79B878F}"/>
                  </a:ext>
                </a:extLst>
              </p:cNvPr>
              <p:cNvSpPr>
                <a:spLocks/>
              </p:cNvSpPr>
              <p:nvPr/>
            </p:nvSpPr>
            <p:spPr bwMode="auto">
              <a:xfrm>
                <a:off x="6105525" y="977900"/>
                <a:ext cx="247650" cy="261938"/>
              </a:xfrm>
              <a:custGeom>
                <a:avLst/>
                <a:gdLst>
                  <a:gd name="T0" fmla="*/ 409 w 784"/>
                  <a:gd name="T1" fmla="*/ 307 h 825"/>
                  <a:gd name="T2" fmla="*/ 409 w 784"/>
                  <a:gd name="T3" fmla="*/ 307 h 825"/>
                  <a:gd name="T4" fmla="*/ 628 w 784"/>
                  <a:gd name="T5" fmla="*/ 308 h 825"/>
                  <a:gd name="T6" fmla="*/ 650 w 784"/>
                  <a:gd name="T7" fmla="*/ 322 h 825"/>
                  <a:gd name="T8" fmla="*/ 743 w 784"/>
                  <a:gd name="T9" fmla="*/ 345 h 825"/>
                  <a:gd name="T10" fmla="*/ 743 w 784"/>
                  <a:gd name="T11" fmla="*/ 345 h 825"/>
                  <a:gd name="T12" fmla="*/ 784 w 784"/>
                  <a:gd name="T13" fmla="*/ 304 h 825"/>
                  <a:gd name="T14" fmla="*/ 743 w 784"/>
                  <a:gd name="T15" fmla="*/ 263 h 825"/>
                  <a:gd name="T16" fmla="*/ 689 w 784"/>
                  <a:gd name="T17" fmla="*/ 249 h 825"/>
                  <a:gd name="T18" fmla="*/ 641 w 784"/>
                  <a:gd name="T19" fmla="*/ 92 h 825"/>
                  <a:gd name="T20" fmla="*/ 654 w 784"/>
                  <a:gd name="T21" fmla="*/ 72 h 825"/>
                  <a:gd name="T22" fmla="*/ 649 w 784"/>
                  <a:gd name="T23" fmla="*/ 14 h 825"/>
                  <a:gd name="T24" fmla="*/ 591 w 784"/>
                  <a:gd name="T25" fmla="*/ 19 h 825"/>
                  <a:gd name="T26" fmla="*/ 568 w 784"/>
                  <a:gd name="T27" fmla="*/ 54 h 825"/>
                  <a:gd name="T28" fmla="*/ 553 w 784"/>
                  <a:gd name="T29" fmla="*/ 204 h 825"/>
                  <a:gd name="T30" fmla="*/ 367 w 784"/>
                  <a:gd name="T31" fmla="*/ 235 h 825"/>
                  <a:gd name="T32" fmla="*/ 225 w 784"/>
                  <a:gd name="T33" fmla="*/ 469 h 825"/>
                  <a:gd name="T34" fmla="*/ 226 w 784"/>
                  <a:gd name="T35" fmla="*/ 616 h 825"/>
                  <a:gd name="T36" fmla="*/ 198 w 784"/>
                  <a:gd name="T37" fmla="*/ 620 h 825"/>
                  <a:gd name="T38" fmla="*/ 82 w 784"/>
                  <a:gd name="T39" fmla="*/ 504 h 825"/>
                  <a:gd name="T40" fmla="*/ 85 w 784"/>
                  <a:gd name="T41" fmla="*/ 480 h 825"/>
                  <a:gd name="T42" fmla="*/ 53 w 784"/>
                  <a:gd name="T43" fmla="*/ 431 h 825"/>
                  <a:gd name="T44" fmla="*/ 4 w 784"/>
                  <a:gd name="T45" fmla="*/ 463 h 825"/>
                  <a:gd name="T46" fmla="*/ 0 w 784"/>
                  <a:gd name="T47" fmla="*/ 504 h 825"/>
                  <a:gd name="T48" fmla="*/ 198 w 784"/>
                  <a:gd name="T49" fmla="*/ 702 h 825"/>
                  <a:gd name="T50" fmla="*/ 245 w 784"/>
                  <a:gd name="T51" fmla="*/ 697 h 825"/>
                  <a:gd name="T52" fmla="*/ 292 w 784"/>
                  <a:gd name="T53" fmla="*/ 804 h 825"/>
                  <a:gd name="T54" fmla="*/ 328 w 784"/>
                  <a:gd name="T55" fmla="*/ 825 h 825"/>
                  <a:gd name="T56" fmla="*/ 348 w 784"/>
                  <a:gd name="T57" fmla="*/ 820 h 825"/>
                  <a:gd name="T58" fmla="*/ 364 w 784"/>
                  <a:gd name="T59" fmla="*/ 764 h 825"/>
                  <a:gd name="T60" fmla="*/ 409 w 784"/>
                  <a:gd name="T61" fmla="*/ 30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4" h="825">
                    <a:moveTo>
                      <a:pt x="409" y="307"/>
                    </a:moveTo>
                    <a:lnTo>
                      <a:pt x="409" y="307"/>
                    </a:lnTo>
                    <a:cubicBezTo>
                      <a:pt x="488" y="260"/>
                      <a:pt x="593" y="294"/>
                      <a:pt x="628" y="308"/>
                    </a:cubicBezTo>
                    <a:cubicBezTo>
                      <a:pt x="635" y="313"/>
                      <a:pt x="643" y="318"/>
                      <a:pt x="650" y="322"/>
                    </a:cubicBezTo>
                    <a:cubicBezTo>
                      <a:pt x="679" y="337"/>
                      <a:pt x="711" y="345"/>
                      <a:pt x="743" y="345"/>
                    </a:cubicBezTo>
                    <a:lnTo>
                      <a:pt x="743" y="345"/>
                    </a:lnTo>
                    <a:cubicBezTo>
                      <a:pt x="765" y="345"/>
                      <a:pt x="784" y="327"/>
                      <a:pt x="784" y="304"/>
                    </a:cubicBezTo>
                    <a:cubicBezTo>
                      <a:pt x="784" y="281"/>
                      <a:pt x="766" y="263"/>
                      <a:pt x="743" y="263"/>
                    </a:cubicBezTo>
                    <a:cubicBezTo>
                      <a:pt x="724" y="263"/>
                      <a:pt x="706" y="258"/>
                      <a:pt x="689" y="249"/>
                    </a:cubicBezTo>
                    <a:cubicBezTo>
                      <a:pt x="633" y="219"/>
                      <a:pt x="611" y="149"/>
                      <a:pt x="641" y="92"/>
                    </a:cubicBezTo>
                    <a:cubicBezTo>
                      <a:pt x="645" y="85"/>
                      <a:pt x="649" y="79"/>
                      <a:pt x="654" y="72"/>
                    </a:cubicBezTo>
                    <a:cubicBezTo>
                      <a:pt x="669" y="55"/>
                      <a:pt x="667" y="29"/>
                      <a:pt x="649" y="14"/>
                    </a:cubicBezTo>
                    <a:cubicBezTo>
                      <a:pt x="632" y="0"/>
                      <a:pt x="606" y="2"/>
                      <a:pt x="591" y="19"/>
                    </a:cubicBezTo>
                    <a:cubicBezTo>
                      <a:pt x="582" y="30"/>
                      <a:pt x="574" y="42"/>
                      <a:pt x="568" y="54"/>
                    </a:cubicBezTo>
                    <a:cubicBezTo>
                      <a:pt x="543" y="100"/>
                      <a:pt x="538" y="153"/>
                      <a:pt x="553" y="204"/>
                    </a:cubicBezTo>
                    <a:cubicBezTo>
                      <a:pt x="496" y="196"/>
                      <a:pt x="428" y="199"/>
                      <a:pt x="367" y="235"/>
                    </a:cubicBezTo>
                    <a:cubicBezTo>
                      <a:pt x="293" y="279"/>
                      <a:pt x="241" y="365"/>
                      <a:pt x="225" y="469"/>
                    </a:cubicBezTo>
                    <a:cubicBezTo>
                      <a:pt x="217" y="517"/>
                      <a:pt x="218" y="567"/>
                      <a:pt x="226" y="616"/>
                    </a:cubicBezTo>
                    <a:cubicBezTo>
                      <a:pt x="217" y="618"/>
                      <a:pt x="208" y="620"/>
                      <a:pt x="198" y="620"/>
                    </a:cubicBezTo>
                    <a:cubicBezTo>
                      <a:pt x="134" y="620"/>
                      <a:pt x="82" y="567"/>
                      <a:pt x="82" y="504"/>
                    </a:cubicBezTo>
                    <a:cubicBezTo>
                      <a:pt x="82" y="495"/>
                      <a:pt x="83" y="487"/>
                      <a:pt x="85" y="480"/>
                    </a:cubicBezTo>
                    <a:cubicBezTo>
                      <a:pt x="90" y="457"/>
                      <a:pt x="75" y="435"/>
                      <a:pt x="53" y="431"/>
                    </a:cubicBezTo>
                    <a:cubicBezTo>
                      <a:pt x="31" y="426"/>
                      <a:pt x="9" y="440"/>
                      <a:pt x="4" y="463"/>
                    </a:cubicBezTo>
                    <a:cubicBezTo>
                      <a:pt x="1" y="476"/>
                      <a:pt x="0" y="490"/>
                      <a:pt x="0" y="504"/>
                    </a:cubicBezTo>
                    <a:cubicBezTo>
                      <a:pt x="0" y="613"/>
                      <a:pt x="89" y="702"/>
                      <a:pt x="198" y="702"/>
                    </a:cubicBezTo>
                    <a:cubicBezTo>
                      <a:pt x="214" y="702"/>
                      <a:pt x="230" y="700"/>
                      <a:pt x="245" y="697"/>
                    </a:cubicBezTo>
                    <a:cubicBezTo>
                      <a:pt x="257" y="733"/>
                      <a:pt x="272" y="769"/>
                      <a:pt x="292" y="804"/>
                    </a:cubicBezTo>
                    <a:cubicBezTo>
                      <a:pt x="299" y="818"/>
                      <a:pt x="313" y="825"/>
                      <a:pt x="328" y="825"/>
                    </a:cubicBezTo>
                    <a:cubicBezTo>
                      <a:pt x="335" y="825"/>
                      <a:pt x="342" y="824"/>
                      <a:pt x="348" y="820"/>
                    </a:cubicBezTo>
                    <a:cubicBezTo>
                      <a:pt x="368" y="809"/>
                      <a:pt x="375" y="784"/>
                      <a:pt x="364" y="764"/>
                    </a:cubicBezTo>
                    <a:cubicBezTo>
                      <a:pt x="256" y="570"/>
                      <a:pt x="300" y="371"/>
                      <a:pt x="409" y="307"/>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grpSp>
      </p:grpSp>
      <p:grpSp>
        <p:nvGrpSpPr>
          <p:cNvPr id="97" name="Group 96">
            <a:extLst>
              <a:ext uri="{FF2B5EF4-FFF2-40B4-BE49-F238E27FC236}">
                <a16:creationId xmlns:a16="http://schemas.microsoft.com/office/drawing/2014/main" id="{67F68C79-868E-C879-DF71-BD2D21EB69CB}"/>
              </a:ext>
            </a:extLst>
          </p:cNvPr>
          <p:cNvGrpSpPr/>
          <p:nvPr/>
        </p:nvGrpSpPr>
        <p:grpSpPr>
          <a:xfrm>
            <a:off x="6593193" y="3357665"/>
            <a:ext cx="609600" cy="609600"/>
            <a:chOff x="9535837" y="5228221"/>
            <a:chExt cx="1487498" cy="1487498"/>
          </a:xfrm>
        </p:grpSpPr>
        <p:sp>
          <p:nvSpPr>
            <p:cNvPr id="49" name="Oval 48">
              <a:extLst>
                <a:ext uri="{FF2B5EF4-FFF2-40B4-BE49-F238E27FC236}">
                  <a16:creationId xmlns:a16="http://schemas.microsoft.com/office/drawing/2014/main" id="{865921AC-7085-2244-853B-9BB56B24FB67}"/>
                </a:ext>
              </a:extLst>
            </p:cNvPr>
            <p:cNvSpPr/>
            <p:nvPr/>
          </p:nvSpPr>
          <p:spPr>
            <a:xfrm>
              <a:off x="9535837" y="5228221"/>
              <a:ext cx="1487498" cy="14874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4800">
                <a:solidFill>
                  <a:srgbClr val="FFFFFF"/>
                </a:solidFill>
                <a:latin typeface="Anova Light"/>
              </a:endParaRPr>
            </a:p>
          </p:txBody>
        </p:sp>
        <p:grpSp>
          <p:nvGrpSpPr>
            <p:cNvPr id="13" name="Group 12">
              <a:extLst>
                <a:ext uri="{FF2B5EF4-FFF2-40B4-BE49-F238E27FC236}">
                  <a16:creationId xmlns:a16="http://schemas.microsoft.com/office/drawing/2014/main" id="{AA094FC9-7A7F-0C9D-8A6D-575DCAB4011E}"/>
                </a:ext>
              </a:extLst>
            </p:cNvPr>
            <p:cNvGrpSpPr>
              <a:grpSpLocks noChangeAspect="1"/>
            </p:cNvGrpSpPr>
            <p:nvPr/>
          </p:nvGrpSpPr>
          <p:grpSpPr>
            <a:xfrm>
              <a:off x="9705871" y="5457145"/>
              <a:ext cx="1030067" cy="1005840"/>
              <a:chOff x="712788" y="2549525"/>
              <a:chExt cx="1687512" cy="1647824"/>
            </a:xfrm>
            <a:solidFill>
              <a:schemeClr val="bg1"/>
            </a:solidFill>
          </p:grpSpPr>
          <p:sp>
            <p:nvSpPr>
              <p:cNvPr id="14" name="Freeform 5">
                <a:extLst>
                  <a:ext uri="{FF2B5EF4-FFF2-40B4-BE49-F238E27FC236}">
                    <a16:creationId xmlns:a16="http://schemas.microsoft.com/office/drawing/2014/main" id="{472E27B6-F525-F246-EF07-A3A225022DB8}"/>
                  </a:ext>
                </a:extLst>
              </p:cNvPr>
              <p:cNvSpPr>
                <a:spLocks noEditPoints="1"/>
              </p:cNvSpPr>
              <p:nvPr/>
            </p:nvSpPr>
            <p:spPr bwMode="auto">
              <a:xfrm>
                <a:off x="1979613" y="2867025"/>
                <a:ext cx="80962" cy="103187"/>
              </a:xfrm>
              <a:custGeom>
                <a:avLst/>
                <a:gdLst>
                  <a:gd name="T0" fmla="*/ 69 w 226"/>
                  <a:gd name="T1" fmla="*/ 83 h 284"/>
                  <a:gd name="T2" fmla="*/ 69 w 226"/>
                  <a:gd name="T3" fmla="*/ 83 h 284"/>
                  <a:gd name="T4" fmla="*/ 83 w 226"/>
                  <a:gd name="T5" fmla="*/ 70 h 284"/>
                  <a:gd name="T6" fmla="*/ 142 w 226"/>
                  <a:gd name="T7" fmla="*/ 70 h 284"/>
                  <a:gd name="T8" fmla="*/ 156 w 226"/>
                  <a:gd name="T9" fmla="*/ 83 h 284"/>
                  <a:gd name="T10" fmla="*/ 156 w 226"/>
                  <a:gd name="T11" fmla="*/ 201 h 284"/>
                  <a:gd name="T12" fmla="*/ 142 w 226"/>
                  <a:gd name="T13" fmla="*/ 214 h 284"/>
                  <a:gd name="T14" fmla="*/ 83 w 226"/>
                  <a:gd name="T15" fmla="*/ 214 h 284"/>
                  <a:gd name="T16" fmla="*/ 69 w 226"/>
                  <a:gd name="T17" fmla="*/ 201 h 284"/>
                  <a:gd name="T18" fmla="*/ 69 w 226"/>
                  <a:gd name="T19" fmla="*/ 83 h 284"/>
                  <a:gd name="T20" fmla="*/ 83 w 226"/>
                  <a:gd name="T21" fmla="*/ 284 h 284"/>
                  <a:gd name="T22" fmla="*/ 83 w 226"/>
                  <a:gd name="T23" fmla="*/ 284 h 284"/>
                  <a:gd name="T24" fmla="*/ 142 w 226"/>
                  <a:gd name="T25" fmla="*/ 284 h 284"/>
                  <a:gd name="T26" fmla="*/ 226 w 226"/>
                  <a:gd name="T27" fmla="*/ 201 h 284"/>
                  <a:gd name="T28" fmla="*/ 226 w 226"/>
                  <a:gd name="T29" fmla="*/ 83 h 284"/>
                  <a:gd name="T30" fmla="*/ 142 w 226"/>
                  <a:gd name="T31" fmla="*/ 0 h 284"/>
                  <a:gd name="T32" fmla="*/ 83 w 226"/>
                  <a:gd name="T33" fmla="*/ 0 h 284"/>
                  <a:gd name="T34" fmla="*/ 0 w 226"/>
                  <a:gd name="T35" fmla="*/ 83 h 284"/>
                  <a:gd name="T36" fmla="*/ 0 w 226"/>
                  <a:gd name="T37" fmla="*/ 201 h 284"/>
                  <a:gd name="T38" fmla="*/ 83 w 226"/>
                  <a:gd name="T3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84">
                    <a:moveTo>
                      <a:pt x="69" y="83"/>
                    </a:moveTo>
                    <a:lnTo>
                      <a:pt x="69" y="83"/>
                    </a:lnTo>
                    <a:cubicBezTo>
                      <a:pt x="69" y="76"/>
                      <a:pt x="76" y="70"/>
                      <a:pt x="83" y="70"/>
                    </a:cubicBezTo>
                    <a:lnTo>
                      <a:pt x="142" y="70"/>
                    </a:lnTo>
                    <a:cubicBezTo>
                      <a:pt x="150" y="70"/>
                      <a:pt x="156" y="76"/>
                      <a:pt x="156" y="83"/>
                    </a:cubicBezTo>
                    <a:lnTo>
                      <a:pt x="156" y="201"/>
                    </a:lnTo>
                    <a:cubicBezTo>
                      <a:pt x="156" y="208"/>
                      <a:pt x="150" y="214"/>
                      <a:pt x="142" y="214"/>
                    </a:cubicBezTo>
                    <a:lnTo>
                      <a:pt x="83" y="214"/>
                    </a:lnTo>
                    <a:cubicBezTo>
                      <a:pt x="76" y="214"/>
                      <a:pt x="69" y="208"/>
                      <a:pt x="69" y="201"/>
                    </a:cubicBezTo>
                    <a:lnTo>
                      <a:pt x="69" y="83"/>
                    </a:lnTo>
                    <a:close/>
                    <a:moveTo>
                      <a:pt x="83" y="284"/>
                    </a:moveTo>
                    <a:lnTo>
                      <a:pt x="83" y="284"/>
                    </a:lnTo>
                    <a:lnTo>
                      <a:pt x="142" y="284"/>
                    </a:lnTo>
                    <a:cubicBezTo>
                      <a:pt x="188" y="284"/>
                      <a:pt x="226" y="247"/>
                      <a:pt x="226" y="201"/>
                    </a:cubicBezTo>
                    <a:lnTo>
                      <a:pt x="226" y="83"/>
                    </a:lnTo>
                    <a:cubicBezTo>
                      <a:pt x="226" y="37"/>
                      <a:pt x="188" y="0"/>
                      <a:pt x="142" y="0"/>
                    </a:cubicBezTo>
                    <a:lnTo>
                      <a:pt x="83" y="0"/>
                    </a:lnTo>
                    <a:cubicBezTo>
                      <a:pt x="37" y="0"/>
                      <a:pt x="0" y="37"/>
                      <a:pt x="0" y="83"/>
                    </a:cubicBezTo>
                    <a:lnTo>
                      <a:pt x="0" y="201"/>
                    </a:lnTo>
                    <a:cubicBezTo>
                      <a:pt x="0" y="247"/>
                      <a:pt x="37" y="284"/>
                      <a:pt x="83" y="28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15" name="Freeform 6">
                <a:extLst>
                  <a:ext uri="{FF2B5EF4-FFF2-40B4-BE49-F238E27FC236}">
                    <a16:creationId xmlns:a16="http://schemas.microsoft.com/office/drawing/2014/main" id="{345B0A49-3269-B58C-8F56-DC2C722D03CF}"/>
                  </a:ext>
                </a:extLst>
              </p:cNvPr>
              <p:cNvSpPr>
                <a:spLocks noEditPoints="1"/>
              </p:cNvSpPr>
              <p:nvPr/>
            </p:nvSpPr>
            <p:spPr bwMode="auto">
              <a:xfrm>
                <a:off x="1711325" y="2867025"/>
                <a:ext cx="80962" cy="103187"/>
              </a:xfrm>
              <a:custGeom>
                <a:avLst/>
                <a:gdLst>
                  <a:gd name="T0" fmla="*/ 70 w 226"/>
                  <a:gd name="T1" fmla="*/ 83 h 284"/>
                  <a:gd name="T2" fmla="*/ 70 w 226"/>
                  <a:gd name="T3" fmla="*/ 83 h 284"/>
                  <a:gd name="T4" fmla="*/ 83 w 226"/>
                  <a:gd name="T5" fmla="*/ 70 h 284"/>
                  <a:gd name="T6" fmla="*/ 143 w 226"/>
                  <a:gd name="T7" fmla="*/ 70 h 284"/>
                  <a:gd name="T8" fmla="*/ 156 w 226"/>
                  <a:gd name="T9" fmla="*/ 83 h 284"/>
                  <a:gd name="T10" fmla="*/ 156 w 226"/>
                  <a:gd name="T11" fmla="*/ 201 h 284"/>
                  <a:gd name="T12" fmla="*/ 143 w 226"/>
                  <a:gd name="T13" fmla="*/ 214 h 284"/>
                  <a:gd name="T14" fmla="*/ 83 w 226"/>
                  <a:gd name="T15" fmla="*/ 214 h 284"/>
                  <a:gd name="T16" fmla="*/ 70 w 226"/>
                  <a:gd name="T17" fmla="*/ 201 h 284"/>
                  <a:gd name="T18" fmla="*/ 70 w 226"/>
                  <a:gd name="T19" fmla="*/ 83 h 284"/>
                  <a:gd name="T20" fmla="*/ 83 w 226"/>
                  <a:gd name="T21" fmla="*/ 284 h 284"/>
                  <a:gd name="T22" fmla="*/ 83 w 226"/>
                  <a:gd name="T23" fmla="*/ 284 h 284"/>
                  <a:gd name="T24" fmla="*/ 143 w 226"/>
                  <a:gd name="T25" fmla="*/ 284 h 284"/>
                  <a:gd name="T26" fmla="*/ 226 w 226"/>
                  <a:gd name="T27" fmla="*/ 201 h 284"/>
                  <a:gd name="T28" fmla="*/ 226 w 226"/>
                  <a:gd name="T29" fmla="*/ 83 h 284"/>
                  <a:gd name="T30" fmla="*/ 143 w 226"/>
                  <a:gd name="T31" fmla="*/ 0 h 284"/>
                  <a:gd name="T32" fmla="*/ 83 w 226"/>
                  <a:gd name="T33" fmla="*/ 0 h 284"/>
                  <a:gd name="T34" fmla="*/ 0 w 226"/>
                  <a:gd name="T35" fmla="*/ 83 h 284"/>
                  <a:gd name="T36" fmla="*/ 0 w 226"/>
                  <a:gd name="T37" fmla="*/ 201 h 284"/>
                  <a:gd name="T38" fmla="*/ 83 w 226"/>
                  <a:gd name="T3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84">
                    <a:moveTo>
                      <a:pt x="70" y="83"/>
                    </a:moveTo>
                    <a:lnTo>
                      <a:pt x="70" y="83"/>
                    </a:lnTo>
                    <a:cubicBezTo>
                      <a:pt x="70" y="76"/>
                      <a:pt x="76" y="70"/>
                      <a:pt x="83" y="70"/>
                    </a:cubicBezTo>
                    <a:lnTo>
                      <a:pt x="143" y="70"/>
                    </a:lnTo>
                    <a:cubicBezTo>
                      <a:pt x="150" y="70"/>
                      <a:pt x="156" y="76"/>
                      <a:pt x="156" y="83"/>
                    </a:cubicBezTo>
                    <a:lnTo>
                      <a:pt x="156" y="201"/>
                    </a:lnTo>
                    <a:cubicBezTo>
                      <a:pt x="156" y="208"/>
                      <a:pt x="150" y="214"/>
                      <a:pt x="143" y="214"/>
                    </a:cubicBezTo>
                    <a:lnTo>
                      <a:pt x="83" y="214"/>
                    </a:lnTo>
                    <a:cubicBezTo>
                      <a:pt x="76" y="214"/>
                      <a:pt x="70" y="208"/>
                      <a:pt x="70" y="201"/>
                    </a:cubicBezTo>
                    <a:lnTo>
                      <a:pt x="70" y="83"/>
                    </a:lnTo>
                    <a:close/>
                    <a:moveTo>
                      <a:pt x="83" y="284"/>
                    </a:moveTo>
                    <a:lnTo>
                      <a:pt x="83" y="284"/>
                    </a:lnTo>
                    <a:lnTo>
                      <a:pt x="143" y="284"/>
                    </a:lnTo>
                    <a:cubicBezTo>
                      <a:pt x="189" y="284"/>
                      <a:pt x="226" y="247"/>
                      <a:pt x="226" y="201"/>
                    </a:cubicBezTo>
                    <a:lnTo>
                      <a:pt x="226" y="83"/>
                    </a:lnTo>
                    <a:cubicBezTo>
                      <a:pt x="226" y="37"/>
                      <a:pt x="189" y="0"/>
                      <a:pt x="143" y="0"/>
                    </a:cubicBezTo>
                    <a:lnTo>
                      <a:pt x="83" y="0"/>
                    </a:lnTo>
                    <a:cubicBezTo>
                      <a:pt x="37" y="0"/>
                      <a:pt x="0" y="37"/>
                      <a:pt x="0" y="83"/>
                    </a:cubicBezTo>
                    <a:lnTo>
                      <a:pt x="0" y="201"/>
                    </a:lnTo>
                    <a:cubicBezTo>
                      <a:pt x="0" y="247"/>
                      <a:pt x="37" y="284"/>
                      <a:pt x="83" y="28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16" name="Freeform 7">
                <a:extLst>
                  <a:ext uri="{FF2B5EF4-FFF2-40B4-BE49-F238E27FC236}">
                    <a16:creationId xmlns:a16="http://schemas.microsoft.com/office/drawing/2014/main" id="{28931670-963B-E354-18BB-551FEF5292A7}"/>
                  </a:ext>
                </a:extLst>
              </p:cNvPr>
              <p:cNvSpPr>
                <a:spLocks noEditPoints="1"/>
              </p:cNvSpPr>
              <p:nvPr/>
            </p:nvSpPr>
            <p:spPr bwMode="auto">
              <a:xfrm>
                <a:off x="1711325" y="3001962"/>
                <a:ext cx="80962" cy="101600"/>
              </a:xfrm>
              <a:custGeom>
                <a:avLst/>
                <a:gdLst>
                  <a:gd name="T0" fmla="*/ 70 w 226"/>
                  <a:gd name="T1" fmla="*/ 83 h 284"/>
                  <a:gd name="T2" fmla="*/ 70 w 226"/>
                  <a:gd name="T3" fmla="*/ 83 h 284"/>
                  <a:gd name="T4" fmla="*/ 83 w 226"/>
                  <a:gd name="T5" fmla="*/ 70 h 284"/>
                  <a:gd name="T6" fmla="*/ 143 w 226"/>
                  <a:gd name="T7" fmla="*/ 70 h 284"/>
                  <a:gd name="T8" fmla="*/ 156 w 226"/>
                  <a:gd name="T9" fmla="*/ 83 h 284"/>
                  <a:gd name="T10" fmla="*/ 156 w 226"/>
                  <a:gd name="T11" fmla="*/ 201 h 284"/>
                  <a:gd name="T12" fmla="*/ 143 w 226"/>
                  <a:gd name="T13" fmla="*/ 214 h 284"/>
                  <a:gd name="T14" fmla="*/ 83 w 226"/>
                  <a:gd name="T15" fmla="*/ 214 h 284"/>
                  <a:gd name="T16" fmla="*/ 70 w 226"/>
                  <a:gd name="T17" fmla="*/ 201 h 284"/>
                  <a:gd name="T18" fmla="*/ 70 w 226"/>
                  <a:gd name="T19" fmla="*/ 83 h 284"/>
                  <a:gd name="T20" fmla="*/ 83 w 226"/>
                  <a:gd name="T21" fmla="*/ 284 h 284"/>
                  <a:gd name="T22" fmla="*/ 83 w 226"/>
                  <a:gd name="T23" fmla="*/ 284 h 284"/>
                  <a:gd name="T24" fmla="*/ 143 w 226"/>
                  <a:gd name="T25" fmla="*/ 284 h 284"/>
                  <a:gd name="T26" fmla="*/ 226 w 226"/>
                  <a:gd name="T27" fmla="*/ 201 h 284"/>
                  <a:gd name="T28" fmla="*/ 226 w 226"/>
                  <a:gd name="T29" fmla="*/ 83 h 284"/>
                  <a:gd name="T30" fmla="*/ 143 w 226"/>
                  <a:gd name="T31" fmla="*/ 0 h 284"/>
                  <a:gd name="T32" fmla="*/ 83 w 226"/>
                  <a:gd name="T33" fmla="*/ 0 h 284"/>
                  <a:gd name="T34" fmla="*/ 0 w 226"/>
                  <a:gd name="T35" fmla="*/ 83 h 284"/>
                  <a:gd name="T36" fmla="*/ 0 w 226"/>
                  <a:gd name="T37" fmla="*/ 201 h 284"/>
                  <a:gd name="T38" fmla="*/ 83 w 226"/>
                  <a:gd name="T3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84">
                    <a:moveTo>
                      <a:pt x="70" y="83"/>
                    </a:moveTo>
                    <a:lnTo>
                      <a:pt x="70" y="83"/>
                    </a:lnTo>
                    <a:cubicBezTo>
                      <a:pt x="70" y="76"/>
                      <a:pt x="76" y="70"/>
                      <a:pt x="83" y="70"/>
                    </a:cubicBezTo>
                    <a:lnTo>
                      <a:pt x="143" y="70"/>
                    </a:lnTo>
                    <a:cubicBezTo>
                      <a:pt x="150" y="70"/>
                      <a:pt x="156" y="76"/>
                      <a:pt x="156" y="83"/>
                    </a:cubicBezTo>
                    <a:lnTo>
                      <a:pt x="156" y="201"/>
                    </a:lnTo>
                    <a:cubicBezTo>
                      <a:pt x="156" y="208"/>
                      <a:pt x="150" y="214"/>
                      <a:pt x="143" y="214"/>
                    </a:cubicBezTo>
                    <a:lnTo>
                      <a:pt x="83" y="214"/>
                    </a:lnTo>
                    <a:cubicBezTo>
                      <a:pt x="76" y="214"/>
                      <a:pt x="70" y="208"/>
                      <a:pt x="70" y="201"/>
                    </a:cubicBezTo>
                    <a:lnTo>
                      <a:pt x="70" y="83"/>
                    </a:lnTo>
                    <a:close/>
                    <a:moveTo>
                      <a:pt x="83" y="284"/>
                    </a:moveTo>
                    <a:lnTo>
                      <a:pt x="83" y="284"/>
                    </a:lnTo>
                    <a:lnTo>
                      <a:pt x="143" y="284"/>
                    </a:lnTo>
                    <a:cubicBezTo>
                      <a:pt x="189" y="284"/>
                      <a:pt x="226" y="247"/>
                      <a:pt x="226" y="201"/>
                    </a:cubicBezTo>
                    <a:lnTo>
                      <a:pt x="226" y="83"/>
                    </a:lnTo>
                    <a:cubicBezTo>
                      <a:pt x="226" y="38"/>
                      <a:pt x="189" y="0"/>
                      <a:pt x="143" y="0"/>
                    </a:cubicBezTo>
                    <a:lnTo>
                      <a:pt x="83" y="0"/>
                    </a:lnTo>
                    <a:cubicBezTo>
                      <a:pt x="37" y="0"/>
                      <a:pt x="0" y="38"/>
                      <a:pt x="0" y="83"/>
                    </a:cubicBezTo>
                    <a:lnTo>
                      <a:pt x="0" y="201"/>
                    </a:lnTo>
                    <a:cubicBezTo>
                      <a:pt x="0" y="247"/>
                      <a:pt x="37" y="284"/>
                      <a:pt x="83" y="28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17" name="Freeform 8">
                <a:extLst>
                  <a:ext uri="{FF2B5EF4-FFF2-40B4-BE49-F238E27FC236}">
                    <a16:creationId xmlns:a16="http://schemas.microsoft.com/office/drawing/2014/main" id="{5D60986F-3DFD-7EA9-C74A-74E46CAF30BC}"/>
                  </a:ext>
                </a:extLst>
              </p:cNvPr>
              <p:cNvSpPr>
                <a:spLocks noEditPoints="1"/>
              </p:cNvSpPr>
              <p:nvPr/>
            </p:nvSpPr>
            <p:spPr bwMode="auto">
              <a:xfrm>
                <a:off x="712788" y="3030537"/>
                <a:ext cx="569912" cy="676275"/>
              </a:xfrm>
              <a:custGeom>
                <a:avLst/>
                <a:gdLst>
                  <a:gd name="T0" fmla="*/ 122 w 1584"/>
                  <a:gd name="T1" fmla="*/ 1609 h 1884"/>
                  <a:gd name="T2" fmla="*/ 1520 w 1584"/>
                  <a:gd name="T3" fmla="*/ 1518 h 1884"/>
                  <a:gd name="T4" fmla="*/ 1364 w 1584"/>
                  <a:gd name="T5" fmla="*/ 1814 h 1884"/>
                  <a:gd name="T6" fmla="*/ 1126 w 1584"/>
                  <a:gd name="T7" fmla="*/ 1759 h 1884"/>
                  <a:gd name="T8" fmla="*/ 1419 w 1584"/>
                  <a:gd name="T9" fmla="*/ 1759 h 1884"/>
                  <a:gd name="T10" fmla="*/ 458 w 1584"/>
                  <a:gd name="T11" fmla="*/ 1759 h 1884"/>
                  <a:gd name="T12" fmla="*/ 165 w 1584"/>
                  <a:gd name="T13" fmla="*/ 1759 h 1884"/>
                  <a:gd name="T14" fmla="*/ 458 w 1584"/>
                  <a:gd name="T15" fmla="*/ 1759 h 1884"/>
                  <a:gd name="T16" fmla="*/ 277 w 1584"/>
                  <a:gd name="T17" fmla="*/ 1110 h 1884"/>
                  <a:gd name="T18" fmla="*/ 794 w 1584"/>
                  <a:gd name="T19" fmla="*/ 887 h 1884"/>
                  <a:gd name="T20" fmla="*/ 1280 w 1584"/>
                  <a:gd name="T21" fmla="*/ 1081 h 1884"/>
                  <a:gd name="T22" fmla="*/ 1462 w 1584"/>
                  <a:gd name="T23" fmla="*/ 1110 h 1884"/>
                  <a:gd name="T24" fmla="*/ 64 w 1584"/>
                  <a:gd name="T25" fmla="*/ 1454 h 1884"/>
                  <a:gd name="T26" fmla="*/ 93 w 1584"/>
                  <a:gd name="T27" fmla="*/ 827 h 1884"/>
                  <a:gd name="T28" fmla="*/ 106 w 1584"/>
                  <a:gd name="T29" fmla="*/ 579 h 1884"/>
                  <a:gd name="T30" fmla="*/ 169 w 1584"/>
                  <a:gd name="T31" fmla="*/ 827 h 1884"/>
                  <a:gd name="T32" fmla="*/ 93 w 1584"/>
                  <a:gd name="T33" fmla="*/ 827 h 1884"/>
                  <a:gd name="T34" fmla="*/ 794 w 1584"/>
                  <a:gd name="T35" fmla="*/ 823 h 1884"/>
                  <a:gd name="T36" fmla="*/ 372 w 1584"/>
                  <a:gd name="T37" fmla="*/ 485 h 1884"/>
                  <a:gd name="T38" fmla="*/ 1218 w 1584"/>
                  <a:gd name="T39" fmla="*/ 485 h 1884"/>
                  <a:gd name="T40" fmla="*/ 220 w 1584"/>
                  <a:gd name="T41" fmla="*/ 141 h 1884"/>
                  <a:gd name="T42" fmla="*/ 1421 w 1584"/>
                  <a:gd name="T43" fmla="*/ 199 h 1884"/>
                  <a:gd name="T44" fmla="*/ 1349 w 1584"/>
                  <a:gd name="T45" fmla="*/ 827 h 1884"/>
                  <a:gd name="T46" fmla="*/ 1363 w 1584"/>
                  <a:gd name="T47" fmla="*/ 1045 h 1884"/>
                  <a:gd name="T48" fmla="*/ 1188 w 1584"/>
                  <a:gd name="T49" fmla="*/ 392 h 1884"/>
                  <a:gd name="T50" fmla="*/ 248 w 1584"/>
                  <a:gd name="T51" fmla="*/ 1045 h 1884"/>
                  <a:gd name="T52" fmla="*/ 162 w 1584"/>
                  <a:gd name="T53" fmla="*/ 904 h 1884"/>
                  <a:gd name="T54" fmla="*/ 162 w 1584"/>
                  <a:gd name="T55" fmla="*/ 515 h 1884"/>
                  <a:gd name="T56" fmla="*/ 1489 w 1584"/>
                  <a:gd name="T57" fmla="*/ 592 h 1884"/>
                  <a:gd name="T58" fmla="*/ 1476 w 1584"/>
                  <a:gd name="T59" fmla="*/ 840 h 1884"/>
                  <a:gd name="T60" fmla="*/ 1413 w 1584"/>
                  <a:gd name="T61" fmla="*/ 592 h 1884"/>
                  <a:gd name="T62" fmla="*/ 1489 w 1584"/>
                  <a:gd name="T63" fmla="*/ 592 h 1884"/>
                  <a:gd name="T64" fmla="*/ 1584 w 1584"/>
                  <a:gd name="T65" fmla="*/ 1168 h 1884"/>
                  <a:gd name="T66" fmla="*/ 1485 w 1584"/>
                  <a:gd name="T67" fmla="*/ 904 h 1884"/>
                  <a:gd name="T68" fmla="*/ 1485 w 1584"/>
                  <a:gd name="T69" fmla="*/ 516 h 1884"/>
                  <a:gd name="T70" fmla="*/ 952 w 1584"/>
                  <a:gd name="T71" fmla="*/ 77 h 1884"/>
                  <a:gd name="T72" fmla="*/ 905 w 1584"/>
                  <a:gd name="T73" fmla="*/ 21 h 1884"/>
                  <a:gd name="T74" fmla="*/ 220 w 1584"/>
                  <a:gd name="T75" fmla="*/ 77 h 1884"/>
                  <a:gd name="T76" fmla="*/ 29 w 1584"/>
                  <a:gd name="T77" fmla="*/ 592 h 1884"/>
                  <a:gd name="T78" fmla="*/ 98 w 1584"/>
                  <a:gd name="T79" fmla="*/ 987 h 1884"/>
                  <a:gd name="T80" fmla="*/ 0 w 1584"/>
                  <a:gd name="T81" fmla="*/ 1551 h 1884"/>
                  <a:gd name="T82" fmla="*/ 220 w 1584"/>
                  <a:gd name="T83" fmla="*/ 1884 h 1884"/>
                  <a:gd name="T84" fmla="*/ 528 w 1584"/>
                  <a:gd name="T85" fmla="*/ 1673 h 1884"/>
                  <a:gd name="T86" fmla="*/ 769 w 1584"/>
                  <a:gd name="T87" fmla="*/ 1698 h 1884"/>
                  <a:gd name="T88" fmla="*/ 834 w 1584"/>
                  <a:gd name="T89" fmla="*/ 1673 h 1884"/>
                  <a:gd name="T90" fmla="*/ 1181 w 1584"/>
                  <a:gd name="T91" fmla="*/ 1884 h 1884"/>
                  <a:gd name="T92" fmla="*/ 1489 w 1584"/>
                  <a:gd name="T93" fmla="*/ 1670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4" h="1884">
                    <a:moveTo>
                      <a:pt x="1462" y="1609"/>
                    </a:moveTo>
                    <a:lnTo>
                      <a:pt x="1462" y="1609"/>
                    </a:lnTo>
                    <a:lnTo>
                      <a:pt x="122" y="1609"/>
                    </a:lnTo>
                    <a:cubicBezTo>
                      <a:pt x="90" y="1609"/>
                      <a:pt x="64" y="1582"/>
                      <a:pt x="64" y="1551"/>
                    </a:cubicBezTo>
                    <a:lnTo>
                      <a:pt x="64" y="1518"/>
                    </a:lnTo>
                    <a:lnTo>
                      <a:pt x="1520" y="1518"/>
                    </a:lnTo>
                    <a:lnTo>
                      <a:pt x="1520" y="1551"/>
                    </a:lnTo>
                    <a:cubicBezTo>
                      <a:pt x="1520" y="1582"/>
                      <a:pt x="1494" y="1609"/>
                      <a:pt x="1462" y="1609"/>
                    </a:cubicBezTo>
                    <a:close/>
                    <a:moveTo>
                      <a:pt x="1364" y="1814"/>
                    </a:moveTo>
                    <a:lnTo>
                      <a:pt x="1364" y="1814"/>
                    </a:lnTo>
                    <a:lnTo>
                      <a:pt x="1181" y="1814"/>
                    </a:lnTo>
                    <a:cubicBezTo>
                      <a:pt x="1151" y="1814"/>
                      <a:pt x="1126" y="1789"/>
                      <a:pt x="1126" y="1759"/>
                    </a:cubicBezTo>
                    <a:lnTo>
                      <a:pt x="1126" y="1673"/>
                    </a:lnTo>
                    <a:lnTo>
                      <a:pt x="1419" y="1673"/>
                    </a:lnTo>
                    <a:lnTo>
                      <a:pt x="1419" y="1759"/>
                    </a:lnTo>
                    <a:cubicBezTo>
                      <a:pt x="1419" y="1789"/>
                      <a:pt x="1394" y="1814"/>
                      <a:pt x="1364" y="1814"/>
                    </a:cubicBezTo>
                    <a:close/>
                    <a:moveTo>
                      <a:pt x="458" y="1759"/>
                    </a:moveTo>
                    <a:lnTo>
                      <a:pt x="458" y="1759"/>
                    </a:lnTo>
                    <a:cubicBezTo>
                      <a:pt x="458" y="1789"/>
                      <a:pt x="434" y="1814"/>
                      <a:pt x="403" y="1814"/>
                    </a:cubicBezTo>
                    <a:lnTo>
                      <a:pt x="220" y="1814"/>
                    </a:lnTo>
                    <a:cubicBezTo>
                      <a:pt x="190" y="1814"/>
                      <a:pt x="165" y="1789"/>
                      <a:pt x="165" y="1759"/>
                    </a:cubicBezTo>
                    <a:lnTo>
                      <a:pt x="165" y="1673"/>
                    </a:lnTo>
                    <a:lnTo>
                      <a:pt x="458" y="1673"/>
                    </a:lnTo>
                    <a:lnTo>
                      <a:pt x="458" y="1759"/>
                    </a:lnTo>
                    <a:close/>
                    <a:moveTo>
                      <a:pt x="122" y="1110"/>
                    </a:moveTo>
                    <a:lnTo>
                      <a:pt x="122" y="1110"/>
                    </a:lnTo>
                    <a:lnTo>
                      <a:pt x="277" y="1110"/>
                    </a:lnTo>
                    <a:cubicBezTo>
                      <a:pt x="294" y="1110"/>
                      <a:pt x="308" y="1097"/>
                      <a:pt x="309" y="1081"/>
                    </a:cubicBezTo>
                    <a:lnTo>
                      <a:pt x="333" y="854"/>
                    </a:lnTo>
                    <a:cubicBezTo>
                      <a:pt x="468" y="876"/>
                      <a:pt x="627" y="887"/>
                      <a:pt x="794" y="887"/>
                    </a:cubicBezTo>
                    <a:cubicBezTo>
                      <a:pt x="960" y="887"/>
                      <a:pt x="1122" y="876"/>
                      <a:pt x="1256" y="854"/>
                    </a:cubicBezTo>
                    <a:lnTo>
                      <a:pt x="1278" y="1062"/>
                    </a:lnTo>
                    <a:lnTo>
                      <a:pt x="1280" y="1081"/>
                    </a:lnTo>
                    <a:cubicBezTo>
                      <a:pt x="1282" y="1097"/>
                      <a:pt x="1296" y="1110"/>
                      <a:pt x="1312" y="1110"/>
                    </a:cubicBezTo>
                    <a:lnTo>
                      <a:pt x="1462" y="1110"/>
                    </a:lnTo>
                    <a:lnTo>
                      <a:pt x="1462" y="1110"/>
                    </a:lnTo>
                    <a:cubicBezTo>
                      <a:pt x="1494" y="1110"/>
                      <a:pt x="1520" y="1136"/>
                      <a:pt x="1520" y="1168"/>
                    </a:cubicBezTo>
                    <a:lnTo>
                      <a:pt x="1520" y="1454"/>
                    </a:lnTo>
                    <a:lnTo>
                      <a:pt x="64" y="1454"/>
                    </a:lnTo>
                    <a:lnTo>
                      <a:pt x="64" y="1168"/>
                    </a:lnTo>
                    <a:cubicBezTo>
                      <a:pt x="64" y="1136"/>
                      <a:pt x="90" y="1110"/>
                      <a:pt x="122" y="1110"/>
                    </a:cubicBezTo>
                    <a:close/>
                    <a:moveTo>
                      <a:pt x="93" y="827"/>
                    </a:moveTo>
                    <a:lnTo>
                      <a:pt x="93" y="827"/>
                    </a:lnTo>
                    <a:lnTo>
                      <a:pt x="93" y="592"/>
                    </a:lnTo>
                    <a:cubicBezTo>
                      <a:pt x="93" y="585"/>
                      <a:pt x="99" y="579"/>
                      <a:pt x="106" y="579"/>
                    </a:cubicBezTo>
                    <a:lnTo>
                      <a:pt x="156" y="579"/>
                    </a:lnTo>
                    <a:cubicBezTo>
                      <a:pt x="163" y="579"/>
                      <a:pt x="169" y="585"/>
                      <a:pt x="169" y="592"/>
                    </a:cubicBezTo>
                    <a:lnTo>
                      <a:pt x="169" y="827"/>
                    </a:lnTo>
                    <a:cubicBezTo>
                      <a:pt x="169" y="834"/>
                      <a:pt x="163" y="840"/>
                      <a:pt x="156" y="840"/>
                    </a:cubicBezTo>
                    <a:lnTo>
                      <a:pt x="106" y="840"/>
                    </a:lnTo>
                    <a:cubicBezTo>
                      <a:pt x="99" y="840"/>
                      <a:pt x="93" y="834"/>
                      <a:pt x="93" y="827"/>
                    </a:cubicBezTo>
                    <a:close/>
                    <a:moveTo>
                      <a:pt x="1249" y="790"/>
                    </a:moveTo>
                    <a:lnTo>
                      <a:pt x="1249" y="790"/>
                    </a:lnTo>
                    <a:cubicBezTo>
                      <a:pt x="1118" y="812"/>
                      <a:pt x="958" y="823"/>
                      <a:pt x="794" y="823"/>
                    </a:cubicBezTo>
                    <a:cubicBezTo>
                      <a:pt x="631" y="823"/>
                      <a:pt x="471" y="812"/>
                      <a:pt x="340" y="790"/>
                    </a:cubicBezTo>
                    <a:lnTo>
                      <a:pt x="372" y="488"/>
                    </a:lnTo>
                    <a:cubicBezTo>
                      <a:pt x="372" y="487"/>
                      <a:pt x="372" y="486"/>
                      <a:pt x="372" y="485"/>
                    </a:cubicBezTo>
                    <a:cubicBezTo>
                      <a:pt x="372" y="469"/>
                      <a:pt x="385" y="456"/>
                      <a:pt x="401" y="456"/>
                    </a:cubicBezTo>
                    <a:lnTo>
                      <a:pt x="1188" y="456"/>
                    </a:lnTo>
                    <a:cubicBezTo>
                      <a:pt x="1205" y="456"/>
                      <a:pt x="1218" y="469"/>
                      <a:pt x="1218" y="485"/>
                    </a:cubicBezTo>
                    <a:cubicBezTo>
                      <a:pt x="1218" y="486"/>
                      <a:pt x="1218" y="487"/>
                      <a:pt x="1218" y="488"/>
                    </a:cubicBezTo>
                    <a:lnTo>
                      <a:pt x="1249" y="790"/>
                    </a:lnTo>
                    <a:close/>
                    <a:moveTo>
                      <a:pt x="220" y="141"/>
                    </a:moveTo>
                    <a:lnTo>
                      <a:pt x="220" y="141"/>
                    </a:lnTo>
                    <a:lnTo>
                      <a:pt x="1363" y="141"/>
                    </a:lnTo>
                    <a:cubicBezTo>
                      <a:pt x="1395" y="141"/>
                      <a:pt x="1421" y="167"/>
                      <a:pt x="1421" y="199"/>
                    </a:cubicBezTo>
                    <a:lnTo>
                      <a:pt x="1421" y="515"/>
                    </a:lnTo>
                    <a:cubicBezTo>
                      <a:pt x="1381" y="518"/>
                      <a:pt x="1349" y="552"/>
                      <a:pt x="1349" y="592"/>
                    </a:cubicBezTo>
                    <a:lnTo>
                      <a:pt x="1349" y="827"/>
                    </a:lnTo>
                    <a:cubicBezTo>
                      <a:pt x="1349" y="868"/>
                      <a:pt x="1381" y="902"/>
                      <a:pt x="1421" y="904"/>
                    </a:cubicBezTo>
                    <a:lnTo>
                      <a:pt x="1421" y="987"/>
                    </a:lnTo>
                    <a:cubicBezTo>
                      <a:pt x="1421" y="1019"/>
                      <a:pt x="1395" y="1045"/>
                      <a:pt x="1363" y="1045"/>
                    </a:cubicBezTo>
                    <a:lnTo>
                      <a:pt x="1341" y="1045"/>
                    </a:lnTo>
                    <a:lnTo>
                      <a:pt x="1282" y="483"/>
                    </a:lnTo>
                    <a:cubicBezTo>
                      <a:pt x="1281" y="433"/>
                      <a:pt x="1239" y="392"/>
                      <a:pt x="1188" y="392"/>
                    </a:cubicBezTo>
                    <a:lnTo>
                      <a:pt x="401" y="392"/>
                    </a:lnTo>
                    <a:cubicBezTo>
                      <a:pt x="350" y="392"/>
                      <a:pt x="309" y="433"/>
                      <a:pt x="308" y="483"/>
                    </a:cubicBezTo>
                    <a:lnTo>
                      <a:pt x="248" y="1045"/>
                    </a:lnTo>
                    <a:lnTo>
                      <a:pt x="220" y="1045"/>
                    </a:lnTo>
                    <a:cubicBezTo>
                      <a:pt x="188" y="1045"/>
                      <a:pt x="162" y="1019"/>
                      <a:pt x="162" y="987"/>
                    </a:cubicBezTo>
                    <a:lnTo>
                      <a:pt x="162" y="904"/>
                    </a:lnTo>
                    <a:cubicBezTo>
                      <a:pt x="202" y="901"/>
                      <a:pt x="233" y="868"/>
                      <a:pt x="233" y="827"/>
                    </a:cubicBezTo>
                    <a:lnTo>
                      <a:pt x="233" y="592"/>
                    </a:lnTo>
                    <a:cubicBezTo>
                      <a:pt x="233" y="552"/>
                      <a:pt x="202" y="519"/>
                      <a:pt x="162" y="515"/>
                    </a:cubicBezTo>
                    <a:lnTo>
                      <a:pt x="162" y="199"/>
                    </a:lnTo>
                    <a:cubicBezTo>
                      <a:pt x="162" y="167"/>
                      <a:pt x="188" y="141"/>
                      <a:pt x="220" y="141"/>
                    </a:cubicBezTo>
                    <a:close/>
                    <a:moveTo>
                      <a:pt x="1489" y="592"/>
                    </a:moveTo>
                    <a:lnTo>
                      <a:pt x="1489" y="592"/>
                    </a:lnTo>
                    <a:lnTo>
                      <a:pt x="1489" y="827"/>
                    </a:lnTo>
                    <a:cubicBezTo>
                      <a:pt x="1489" y="834"/>
                      <a:pt x="1483" y="840"/>
                      <a:pt x="1476" y="840"/>
                    </a:cubicBezTo>
                    <a:lnTo>
                      <a:pt x="1426" y="840"/>
                    </a:lnTo>
                    <a:cubicBezTo>
                      <a:pt x="1419" y="840"/>
                      <a:pt x="1413" y="834"/>
                      <a:pt x="1413" y="827"/>
                    </a:cubicBezTo>
                    <a:lnTo>
                      <a:pt x="1413" y="592"/>
                    </a:lnTo>
                    <a:cubicBezTo>
                      <a:pt x="1413" y="585"/>
                      <a:pt x="1419" y="579"/>
                      <a:pt x="1426" y="579"/>
                    </a:cubicBezTo>
                    <a:lnTo>
                      <a:pt x="1476" y="579"/>
                    </a:lnTo>
                    <a:cubicBezTo>
                      <a:pt x="1483" y="579"/>
                      <a:pt x="1489" y="585"/>
                      <a:pt x="1489" y="592"/>
                    </a:cubicBezTo>
                    <a:close/>
                    <a:moveTo>
                      <a:pt x="1584" y="1551"/>
                    </a:moveTo>
                    <a:lnTo>
                      <a:pt x="1584" y="1551"/>
                    </a:lnTo>
                    <a:lnTo>
                      <a:pt x="1584" y="1168"/>
                    </a:lnTo>
                    <a:cubicBezTo>
                      <a:pt x="1584" y="1103"/>
                      <a:pt x="1534" y="1050"/>
                      <a:pt x="1470" y="1046"/>
                    </a:cubicBezTo>
                    <a:cubicBezTo>
                      <a:pt x="1480" y="1029"/>
                      <a:pt x="1485" y="1009"/>
                      <a:pt x="1485" y="987"/>
                    </a:cubicBezTo>
                    <a:lnTo>
                      <a:pt x="1485" y="904"/>
                    </a:lnTo>
                    <a:cubicBezTo>
                      <a:pt x="1524" y="900"/>
                      <a:pt x="1554" y="867"/>
                      <a:pt x="1554" y="827"/>
                    </a:cubicBezTo>
                    <a:lnTo>
                      <a:pt x="1554" y="592"/>
                    </a:lnTo>
                    <a:cubicBezTo>
                      <a:pt x="1554" y="553"/>
                      <a:pt x="1524" y="520"/>
                      <a:pt x="1485" y="516"/>
                    </a:cubicBezTo>
                    <a:lnTo>
                      <a:pt x="1485" y="199"/>
                    </a:lnTo>
                    <a:cubicBezTo>
                      <a:pt x="1485" y="132"/>
                      <a:pt x="1431" y="77"/>
                      <a:pt x="1363" y="77"/>
                    </a:cubicBezTo>
                    <a:lnTo>
                      <a:pt x="952" y="77"/>
                    </a:lnTo>
                    <a:cubicBezTo>
                      <a:pt x="956" y="71"/>
                      <a:pt x="960" y="65"/>
                      <a:pt x="964" y="59"/>
                    </a:cubicBezTo>
                    <a:cubicBezTo>
                      <a:pt x="974" y="42"/>
                      <a:pt x="970" y="21"/>
                      <a:pt x="953" y="11"/>
                    </a:cubicBezTo>
                    <a:cubicBezTo>
                      <a:pt x="937" y="0"/>
                      <a:pt x="916" y="5"/>
                      <a:pt x="905" y="21"/>
                    </a:cubicBezTo>
                    <a:cubicBezTo>
                      <a:pt x="901" y="28"/>
                      <a:pt x="896" y="35"/>
                      <a:pt x="892" y="43"/>
                    </a:cubicBezTo>
                    <a:cubicBezTo>
                      <a:pt x="885" y="54"/>
                      <a:pt x="885" y="67"/>
                      <a:pt x="890" y="77"/>
                    </a:cubicBezTo>
                    <a:lnTo>
                      <a:pt x="220" y="77"/>
                    </a:lnTo>
                    <a:cubicBezTo>
                      <a:pt x="153" y="77"/>
                      <a:pt x="98" y="132"/>
                      <a:pt x="98" y="199"/>
                    </a:cubicBezTo>
                    <a:lnTo>
                      <a:pt x="98" y="516"/>
                    </a:lnTo>
                    <a:cubicBezTo>
                      <a:pt x="59" y="520"/>
                      <a:pt x="29" y="552"/>
                      <a:pt x="29" y="592"/>
                    </a:cubicBezTo>
                    <a:lnTo>
                      <a:pt x="29" y="827"/>
                    </a:lnTo>
                    <a:cubicBezTo>
                      <a:pt x="29" y="867"/>
                      <a:pt x="59" y="900"/>
                      <a:pt x="98" y="904"/>
                    </a:cubicBezTo>
                    <a:lnTo>
                      <a:pt x="98" y="987"/>
                    </a:lnTo>
                    <a:cubicBezTo>
                      <a:pt x="98" y="1009"/>
                      <a:pt x="103" y="1029"/>
                      <a:pt x="113" y="1046"/>
                    </a:cubicBezTo>
                    <a:cubicBezTo>
                      <a:pt x="50" y="1050"/>
                      <a:pt x="0" y="1103"/>
                      <a:pt x="0" y="1168"/>
                    </a:cubicBezTo>
                    <a:lnTo>
                      <a:pt x="0" y="1551"/>
                    </a:lnTo>
                    <a:cubicBezTo>
                      <a:pt x="0" y="1609"/>
                      <a:pt x="41" y="1658"/>
                      <a:pt x="95" y="1670"/>
                    </a:cubicBezTo>
                    <a:lnTo>
                      <a:pt x="95" y="1759"/>
                    </a:lnTo>
                    <a:cubicBezTo>
                      <a:pt x="95" y="1828"/>
                      <a:pt x="151" y="1884"/>
                      <a:pt x="220" y="1884"/>
                    </a:cubicBezTo>
                    <a:lnTo>
                      <a:pt x="403" y="1884"/>
                    </a:lnTo>
                    <a:cubicBezTo>
                      <a:pt x="472" y="1884"/>
                      <a:pt x="528" y="1828"/>
                      <a:pt x="528" y="1759"/>
                    </a:cubicBezTo>
                    <a:lnTo>
                      <a:pt x="528" y="1673"/>
                    </a:lnTo>
                    <a:lnTo>
                      <a:pt x="759" y="1673"/>
                    </a:lnTo>
                    <a:cubicBezTo>
                      <a:pt x="759" y="1673"/>
                      <a:pt x="759" y="1674"/>
                      <a:pt x="759" y="1675"/>
                    </a:cubicBezTo>
                    <a:cubicBezTo>
                      <a:pt x="763" y="1683"/>
                      <a:pt x="766" y="1691"/>
                      <a:pt x="769" y="1698"/>
                    </a:cubicBezTo>
                    <a:cubicBezTo>
                      <a:pt x="775" y="1711"/>
                      <a:pt x="788" y="1719"/>
                      <a:pt x="801" y="1719"/>
                    </a:cubicBezTo>
                    <a:cubicBezTo>
                      <a:pt x="806" y="1719"/>
                      <a:pt x="811" y="1718"/>
                      <a:pt x="815" y="1717"/>
                    </a:cubicBezTo>
                    <a:cubicBezTo>
                      <a:pt x="832" y="1709"/>
                      <a:pt x="840" y="1690"/>
                      <a:pt x="834" y="1673"/>
                    </a:cubicBezTo>
                    <a:lnTo>
                      <a:pt x="1056" y="1673"/>
                    </a:lnTo>
                    <a:lnTo>
                      <a:pt x="1056" y="1759"/>
                    </a:lnTo>
                    <a:cubicBezTo>
                      <a:pt x="1056" y="1828"/>
                      <a:pt x="1112" y="1884"/>
                      <a:pt x="1181" y="1884"/>
                    </a:cubicBezTo>
                    <a:lnTo>
                      <a:pt x="1364" y="1884"/>
                    </a:lnTo>
                    <a:cubicBezTo>
                      <a:pt x="1433" y="1884"/>
                      <a:pt x="1489" y="1828"/>
                      <a:pt x="1489" y="1759"/>
                    </a:cubicBezTo>
                    <a:lnTo>
                      <a:pt x="1489" y="1670"/>
                    </a:lnTo>
                    <a:cubicBezTo>
                      <a:pt x="1543" y="1657"/>
                      <a:pt x="1584" y="1609"/>
                      <a:pt x="1584" y="1551"/>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21" name="Freeform 9">
                <a:extLst>
                  <a:ext uri="{FF2B5EF4-FFF2-40B4-BE49-F238E27FC236}">
                    <a16:creationId xmlns:a16="http://schemas.microsoft.com/office/drawing/2014/main" id="{3E06691E-EB9C-ABA2-00BE-F4507E0E37E7}"/>
                  </a:ext>
                </a:extLst>
              </p:cNvPr>
              <p:cNvSpPr>
                <a:spLocks noEditPoints="1"/>
              </p:cNvSpPr>
              <p:nvPr/>
            </p:nvSpPr>
            <p:spPr bwMode="auto">
              <a:xfrm>
                <a:off x="877888" y="3386137"/>
                <a:ext cx="241300" cy="139700"/>
              </a:xfrm>
              <a:custGeom>
                <a:avLst/>
                <a:gdLst>
                  <a:gd name="T0" fmla="*/ 65 w 673"/>
                  <a:gd name="T1" fmla="*/ 122 h 391"/>
                  <a:gd name="T2" fmla="*/ 65 w 673"/>
                  <a:gd name="T3" fmla="*/ 122 h 391"/>
                  <a:gd name="T4" fmla="*/ 123 w 673"/>
                  <a:gd name="T5" fmla="*/ 64 h 391"/>
                  <a:gd name="T6" fmla="*/ 550 w 673"/>
                  <a:gd name="T7" fmla="*/ 64 h 391"/>
                  <a:gd name="T8" fmla="*/ 608 w 673"/>
                  <a:gd name="T9" fmla="*/ 122 h 391"/>
                  <a:gd name="T10" fmla="*/ 608 w 673"/>
                  <a:gd name="T11" fmla="*/ 269 h 391"/>
                  <a:gd name="T12" fmla="*/ 550 w 673"/>
                  <a:gd name="T13" fmla="*/ 327 h 391"/>
                  <a:gd name="T14" fmla="*/ 123 w 673"/>
                  <a:gd name="T15" fmla="*/ 327 h 391"/>
                  <a:gd name="T16" fmla="*/ 65 w 673"/>
                  <a:gd name="T17" fmla="*/ 269 h 391"/>
                  <a:gd name="T18" fmla="*/ 65 w 673"/>
                  <a:gd name="T19" fmla="*/ 122 h 391"/>
                  <a:gd name="T20" fmla="*/ 123 w 673"/>
                  <a:gd name="T21" fmla="*/ 391 h 391"/>
                  <a:gd name="T22" fmla="*/ 123 w 673"/>
                  <a:gd name="T23" fmla="*/ 391 h 391"/>
                  <a:gd name="T24" fmla="*/ 550 w 673"/>
                  <a:gd name="T25" fmla="*/ 391 h 391"/>
                  <a:gd name="T26" fmla="*/ 673 w 673"/>
                  <a:gd name="T27" fmla="*/ 269 h 391"/>
                  <a:gd name="T28" fmla="*/ 673 w 673"/>
                  <a:gd name="T29" fmla="*/ 122 h 391"/>
                  <a:gd name="T30" fmla="*/ 550 w 673"/>
                  <a:gd name="T31" fmla="*/ 0 h 391"/>
                  <a:gd name="T32" fmla="*/ 123 w 673"/>
                  <a:gd name="T33" fmla="*/ 0 h 391"/>
                  <a:gd name="T34" fmla="*/ 0 w 673"/>
                  <a:gd name="T35" fmla="*/ 122 h 391"/>
                  <a:gd name="T36" fmla="*/ 0 w 673"/>
                  <a:gd name="T37" fmla="*/ 269 h 391"/>
                  <a:gd name="T38" fmla="*/ 123 w 673"/>
                  <a:gd name="T39"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3" h="391">
                    <a:moveTo>
                      <a:pt x="65" y="122"/>
                    </a:moveTo>
                    <a:lnTo>
                      <a:pt x="65" y="122"/>
                    </a:lnTo>
                    <a:cubicBezTo>
                      <a:pt x="65" y="90"/>
                      <a:pt x="91" y="64"/>
                      <a:pt x="123" y="64"/>
                    </a:cubicBezTo>
                    <a:lnTo>
                      <a:pt x="550" y="64"/>
                    </a:lnTo>
                    <a:cubicBezTo>
                      <a:pt x="582" y="64"/>
                      <a:pt x="608" y="90"/>
                      <a:pt x="608" y="122"/>
                    </a:cubicBezTo>
                    <a:lnTo>
                      <a:pt x="608" y="269"/>
                    </a:lnTo>
                    <a:cubicBezTo>
                      <a:pt x="608" y="301"/>
                      <a:pt x="582" y="327"/>
                      <a:pt x="550" y="327"/>
                    </a:cubicBezTo>
                    <a:lnTo>
                      <a:pt x="123" y="327"/>
                    </a:lnTo>
                    <a:cubicBezTo>
                      <a:pt x="91" y="327"/>
                      <a:pt x="65" y="301"/>
                      <a:pt x="65" y="269"/>
                    </a:cubicBezTo>
                    <a:lnTo>
                      <a:pt x="65" y="122"/>
                    </a:lnTo>
                    <a:close/>
                    <a:moveTo>
                      <a:pt x="123" y="391"/>
                    </a:moveTo>
                    <a:lnTo>
                      <a:pt x="123" y="391"/>
                    </a:lnTo>
                    <a:lnTo>
                      <a:pt x="550" y="391"/>
                    </a:lnTo>
                    <a:cubicBezTo>
                      <a:pt x="618" y="391"/>
                      <a:pt x="673" y="336"/>
                      <a:pt x="673" y="269"/>
                    </a:cubicBezTo>
                    <a:lnTo>
                      <a:pt x="673" y="122"/>
                    </a:lnTo>
                    <a:cubicBezTo>
                      <a:pt x="673" y="55"/>
                      <a:pt x="618" y="0"/>
                      <a:pt x="550" y="0"/>
                    </a:cubicBezTo>
                    <a:lnTo>
                      <a:pt x="123" y="0"/>
                    </a:lnTo>
                    <a:cubicBezTo>
                      <a:pt x="55" y="0"/>
                      <a:pt x="0" y="55"/>
                      <a:pt x="0" y="122"/>
                    </a:cubicBezTo>
                    <a:lnTo>
                      <a:pt x="0" y="269"/>
                    </a:lnTo>
                    <a:cubicBezTo>
                      <a:pt x="0" y="336"/>
                      <a:pt x="55" y="391"/>
                      <a:pt x="123" y="391"/>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22" name="Freeform 10">
                <a:extLst>
                  <a:ext uri="{FF2B5EF4-FFF2-40B4-BE49-F238E27FC236}">
                    <a16:creationId xmlns:a16="http://schemas.microsoft.com/office/drawing/2014/main" id="{2D990B72-8C2D-5BF8-2E96-8022DB9BF9AE}"/>
                  </a:ext>
                </a:extLst>
              </p:cNvPr>
              <p:cNvSpPr>
                <a:spLocks noEditPoints="1"/>
              </p:cNvSpPr>
              <p:nvPr/>
            </p:nvSpPr>
            <p:spPr bwMode="auto">
              <a:xfrm>
                <a:off x="755650" y="3467099"/>
                <a:ext cx="107950" cy="74612"/>
              </a:xfrm>
              <a:custGeom>
                <a:avLst/>
                <a:gdLst>
                  <a:gd name="T0" fmla="*/ 64 w 302"/>
                  <a:gd name="T1" fmla="*/ 77 h 205"/>
                  <a:gd name="T2" fmla="*/ 64 w 302"/>
                  <a:gd name="T3" fmla="*/ 77 h 205"/>
                  <a:gd name="T4" fmla="*/ 77 w 302"/>
                  <a:gd name="T5" fmla="*/ 64 h 205"/>
                  <a:gd name="T6" fmla="*/ 225 w 302"/>
                  <a:gd name="T7" fmla="*/ 64 h 205"/>
                  <a:gd name="T8" fmla="*/ 238 w 302"/>
                  <a:gd name="T9" fmla="*/ 77 h 205"/>
                  <a:gd name="T10" fmla="*/ 238 w 302"/>
                  <a:gd name="T11" fmla="*/ 127 h 205"/>
                  <a:gd name="T12" fmla="*/ 225 w 302"/>
                  <a:gd name="T13" fmla="*/ 140 h 205"/>
                  <a:gd name="T14" fmla="*/ 77 w 302"/>
                  <a:gd name="T15" fmla="*/ 140 h 205"/>
                  <a:gd name="T16" fmla="*/ 64 w 302"/>
                  <a:gd name="T17" fmla="*/ 127 h 205"/>
                  <a:gd name="T18" fmla="*/ 64 w 302"/>
                  <a:gd name="T19" fmla="*/ 77 h 205"/>
                  <a:gd name="T20" fmla="*/ 77 w 302"/>
                  <a:gd name="T21" fmla="*/ 205 h 205"/>
                  <a:gd name="T22" fmla="*/ 77 w 302"/>
                  <a:gd name="T23" fmla="*/ 205 h 205"/>
                  <a:gd name="T24" fmla="*/ 225 w 302"/>
                  <a:gd name="T25" fmla="*/ 205 h 205"/>
                  <a:gd name="T26" fmla="*/ 302 w 302"/>
                  <a:gd name="T27" fmla="*/ 127 h 205"/>
                  <a:gd name="T28" fmla="*/ 302 w 302"/>
                  <a:gd name="T29" fmla="*/ 77 h 205"/>
                  <a:gd name="T30" fmla="*/ 225 w 302"/>
                  <a:gd name="T31" fmla="*/ 0 h 205"/>
                  <a:gd name="T32" fmla="*/ 77 w 302"/>
                  <a:gd name="T33" fmla="*/ 0 h 205"/>
                  <a:gd name="T34" fmla="*/ 0 w 302"/>
                  <a:gd name="T35" fmla="*/ 77 h 205"/>
                  <a:gd name="T36" fmla="*/ 0 w 302"/>
                  <a:gd name="T37" fmla="*/ 127 h 205"/>
                  <a:gd name="T38" fmla="*/ 77 w 302"/>
                  <a:gd name="T3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2" h="205">
                    <a:moveTo>
                      <a:pt x="64" y="77"/>
                    </a:moveTo>
                    <a:lnTo>
                      <a:pt x="64" y="77"/>
                    </a:lnTo>
                    <a:cubicBezTo>
                      <a:pt x="64" y="70"/>
                      <a:pt x="70" y="64"/>
                      <a:pt x="77" y="64"/>
                    </a:cubicBezTo>
                    <a:lnTo>
                      <a:pt x="225" y="64"/>
                    </a:lnTo>
                    <a:cubicBezTo>
                      <a:pt x="232" y="64"/>
                      <a:pt x="238" y="70"/>
                      <a:pt x="238" y="77"/>
                    </a:cubicBezTo>
                    <a:lnTo>
                      <a:pt x="238" y="127"/>
                    </a:lnTo>
                    <a:cubicBezTo>
                      <a:pt x="238" y="135"/>
                      <a:pt x="232" y="140"/>
                      <a:pt x="225" y="140"/>
                    </a:cubicBezTo>
                    <a:lnTo>
                      <a:pt x="77" y="140"/>
                    </a:lnTo>
                    <a:cubicBezTo>
                      <a:pt x="70" y="140"/>
                      <a:pt x="64" y="135"/>
                      <a:pt x="64" y="127"/>
                    </a:cubicBezTo>
                    <a:lnTo>
                      <a:pt x="64" y="77"/>
                    </a:lnTo>
                    <a:close/>
                    <a:moveTo>
                      <a:pt x="77" y="205"/>
                    </a:moveTo>
                    <a:lnTo>
                      <a:pt x="77" y="205"/>
                    </a:lnTo>
                    <a:lnTo>
                      <a:pt x="225" y="205"/>
                    </a:lnTo>
                    <a:cubicBezTo>
                      <a:pt x="268" y="205"/>
                      <a:pt x="302" y="170"/>
                      <a:pt x="302" y="127"/>
                    </a:cubicBezTo>
                    <a:lnTo>
                      <a:pt x="302" y="77"/>
                    </a:lnTo>
                    <a:cubicBezTo>
                      <a:pt x="302" y="35"/>
                      <a:pt x="268" y="0"/>
                      <a:pt x="225" y="0"/>
                    </a:cubicBezTo>
                    <a:lnTo>
                      <a:pt x="77" y="0"/>
                    </a:lnTo>
                    <a:cubicBezTo>
                      <a:pt x="34" y="0"/>
                      <a:pt x="0" y="35"/>
                      <a:pt x="0" y="77"/>
                    </a:cubicBezTo>
                    <a:lnTo>
                      <a:pt x="0" y="127"/>
                    </a:lnTo>
                    <a:cubicBezTo>
                      <a:pt x="0" y="170"/>
                      <a:pt x="34" y="205"/>
                      <a:pt x="77" y="205"/>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23" name="Freeform 11">
                <a:extLst>
                  <a:ext uri="{FF2B5EF4-FFF2-40B4-BE49-F238E27FC236}">
                    <a16:creationId xmlns:a16="http://schemas.microsoft.com/office/drawing/2014/main" id="{42F6F901-3E70-C807-C0CB-BE30FF2A5ADC}"/>
                  </a:ext>
                </a:extLst>
              </p:cNvPr>
              <p:cNvSpPr>
                <a:spLocks noEditPoints="1"/>
              </p:cNvSpPr>
              <p:nvPr/>
            </p:nvSpPr>
            <p:spPr bwMode="auto">
              <a:xfrm>
                <a:off x="1128713" y="3467099"/>
                <a:ext cx="109537" cy="74612"/>
              </a:xfrm>
              <a:custGeom>
                <a:avLst/>
                <a:gdLst>
                  <a:gd name="T0" fmla="*/ 64 w 303"/>
                  <a:gd name="T1" fmla="*/ 77 h 205"/>
                  <a:gd name="T2" fmla="*/ 64 w 303"/>
                  <a:gd name="T3" fmla="*/ 77 h 205"/>
                  <a:gd name="T4" fmla="*/ 77 w 303"/>
                  <a:gd name="T5" fmla="*/ 64 h 205"/>
                  <a:gd name="T6" fmla="*/ 226 w 303"/>
                  <a:gd name="T7" fmla="*/ 64 h 205"/>
                  <a:gd name="T8" fmla="*/ 239 w 303"/>
                  <a:gd name="T9" fmla="*/ 77 h 205"/>
                  <a:gd name="T10" fmla="*/ 239 w 303"/>
                  <a:gd name="T11" fmla="*/ 127 h 205"/>
                  <a:gd name="T12" fmla="*/ 226 w 303"/>
                  <a:gd name="T13" fmla="*/ 140 h 205"/>
                  <a:gd name="T14" fmla="*/ 77 w 303"/>
                  <a:gd name="T15" fmla="*/ 140 h 205"/>
                  <a:gd name="T16" fmla="*/ 64 w 303"/>
                  <a:gd name="T17" fmla="*/ 127 h 205"/>
                  <a:gd name="T18" fmla="*/ 64 w 303"/>
                  <a:gd name="T19" fmla="*/ 77 h 205"/>
                  <a:gd name="T20" fmla="*/ 77 w 303"/>
                  <a:gd name="T21" fmla="*/ 205 h 205"/>
                  <a:gd name="T22" fmla="*/ 77 w 303"/>
                  <a:gd name="T23" fmla="*/ 205 h 205"/>
                  <a:gd name="T24" fmla="*/ 226 w 303"/>
                  <a:gd name="T25" fmla="*/ 205 h 205"/>
                  <a:gd name="T26" fmla="*/ 303 w 303"/>
                  <a:gd name="T27" fmla="*/ 127 h 205"/>
                  <a:gd name="T28" fmla="*/ 303 w 303"/>
                  <a:gd name="T29" fmla="*/ 77 h 205"/>
                  <a:gd name="T30" fmla="*/ 226 w 303"/>
                  <a:gd name="T31" fmla="*/ 0 h 205"/>
                  <a:gd name="T32" fmla="*/ 77 w 303"/>
                  <a:gd name="T33" fmla="*/ 0 h 205"/>
                  <a:gd name="T34" fmla="*/ 0 w 303"/>
                  <a:gd name="T35" fmla="*/ 77 h 205"/>
                  <a:gd name="T36" fmla="*/ 0 w 303"/>
                  <a:gd name="T37" fmla="*/ 127 h 205"/>
                  <a:gd name="T38" fmla="*/ 77 w 303"/>
                  <a:gd name="T3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3" h="205">
                    <a:moveTo>
                      <a:pt x="64" y="77"/>
                    </a:moveTo>
                    <a:lnTo>
                      <a:pt x="64" y="77"/>
                    </a:lnTo>
                    <a:cubicBezTo>
                      <a:pt x="64" y="70"/>
                      <a:pt x="70" y="64"/>
                      <a:pt x="77" y="64"/>
                    </a:cubicBezTo>
                    <a:lnTo>
                      <a:pt x="226" y="64"/>
                    </a:lnTo>
                    <a:cubicBezTo>
                      <a:pt x="233" y="64"/>
                      <a:pt x="239" y="70"/>
                      <a:pt x="239" y="77"/>
                    </a:cubicBezTo>
                    <a:lnTo>
                      <a:pt x="239" y="127"/>
                    </a:lnTo>
                    <a:cubicBezTo>
                      <a:pt x="239" y="135"/>
                      <a:pt x="233" y="140"/>
                      <a:pt x="226" y="140"/>
                    </a:cubicBezTo>
                    <a:lnTo>
                      <a:pt x="77" y="140"/>
                    </a:lnTo>
                    <a:cubicBezTo>
                      <a:pt x="70" y="140"/>
                      <a:pt x="64" y="135"/>
                      <a:pt x="64" y="127"/>
                    </a:cubicBezTo>
                    <a:lnTo>
                      <a:pt x="64" y="77"/>
                    </a:lnTo>
                    <a:close/>
                    <a:moveTo>
                      <a:pt x="77" y="205"/>
                    </a:moveTo>
                    <a:lnTo>
                      <a:pt x="77" y="205"/>
                    </a:lnTo>
                    <a:lnTo>
                      <a:pt x="226" y="205"/>
                    </a:lnTo>
                    <a:cubicBezTo>
                      <a:pt x="268" y="205"/>
                      <a:pt x="303" y="170"/>
                      <a:pt x="303" y="127"/>
                    </a:cubicBezTo>
                    <a:lnTo>
                      <a:pt x="303" y="77"/>
                    </a:lnTo>
                    <a:cubicBezTo>
                      <a:pt x="303" y="35"/>
                      <a:pt x="268" y="0"/>
                      <a:pt x="226" y="0"/>
                    </a:cubicBezTo>
                    <a:lnTo>
                      <a:pt x="77" y="0"/>
                    </a:lnTo>
                    <a:cubicBezTo>
                      <a:pt x="35" y="0"/>
                      <a:pt x="0" y="35"/>
                      <a:pt x="0" y="77"/>
                    </a:cubicBezTo>
                    <a:lnTo>
                      <a:pt x="0" y="127"/>
                    </a:lnTo>
                    <a:cubicBezTo>
                      <a:pt x="0" y="170"/>
                      <a:pt x="35" y="205"/>
                      <a:pt x="77" y="205"/>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25" name="Freeform 12">
                <a:extLst>
                  <a:ext uri="{FF2B5EF4-FFF2-40B4-BE49-F238E27FC236}">
                    <a16:creationId xmlns:a16="http://schemas.microsoft.com/office/drawing/2014/main" id="{1AC8BCD7-5374-2B32-829C-80E6F4CA425C}"/>
                  </a:ext>
                </a:extLst>
              </p:cNvPr>
              <p:cNvSpPr>
                <a:spLocks noEditPoints="1"/>
              </p:cNvSpPr>
              <p:nvPr/>
            </p:nvSpPr>
            <p:spPr bwMode="auto">
              <a:xfrm>
                <a:off x="1920875" y="3502024"/>
                <a:ext cx="225425" cy="223837"/>
              </a:xfrm>
              <a:custGeom>
                <a:avLst/>
                <a:gdLst>
                  <a:gd name="T0" fmla="*/ 557 w 627"/>
                  <a:gd name="T1" fmla="*/ 313 h 627"/>
                  <a:gd name="T2" fmla="*/ 557 w 627"/>
                  <a:gd name="T3" fmla="*/ 313 h 627"/>
                  <a:gd name="T4" fmla="*/ 313 w 627"/>
                  <a:gd name="T5" fmla="*/ 557 h 627"/>
                  <a:gd name="T6" fmla="*/ 70 w 627"/>
                  <a:gd name="T7" fmla="*/ 313 h 627"/>
                  <a:gd name="T8" fmla="*/ 313 w 627"/>
                  <a:gd name="T9" fmla="*/ 70 h 627"/>
                  <a:gd name="T10" fmla="*/ 557 w 627"/>
                  <a:gd name="T11" fmla="*/ 313 h 627"/>
                  <a:gd name="T12" fmla="*/ 0 w 627"/>
                  <a:gd name="T13" fmla="*/ 313 h 627"/>
                  <a:gd name="T14" fmla="*/ 0 w 627"/>
                  <a:gd name="T15" fmla="*/ 313 h 627"/>
                  <a:gd name="T16" fmla="*/ 313 w 627"/>
                  <a:gd name="T17" fmla="*/ 627 h 627"/>
                  <a:gd name="T18" fmla="*/ 627 w 627"/>
                  <a:gd name="T19" fmla="*/ 313 h 627"/>
                  <a:gd name="T20" fmla="*/ 313 w 627"/>
                  <a:gd name="T21" fmla="*/ 0 h 627"/>
                  <a:gd name="T22" fmla="*/ 0 w 627"/>
                  <a:gd name="T23" fmla="*/ 313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7" h="627">
                    <a:moveTo>
                      <a:pt x="557" y="313"/>
                    </a:moveTo>
                    <a:lnTo>
                      <a:pt x="557" y="313"/>
                    </a:lnTo>
                    <a:cubicBezTo>
                      <a:pt x="557" y="448"/>
                      <a:pt x="448" y="557"/>
                      <a:pt x="313" y="557"/>
                    </a:cubicBezTo>
                    <a:cubicBezTo>
                      <a:pt x="179" y="557"/>
                      <a:pt x="70" y="448"/>
                      <a:pt x="70" y="313"/>
                    </a:cubicBezTo>
                    <a:cubicBezTo>
                      <a:pt x="70" y="179"/>
                      <a:pt x="179" y="70"/>
                      <a:pt x="313" y="70"/>
                    </a:cubicBezTo>
                    <a:cubicBezTo>
                      <a:pt x="448" y="70"/>
                      <a:pt x="557" y="179"/>
                      <a:pt x="557" y="313"/>
                    </a:cubicBezTo>
                    <a:close/>
                    <a:moveTo>
                      <a:pt x="0" y="313"/>
                    </a:moveTo>
                    <a:lnTo>
                      <a:pt x="0" y="313"/>
                    </a:lnTo>
                    <a:cubicBezTo>
                      <a:pt x="0" y="486"/>
                      <a:pt x="140" y="627"/>
                      <a:pt x="313" y="627"/>
                    </a:cubicBezTo>
                    <a:cubicBezTo>
                      <a:pt x="486" y="627"/>
                      <a:pt x="627" y="486"/>
                      <a:pt x="627" y="313"/>
                    </a:cubicBezTo>
                    <a:cubicBezTo>
                      <a:pt x="627" y="141"/>
                      <a:pt x="486" y="0"/>
                      <a:pt x="313" y="0"/>
                    </a:cubicBezTo>
                    <a:cubicBezTo>
                      <a:pt x="140" y="0"/>
                      <a:pt x="0" y="141"/>
                      <a:pt x="0" y="31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26" name="Freeform 13">
                <a:extLst>
                  <a:ext uri="{FF2B5EF4-FFF2-40B4-BE49-F238E27FC236}">
                    <a16:creationId xmlns:a16="http://schemas.microsoft.com/office/drawing/2014/main" id="{A355CD13-D012-A8F7-36EF-F8F0ADC86E4B}"/>
                  </a:ext>
                </a:extLst>
              </p:cNvPr>
              <p:cNvSpPr>
                <a:spLocks noEditPoints="1"/>
              </p:cNvSpPr>
              <p:nvPr/>
            </p:nvSpPr>
            <p:spPr bwMode="auto">
              <a:xfrm>
                <a:off x="1671638" y="3690937"/>
                <a:ext cx="728662" cy="506412"/>
              </a:xfrm>
              <a:custGeom>
                <a:avLst/>
                <a:gdLst>
                  <a:gd name="T0" fmla="*/ 1965 w 2023"/>
                  <a:gd name="T1" fmla="*/ 395 h 1413"/>
                  <a:gd name="T2" fmla="*/ 1894 w 2023"/>
                  <a:gd name="T3" fmla="*/ 454 h 1413"/>
                  <a:gd name="T4" fmla="*/ 1832 w 2023"/>
                  <a:gd name="T5" fmla="*/ 742 h 1413"/>
                  <a:gd name="T6" fmla="*/ 1614 w 2023"/>
                  <a:gd name="T7" fmla="*/ 885 h 1413"/>
                  <a:gd name="T8" fmla="*/ 1473 w 2023"/>
                  <a:gd name="T9" fmla="*/ 728 h 1413"/>
                  <a:gd name="T10" fmla="*/ 1565 w 2023"/>
                  <a:gd name="T11" fmla="*/ 663 h 1413"/>
                  <a:gd name="T12" fmla="*/ 1456 w 2023"/>
                  <a:gd name="T13" fmla="*/ 92 h 1413"/>
                  <a:gd name="T14" fmla="*/ 1868 w 2023"/>
                  <a:gd name="T15" fmla="*/ 73 h 1413"/>
                  <a:gd name="T16" fmla="*/ 1352 w 2023"/>
                  <a:gd name="T17" fmla="*/ 715 h 1413"/>
                  <a:gd name="T18" fmla="*/ 1292 w 2023"/>
                  <a:gd name="T19" fmla="*/ 1119 h 1413"/>
                  <a:gd name="T20" fmla="*/ 952 w 2023"/>
                  <a:gd name="T21" fmla="*/ 1344 h 1413"/>
                  <a:gd name="T22" fmla="*/ 671 w 2023"/>
                  <a:gd name="T23" fmla="*/ 715 h 1413"/>
                  <a:gd name="T24" fmla="*/ 529 w 2023"/>
                  <a:gd name="T25" fmla="*/ 642 h 1413"/>
                  <a:gd name="T26" fmla="*/ 686 w 2023"/>
                  <a:gd name="T27" fmla="*/ 85 h 1413"/>
                  <a:gd name="T28" fmla="*/ 1338 w 2023"/>
                  <a:gd name="T29" fmla="*/ 85 h 1413"/>
                  <a:gd name="T30" fmla="*/ 1495 w 2023"/>
                  <a:gd name="T31" fmla="*/ 642 h 1413"/>
                  <a:gd name="T32" fmla="*/ 1352 w 2023"/>
                  <a:gd name="T33" fmla="*/ 715 h 1413"/>
                  <a:gd name="T34" fmla="*/ 547 w 2023"/>
                  <a:gd name="T35" fmla="*/ 743 h 1413"/>
                  <a:gd name="T36" fmla="*/ 330 w 2023"/>
                  <a:gd name="T37" fmla="*/ 885 h 1413"/>
                  <a:gd name="T38" fmla="*/ 154 w 2023"/>
                  <a:gd name="T39" fmla="*/ 491 h 1413"/>
                  <a:gd name="T40" fmla="*/ 131 w 2023"/>
                  <a:gd name="T41" fmla="*/ 455 h 1413"/>
                  <a:gd name="T42" fmla="*/ 58 w 2023"/>
                  <a:gd name="T43" fmla="*/ 395 h 1413"/>
                  <a:gd name="T44" fmla="*/ 370 w 2023"/>
                  <a:gd name="T45" fmla="*/ 174 h 1413"/>
                  <a:gd name="T46" fmla="*/ 586 w 2023"/>
                  <a:gd name="T47" fmla="*/ 74 h 1413"/>
                  <a:gd name="T48" fmla="*/ 460 w 2023"/>
                  <a:gd name="T49" fmla="*/ 663 h 1413"/>
                  <a:gd name="T50" fmla="*/ 550 w 2023"/>
                  <a:gd name="T51" fmla="*/ 728 h 1413"/>
                  <a:gd name="T52" fmla="*/ 1874 w 2023"/>
                  <a:gd name="T53" fmla="*/ 12 h 1413"/>
                  <a:gd name="T54" fmla="*/ 1856 w 2023"/>
                  <a:gd name="T55" fmla="*/ 9 h 1413"/>
                  <a:gd name="T56" fmla="*/ 1654 w 2023"/>
                  <a:gd name="T57" fmla="*/ 118 h 1413"/>
                  <a:gd name="T58" fmla="*/ 1437 w 2023"/>
                  <a:gd name="T59" fmla="*/ 11 h 1413"/>
                  <a:gd name="T60" fmla="*/ 1393 w 2023"/>
                  <a:gd name="T61" fmla="*/ 37 h 1413"/>
                  <a:gd name="T62" fmla="*/ 1300 w 2023"/>
                  <a:gd name="T63" fmla="*/ 20 h 1413"/>
                  <a:gd name="T64" fmla="*/ 724 w 2023"/>
                  <a:gd name="T65" fmla="*/ 20 h 1413"/>
                  <a:gd name="T66" fmla="*/ 631 w 2023"/>
                  <a:gd name="T67" fmla="*/ 38 h 1413"/>
                  <a:gd name="T68" fmla="*/ 586 w 2023"/>
                  <a:gd name="T69" fmla="*/ 11 h 1413"/>
                  <a:gd name="T70" fmla="*/ 370 w 2023"/>
                  <a:gd name="T71" fmla="*/ 118 h 1413"/>
                  <a:gd name="T72" fmla="*/ 167 w 2023"/>
                  <a:gd name="T73" fmla="*/ 9 h 1413"/>
                  <a:gd name="T74" fmla="*/ 3 w 2023"/>
                  <a:gd name="T75" fmla="*/ 395 h 1413"/>
                  <a:gd name="T76" fmla="*/ 16 w 2023"/>
                  <a:gd name="T77" fmla="*/ 468 h 1413"/>
                  <a:gd name="T78" fmla="*/ 137 w 2023"/>
                  <a:gd name="T79" fmla="*/ 753 h 1413"/>
                  <a:gd name="T80" fmla="*/ 160 w 2023"/>
                  <a:gd name="T81" fmla="*/ 830 h 1413"/>
                  <a:gd name="T82" fmla="*/ 168 w 2023"/>
                  <a:gd name="T83" fmla="*/ 899 h 1413"/>
                  <a:gd name="T84" fmla="*/ 201 w 2023"/>
                  <a:gd name="T85" fmla="*/ 892 h 1413"/>
                  <a:gd name="T86" fmla="*/ 330 w 2023"/>
                  <a:gd name="T87" fmla="*/ 941 h 1413"/>
                  <a:gd name="T88" fmla="*/ 602 w 2023"/>
                  <a:gd name="T89" fmla="*/ 753 h 1413"/>
                  <a:gd name="T90" fmla="*/ 605 w 2023"/>
                  <a:gd name="T91" fmla="*/ 747 h 1413"/>
                  <a:gd name="T92" fmla="*/ 952 w 2023"/>
                  <a:gd name="T93" fmla="*/ 1413 h 1413"/>
                  <a:gd name="T94" fmla="*/ 1360 w 2023"/>
                  <a:gd name="T95" fmla="*/ 1132 h 1413"/>
                  <a:gd name="T96" fmla="*/ 1419 w 2023"/>
                  <a:gd name="T97" fmla="*/ 747 h 1413"/>
                  <a:gd name="T98" fmla="*/ 1421 w 2023"/>
                  <a:gd name="T99" fmla="*/ 752 h 1413"/>
                  <a:gd name="T100" fmla="*/ 1693 w 2023"/>
                  <a:gd name="T101" fmla="*/ 941 h 1413"/>
                  <a:gd name="T102" fmla="*/ 1924 w 2023"/>
                  <a:gd name="T103" fmla="*/ 504 h 1413"/>
                  <a:gd name="T104" fmla="*/ 2020 w 2023"/>
                  <a:gd name="T105" fmla="*/ 445 h 1413"/>
                  <a:gd name="T106" fmla="*/ 1874 w 2023"/>
                  <a:gd name="T107" fmla="*/ 1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3" h="1413">
                    <a:moveTo>
                      <a:pt x="1965" y="395"/>
                    </a:moveTo>
                    <a:lnTo>
                      <a:pt x="1965" y="395"/>
                    </a:lnTo>
                    <a:cubicBezTo>
                      <a:pt x="1965" y="406"/>
                      <a:pt x="1964" y="417"/>
                      <a:pt x="1964" y="428"/>
                    </a:cubicBezTo>
                    <a:cubicBezTo>
                      <a:pt x="1951" y="434"/>
                      <a:pt x="1928" y="445"/>
                      <a:pt x="1894" y="454"/>
                    </a:cubicBezTo>
                    <a:cubicBezTo>
                      <a:pt x="1882" y="457"/>
                      <a:pt x="1873" y="466"/>
                      <a:pt x="1871" y="478"/>
                    </a:cubicBezTo>
                    <a:lnTo>
                      <a:pt x="1832" y="742"/>
                    </a:lnTo>
                    <a:cubicBezTo>
                      <a:pt x="1823" y="785"/>
                      <a:pt x="1792" y="885"/>
                      <a:pt x="1693" y="885"/>
                    </a:cubicBezTo>
                    <a:lnTo>
                      <a:pt x="1614" y="885"/>
                    </a:lnTo>
                    <a:cubicBezTo>
                      <a:pt x="1529" y="885"/>
                      <a:pt x="1487" y="812"/>
                      <a:pt x="1476" y="742"/>
                    </a:cubicBezTo>
                    <a:lnTo>
                      <a:pt x="1473" y="728"/>
                    </a:lnTo>
                    <a:cubicBezTo>
                      <a:pt x="1522" y="709"/>
                      <a:pt x="1547" y="693"/>
                      <a:pt x="1549" y="692"/>
                    </a:cubicBezTo>
                    <a:cubicBezTo>
                      <a:pt x="1559" y="686"/>
                      <a:pt x="1565" y="675"/>
                      <a:pt x="1565" y="663"/>
                    </a:cubicBezTo>
                    <a:cubicBezTo>
                      <a:pt x="1565" y="637"/>
                      <a:pt x="1565" y="612"/>
                      <a:pt x="1565" y="587"/>
                    </a:cubicBezTo>
                    <a:cubicBezTo>
                      <a:pt x="1567" y="397"/>
                      <a:pt x="1568" y="215"/>
                      <a:pt x="1456" y="92"/>
                    </a:cubicBezTo>
                    <a:cubicBezTo>
                      <a:pt x="1508" y="144"/>
                      <a:pt x="1579" y="174"/>
                      <a:pt x="1654" y="174"/>
                    </a:cubicBezTo>
                    <a:cubicBezTo>
                      <a:pt x="1737" y="174"/>
                      <a:pt x="1815" y="137"/>
                      <a:pt x="1868" y="73"/>
                    </a:cubicBezTo>
                    <a:cubicBezTo>
                      <a:pt x="1967" y="137"/>
                      <a:pt x="1966" y="252"/>
                      <a:pt x="1965" y="395"/>
                    </a:cubicBezTo>
                    <a:close/>
                    <a:moveTo>
                      <a:pt x="1352" y="715"/>
                    </a:moveTo>
                    <a:lnTo>
                      <a:pt x="1352" y="715"/>
                    </a:lnTo>
                    <a:lnTo>
                      <a:pt x="1292" y="1119"/>
                    </a:lnTo>
                    <a:cubicBezTo>
                      <a:pt x="1278" y="1187"/>
                      <a:pt x="1230" y="1344"/>
                      <a:pt x="1073" y="1344"/>
                    </a:cubicBezTo>
                    <a:lnTo>
                      <a:pt x="952" y="1344"/>
                    </a:lnTo>
                    <a:cubicBezTo>
                      <a:pt x="817" y="1344"/>
                      <a:pt x="750" y="1228"/>
                      <a:pt x="733" y="1120"/>
                    </a:cubicBezTo>
                    <a:lnTo>
                      <a:pt x="671" y="715"/>
                    </a:lnTo>
                    <a:cubicBezTo>
                      <a:pt x="668" y="701"/>
                      <a:pt x="659" y="690"/>
                      <a:pt x="646" y="687"/>
                    </a:cubicBezTo>
                    <a:cubicBezTo>
                      <a:pt x="587" y="670"/>
                      <a:pt x="549" y="652"/>
                      <a:pt x="529" y="642"/>
                    </a:cubicBezTo>
                    <a:cubicBezTo>
                      <a:pt x="529" y="623"/>
                      <a:pt x="529" y="605"/>
                      <a:pt x="529" y="586"/>
                    </a:cubicBezTo>
                    <a:cubicBezTo>
                      <a:pt x="527" y="362"/>
                      <a:pt x="525" y="183"/>
                      <a:pt x="686" y="85"/>
                    </a:cubicBezTo>
                    <a:cubicBezTo>
                      <a:pt x="765" y="183"/>
                      <a:pt x="885" y="241"/>
                      <a:pt x="1012" y="241"/>
                    </a:cubicBezTo>
                    <a:cubicBezTo>
                      <a:pt x="1140" y="241"/>
                      <a:pt x="1259" y="183"/>
                      <a:pt x="1338" y="85"/>
                    </a:cubicBezTo>
                    <a:cubicBezTo>
                      <a:pt x="1499" y="183"/>
                      <a:pt x="1497" y="362"/>
                      <a:pt x="1495" y="586"/>
                    </a:cubicBezTo>
                    <a:cubicBezTo>
                      <a:pt x="1495" y="605"/>
                      <a:pt x="1495" y="623"/>
                      <a:pt x="1495" y="642"/>
                    </a:cubicBezTo>
                    <a:cubicBezTo>
                      <a:pt x="1475" y="652"/>
                      <a:pt x="1437" y="669"/>
                      <a:pt x="1381" y="685"/>
                    </a:cubicBezTo>
                    <a:cubicBezTo>
                      <a:pt x="1366" y="688"/>
                      <a:pt x="1354" y="700"/>
                      <a:pt x="1352" y="715"/>
                    </a:cubicBezTo>
                    <a:close/>
                    <a:moveTo>
                      <a:pt x="547" y="743"/>
                    </a:moveTo>
                    <a:lnTo>
                      <a:pt x="547" y="743"/>
                    </a:lnTo>
                    <a:cubicBezTo>
                      <a:pt x="536" y="812"/>
                      <a:pt x="494" y="885"/>
                      <a:pt x="409" y="885"/>
                    </a:cubicBezTo>
                    <a:lnTo>
                      <a:pt x="330" y="885"/>
                    </a:lnTo>
                    <a:cubicBezTo>
                      <a:pt x="231" y="885"/>
                      <a:pt x="200" y="785"/>
                      <a:pt x="192" y="743"/>
                    </a:cubicBezTo>
                    <a:lnTo>
                      <a:pt x="154" y="491"/>
                    </a:lnTo>
                    <a:lnTo>
                      <a:pt x="152" y="478"/>
                    </a:lnTo>
                    <a:cubicBezTo>
                      <a:pt x="150" y="467"/>
                      <a:pt x="142" y="458"/>
                      <a:pt x="131" y="455"/>
                    </a:cubicBezTo>
                    <a:cubicBezTo>
                      <a:pt x="96" y="445"/>
                      <a:pt x="72" y="435"/>
                      <a:pt x="59" y="428"/>
                    </a:cubicBezTo>
                    <a:cubicBezTo>
                      <a:pt x="59" y="417"/>
                      <a:pt x="59" y="406"/>
                      <a:pt x="58" y="395"/>
                    </a:cubicBezTo>
                    <a:cubicBezTo>
                      <a:pt x="57" y="252"/>
                      <a:pt x="56" y="137"/>
                      <a:pt x="155" y="73"/>
                    </a:cubicBezTo>
                    <a:cubicBezTo>
                      <a:pt x="208" y="137"/>
                      <a:pt x="286" y="174"/>
                      <a:pt x="370" y="174"/>
                    </a:cubicBezTo>
                    <a:cubicBezTo>
                      <a:pt x="453" y="174"/>
                      <a:pt x="531" y="137"/>
                      <a:pt x="584" y="73"/>
                    </a:cubicBezTo>
                    <a:cubicBezTo>
                      <a:pt x="585" y="73"/>
                      <a:pt x="585" y="74"/>
                      <a:pt x="586" y="74"/>
                    </a:cubicBezTo>
                    <a:cubicBezTo>
                      <a:pt x="456" y="198"/>
                      <a:pt x="457" y="388"/>
                      <a:pt x="459" y="587"/>
                    </a:cubicBezTo>
                    <a:cubicBezTo>
                      <a:pt x="459" y="612"/>
                      <a:pt x="460" y="637"/>
                      <a:pt x="460" y="663"/>
                    </a:cubicBezTo>
                    <a:cubicBezTo>
                      <a:pt x="460" y="674"/>
                      <a:pt x="466" y="685"/>
                      <a:pt x="475" y="692"/>
                    </a:cubicBezTo>
                    <a:cubicBezTo>
                      <a:pt x="477" y="693"/>
                      <a:pt x="501" y="709"/>
                      <a:pt x="550" y="728"/>
                    </a:cubicBezTo>
                    <a:lnTo>
                      <a:pt x="547" y="743"/>
                    </a:lnTo>
                    <a:close/>
                    <a:moveTo>
                      <a:pt x="1874" y="12"/>
                    </a:moveTo>
                    <a:lnTo>
                      <a:pt x="1874" y="12"/>
                    </a:lnTo>
                    <a:cubicBezTo>
                      <a:pt x="1869" y="9"/>
                      <a:pt x="1862" y="8"/>
                      <a:pt x="1856" y="9"/>
                    </a:cubicBezTo>
                    <a:cubicBezTo>
                      <a:pt x="1849" y="11"/>
                      <a:pt x="1842" y="15"/>
                      <a:pt x="1838" y="21"/>
                    </a:cubicBezTo>
                    <a:cubicBezTo>
                      <a:pt x="1796" y="82"/>
                      <a:pt x="1727" y="118"/>
                      <a:pt x="1654" y="118"/>
                    </a:cubicBezTo>
                    <a:cubicBezTo>
                      <a:pt x="1580" y="118"/>
                      <a:pt x="1511" y="82"/>
                      <a:pt x="1469" y="21"/>
                    </a:cubicBezTo>
                    <a:cubicBezTo>
                      <a:pt x="1462" y="11"/>
                      <a:pt x="1449" y="6"/>
                      <a:pt x="1437" y="11"/>
                    </a:cubicBezTo>
                    <a:cubicBezTo>
                      <a:pt x="1436" y="11"/>
                      <a:pt x="1435" y="12"/>
                      <a:pt x="1434" y="12"/>
                    </a:cubicBezTo>
                    <a:cubicBezTo>
                      <a:pt x="1419" y="19"/>
                      <a:pt x="1406" y="28"/>
                      <a:pt x="1393" y="37"/>
                    </a:cubicBezTo>
                    <a:cubicBezTo>
                      <a:pt x="1378" y="27"/>
                      <a:pt x="1363" y="17"/>
                      <a:pt x="1345" y="9"/>
                    </a:cubicBezTo>
                    <a:cubicBezTo>
                      <a:pt x="1329" y="0"/>
                      <a:pt x="1310" y="5"/>
                      <a:pt x="1300" y="20"/>
                    </a:cubicBezTo>
                    <a:cubicBezTo>
                      <a:pt x="1235" y="115"/>
                      <a:pt x="1127" y="171"/>
                      <a:pt x="1012" y="171"/>
                    </a:cubicBezTo>
                    <a:cubicBezTo>
                      <a:pt x="897" y="171"/>
                      <a:pt x="790" y="115"/>
                      <a:pt x="724" y="20"/>
                    </a:cubicBezTo>
                    <a:cubicBezTo>
                      <a:pt x="714" y="5"/>
                      <a:pt x="695" y="0"/>
                      <a:pt x="679" y="9"/>
                    </a:cubicBezTo>
                    <a:cubicBezTo>
                      <a:pt x="662" y="18"/>
                      <a:pt x="646" y="27"/>
                      <a:pt x="631" y="38"/>
                    </a:cubicBezTo>
                    <a:cubicBezTo>
                      <a:pt x="618" y="28"/>
                      <a:pt x="604" y="20"/>
                      <a:pt x="589" y="12"/>
                    </a:cubicBezTo>
                    <a:cubicBezTo>
                      <a:pt x="588" y="12"/>
                      <a:pt x="587" y="11"/>
                      <a:pt x="586" y="11"/>
                    </a:cubicBezTo>
                    <a:cubicBezTo>
                      <a:pt x="574" y="6"/>
                      <a:pt x="561" y="11"/>
                      <a:pt x="554" y="21"/>
                    </a:cubicBezTo>
                    <a:cubicBezTo>
                      <a:pt x="512" y="82"/>
                      <a:pt x="443" y="118"/>
                      <a:pt x="370" y="118"/>
                    </a:cubicBezTo>
                    <a:cubicBezTo>
                      <a:pt x="296" y="118"/>
                      <a:pt x="227" y="82"/>
                      <a:pt x="185" y="21"/>
                    </a:cubicBezTo>
                    <a:cubicBezTo>
                      <a:pt x="181" y="15"/>
                      <a:pt x="174" y="11"/>
                      <a:pt x="167" y="9"/>
                    </a:cubicBezTo>
                    <a:cubicBezTo>
                      <a:pt x="161" y="8"/>
                      <a:pt x="155" y="9"/>
                      <a:pt x="150" y="12"/>
                    </a:cubicBezTo>
                    <a:cubicBezTo>
                      <a:pt x="0" y="88"/>
                      <a:pt x="1" y="237"/>
                      <a:pt x="3" y="395"/>
                    </a:cubicBezTo>
                    <a:cubicBezTo>
                      <a:pt x="3" y="411"/>
                      <a:pt x="3" y="428"/>
                      <a:pt x="3" y="445"/>
                    </a:cubicBezTo>
                    <a:cubicBezTo>
                      <a:pt x="3" y="454"/>
                      <a:pt x="8" y="463"/>
                      <a:pt x="16" y="468"/>
                    </a:cubicBezTo>
                    <a:cubicBezTo>
                      <a:pt x="17" y="469"/>
                      <a:pt x="44" y="486"/>
                      <a:pt x="99" y="504"/>
                    </a:cubicBezTo>
                    <a:lnTo>
                      <a:pt x="137" y="753"/>
                    </a:lnTo>
                    <a:cubicBezTo>
                      <a:pt x="142" y="781"/>
                      <a:pt x="151" y="807"/>
                      <a:pt x="162" y="829"/>
                    </a:cubicBezTo>
                    <a:lnTo>
                      <a:pt x="160" y="830"/>
                    </a:lnTo>
                    <a:cubicBezTo>
                      <a:pt x="141" y="835"/>
                      <a:pt x="129" y="853"/>
                      <a:pt x="134" y="872"/>
                    </a:cubicBezTo>
                    <a:cubicBezTo>
                      <a:pt x="138" y="888"/>
                      <a:pt x="152" y="899"/>
                      <a:pt x="168" y="899"/>
                    </a:cubicBezTo>
                    <a:cubicBezTo>
                      <a:pt x="171" y="899"/>
                      <a:pt x="173" y="898"/>
                      <a:pt x="176" y="898"/>
                    </a:cubicBezTo>
                    <a:cubicBezTo>
                      <a:pt x="184" y="896"/>
                      <a:pt x="193" y="894"/>
                      <a:pt x="201" y="892"/>
                    </a:cubicBezTo>
                    <a:cubicBezTo>
                      <a:pt x="202" y="891"/>
                      <a:pt x="203" y="891"/>
                      <a:pt x="205" y="890"/>
                    </a:cubicBezTo>
                    <a:cubicBezTo>
                      <a:pt x="238" y="923"/>
                      <a:pt x="281" y="941"/>
                      <a:pt x="330" y="941"/>
                    </a:cubicBezTo>
                    <a:lnTo>
                      <a:pt x="409" y="941"/>
                    </a:lnTo>
                    <a:cubicBezTo>
                      <a:pt x="508" y="941"/>
                      <a:pt x="584" y="867"/>
                      <a:pt x="602" y="753"/>
                    </a:cubicBezTo>
                    <a:lnTo>
                      <a:pt x="603" y="747"/>
                    </a:lnTo>
                    <a:cubicBezTo>
                      <a:pt x="604" y="747"/>
                      <a:pt x="604" y="747"/>
                      <a:pt x="605" y="747"/>
                    </a:cubicBezTo>
                    <a:lnTo>
                      <a:pt x="664" y="1131"/>
                    </a:lnTo>
                    <a:cubicBezTo>
                      <a:pt x="692" y="1303"/>
                      <a:pt x="805" y="1413"/>
                      <a:pt x="952" y="1413"/>
                    </a:cubicBezTo>
                    <a:lnTo>
                      <a:pt x="1073" y="1413"/>
                    </a:lnTo>
                    <a:cubicBezTo>
                      <a:pt x="1218" y="1413"/>
                      <a:pt x="1325" y="1308"/>
                      <a:pt x="1360" y="1132"/>
                    </a:cubicBezTo>
                    <a:cubicBezTo>
                      <a:pt x="1360" y="1131"/>
                      <a:pt x="1361" y="1131"/>
                      <a:pt x="1361" y="1130"/>
                    </a:cubicBezTo>
                    <a:lnTo>
                      <a:pt x="1419" y="747"/>
                    </a:lnTo>
                    <a:cubicBezTo>
                      <a:pt x="1419" y="747"/>
                      <a:pt x="1419" y="746"/>
                      <a:pt x="1420" y="746"/>
                    </a:cubicBezTo>
                    <a:lnTo>
                      <a:pt x="1421" y="752"/>
                    </a:lnTo>
                    <a:cubicBezTo>
                      <a:pt x="1439" y="867"/>
                      <a:pt x="1515" y="941"/>
                      <a:pt x="1614" y="941"/>
                    </a:cubicBezTo>
                    <a:lnTo>
                      <a:pt x="1693" y="941"/>
                    </a:lnTo>
                    <a:cubicBezTo>
                      <a:pt x="1791" y="941"/>
                      <a:pt x="1863" y="871"/>
                      <a:pt x="1887" y="751"/>
                    </a:cubicBezTo>
                    <a:lnTo>
                      <a:pt x="1924" y="504"/>
                    </a:lnTo>
                    <a:cubicBezTo>
                      <a:pt x="1979" y="486"/>
                      <a:pt x="2006" y="469"/>
                      <a:pt x="2007" y="468"/>
                    </a:cubicBezTo>
                    <a:cubicBezTo>
                      <a:pt x="2015" y="463"/>
                      <a:pt x="2020" y="454"/>
                      <a:pt x="2020" y="445"/>
                    </a:cubicBezTo>
                    <a:cubicBezTo>
                      <a:pt x="2020" y="428"/>
                      <a:pt x="2020" y="411"/>
                      <a:pt x="2020" y="395"/>
                    </a:cubicBezTo>
                    <a:cubicBezTo>
                      <a:pt x="2022" y="238"/>
                      <a:pt x="2023" y="89"/>
                      <a:pt x="1874" y="12"/>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31" name="Freeform 14">
                <a:extLst>
                  <a:ext uri="{FF2B5EF4-FFF2-40B4-BE49-F238E27FC236}">
                    <a16:creationId xmlns:a16="http://schemas.microsoft.com/office/drawing/2014/main" id="{4786CFDF-E61C-C361-5357-1BACDBB86A55}"/>
                  </a:ext>
                </a:extLst>
              </p:cNvPr>
              <p:cNvSpPr>
                <a:spLocks noEditPoints="1"/>
              </p:cNvSpPr>
              <p:nvPr/>
            </p:nvSpPr>
            <p:spPr bwMode="auto">
              <a:xfrm>
                <a:off x="2189163" y="3568699"/>
                <a:ext cx="152400" cy="150812"/>
              </a:xfrm>
              <a:custGeom>
                <a:avLst/>
                <a:gdLst>
                  <a:gd name="T0" fmla="*/ 210 w 421"/>
                  <a:gd name="T1" fmla="*/ 56 h 420"/>
                  <a:gd name="T2" fmla="*/ 210 w 421"/>
                  <a:gd name="T3" fmla="*/ 56 h 420"/>
                  <a:gd name="T4" fmla="*/ 365 w 421"/>
                  <a:gd name="T5" fmla="*/ 210 h 420"/>
                  <a:gd name="T6" fmla="*/ 210 w 421"/>
                  <a:gd name="T7" fmla="*/ 365 h 420"/>
                  <a:gd name="T8" fmla="*/ 56 w 421"/>
                  <a:gd name="T9" fmla="*/ 210 h 420"/>
                  <a:gd name="T10" fmla="*/ 210 w 421"/>
                  <a:gd name="T11" fmla="*/ 56 h 420"/>
                  <a:gd name="T12" fmla="*/ 210 w 421"/>
                  <a:gd name="T13" fmla="*/ 420 h 420"/>
                  <a:gd name="T14" fmla="*/ 210 w 421"/>
                  <a:gd name="T15" fmla="*/ 420 h 420"/>
                  <a:gd name="T16" fmla="*/ 421 w 421"/>
                  <a:gd name="T17" fmla="*/ 210 h 420"/>
                  <a:gd name="T18" fmla="*/ 210 w 421"/>
                  <a:gd name="T19" fmla="*/ 0 h 420"/>
                  <a:gd name="T20" fmla="*/ 0 w 421"/>
                  <a:gd name="T21" fmla="*/ 210 h 420"/>
                  <a:gd name="T22" fmla="*/ 210 w 421"/>
                  <a:gd name="T23"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1" h="420">
                    <a:moveTo>
                      <a:pt x="210" y="56"/>
                    </a:moveTo>
                    <a:lnTo>
                      <a:pt x="210" y="56"/>
                    </a:lnTo>
                    <a:cubicBezTo>
                      <a:pt x="296" y="56"/>
                      <a:pt x="365" y="125"/>
                      <a:pt x="365" y="210"/>
                    </a:cubicBezTo>
                    <a:cubicBezTo>
                      <a:pt x="365" y="295"/>
                      <a:pt x="296" y="365"/>
                      <a:pt x="210" y="365"/>
                    </a:cubicBezTo>
                    <a:cubicBezTo>
                      <a:pt x="125" y="365"/>
                      <a:pt x="56" y="295"/>
                      <a:pt x="56" y="210"/>
                    </a:cubicBezTo>
                    <a:cubicBezTo>
                      <a:pt x="56" y="125"/>
                      <a:pt x="125" y="56"/>
                      <a:pt x="210" y="56"/>
                    </a:cubicBezTo>
                    <a:close/>
                    <a:moveTo>
                      <a:pt x="210" y="420"/>
                    </a:moveTo>
                    <a:lnTo>
                      <a:pt x="210" y="420"/>
                    </a:lnTo>
                    <a:cubicBezTo>
                      <a:pt x="326" y="420"/>
                      <a:pt x="421" y="326"/>
                      <a:pt x="421" y="210"/>
                    </a:cubicBezTo>
                    <a:cubicBezTo>
                      <a:pt x="421" y="94"/>
                      <a:pt x="326" y="0"/>
                      <a:pt x="210" y="0"/>
                    </a:cubicBezTo>
                    <a:cubicBezTo>
                      <a:pt x="95" y="0"/>
                      <a:pt x="0" y="94"/>
                      <a:pt x="0" y="210"/>
                    </a:cubicBezTo>
                    <a:cubicBezTo>
                      <a:pt x="0" y="326"/>
                      <a:pt x="95" y="420"/>
                      <a:pt x="210" y="420"/>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32" name="Freeform 15">
                <a:extLst>
                  <a:ext uri="{FF2B5EF4-FFF2-40B4-BE49-F238E27FC236}">
                    <a16:creationId xmlns:a16="http://schemas.microsoft.com/office/drawing/2014/main" id="{20C3F66C-14BD-486B-9BBA-423D0A31F255}"/>
                  </a:ext>
                </a:extLst>
              </p:cNvPr>
              <p:cNvSpPr>
                <a:spLocks noEditPoints="1"/>
              </p:cNvSpPr>
              <p:nvPr/>
            </p:nvSpPr>
            <p:spPr bwMode="auto">
              <a:xfrm>
                <a:off x="1731963" y="3568699"/>
                <a:ext cx="150812" cy="150812"/>
              </a:xfrm>
              <a:custGeom>
                <a:avLst/>
                <a:gdLst>
                  <a:gd name="T0" fmla="*/ 365 w 421"/>
                  <a:gd name="T1" fmla="*/ 210 h 420"/>
                  <a:gd name="T2" fmla="*/ 365 w 421"/>
                  <a:gd name="T3" fmla="*/ 210 h 420"/>
                  <a:gd name="T4" fmla="*/ 211 w 421"/>
                  <a:gd name="T5" fmla="*/ 365 h 420"/>
                  <a:gd name="T6" fmla="*/ 56 w 421"/>
                  <a:gd name="T7" fmla="*/ 210 h 420"/>
                  <a:gd name="T8" fmla="*/ 211 w 421"/>
                  <a:gd name="T9" fmla="*/ 56 h 420"/>
                  <a:gd name="T10" fmla="*/ 365 w 421"/>
                  <a:gd name="T11" fmla="*/ 210 h 420"/>
                  <a:gd name="T12" fmla="*/ 0 w 421"/>
                  <a:gd name="T13" fmla="*/ 210 h 420"/>
                  <a:gd name="T14" fmla="*/ 0 w 421"/>
                  <a:gd name="T15" fmla="*/ 210 h 420"/>
                  <a:gd name="T16" fmla="*/ 211 w 421"/>
                  <a:gd name="T17" fmla="*/ 420 h 420"/>
                  <a:gd name="T18" fmla="*/ 421 w 421"/>
                  <a:gd name="T19" fmla="*/ 210 h 420"/>
                  <a:gd name="T20" fmla="*/ 211 w 421"/>
                  <a:gd name="T21" fmla="*/ 0 h 420"/>
                  <a:gd name="T22" fmla="*/ 0 w 421"/>
                  <a:gd name="T23"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1" h="420">
                    <a:moveTo>
                      <a:pt x="365" y="210"/>
                    </a:moveTo>
                    <a:lnTo>
                      <a:pt x="365" y="210"/>
                    </a:lnTo>
                    <a:cubicBezTo>
                      <a:pt x="365" y="295"/>
                      <a:pt x="296" y="365"/>
                      <a:pt x="211" y="365"/>
                    </a:cubicBezTo>
                    <a:cubicBezTo>
                      <a:pt x="125" y="365"/>
                      <a:pt x="56" y="295"/>
                      <a:pt x="56" y="210"/>
                    </a:cubicBezTo>
                    <a:cubicBezTo>
                      <a:pt x="56" y="125"/>
                      <a:pt x="125" y="56"/>
                      <a:pt x="211" y="56"/>
                    </a:cubicBezTo>
                    <a:cubicBezTo>
                      <a:pt x="296" y="56"/>
                      <a:pt x="365" y="125"/>
                      <a:pt x="365" y="210"/>
                    </a:cubicBezTo>
                    <a:close/>
                    <a:moveTo>
                      <a:pt x="0" y="210"/>
                    </a:moveTo>
                    <a:lnTo>
                      <a:pt x="0" y="210"/>
                    </a:lnTo>
                    <a:cubicBezTo>
                      <a:pt x="0" y="326"/>
                      <a:pt x="95" y="420"/>
                      <a:pt x="211" y="420"/>
                    </a:cubicBezTo>
                    <a:cubicBezTo>
                      <a:pt x="327" y="420"/>
                      <a:pt x="421" y="326"/>
                      <a:pt x="421" y="210"/>
                    </a:cubicBezTo>
                    <a:cubicBezTo>
                      <a:pt x="421" y="94"/>
                      <a:pt x="327" y="0"/>
                      <a:pt x="211" y="0"/>
                    </a:cubicBezTo>
                    <a:cubicBezTo>
                      <a:pt x="95" y="0"/>
                      <a:pt x="0" y="94"/>
                      <a:pt x="0" y="210"/>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36" name="Freeform 16">
                <a:extLst>
                  <a:ext uri="{FF2B5EF4-FFF2-40B4-BE49-F238E27FC236}">
                    <a16:creationId xmlns:a16="http://schemas.microsoft.com/office/drawing/2014/main" id="{93987A07-72FF-F440-472A-AC4BFEAB37DC}"/>
                  </a:ext>
                </a:extLst>
              </p:cNvPr>
              <p:cNvSpPr>
                <a:spLocks/>
              </p:cNvSpPr>
              <p:nvPr/>
            </p:nvSpPr>
            <p:spPr bwMode="auto">
              <a:xfrm>
                <a:off x="1539875" y="4003674"/>
                <a:ext cx="42862" cy="26987"/>
              </a:xfrm>
              <a:custGeom>
                <a:avLst/>
                <a:gdLst>
                  <a:gd name="T0" fmla="*/ 87 w 121"/>
                  <a:gd name="T1" fmla="*/ 3 h 73"/>
                  <a:gd name="T2" fmla="*/ 87 w 121"/>
                  <a:gd name="T3" fmla="*/ 3 h 73"/>
                  <a:gd name="T4" fmla="*/ 37 w 121"/>
                  <a:gd name="T5" fmla="*/ 1 h 73"/>
                  <a:gd name="T6" fmla="*/ 1 w 121"/>
                  <a:gd name="T7" fmla="*/ 34 h 73"/>
                  <a:gd name="T8" fmla="*/ 34 w 121"/>
                  <a:gd name="T9" fmla="*/ 71 h 73"/>
                  <a:gd name="T10" fmla="*/ 85 w 121"/>
                  <a:gd name="T11" fmla="*/ 73 h 73"/>
                  <a:gd name="T12" fmla="*/ 86 w 121"/>
                  <a:gd name="T13" fmla="*/ 73 h 73"/>
                  <a:gd name="T14" fmla="*/ 121 w 121"/>
                  <a:gd name="T15" fmla="*/ 38 h 73"/>
                  <a:gd name="T16" fmla="*/ 87 w 121"/>
                  <a:gd name="T17"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3">
                    <a:moveTo>
                      <a:pt x="87" y="3"/>
                    </a:moveTo>
                    <a:lnTo>
                      <a:pt x="87" y="3"/>
                    </a:lnTo>
                    <a:cubicBezTo>
                      <a:pt x="70" y="3"/>
                      <a:pt x="54" y="2"/>
                      <a:pt x="37" y="1"/>
                    </a:cubicBezTo>
                    <a:cubicBezTo>
                      <a:pt x="18" y="0"/>
                      <a:pt x="2" y="15"/>
                      <a:pt x="1" y="34"/>
                    </a:cubicBezTo>
                    <a:cubicBezTo>
                      <a:pt x="0" y="54"/>
                      <a:pt x="15" y="70"/>
                      <a:pt x="34" y="71"/>
                    </a:cubicBezTo>
                    <a:cubicBezTo>
                      <a:pt x="51" y="72"/>
                      <a:pt x="68" y="72"/>
                      <a:pt x="85" y="73"/>
                    </a:cubicBezTo>
                    <a:cubicBezTo>
                      <a:pt x="86" y="73"/>
                      <a:pt x="86" y="73"/>
                      <a:pt x="86" y="73"/>
                    </a:cubicBezTo>
                    <a:cubicBezTo>
                      <a:pt x="105" y="73"/>
                      <a:pt x="121" y="57"/>
                      <a:pt x="121" y="38"/>
                    </a:cubicBezTo>
                    <a:cubicBezTo>
                      <a:pt x="121" y="19"/>
                      <a:pt x="106" y="3"/>
                      <a:pt x="87" y="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37" name="Freeform 17">
                <a:extLst>
                  <a:ext uri="{FF2B5EF4-FFF2-40B4-BE49-F238E27FC236}">
                    <a16:creationId xmlns:a16="http://schemas.microsoft.com/office/drawing/2014/main" id="{3D9F7831-1BCE-B2D1-6EEE-980EC91D3126}"/>
                  </a:ext>
                </a:extLst>
              </p:cNvPr>
              <p:cNvSpPr>
                <a:spLocks/>
              </p:cNvSpPr>
              <p:nvPr/>
            </p:nvSpPr>
            <p:spPr bwMode="auto">
              <a:xfrm>
                <a:off x="1360488" y="3968749"/>
                <a:ext cx="46037" cy="33337"/>
              </a:xfrm>
              <a:custGeom>
                <a:avLst/>
                <a:gdLst>
                  <a:gd name="T0" fmla="*/ 97 w 126"/>
                  <a:gd name="T1" fmla="*/ 22 h 90"/>
                  <a:gd name="T2" fmla="*/ 97 w 126"/>
                  <a:gd name="T3" fmla="*/ 22 h 90"/>
                  <a:gd name="T4" fmla="*/ 50 w 126"/>
                  <a:gd name="T5" fmla="*/ 6 h 90"/>
                  <a:gd name="T6" fmla="*/ 6 w 126"/>
                  <a:gd name="T7" fmla="*/ 27 h 90"/>
                  <a:gd name="T8" fmla="*/ 28 w 126"/>
                  <a:gd name="T9" fmla="*/ 72 h 90"/>
                  <a:gd name="T10" fmla="*/ 76 w 126"/>
                  <a:gd name="T11" fmla="*/ 88 h 90"/>
                  <a:gd name="T12" fmla="*/ 87 w 126"/>
                  <a:gd name="T13" fmla="*/ 90 h 90"/>
                  <a:gd name="T14" fmla="*/ 120 w 126"/>
                  <a:gd name="T15" fmla="*/ 65 h 90"/>
                  <a:gd name="T16" fmla="*/ 97 w 126"/>
                  <a:gd name="T17" fmla="*/ 2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90">
                    <a:moveTo>
                      <a:pt x="97" y="22"/>
                    </a:moveTo>
                    <a:lnTo>
                      <a:pt x="97" y="22"/>
                    </a:lnTo>
                    <a:cubicBezTo>
                      <a:pt x="82" y="17"/>
                      <a:pt x="66" y="11"/>
                      <a:pt x="50" y="6"/>
                    </a:cubicBezTo>
                    <a:cubicBezTo>
                      <a:pt x="32" y="0"/>
                      <a:pt x="12" y="9"/>
                      <a:pt x="6" y="27"/>
                    </a:cubicBezTo>
                    <a:cubicBezTo>
                      <a:pt x="0" y="46"/>
                      <a:pt x="9" y="66"/>
                      <a:pt x="28" y="72"/>
                    </a:cubicBezTo>
                    <a:cubicBezTo>
                      <a:pt x="44" y="77"/>
                      <a:pt x="60" y="83"/>
                      <a:pt x="76" y="88"/>
                    </a:cubicBezTo>
                    <a:cubicBezTo>
                      <a:pt x="80" y="89"/>
                      <a:pt x="83" y="90"/>
                      <a:pt x="87" y="90"/>
                    </a:cubicBezTo>
                    <a:cubicBezTo>
                      <a:pt x="102" y="90"/>
                      <a:pt x="116" y="80"/>
                      <a:pt x="120" y="65"/>
                    </a:cubicBezTo>
                    <a:cubicBezTo>
                      <a:pt x="126" y="47"/>
                      <a:pt x="116" y="27"/>
                      <a:pt x="97" y="22"/>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38" name="Freeform 18">
                <a:extLst>
                  <a:ext uri="{FF2B5EF4-FFF2-40B4-BE49-F238E27FC236}">
                    <a16:creationId xmlns:a16="http://schemas.microsoft.com/office/drawing/2014/main" id="{F650D946-E366-5545-7173-0BBAA7812E08}"/>
                  </a:ext>
                </a:extLst>
              </p:cNvPr>
              <p:cNvSpPr>
                <a:spLocks/>
              </p:cNvSpPr>
              <p:nvPr/>
            </p:nvSpPr>
            <p:spPr bwMode="auto">
              <a:xfrm>
                <a:off x="1449388" y="3992562"/>
                <a:ext cx="44450" cy="30162"/>
              </a:xfrm>
              <a:custGeom>
                <a:avLst/>
                <a:gdLst>
                  <a:gd name="T0" fmla="*/ 93 w 125"/>
                  <a:gd name="T1" fmla="*/ 13 h 82"/>
                  <a:gd name="T2" fmla="*/ 93 w 125"/>
                  <a:gd name="T3" fmla="*/ 13 h 82"/>
                  <a:gd name="T4" fmla="*/ 44 w 125"/>
                  <a:gd name="T5" fmla="*/ 4 h 82"/>
                  <a:gd name="T6" fmla="*/ 3 w 125"/>
                  <a:gd name="T7" fmla="*/ 32 h 82"/>
                  <a:gd name="T8" fmla="*/ 31 w 125"/>
                  <a:gd name="T9" fmla="*/ 73 h 82"/>
                  <a:gd name="T10" fmla="*/ 82 w 125"/>
                  <a:gd name="T11" fmla="*/ 82 h 82"/>
                  <a:gd name="T12" fmla="*/ 87 w 125"/>
                  <a:gd name="T13" fmla="*/ 82 h 82"/>
                  <a:gd name="T14" fmla="*/ 122 w 125"/>
                  <a:gd name="T15" fmla="*/ 53 h 82"/>
                  <a:gd name="T16" fmla="*/ 93 w 125"/>
                  <a:gd name="T17"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82">
                    <a:moveTo>
                      <a:pt x="93" y="13"/>
                    </a:moveTo>
                    <a:lnTo>
                      <a:pt x="93" y="13"/>
                    </a:lnTo>
                    <a:cubicBezTo>
                      <a:pt x="76" y="10"/>
                      <a:pt x="60" y="7"/>
                      <a:pt x="44" y="4"/>
                    </a:cubicBezTo>
                    <a:cubicBezTo>
                      <a:pt x="25" y="0"/>
                      <a:pt x="7" y="13"/>
                      <a:pt x="3" y="32"/>
                    </a:cubicBezTo>
                    <a:cubicBezTo>
                      <a:pt x="0" y="51"/>
                      <a:pt x="12" y="69"/>
                      <a:pt x="31" y="73"/>
                    </a:cubicBezTo>
                    <a:cubicBezTo>
                      <a:pt x="48" y="76"/>
                      <a:pt x="65" y="79"/>
                      <a:pt x="82" y="82"/>
                    </a:cubicBezTo>
                    <a:cubicBezTo>
                      <a:pt x="83" y="82"/>
                      <a:pt x="85" y="82"/>
                      <a:pt x="87" y="82"/>
                    </a:cubicBezTo>
                    <a:cubicBezTo>
                      <a:pt x="104" y="82"/>
                      <a:pt x="119" y="70"/>
                      <a:pt x="122" y="53"/>
                    </a:cubicBezTo>
                    <a:cubicBezTo>
                      <a:pt x="125" y="34"/>
                      <a:pt x="112" y="16"/>
                      <a:pt x="93" y="1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39" name="Freeform 19">
                <a:extLst>
                  <a:ext uri="{FF2B5EF4-FFF2-40B4-BE49-F238E27FC236}">
                    <a16:creationId xmlns:a16="http://schemas.microsoft.com/office/drawing/2014/main" id="{6F1A51DD-9E9A-2721-6878-9122B26B9677}"/>
                  </a:ext>
                </a:extLst>
              </p:cNvPr>
              <p:cNvSpPr>
                <a:spLocks/>
              </p:cNvSpPr>
              <p:nvPr/>
            </p:nvSpPr>
            <p:spPr bwMode="auto">
              <a:xfrm>
                <a:off x="1277938" y="3932237"/>
                <a:ext cx="44450" cy="36512"/>
              </a:xfrm>
              <a:custGeom>
                <a:avLst/>
                <a:gdLst>
                  <a:gd name="T0" fmla="*/ 100 w 124"/>
                  <a:gd name="T1" fmla="*/ 31 h 98"/>
                  <a:gd name="T2" fmla="*/ 100 w 124"/>
                  <a:gd name="T3" fmla="*/ 31 h 98"/>
                  <a:gd name="T4" fmla="*/ 56 w 124"/>
                  <a:gd name="T5" fmla="*/ 9 h 98"/>
                  <a:gd name="T6" fmla="*/ 9 w 124"/>
                  <a:gd name="T7" fmla="*/ 24 h 98"/>
                  <a:gd name="T8" fmla="*/ 23 w 124"/>
                  <a:gd name="T9" fmla="*/ 71 h 98"/>
                  <a:gd name="T10" fmla="*/ 69 w 124"/>
                  <a:gd name="T11" fmla="*/ 94 h 98"/>
                  <a:gd name="T12" fmla="*/ 85 w 124"/>
                  <a:gd name="T13" fmla="*/ 98 h 98"/>
                  <a:gd name="T14" fmla="*/ 116 w 124"/>
                  <a:gd name="T15" fmla="*/ 78 h 98"/>
                  <a:gd name="T16" fmla="*/ 100 w 124"/>
                  <a:gd name="T17" fmla="*/ 3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98">
                    <a:moveTo>
                      <a:pt x="100" y="31"/>
                    </a:moveTo>
                    <a:lnTo>
                      <a:pt x="100" y="31"/>
                    </a:lnTo>
                    <a:cubicBezTo>
                      <a:pt x="85" y="24"/>
                      <a:pt x="70" y="17"/>
                      <a:pt x="56" y="9"/>
                    </a:cubicBezTo>
                    <a:cubicBezTo>
                      <a:pt x="38" y="0"/>
                      <a:pt x="17" y="7"/>
                      <a:pt x="9" y="24"/>
                    </a:cubicBezTo>
                    <a:cubicBezTo>
                      <a:pt x="0" y="41"/>
                      <a:pt x="6" y="62"/>
                      <a:pt x="23" y="71"/>
                    </a:cubicBezTo>
                    <a:cubicBezTo>
                      <a:pt x="39" y="79"/>
                      <a:pt x="54" y="87"/>
                      <a:pt x="69" y="94"/>
                    </a:cubicBezTo>
                    <a:cubicBezTo>
                      <a:pt x="74" y="97"/>
                      <a:pt x="80" y="98"/>
                      <a:pt x="85" y="98"/>
                    </a:cubicBezTo>
                    <a:cubicBezTo>
                      <a:pt x="98" y="98"/>
                      <a:pt x="110" y="90"/>
                      <a:pt x="116" y="78"/>
                    </a:cubicBezTo>
                    <a:cubicBezTo>
                      <a:pt x="124" y="61"/>
                      <a:pt x="117" y="40"/>
                      <a:pt x="100" y="31"/>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40" name="Freeform 20">
                <a:extLst>
                  <a:ext uri="{FF2B5EF4-FFF2-40B4-BE49-F238E27FC236}">
                    <a16:creationId xmlns:a16="http://schemas.microsoft.com/office/drawing/2014/main" id="{94CE4895-6D2F-A3D5-4BC6-C0940C46253C}"/>
                  </a:ext>
                </a:extLst>
              </p:cNvPr>
              <p:cNvSpPr>
                <a:spLocks/>
              </p:cNvSpPr>
              <p:nvPr/>
            </p:nvSpPr>
            <p:spPr bwMode="auto">
              <a:xfrm>
                <a:off x="1630363" y="4000499"/>
                <a:ext cx="44450" cy="26987"/>
              </a:xfrm>
              <a:custGeom>
                <a:avLst/>
                <a:gdLst>
                  <a:gd name="T0" fmla="*/ 82 w 124"/>
                  <a:gd name="T1" fmla="*/ 2 h 77"/>
                  <a:gd name="T2" fmla="*/ 82 w 124"/>
                  <a:gd name="T3" fmla="*/ 2 h 77"/>
                  <a:gd name="T4" fmla="*/ 33 w 124"/>
                  <a:gd name="T5" fmla="*/ 8 h 77"/>
                  <a:gd name="T6" fmla="*/ 2 w 124"/>
                  <a:gd name="T7" fmla="*/ 46 h 77"/>
                  <a:gd name="T8" fmla="*/ 36 w 124"/>
                  <a:gd name="T9" fmla="*/ 77 h 77"/>
                  <a:gd name="T10" fmla="*/ 40 w 124"/>
                  <a:gd name="T11" fmla="*/ 77 h 77"/>
                  <a:gd name="T12" fmla="*/ 91 w 124"/>
                  <a:gd name="T13" fmla="*/ 72 h 77"/>
                  <a:gd name="T14" fmla="*/ 121 w 124"/>
                  <a:gd name="T15" fmla="*/ 33 h 77"/>
                  <a:gd name="T16" fmla="*/ 82 w 124"/>
                  <a:gd name="T17"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77">
                    <a:moveTo>
                      <a:pt x="82" y="2"/>
                    </a:moveTo>
                    <a:lnTo>
                      <a:pt x="82" y="2"/>
                    </a:lnTo>
                    <a:cubicBezTo>
                      <a:pt x="66" y="4"/>
                      <a:pt x="50" y="6"/>
                      <a:pt x="33" y="8"/>
                    </a:cubicBezTo>
                    <a:cubicBezTo>
                      <a:pt x="14" y="9"/>
                      <a:pt x="0" y="26"/>
                      <a:pt x="2" y="46"/>
                    </a:cubicBezTo>
                    <a:cubicBezTo>
                      <a:pt x="3" y="64"/>
                      <a:pt x="19" y="77"/>
                      <a:pt x="36" y="77"/>
                    </a:cubicBezTo>
                    <a:cubicBezTo>
                      <a:pt x="38" y="77"/>
                      <a:pt x="39" y="77"/>
                      <a:pt x="40" y="77"/>
                    </a:cubicBezTo>
                    <a:cubicBezTo>
                      <a:pt x="57" y="75"/>
                      <a:pt x="74" y="74"/>
                      <a:pt x="91" y="72"/>
                    </a:cubicBezTo>
                    <a:cubicBezTo>
                      <a:pt x="110" y="69"/>
                      <a:pt x="124" y="52"/>
                      <a:pt x="121" y="33"/>
                    </a:cubicBezTo>
                    <a:cubicBezTo>
                      <a:pt x="119" y="13"/>
                      <a:pt x="101" y="0"/>
                      <a:pt x="82" y="2"/>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41" name="Freeform 21">
                <a:extLst>
                  <a:ext uri="{FF2B5EF4-FFF2-40B4-BE49-F238E27FC236}">
                    <a16:creationId xmlns:a16="http://schemas.microsoft.com/office/drawing/2014/main" id="{5414698A-C273-54C3-9DD6-125D7BA7CF87}"/>
                  </a:ext>
                </a:extLst>
              </p:cNvPr>
              <p:cNvSpPr>
                <a:spLocks/>
              </p:cNvSpPr>
              <p:nvPr/>
            </p:nvSpPr>
            <p:spPr bwMode="auto">
              <a:xfrm>
                <a:off x="1019175" y="3686174"/>
                <a:ext cx="38100" cy="41275"/>
              </a:xfrm>
              <a:custGeom>
                <a:avLst/>
                <a:gdLst>
                  <a:gd name="T0" fmla="*/ 70 w 105"/>
                  <a:gd name="T1" fmla="*/ 23 h 118"/>
                  <a:gd name="T2" fmla="*/ 70 w 105"/>
                  <a:gd name="T3" fmla="*/ 23 h 118"/>
                  <a:gd name="T4" fmla="*/ 22 w 105"/>
                  <a:gd name="T5" fmla="*/ 10 h 118"/>
                  <a:gd name="T6" fmla="*/ 10 w 105"/>
                  <a:gd name="T7" fmla="*/ 58 h 118"/>
                  <a:gd name="T8" fmla="*/ 36 w 105"/>
                  <a:gd name="T9" fmla="*/ 102 h 118"/>
                  <a:gd name="T10" fmla="*/ 66 w 105"/>
                  <a:gd name="T11" fmla="*/ 118 h 118"/>
                  <a:gd name="T12" fmla="*/ 84 w 105"/>
                  <a:gd name="T13" fmla="*/ 113 h 118"/>
                  <a:gd name="T14" fmla="*/ 95 w 105"/>
                  <a:gd name="T15" fmla="*/ 65 h 118"/>
                  <a:gd name="T16" fmla="*/ 70 w 105"/>
                  <a:gd name="T17" fmla="*/ 2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18">
                    <a:moveTo>
                      <a:pt x="70" y="23"/>
                    </a:moveTo>
                    <a:lnTo>
                      <a:pt x="70" y="23"/>
                    </a:lnTo>
                    <a:cubicBezTo>
                      <a:pt x="61" y="6"/>
                      <a:pt x="39" y="0"/>
                      <a:pt x="22" y="10"/>
                    </a:cubicBezTo>
                    <a:cubicBezTo>
                      <a:pt x="6" y="20"/>
                      <a:pt x="0" y="41"/>
                      <a:pt x="10" y="58"/>
                    </a:cubicBezTo>
                    <a:cubicBezTo>
                      <a:pt x="18" y="72"/>
                      <a:pt x="27" y="87"/>
                      <a:pt x="36" y="102"/>
                    </a:cubicBezTo>
                    <a:cubicBezTo>
                      <a:pt x="42" y="112"/>
                      <a:pt x="54" y="118"/>
                      <a:pt x="66" y="118"/>
                    </a:cubicBezTo>
                    <a:cubicBezTo>
                      <a:pt x="72" y="118"/>
                      <a:pt x="78" y="117"/>
                      <a:pt x="84" y="113"/>
                    </a:cubicBezTo>
                    <a:cubicBezTo>
                      <a:pt x="100" y="103"/>
                      <a:pt x="105" y="82"/>
                      <a:pt x="95" y="65"/>
                    </a:cubicBezTo>
                    <a:cubicBezTo>
                      <a:pt x="87" y="51"/>
                      <a:pt x="78" y="37"/>
                      <a:pt x="70" y="2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42" name="Freeform 22">
                <a:extLst>
                  <a:ext uri="{FF2B5EF4-FFF2-40B4-BE49-F238E27FC236}">
                    <a16:creationId xmlns:a16="http://schemas.microsoft.com/office/drawing/2014/main" id="{7694F0DF-A8CD-7E24-3989-847C0F8EA0F5}"/>
                  </a:ext>
                </a:extLst>
              </p:cNvPr>
              <p:cNvSpPr>
                <a:spLocks/>
              </p:cNvSpPr>
              <p:nvPr/>
            </p:nvSpPr>
            <p:spPr bwMode="auto">
              <a:xfrm>
                <a:off x="1130300" y="3829049"/>
                <a:ext cx="42862" cy="38100"/>
              </a:xfrm>
              <a:custGeom>
                <a:avLst/>
                <a:gdLst>
                  <a:gd name="T0" fmla="*/ 63 w 115"/>
                  <a:gd name="T1" fmla="*/ 13 h 108"/>
                  <a:gd name="T2" fmla="*/ 63 w 115"/>
                  <a:gd name="T3" fmla="*/ 13 h 108"/>
                  <a:gd name="T4" fmla="*/ 14 w 115"/>
                  <a:gd name="T5" fmla="*/ 14 h 108"/>
                  <a:gd name="T6" fmla="*/ 15 w 115"/>
                  <a:gd name="T7" fmla="*/ 64 h 108"/>
                  <a:gd name="T8" fmla="*/ 52 w 115"/>
                  <a:gd name="T9" fmla="*/ 99 h 108"/>
                  <a:gd name="T10" fmla="*/ 76 w 115"/>
                  <a:gd name="T11" fmla="*/ 108 h 108"/>
                  <a:gd name="T12" fmla="*/ 102 w 115"/>
                  <a:gd name="T13" fmla="*/ 96 h 108"/>
                  <a:gd name="T14" fmla="*/ 99 w 115"/>
                  <a:gd name="T15" fmla="*/ 47 h 108"/>
                  <a:gd name="T16" fmla="*/ 63 w 115"/>
                  <a:gd name="T17" fmla="*/ 1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63" y="13"/>
                    </a:moveTo>
                    <a:lnTo>
                      <a:pt x="63" y="13"/>
                    </a:lnTo>
                    <a:cubicBezTo>
                      <a:pt x="49" y="0"/>
                      <a:pt x="27" y="1"/>
                      <a:pt x="14" y="14"/>
                    </a:cubicBezTo>
                    <a:cubicBezTo>
                      <a:pt x="0" y="28"/>
                      <a:pt x="1" y="50"/>
                      <a:pt x="15" y="64"/>
                    </a:cubicBezTo>
                    <a:cubicBezTo>
                      <a:pt x="27" y="76"/>
                      <a:pt x="40" y="87"/>
                      <a:pt x="52" y="99"/>
                    </a:cubicBezTo>
                    <a:cubicBezTo>
                      <a:pt x="59" y="105"/>
                      <a:pt x="67" y="108"/>
                      <a:pt x="76" y="108"/>
                    </a:cubicBezTo>
                    <a:cubicBezTo>
                      <a:pt x="85" y="108"/>
                      <a:pt x="95" y="104"/>
                      <a:pt x="102" y="96"/>
                    </a:cubicBezTo>
                    <a:cubicBezTo>
                      <a:pt x="115" y="82"/>
                      <a:pt x="113" y="60"/>
                      <a:pt x="99" y="47"/>
                    </a:cubicBezTo>
                    <a:cubicBezTo>
                      <a:pt x="87" y="36"/>
                      <a:pt x="75" y="25"/>
                      <a:pt x="63" y="1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43" name="Freeform 23">
                <a:extLst>
                  <a:ext uri="{FF2B5EF4-FFF2-40B4-BE49-F238E27FC236}">
                    <a16:creationId xmlns:a16="http://schemas.microsoft.com/office/drawing/2014/main" id="{DB509BC5-F7D9-F136-676E-325CECE48FB4}"/>
                  </a:ext>
                </a:extLst>
              </p:cNvPr>
              <p:cNvSpPr>
                <a:spLocks/>
              </p:cNvSpPr>
              <p:nvPr/>
            </p:nvSpPr>
            <p:spPr bwMode="auto">
              <a:xfrm>
                <a:off x="1200150" y="3886199"/>
                <a:ext cx="44450" cy="36512"/>
              </a:xfrm>
              <a:custGeom>
                <a:avLst/>
                <a:gdLst>
                  <a:gd name="T0" fmla="*/ 101 w 121"/>
                  <a:gd name="T1" fmla="*/ 39 h 103"/>
                  <a:gd name="T2" fmla="*/ 101 w 121"/>
                  <a:gd name="T3" fmla="*/ 39 h 103"/>
                  <a:gd name="T4" fmla="*/ 60 w 121"/>
                  <a:gd name="T5" fmla="*/ 11 h 103"/>
                  <a:gd name="T6" fmla="*/ 11 w 121"/>
                  <a:gd name="T7" fmla="*/ 19 h 103"/>
                  <a:gd name="T8" fmla="*/ 19 w 121"/>
                  <a:gd name="T9" fmla="*/ 68 h 103"/>
                  <a:gd name="T10" fmla="*/ 62 w 121"/>
                  <a:gd name="T11" fmla="*/ 97 h 103"/>
                  <a:gd name="T12" fmla="*/ 81 w 121"/>
                  <a:gd name="T13" fmla="*/ 103 h 103"/>
                  <a:gd name="T14" fmla="*/ 110 w 121"/>
                  <a:gd name="T15" fmla="*/ 88 h 103"/>
                  <a:gd name="T16" fmla="*/ 101 w 121"/>
                  <a:gd name="T17"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03">
                    <a:moveTo>
                      <a:pt x="101" y="39"/>
                    </a:moveTo>
                    <a:lnTo>
                      <a:pt x="101" y="39"/>
                    </a:lnTo>
                    <a:cubicBezTo>
                      <a:pt x="87" y="30"/>
                      <a:pt x="73" y="21"/>
                      <a:pt x="60" y="11"/>
                    </a:cubicBezTo>
                    <a:cubicBezTo>
                      <a:pt x="44" y="0"/>
                      <a:pt x="23" y="4"/>
                      <a:pt x="11" y="19"/>
                    </a:cubicBezTo>
                    <a:cubicBezTo>
                      <a:pt x="0" y="35"/>
                      <a:pt x="4" y="57"/>
                      <a:pt x="19" y="68"/>
                    </a:cubicBezTo>
                    <a:cubicBezTo>
                      <a:pt x="33" y="78"/>
                      <a:pt x="47" y="88"/>
                      <a:pt x="62" y="97"/>
                    </a:cubicBezTo>
                    <a:cubicBezTo>
                      <a:pt x="68" y="101"/>
                      <a:pt x="74" y="103"/>
                      <a:pt x="81" y="103"/>
                    </a:cubicBezTo>
                    <a:cubicBezTo>
                      <a:pt x="92" y="103"/>
                      <a:pt x="103" y="98"/>
                      <a:pt x="110" y="88"/>
                    </a:cubicBezTo>
                    <a:cubicBezTo>
                      <a:pt x="121" y="72"/>
                      <a:pt x="117" y="50"/>
                      <a:pt x="101" y="39"/>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44" name="Freeform 24">
                <a:extLst>
                  <a:ext uri="{FF2B5EF4-FFF2-40B4-BE49-F238E27FC236}">
                    <a16:creationId xmlns:a16="http://schemas.microsoft.com/office/drawing/2014/main" id="{3912B1E8-D24B-AE93-0A38-7B0DFC26FFEC}"/>
                  </a:ext>
                </a:extLst>
              </p:cNvPr>
              <p:cNvSpPr>
                <a:spLocks/>
              </p:cNvSpPr>
              <p:nvPr/>
            </p:nvSpPr>
            <p:spPr bwMode="auto">
              <a:xfrm>
                <a:off x="1069975" y="3760787"/>
                <a:ext cx="39687" cy="41275"/>
              </a:xfrm>
              <a:custGeom>
                <a:avLst/>
                <a:gdLst>
                  <a:gd name="T0" fmla="*/ 67 w 111"/>
                  <a:gd name="T1" fmla="*/ 17 h 113"/>
                  <a:gd name="T2" fmla="*/ 67 w 111"/>
                  <a:gd name="T3" fmla="*/ 17 h 113"/>
                  <a:gd name="T4" fmla="*/ 18 w 111"/>
                  <a:gd name="T5" fmla="*/ 11 h 113"/>
                  <a:gd name="T6" fmla="*/ 12 w 111"/>
                  <a:gd name="T7" fmla="*/ 60 h 113"/>
                  <a:gd name="T8" fmla="*/ 45 w 111"/>
                  <a:gd name="T9" fmla="*/ 100 h 113"/>
                  <a:gd name="T10" fmla="*/ 71 w 111"/>
                  <a:gd name="T11" fmla="*/ 113 h 113"/>
                  <a:gd name="T12" fmla="*/ 94 w 111"/>
                  <a:gd name="T13" fmla="*/ 105 h 113"/>
                  <a:gd name="T14" fmla="*/ 98 w 111"/>
                  <a:gd name="T15" fmla="*/ 56 h 113"/>
                  <a:gd name="T16" fmla="*/ 67 w 111"/>
                  <a:gd name="T17" fmla="*/ 1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3">
                    <a:moveTo>
                      <a:pt x="67" y="17"/>
                    </a:moveTo>
                    <a:lnTo>
                      <a:pt x="67" y="17"/>
                    </a:lnTo>
                    <a:cubicBezTo>
                      <a:pt x="55" y="2"/>
                      <a:pt x="33" y="0"/>
                      <a:pt x="18" y="11"/>
                    </a:cubicBezTo>
                    <a:cubicBezTo>
                      <a:pt x="3" y="23"/>
                      <a:pt x="0" y="45"/>
                      <a:pt x="12" y="60"/>
                    </a:cubicBezTo>
                    <a:cubicBezTo>
                      <a:pt x="23" y="74"/>
                      <a:pt x="34" y="87"/>
                      <a:pt x="45" y="100"/>
                    </a:cubicBezTo>
                    <a:cubicBezTo>
                      <a:pt x="51" y="109"/>
                      <a:pt x="61" y="113"/>
                      <a:pt x="71" y="113"/>
                    </a:cubicBezTo>
                    <a:cubicBezTo>
                      <a:pt x="79" y="113"/>
                      <a:pt x="87" y="110"/>
                      <a:pt x="94" y="105"/>
                    </a:cubicBezTo>
                    <a:cubicBezTo>
                      <a:pt x="109" y="93"/>
                      <a:pt x="111" y="71"/>
                      <a:pt x="98" y="56"/>
                    </a:cubicBezTo>
                    <a:cubicBezTo>
                      <a:pt x="88" y="43"/>
                      <a:pt x="77" y="30"/>
                      <a:pt x="67" y="17"/>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46" name="Freeform 25">
                <a:extLst>
                  <a:ext uri="{FF2B5EF4-FFF2-40B4-BE49-F238E27FC236}">
                    <a16:creationId xmlns:a16="http://schemas.microsoft.com/office/drawing/2014/main" id="{E3EA1500-869F-D0DA-F2EC-D6850F992BDC}"/>
                  </a:ext>
                </a:extLst>
              </p:cNvPr>
              <p:cNvSpPr>
                <a:spLocks/>
              </p:cNvSpPr>
              <p:nvPr/>
            </p:nvSpPr>
            <p:spPr bwMode="auto">
              <a:xfrm>
                <a:off x="2192338" y="3252787"/>
                <a:ext cx="28575" cy="34925"/>
              </a:xfrm>
              <a:custGeom>
                <a:avLst/>
                <a:gdLst>
                  <a:gd name="T0" fmla="*/ 72 w 80"/>
                  <a:gd name="T1" fmla="*/ 31 h 97"/>
                  <a:gd name="T2" fmla="*/ 72 w 80"/>
                  <a:gd name="T3" fmla="*/ 31 h 97"/>
                  <a:gd name="T4" fmla="*/ 31 w 80"/>
                  <a:gd name="T5" fmla="*/ 3 h 97"/>
                  <a:gd name="T6" fmla="*/ 4 w 80"/>
                  <a:gd name="T7" fmla="*/ 44 h 97"/>
                  <a:gd name="T8" fmla="*/ 8 w 80"/>
                  <a:gd name="T9" fmla="*/ 68 h 97"/>
                  <a:gd name="T10" fmla="*/ 42 w 80"/>
                  <a:gd name="T11" fmla="*/ 97 h 97"/>
                  <a:gd name="T12" fmla="*/ 48 w 80"/>
                  <a:gd name="T13" fmla="*/ 97 h 97"/>
                  <a:gd name="T14" fmla="*/ 77 w 80"/>
                  <a:gd name="T15" fmla="*/ 56 h 97"/>
                  <a:gd name="T16" fmla="*/ 72 w 80"/>
                  <a:gd name="T17" fmla="*/ 3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7">
                    <a:moveTo>
                      <a:pt x="72" y="31"/>
                    </a:moveTo>
                    <a:lnTo>
                      <a:pt x="72" y="31"/>
                    </a:lnTo>
                    <a:cubicBezTo>
                      <a:pt x="68" y="12"/>
                      <a:pt x="50" y="0"/>
                      <a:pt x="31" y="3"/>
                    </a:cubicBezTo>
                    <a:cubicBezTo>
                      <a:pt x="12" y="7"/>
                      <a:pt x="0" y="25"/>
                      <a:pt x="4" y="44"/>
                    </a:cubicBezTo>
                    <a:cubicBezTo>
                      <a:pt x="5" y="52"/>
                      <a:pt x="7" y="60"/>
                      <a:pt x="8" y="68"/>
                    </a:cubicBezTo>
                    <a:cubicBezTo>
                      <a:pt x="11" y="85"/>
                      <a:pt x="26" y="97"/>
                      <a:pt x="42" y="97"/>
                    </a:cubicBezTo>
                    <a:cubicBezTo>
                      <a:pt x="44" y="97"/>
                      <a:pt x="46" y="97"/>
                      <a:pt x="48" y="97"/>
                    </a:cubicBezTo>
                    <a:cubicBezTo>
                      <a:pt x="67" y="93"/>
                      <a:pt x="80" y="75"/>
                      <a:pt x="77" y="56"/>
                    </a:cubicBezTo>
                    <a:cubicBezTo>
                      <a:pt x="75" y="48"/>
                      <a:pt x="74" y="39"/>
                      <a:pt x="72" y="31"/>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51" name="Freeform 26">
                <a:extLst>
                  <a:ext uri="{FF2B5EF4-FFF2-40B4-BE49-F238E27FC236}">
                    <a16:creationId xmlns:a16="http://schemas.microsoft.com/office/drawing/2014/main" id="{2AD26053-730D-23B2-F576-69E00F264153}"/>
                  </a:ext>
                </a:extLst>
              </p:cNvPr>
              <p:cNvSpPr>
                <a:spLocks/>
              </p:cNvSpPr>
              <p:nvPr/>
            </p:nvSpPr>
            <p:spPr bwMode="auto">
              <a:xfrm>
                <a:off x="2203450" y="3338512"/>
                <a:ext cx="26987" cy="46037"/>
              </a:xfrm>
              <a:custGeom>
                <a:avLst/>
                <a:gdLst>
                  <a:gd name="T0" fmla="*/ 70 w 73"/>
                  <a:gd name="T1" fmla="*/ 34 h 125"/>
                  <a:gd name="T2" fmla="*/ 70 w 73"/>
                  <a:gd name="T3" fmla="*/ 34 h 125"/>
                  <a:gd name="T4" fmla="*/ 34 w 73"/>
                  <a:gd name="T5" fmla="*/ 1 h 125"/>
                  <a:gd name="T6" fmla="*/ 1 w 73"/>
                  <a:gd name="T7" fmla="*/ 38 h 125"/>
                  <a:gd name="T8" fmla="*/ 3 w 73"/>
                  <a:gd name="T9" fmla="*/ 91 h 125"/>
                  <a:gd name="T10" fmla="*/ 38 w 73"/>
                  <a:gd name="T11" fmla="*/ 125 h 125"/>
                  <a:gd name="T12" fmla="*/ 38 w 73"/>
                  <a:gd name="T13" fmla="*/ 125 h 125"/>
                  <a:gd name="T14" fmla="*/ 72 w 73"/>
                  <a:gd name="T15" fmla="*/ 89 h 125"/>
                  <a:gd name="T16" fmla="*/ 70 w 73"/>
                  <a:gd name="T17" fmla="*/ 3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25">
                    <a:moveTo>
                      <a:pt x="70" y="34"/>
                    </a:moveTo>
                    <a:lnTo>
                      <a:pt x="70" y="34"/>
                    </a:lnTo>
                    <a:cubicBezTo>
                      <a:pt x="69" y="15"/>
                      <a:pt x="53" y="0"/>
                      <a:pt x="34" y="1"/>
                    </a:cubicBezTo>
                    <a:cubicBezTo>
                      <a:pt x="15" y="2"/>
                      <a:pt x="0" y="19"/>
                      <a:pt x="1" y="38"/>
                    </a:cubicBezTo>
                    <a:cubicBezTo>
                      <a:pt x="2" y="55"/>
                      <a:pt x="2" y="73"/>
                      <a:pt x="3" y="91"/>
                    </a:cubicBezTo>
                    <a:cubicBezTo>
                      <a:pt x="3" y="110"/>
                      <a:pt x="19" y="125"/>
                      <a:pt x="38" y="125"/>
                    </a:cubicBezTo>
                    <a:cubicBezTo>
                      <a:pt x="38" y="125"/>
                      <a:pt x="38" y="125"/>
                      <a:pt x="38" y="125"/>
                    </a:cubicBezTo>
                    <a:cubicBezTo>
                      <a:pt x="58" y="125"/>
                      <a:pt x="73" y="109"/>
                      <a:pt x="72" y="89"/>
                    </a:cubicBezTo>
                    <a:cubicBezTo>
                      <a:pt x="72" y="71"/>
                      <a:pt x="71" y="53"/>
                      <a:pt x="70" y="3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52" name="Freeform 27">
                <a:extLst>
                  <a:ext uri="{FF2B5EF4-FFF2-40B4-BE49-F238E27FC236}">
                    <a16:creationId xmlns:a16="http://schemas.microsoft.com/office/drawing/2014/main" id="{58B2FA02-E2B2-27D7-E31A-FC854303ED45}"/>
                  </a:ext>
                </a:extLst>
              </p:cNvPr>
              <p:cNvSpPr>
                <a:spLocks/>
              </p:cNvSpPr>
              <p:nvPr/>
            </p:nvSpPr>
            <p:spPr bwMode="auto">
              <a:xfrm>
                <a:off x="2198688" y="3435349"/>
                <a:ext cx="28575" cy="46037"/>
              </a:xfrm>
              <a:custGeom>
                <a:avLst/>
                <a:gdLst>
                  <a:gd name="T0" fmla="*/ 47 w 80"/>
                  <a:gd name="T1" fmla="*/ 2 h 126"/>
                  <a:gd name="T2" fmla="*/ 47 w 80"/>
                  <a:gd name="T3" fmla="*/ 2 h 126"/>
                  <a:gd name="T4" fmla="*/ 8 w 80"/>
                  <a:gd name="T5" fmla="*/ 34 h 126"/>
                  <a:gd name="T6" fmla="*/ 2 w 80"/>
                  <a:gd name="T7" fmla="*/ 86 h 126"/>
                  <a:gd name="T8" fmla="*/ 33 w 80"/>
                  <a:gd name="T9" fmla="*/ 125 h 126"/>
                  <a:gd name="T10" fmla="*/ 37 w 80"/>
                  <a:gd name="T11" fmla="*/ 126 h 126"/>
                  <a:gd name="T12" fmla="*/ 72 w 80"/>
                  <a:gd name="T13" fmla="*/ 95 h 126"/>
                  <a:gd name="T14" fmla="*/ 78 w 80"/>
                  <a:gd name="T15" fmla="*/ 40 h 126"/>
                  <a:gd name="T16" fmla="*/ 47 w 80"/>
                  <a:gd name="T17"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26">
                    <a:moveTo>
                      <a:pt x="47" y="2"/>
                    </a:moveTo>
                    <a:lnTo>
                      <a:pt x="47" y="2"/>
                    </a:lnTo>
                    <a:cubicBezTo>
                      <a:pt x="28" y="0"/>
                      <a:pt x="10" y="14"/>
                      <a:pt x="8" y="34"/>
                    </a:cubicBezTo>
                    <a:cubicBezTo>
                      <a:pt x="7" y="51"/>
                      <a:pt x="5" y="69"/>
                      <a:pt x="2" y="86"/>
                    </a:cubicBezTo>
                    <a:cubicBezTo>
                      <a:pt x="0" y="105"/>
                      <a:pt x="13" y="123"/>
                      <a:pt x="33" y="125"/>
                    </a:cubicBezTo>
                    <a:cubicBezTo>
                      <a:pt x="34" y="126"/>
                      <a:pt x="36" y="126"/>
                      <a:pt x="37" y="126"/>
                    </a:cubicBezTo>
                    <a:cubicBezTo>
                      <a:pt x="54" y="126"/>
                      <a:pt x="69" y="113"/>
                      <a:pt x="72" y="95"/>
                    </a:cubicBezTo>
                    <a:cubicBezTo>
                      <a:pt x="74" y="77"/>
                      <a:pt x="76" y="59"/>
                      <a:pt x="78" y="40"/>
                    </a:cubicBezTo>
                    <a:cubicBezTo>
                      <a:pt x="80" y="21"/>
                      <a:pt x="66" y="4"/>
                      <a:pt x="47" y="2"/>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53" name="Freeform 28">
                <a:extLst>
                  <a:ext uri="{FF2B5EF4-FFF2-40B4-BE49-F238E27FC236}">
                    <a16:creationId xmlns:a16="http://schemas.microsoft.com/office/drawing/2014/main" id="{14824480-287A-4864-2CD9-812055A959C2}"/>
                  </a:ext>
                </a:extLst>
              </p:cNvPr>
              <p:cNvSpPr>
                <a:spLocks/>
              </p:cNvSpPr>
              <p:nvPr/>
            </p:nvSpPr>
            <p:spPr bwMode="auto">
              <a:xfrm>
                <a:off x="2181225" y="3530599"/>
                <a:ext cx="30162" cy="34925"/>
              </a:xfrm>
              <a:custGeom>
                <a:avLst/>
                <a:gdLst>
                  <a:gd name="T0" fmla="*/ 11 w 83"/>
                  <a:gd name="T1" fmla="*/ 30 h 98"/>
                  <a:gd name="T2" fmla="*/ 11 w 83"/>
                  <a:gd name="T3" fmla="*/ 30 h 98"/>
                  <a:gd name="T4" fmla="*/ 5 w 83"/>
                  <a:gd name="T5" fmla="*/ 54 h 98"/>
                  <a:gd name="T6" fmla="*/ 29 w 83"/>
                  <a:gd name="T7" fmla="*/ 97 h 98"/>
                  <a:gd name="T8" fmla="*/ 38 w 83"/>
                  <a:gd name="T9" fmla="*/ 98 h 98"/>
                  <a:gd name="T10" fmla="*/ 72 w 83"/>
                  <a:gd name="T11" fmla="*/ 72 h 98"/>
                  <a:gd name="T12" fmla="*/ 79 w 83"/>
                  <a:gd name="T13" fmla="*/ 48 h 98"/>
                  <a:gd name="T14" fmla="*/ 54 w 83"/>
                  <a:gd name="T15" fmla="*/ 5 h 98"/>
                  <a:gd name="T16" fmla="*/ 11 w 83"/>
                  <a:gd name="T17" fmla="*/ 3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8">
                    <a:moveTo>
                      <a:pt x="11" y="30"/>
                    </a:moveTo>
                    <a:lnTo>
                      <a:pt x="11" y="30"/>
                    </a:lnTo>
                    <a:cubicBezTo>
                      <a:pt x="9" y="38"/>
                      <a:pt x="7" y="46"/>
                      <a:pt x="5" y="54"/>
                    </a:cubicBezTo>
                    <a:cubicBezTo>
                      <a:pt x="0" y="72"/>
                      <a:pt x="11" y="92"/>
                      <a:pt x="29" y="97"/>
                    </a:cubicBezTo>
                    <a:cubicBezTo>
                      <a:pt x="32" y="98"/>
                      <a:pt x="35" y="98"/>
                      <a:pt x="38" y="98"/>
                    </a:cubicBezTo>
                    <a:cubicBezTo>
                      <a:pt x="54" y="98"/>
                      <a:pt x="68" y="88"/>
                      <a:pt x="72" y="72"/>
                    </a:cubicBezTo>
                    <a:cubicBezTo>
                      <a:pt x="74" y="64"/>
                      <a:pt x="76" y="56"/>
                      <a:pt x="79" y="48"/>
                    </a:cubicBezTo>
                    <a:cubicBezTo>
                      <a:pt x="83" y="29"/>
                      <a:pt x="72" y="10"/>
                      <a:pt x="54" y="5"/>
                    </a:cubicBezTo>
                    <a:cubicBezTo>
                      <a:pt x="35" y="0"/>
                      <a:pt x="16" y="12"/>
                      <a:pt x="11" y="30"/>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57" name="Freeform 29">
                <a:extLst>
                  <a:ext uri="{FF2B5EF4-FFF2-40B4-BE49-F238E27FC236}">
                    <a16:creationId xmlns:a16="http://schemas.microsoft.com/office/drawing/2014/main" id="{E2FB1769-516A-B301-D427-76EE7302BF6A}"/>
                  </a:ext>
                </a:extLst>
              </p:cNvPr>
              <p:cNvSpPr>
                <a:spLocks/>
              </p:cNvSpPr>
              <p:nvPr/>
            </p:nvSpPr>
            <p:spPr bwMode="auto">
              <a:xfrm>
                <a:off x="1550988" y="2740025"/>
                <a:ext cx="44450" cy="25400"/>
              </a:xfrm>
              <a:custGeom>
                <a:avLst/>
                <a:gdLst>
                  <a:gd name="T0" fmla="*/ 86 w 121"/>
                  <a:gd name="T1" fmla="*/ 0 h 71"/>
                  <a:gd name="T2" fmla="*/ 86 w 121"/>
                  <a:gd name="T3" fmla="*/ 0 h 71"/>
                  <a:gd name="T4" fmla="*/ 34 w 121"/>
                  <a:gd name="T5" fmla="*/ 1 h 71"/>
                  <a:gd name="T6" fmla="*/ 1 w 121"/>
                  <a:gd name="T7" fmla="*/ 37 h 71"/>
                  <a:gd name="T8" fmla="*/ 35 w 121"/>
                  <a:gd name="T9" fmla="*/ 71 h 71"/>
                  <a:gd name="T10" fmla="*/ 36 w 121"/>
                  <a:gd name="T11" fmla="*/ 71 h 71"/>
                  <a:gd name="T12" fmla="*/ 86 w 121"/>
                  <a:gd name="T13" fmla="*/ 70 h 71"/>
                  <a:gd name="T14" fmla="*/ 121 w 121"/>
                  <a:gd name="T15" fmla="*/ 35 h 71"/>
                  <a:gd name="T16" fmla="*/ 86 w 121"/>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1">
                    <a:moveTo>
                      <a:pt x="86" y="0"/>
                    </a:moveTo>
                    <a:lnTo>
                      <a:pt x="86" y="0"/>
                    </a:lnTo>
                    <a:cubicBezTo>
                      <a:pt x="69" y="1"/>
                      <a:pt x="51" y="1"/>
                      <a:pt x="34" y="1"/>
                    </a:cubicBezTo>
                    <a:cubicBezTo>
                      <a:pt x="15" y="2"/>
                      <a:pt x="0" y="18"/>
                      <a:pt x="1" y="37"/>
                    </a:cubicBezTo>
                    <a:cubicBezTo>
                      <a:pt x="1" y="56"/>
                      <a:pt x="17" y="71"/>
                      <a:pt x="35" y="71"/>
                    </a:cubicBezTo>
                    <a:cubicBezTo>
                      <a:pt x="36" y="71"/>
                      <a:pt x="36" y="71"/>
                      <a:pt x="36" y="71"/>
                    </a:cubicBezTo>
                    <a:cubicBezTo>
                      <a:pt x="53" y="71"/>
                      <a:pt x="69" y="70"/>
                      <a:pt x="86" y="70"/>
                    </a:cubicBezTo>
                    <a:cubicBezTo>
                      <a:pt x="105" y="70"/>
                      <a:pt x="121" y="55"/>
                      <a:pt x="121" y="35"/>
                    </a:cubicBezTo>
                    <a:cubicBezTo>
                      <a:pt x="121" y="16"/>
                      <a:pt x="105" y="0"/>
                      <a:pt x="86" y="0"/>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58" name="Freeform 30">
                <a:extLst>
                  <a:ext uri="{FF2B5EF4-FFF2-40B4-BE49-F238E27FC236}">
                    <a16:creationId xmlns:a16="http://schemas.microsoft.com/office/drawing/2014/main" id="{0B70E313-C3A4-3057-3E4F-DDD3A88CE410}"/>
                  </a:ext>
                </a:extLst>
              </p:cNvPr>
              <p:cNvSpPr>
                <a:spLocks/>
              </p:cNvSpPr>
              <p:nvPr/>
            </p:nvSpPr>
            <p:spPr bwMode="auto">
              <a:xfrm>
                <a:off x="1077913" y="2959100"/>
                <a:ext cx="39687" cy="39687"/>
              </a:xfrm>
              <a:custGeom>
                <a:avLst/>
                <a:gdLst>
                  <a:gd name="T0" fmla="*/ 18 w 111"/>
                  <a:gd name="T1" fmla="*/ 105 h 112"/>
                  <a:gd name="T2" fmla="*/ 18 w 111"/>
                  <a:gd name="T3" fmla="*/ 105 h 112"/>
                  <a:gd name="T4" fmla="*/ 40 w 111"/>
                  <a:gd name="T5" fmla="*/ 112 h 112"/>
                  <a:gd name="T6" fmla="*/ 67 w 111"/>
                  <a:gd name="T7" fmla="*/ 100 h 112"/>
                  <a:gd name="T8" fmla="*/ 99 w 111"/>
                  <a:gd name="T9" fmla="*/ 62 h 112"/>
                  <a:gd name="T10" fmla="*/ 95 w 111"/>
                  <a:gd name="T11" fmla="*/ 12 h 112"/>
                  <a:gd name="T12" fmla="*/ 46 w 111"/>
                  <a:gd name="T13" fmla="*/ 16 h 112"/>
                  <a:gd name="T14" fmla="*/ 13 w 111"/>
                  <a:gd name="T15" fmla="*/ 55 h 112"/>
                  <a:gd name="T16" fmla="*/ 18 w 111"/>
                  <a:gd name="T17" fmla="*/ 10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2">
                    <a:moveTo>
                      <a:pt x="18" y="105"/>
                    </a:moveTo>
                    <a:lnTo>
                      <a:pt x="18" y="105"/>
                    </a:lnTo>
                    <a:cubicBezTo>
                      <a:pt x="24" y="110"/>
                      <a:pt x="32" y="112"/>
                      <a:pt x="40" y="112"/>
                    </a:cubicBezTo>
                    <a:cubicBezTo>
                      <a:pt x="50" y="112"/>
                      <a:pt x="60" y="108"/>
                      <a:pt x="67" y="100"/>
                    </a:cubicBezTo>
                    <a:cubicBezTo>
                      <a:pt x="77" y="87"/>
                      <a:pt x="88" y="74"/>
                      <a:pt x="99" y="62"/>
                    </a:cubicBezTo>
                    <a:cubicBezTo>
                      <a:pt x="111" y="47"/>
                      <a:pt x="109" y="25"/>
                      <a:pt x="95" y="12"/>
                    </a:cubicBezTo>
                    <a:cubicBezTo>
                      <a:pt x="80" y="0"/>
                      <a:pt x="58" y="1"/>
                      <a:pt x="46" y="16"/>
                    </a:cubicBezTo>
                    <a:cubicBezTo>
                      <a:pt x="34" y="29"/>
                      <a:pt x="23" y="42"/>
                      <a:pt x="13" y="55"/>
                    </a:cubicBezTo>
                    <a:cubicBezTo>
                      <a:pt x="0" y="70"/>
                      <a:pt x="3" y="92"/>
                      <a:pt x="18" y="105"/>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62" name="Freeform 31">
                <a:extLst>
                  <a:ext uri="{FF2B5EF4-FFF2-40B4-BE49-F238E27FC236}">
                    <a16:creationId xmlns:a16="http://schemas.microsoft.com/office/drawing/2014/main" id="{0F9BA0D8-499C-F891-3852-20128826407C}"/>
                  </a:ext>
                </a:extLst>
              </p:cNvPr>
              <p:cNvSpPr>
                <a:spLocks/>
              </p:cNvSpPr>
              <p:nvPr/>
            </p:nvSpPr>
            <p:spPr bwMode="auto">
              <a:xfrm>
                <a:off x="1287463" y="2795587"/>
                <a:ext cx="46037" cy="34925"/>
              </a:xfrm>
              <a:custGeom>
                <a:avLst/>
                <a:gdLst>
                  <a:gd name="T0" fmla="*/ 71 w 125"/>
                  <a:gd name="T1" fmla="*/ 8 h 97"/>
                  <a:gd name="T2" fmla="*/ 71 w 125"/>
                  <a:gd name="T3" fmla="*/ 8 h 97"/>
                  <a:gd name="T4" fmla="*/ 25 w 125"/>
                  <a:gd name="T5" fmla="*/ 30 h 97"/>
                  <a:gd name="T6" fmla="*/ 9 w 125"/>
                  <a:gd name="T7" fmla="*/ 77 h 97"/>
                  <a:gd name="T8" fmla="*/ 40 w 125"/>
                  <a:gd name="T9" fmla="*/ 97 h 97"/>
                  <a:gd name="T10" fmla="*/ 56 w 125"/>
                  <a:gd name="T11" fmla="*/ 93 h 97"/>
                  <a:gd name="T12" fmla="*/ 100 w 125"/>
                  <a:gd name="T13" fmla="*/ 72 h 97"/>
                  <a:gd name="T14" fmla="*/ 117 w 125"/>
                  <a:gd name="T15" fmla="*/ 25 h 97"/>
                  <a:gd name="T16" fmla="*/ 71 w 125"/>
                  <a:gd name="T17"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97">
                    <a:moveTo>
                      <a:pt x="71" y="8"/>
                    </a:moveTo>
                    <a:lnTo>
                      <a:pt x="71" y="8"/>
                    </a:lnTo>
                    <a:cubicBezTo>
                      <a:pt x="56" y="15"/>
                      <a:pt x="40" y="23"/>
                      <a:pt x="25" y="30"/>
                    </a:cubicBezTo>
                    <a:cubicBezTo>
                      <a:pt x="7" y="39"/>
                      <a:pt x="0" y="60"/>
                      <a:pt x="9" y="77"/>
                    </a:cubicBezTo>
                    <a:cubicBezTo>
                      <a:pt x="15" y="89"/>
                      <a:pt x="27" y="97"/>
                      <a:pt x="40" y="97"/>
                    </a:cubicBezTo>
                    <a:cubicBezTo>
                      <a:pt x="45" y="97"/>
                      <a:pt x="51" y="95"/>
                      <a:pt x="56" y="93"/>
                    </a:cubicBezTo>
                    <a:cubicBezTo>
                      <a:pt x="70" y="86"/>
                      <a:pt x="85" y="79"/>
                      <a:pt x="100" y="72"/>
                    </a:cubicBezTo>
                    <a:cubicBezTo>
                      <a:pt x="118" y="64"/>
                      <a:pt x="125" y="43"/>
                      <a:pt x="117" y="25"/>
                    </a:cubicBezTo>
                    <a:cubicBezTo>
                      <a:pt x="109" y="8"/>
                      <a:pt x="89" y="0"/>
                      <a:pt x="71" y="8"/>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63" name="Freeform 32">
                <a:extLst>
                  <a:ext uri="{FF2B5EF4-FFF2-40B4-BE49-F238E27FC236}">
                    <a16:creationId xmlns:a16="http://schemas.microsoft.com/office/drawing/2014/main" id="{7C7594F8-600A-6115-9311-25E723893180}"/>
                  </a:ext>
                </a:extLst>
              </p:cNvPr>
              <p:cNvSpPr>
                <a:spLocks/>
              </p:cNvSpPr>
              <p:nvPr/>
            </p:nvSpPr>
            <p:spPr bwMode="auto">
              <a:xfrm>
                <a:off x="1371600" y="2765425"/>
                <a:ext cx="46037" cy="31750"/>
              </a:xfrm>
              <a:custGeom>
                <a:avLst/>
                <a:gdLst>
                  <a:gd name="T0" fmla="*/ 78 w 126"/>
                  <a:gd name="T1" fmla="*/ 6 h 89"/>
                  <a:gd name="T2" fmla="*/ 78 w 126"/>
                  <a:gd name="T3" fmla="*/ 6 h 89"/>
                  <a:gd name="T4" fmla="*/ 29 w 126"/>
                  <a:gd name="T5" fmla="*/ 21 h 89"/>
                  <a:gd name="T6" fmla="*/ 6 w 126"/>
                  <a:gd name="T7" fmla="*/ 65 h 89"/>
                  <a:gd name="T8" fmla="*/ 39 w 126"/>
                  <a:gd name="T9" fmla="*/ 89 h 89"/>
                  <a:gd name="T10" fmla="*/ 50 w 126"/>
                  <a:gd name="T11" fmla="*/ 87 h 89"/>
                  <a:gd name="T12" fmla="*/ 97 w 126"/>
                  <a:gd name="T13" fmla="*/ 73 h 89"/>
                  <a:gd name="T14" fmla="*/ 121 w 126"/>
                  <a:gd name="T15" fmla="*/ 29 h 89"/>
                  <a:gd name="T16" fmla="*/ 78 w 126"/>
                  <a:gd name="T17"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89">
                    <a:moveTo>
                      <a:pt x="78" y="6"/>
                    </a:moveTo>
                    <a:lnTo>
                      <a:pt x="78" y="6"/>
                    </a:lnTo>
                    <a:cubicBezTo>
                      <a:pt x="61" y="11"/>
                      <a:pt x="45" y="16"/>
                      <a:pt x="29" y="21"/>
                    </a:cubicBezTo>
                    <a:cubicBezTo>
                      <a:pt x="10" y="27"/>
                      <a:pt x="0" y="47"/>
                      <a:pt x="6" y="65"/>
                    </a:cubicBezTo>
                    <a:cubicBezTo>
                      <a:pt x="11" y="80"/>
                      <a:pt x="25" y="89"/>
                      <a:pt x="39" y="89"/>
                    </a:cubicBezTo>
                    <a:cubicBezTo>
                      <a:pt x="43" y="89"/>
                      <a:pt x="47" y="89"/>
                      <a:pt x="50" y="87"/>
                    </a:cubicBezTo>
                    <a:cubicBezTo>
                      <a:pt x="66" y="82"/>
                      <a:pt x="82" y="77"/>
                      <a:pt x="97" y="73"/>
                    </a:cubicBezTo>
                    <a:cubicBezTo>
                      <a:pt x="116" y="67"/>
                      <a:pt x="126" y="48"/>
                      <a:pt x="121" y="29"/>
                    </a:cubicBezTo>
                    <a:cubicBezTo>
                      <a:pt x="116" y="11"/>
                      <a:pt x="96" y="0"/>
                      <a:pt x="78" y="6"/>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67" name="Freeform 33">
                <a:extLst>
                  <a:ext uri="{FF2B5EF4-FFF2-40B4-BE49-F238E27FC236}">
                    <a16:creationId xmlns:a16="http://schemas.microsoft.com/office/drawing/2014/main" id="{BD497E0E-4F64-BD63-4571-00AB15FB3B86}"/>
                  </a:ext>
                </a:extLst>
              </p:cNvPr>
              <p:cNvSpPr>
                <a:spLocks/>
              </p:cNvSpPr>
              <p:nvPr/>
            </p:nvSpPr>
            <p:spPr bwMode="auto">
              <a:xfrm>
                <a:off x="1139825" y="2894012"/>
                <a:ext cx="41275" cy="39687"/>
              </a:xfrm>
              <a:custGeom>
                <a:avLst/>
                <a:gdLst>
                  <a:gd name="T0" fmla="*/ 38 w 115"/>
                  <a:gd name="T1" fmla="*/ 108 h 108"/>
                  <a:gd name="T2" fmla="*/ 38 w 115"/>
                  <a:gd name="T3" fmla="*/ 108 h 108"/>
                  <a:gd name="T4" fmla="*/ 62 w 115"/>
                  <a:gd name="T5" fmla="*/ 98 h 108"/>
                  <a:gd name="T6" fmla="*/ 99 w 115"/>
                  <a:gd name="T7" fmla="*/ 65 h 108"/>
                  <a:gd name="T8" fmla="*/ 102 w 115"/>
                  <a:gd name="T9" fmla="*/ 16 h 108"/>
                  <a:gd name="T10" fmla="*/ 53 w 115"/>
                  <a:gd name="T11" fmla="*/ 13 h 108"/>
                  <a:gd name="T12" fmla="*/ 15 w 115"/>
                  <a:gd name="T13" fmla="*/ 47 h 108"/>
                  <a:gd name="T14" fmla="*/ 13 w 115"/>
                  <a:gd name="T15" fmla="*/ 96 h 108"/>
                  <a:gd name="T16" fmla="*/ 38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38" y="108"/>
                    </a:moveTo>
                    <a:lnTo>
                      <a:pt x="38" y="108"/>
                    </a:lnTo>
                    <a:cubicBezTo>
                      <a:pt x="47" y="108"/>
                      <a:pt x="55" y="105"/>
                      <a:pt x="62" y="98"/>
                    </a:cubicBezTo>
                    <a:cubicBezTo>
                      <a:pt x="74" y="87"/>
                      <a:pt x="86" y="76"/>
                      <a:pt x="99" y="65"/>
                    </a:cubicBezTo>
                    <a:cubicBezTo>
                      <a:pt x="113" y="53"/>
                      <a:pt x="115" y="31"/>
                      <a:pt x="102" y="16"/>
                    </a:cubicBezTo>
                    <a:cubicBezTo>
                      <a:pt x="89" y="2"/>
                      <a:pt x="67" y="0"/>
                      <a:pt x="53" y="13"/>
                    </a:cubicBezTo>
                    <a:cubicBezTo>
                      <a:pt x="40" y="24"/>
                      <a:pt x="27" y="36"/>
                      <a:pt x="15" y="47"/>
                    </a:cubicBezTo>
                    <a:cubicBezTo>
                      <a:pt x="0" y="60"/>
                      <a:pt x="0" y="82"/>
                      <a:pt x="13" y="96"/>
                    </a:cubicBezTo>
                    <a:cubicBezTo>
                      <a:pt x="19" y="104"/>
                      <a:pt x="29" y="108"/>
                      <a:pt x="38" y="108"/>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68" name="Freeform 34">
                <a:extLst>
                  <a:ext uri="{FF2B5EF4-FFF2-40B4-BE49-F238E27FC236}">
                    <a16:creationId xmlns:a16="http://schemas.microsoft.com/office/drawing/2014/main" id="{933D34E5-E1F1-AB4F-CB96-53D983A53E60}"/>
                  </a:ext>
                </a:extLst>
              </p:cNvPr>
              <p:cNvSpPr>
                <a:spLocks/>
              </p:cNvSpPr>
              <p:nvPr/>
            </p:nvSpPr>
            <p:spPr bwMode="auto">
              <a:xfrm>
                <a:off x="1460500" y="2746375"/>
                <a:ext cx="44450" cy="28575"/>
              </a:xfrm>
              <a:custGeom>
                <a:avLst/>
                <a:gdLst>
                  <a:gd name="T0" fmla="*/ 83 w 125"/>
                  <a:gd name="T1" fmla="*/ 3 h 80"/>
                  <a:gd name="T2" fmla="*/ 83 w 125"/>
                  <a:gd name="T3" fmla="*/ 3 h 80"/>
                  <a:gd name="T4" fmla="*/ 32 w 125"/>
                  <a:gd name="T5" fmla="*/ 11 h 80"/>
                  <a:gd name="T6" fmla="*/ 3 w 125"/>
                  <a:gd name="T7" fmla="*/ 51 h 80"/>
                  <a:gd name="T8" fmla="*/ 38 w 125"/>
                  <a:gd name="T9" fmla="*/ 80 h 80"/>
                  <a:gd name="T10" fmla="*/ 44 w 125"/>
                  <a:gd name="T11" fmla="*/ 80 h 80"/>
                  <a:gd name="T12" fmla="*/ 93 w 125"/>
                  <a:gd name="T13" fmla="*/ 72 h 80"/>
                  <a:gd name="T14" fmla="*/ 122 w 125"/>
                  <a:gd name="T15" fmla="*/ 33 h 80"/>
                  <a:gd name="T16" fmla="*/ 83 w 125"/>
                  <a:gd name="T17"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80">
                    <a:moveTo>
                      <a:pt x="83" y="3"/>
                    </a:moveTo>
                    <a:lnTo>
                      <a:pt x="83" y="3"/>
                    </a:lnTo>
                    <a:cubicBezTo>
                      <a:pt x="66" y="5"/>
                      <a:pt x="49" y="8"/>
                      <a:pt x="32" y="11"/>
                    </a:cubicBezTo>
                    <a:cubicBezTo>
                      <a:pt x="13" y="14"/>
                      <a:pt x="0" y="32"/>
                      <a:pt x="3" y="51"/>
                    </a:cubicBezTo>
                    <a:cubicBezTo>
                      <a:pt x="6" y="68"/>
                      <a:pt x="21" y="80"/>
                      <a:pt x="38" y="80"/>
                    </a:cubicBezTo>
                    <a:cubicBezTo>
                      <a:pt x="40" y="80"/>
                      <a:pt x="42" y="80"/>
                      <a:pt x="44" y="80"/>
                    </a:cubicBezTo>
                    <a:cubicBezTo>
                      <a:pt x="60" y="77"/>
                      <a:pt x="76" y="74"/>
                      <a:pt x="93" y="72"/>
                    </a:cubicBezTo>
                    <a:cubicBezTo>
                      <a:pt x="112" y="69"/>
                      <a:pt x="125" y="52"/>
                      <a:pt x="122" y="33"/>
                    </a:cubicBezTo>
                    <a:cubicBezTo>
                      <a:pt x="119" y="14"/>
                      <a:pt x="102" y="0"/>
                      <a:pt x="83" y="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84" name="Freeform 35">
                <a:extLst>
                  <a:ext uri="{FF2B5EF4-FFF2-40B4-BE49-F238E27FC236}">
                    <a16:creationId xmlns:a16="http://schemas.microsoft.com/office/drawing/2014/main" id="{84C5EE7C-239E-8DB5-6915-9CE8A0E6CCDC}"/>
                  </a:ext>
                </a:extLst>
              </p:cNvPr>
              <p:cNvSpPr>
                <a:spLocks/>
              </p:cNvSpPr>
              <p:nvPr/>
            </p:nvSpPr>
            <p:spPr bwMode="auto">
              <a:xfrm>
                <a:off x="1209675" y="2840037"/>
                <a:ext cx="44450" cy="36512"/>
              </a:xfrm>
              <a:custGeom>
                <a:avLst/>
                <a:gdLst>
                  <a:gd name="T0" fmla="*/ 40 w 122"/>
                  <a:gd name="T1" fmla="*/ 102 h 102"/>
                  <a:gd name="T2" fmla="*/ 40 w 122"/>
                  <a:gd name="T3" fmla="*/ 102 h 102"/>
                  <a:gd name="T4" fmla="*/ 60 w 122"/>
                  <a:gd name="T5" fmla="*/ 96 h 102"/>
                  <a:gd name="T6" fmla="*/ 101 w 122"/>
                  <a:gd name="T7" fmla="*/ 69 h 102"/>
                  <a:gd name="T8" fmla="*/ 111 w 122"/>
                  <a:gd name="T9" fmla="*/ 20 h 102"/>
                  <a:gd name="T10" fmla="*/ 63 w 122"/>
                  <a:gd name="T11" fmla="*/ 10 h 102"/>
                  <a:gd name="T12" fmla="*/ 20 w 122"/>
                  <a:gd name="T13" fmla="*/ 39 h 102"/>
                  <a:gd name="T14" fmla="*/ 11 w 122"/>
                  <a:gd name="T15" fmla="*/ 87 h 102"/>
                  <a:gd name="T16" fmla="*/ 40 w 12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02">
                    <a:moveTo>
                      <a:pt x="40" y="102"/>
                    </a:moveTo>
                    <a:lnTo>
                      <a:pt x="40" y="102"/>
                    </a:lnTo>
                    <a:cubicBezTo>
                      <a:pt x="47" y="102"/>
                      <a:pt x="54" y="100"/>
                      <a:pt x="60" y="96"/>
                    </a:cubicBezTo>
                    <a:cubicBezTo>
                      <a:pt x="73" y="87"/>
                      <a:pt x="87" y="78"/>
                      <a:pt x="101" y="69"/>
                    </a:cubicBezTo>
                    <a:cubicBezTo>
                      <a:pt x="117" y="58"/>
                      <a:pt x="122" y="37"/>
                      <a:pt x="111" y="20"/>
                    </a:cubicBezTo>
                    <a:cubicBezTo>
                      <a:pt x="101" y="4"/>
                      <a:pt x="79" y="0"/>
                      <a:pt x="63" y="10"/>
                    </a:cubicBezTo>
                    <a:cubicBezTo>
                      <a:pt x="49" y="19"/>
                      <a:pt x="34" y="29"/>
                      <a:pt x="20" y="39"/>
                    </a:cubicBezTo>
                    <a:cubicBezTo>
                      <a:pt x="4" y="50"/>
                      <a:pt x="0" y="71"/>
                      <a:pt x="11" y="87"/>
                    </a:cubicBezTo>
                    <a:cubicBezTo>
                      <a:pt x="18" y="97"/>
                      <a:pt x="29" y="102"/>
                      <a:pt x="40" y="102"/>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85" name="Freeform 36">
                <a:extLst>
                  <a:ext uri="{FF2B5EF4-FFF2-40B4-BE49-F238E27FC236}">
                    <a16:creationId xmlns:a16="http://schemas.microsoft.com/office/drawing/2014/main" id="{9D921954-64FE-C44A-C903-62AD750A20DA}"/>
                  </a:ext>
                </a:extLst>
              </p:cNvPr>
              <p:cNvSpPr>
                <a:spLocks noEditPoints="1"/>
              </p:cNvSpPr>
              <p:nvPr/>
            </p:nvSpPr>
            <p:spPr bwMode="auto">
              <a:xfrm>
                <a:off x="1641475" y="2549525"/>
                <a:ext cx="731837" cy="696912"/>
              </a:xfrm>
              <a:custGeom>
                <a:avLst/>
                <a:gdLst>
                  <a:gd name="T0" fmla="*/ 150 w 2033"/>
                  <a:gd name="T1" fmla="*/ 502 h 1940"/>
                  <a:gd name="T2" fmla="*/ 793 w 2033"/>
                  <a:gd name="T3" fmla="*/ 1870 h 1940"/>
                  <a:gd name="T4" fmla="*/ 150 w 2033"/>
                  <a:gd name="T5" fmla="*/ 1793 h 1940"/>
                  <a:gd name="T6" fmla="*/ 1641 w 2033"/>
                  <a:gd name="T7" fmla="*/ 1011 h 1940"/>
                  <a:gd name="T8" fmla="*/ 1613 w 2033"/>
                  <a:gd name="T9" fmla="*/ 1870 h 1940"/>
                  <a:gd name="T10" fmla="*/ 1538 w 2033"/>
                  <a:gd name="T11" fmla="*/ 1628 h 1940"/>
                  <a:gd name="T12" fmla="*/ 1111 w 2033"/>
                  <a:gd name="T13" fmla="*/ 1483 h 1940"/>
                  <a:gd name="T14" fmla="*/ 966 w 2033"/>
                  <a:gd name="T15" fmla="*/ 1870 h 1940"/>
                  <a:gd name="T16" fmla="*/ 863 w 2033"/>
                  <a:gd name="T17" fmla="*/ 506 h 1940"/>
                  <a:gd name="T18" fmla="*/ 1741 w 2033"/>
                  <a:gd name="T19" fmla="*/ 122 h 1940"/>
                  <a:gd name="T20" fmla="*/ 1794 w 2033"/>
                  <a:gd name="T21" fmla="*/ 68 h 1940"/>
                  <a:gd name="T22" fmla="*/ 1911 w 2033"/>
                  <a:gd name="T23" fmla="*/ 121 h 1940"/>
                  <a:gd name="T24" fmla="*/ 1683 w 2033"/>
                  <a:gd name="T25" fmla="*/ 1870 h 1940"/>
                  <a:gd name="T26" fmla="*/ 1468 w 2033"/>
                  <a:gd name="T27" fmla="*/ 1870 h 1940"/>
                  <a:gd name="T28" fmla="*/ 1036 w 2033"/>
                  <a:gd name="T29" fmla="*/ 1870 h 1940"/>
                  <a:gd name="T30" fmla="*/ 1111 w 2033"/>
                  <a:gd name="T31" fmla="*/ 1553 h 1940"/>
                  <a:gd name="T32" fmla="*/ 1468 w 2033"/>
                  <a:gd name="T33" fmla="*/ 1628 h 1940"/>
                  <a:gd name="T34" fmla="*/ 33 w 2033"/>
                  <a:gd name="T35" fmla="*/ 612 h 1940"/>
                  <a:gd name="T36" fmla="*/ 58 w 2033"/>
                  <a:gd name="T37" fmla="*/ 615 h 1940"/>
                  <a:gd name="T38" fmla="*/ 80 w 2033"/>
                  <a:gd name="T39" fmla="*/ 610 h 1940"/>
                  <a:gd name="T40" fmla="*/ 227 w 2033"/>
                  <a:gd name="T41" fmla="*/ 1940 h 1940"/>
                  <a:gd name="T42" fmla="*/ 1713 w 2033"/>
                  <a:gd name="T43" fmla="*/ 1939 h 1940"/>
                  <a:gd name="T44" fmla="*/ 2022 w 2033"/>
                  <a:gd name="T45" fmla="*/ 1929 h 1940"/>
                  <a:gd name="T46" fmla="*/ 1981 w 2033"/>
                  <a:gd name="T47" fmla="*/ 120 h 1940"/>
                  <a:gd name="T48" fmla="*/ 1794 w 2033"/>
                  <a:gd name="T49" fmla="*/ 0 h 1940"/>
                  <a:gd name="T50" fmla="*/ 1644 w 2033"/>
                  <a:gd name="T51" fmla="*/ 930 h 1940"/>
                  <a:gd name="T52" fmla="*/ 811 w 2033"/>
                  <a:gd name="T53" fmla="*/ 411 h 1940"/>
                  <a:gd name="T54" fmla="*/ 793 w 2033"/>
                  <a:gd name="T55" fmla="*/ 797 h 1940"/>
                  <a:gd name="T56" fmla="*/ 98 w 2033"/>
                  <a:gd name="T57" fmla="*/ 411 h 1940"/>
                  <a:gd name="T58" fmla="*/ 80 w 2033"/>
                  <a:gd name="T59" fmla="*/ 551 h 1940"/>
                  <a:gd name="T60" fmla="*/ 41 w 2033"/>
                  <a:gd name="T61" fmla="*/ 543 h 1940"/>
                  <a:gd name="T62" fmla="*/ 33 w 2033"/>
                  <a:gd name="T63" fmla="*/ 612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3" h="1940">
                    <a:moveTo>
                      <a:pt x="150" y="502"/>
                    </a:moveTo>
                    <a:lnTo>
                      <a:pt x="150" y="502"/>
                    </a:lnTo>
                    <a:lnTo>
                      <a:pt x="793" y="878"/>
                    </a:lnTo>
                    <a:lnTo>
                      <a:pt x="793" y="1870"/>
                    </a:lnTo>
                    <a:lnTo>
                      <a:pt x="227" y="1870"/>
                    </a:lnTo>
                    <a:cubicBezTo>
                      <a:pt x="185" y="1870"/>
                      <a:pt x="150" y="1835"/>
                      <a:pt x="150" y="1793"/>
                    </a:cubicBezTo>
                    <a:lnTo>
                      <a:pt x="150" y="502"/>
                    </a:lnTo>
                    <a:close/>
                    <a:moveTo>
                      <a:pt x="1641" y="1011"/>
                    </a:moveTo>
                    <a:lnTo>
                      <a:pt x="1641" y="1011"/>
                    </a:lnTo>
                    <a:lnTo>
                      <a:pt x="1613" y="1870"/>
                    </a:lnTo>
                    <a:lnTo>
                      <a:pt x="1538" y="1870"/>
                    </a:lnTo>
                    <a:lnTo>
                      <a:pt x="1538" y="1628"/>
                    </a:lnTo>
                    <a:cubicBezTo>
                      <a:pt x="1538" y="1548"/>
                      <a:pt x="1472" y="1483"/>
                      <a:pt x="1392" y="1483"/>
                    </a:cubicBezTo>
                    <a:lnTo>
                      <a:pt x="1111" y="1483"/>
                    </a:lnTo>
                    <a:cubicBezTo>
                      <a:pt x="1031" y="1483"/>
                      <a:pt x="966" y="1548"/>
                      <a:pt x="966" y="1628"/>
                    </a:cubicBezTo>
                    <a:lnTo>
                      <a:pt x="966" y="1870"/>
                    </a:lnTo>
                    <a:lnTo>
                      <a:pt x="863" y="1870"/>
                    </a:lnTo>
                    <a:lnTo>
                      <a:pt x="863" y="506"/>
                    </a:lnTo>
                    <a:lnTo>
                      <a:pt x="1641" y="1011"/>
                    </a:lnTo>
                    <a:close/>
                    <a:moveTo>
                      <a:pt x="1741" y="122"/>
                    </a:moveTo>
                    <a:lnTo>
                      <a:pt x="1741" y="122"/>
                    </a:lnTo>
                    <a:cubicBezTo>
                      <a:pt x="1741" y="93"/>
                      <a:pt x="1765" y="68"/>
                      <a:pt x="1794" y="68"/>
                    </a:cubicBezTo>
                    <a:lnTo>
                      <a:pt x="1859" y="68"/>
                    </a:lnTo>
                    <a:cubicBezTo>
                      <a:pt x="1888" y="68"/>
                      <a:pt x="1911" y="92"/>
                      <a:pt x="1911" y="121"/>
                    </a:cubicBezTo>
                    <a:lnTo>
                      <a:pt x="1961" y="1870"/>
                    </a:lnTo>
                    <a:lnTo>
                      <a:pt x="1683" y="1870"/>
                    </a:lnTo>
                    <a:lnTo>
                      <a:pt x="1741" y="122"/>
                    </a:lnTo>
                    <a:close/>
                    <a:moveTo>
                      <a:pt x="1468" y="1870"/>
                    </a:moveTo>
                    <a:lnTo>
                      <a:pt x="1468" y="1870"/>
                    </a:lnTo>
                    <a:lnTo>
                      <a:pt x="1036" y="1870"/>
                    </a:lnTo>
                    <a:lnTo>
                      <a:pt x="1036" y="1628"/>
                    </a:lnTo>
                    <a:cubicBezTo>
                      <a:pt x="1036" y="1587"/>
                      <a:pt x="1070" y="1553"/>
                      <a:pt x="1111" y="1553"/>
                    </a:cubicBezTo>
                    <a:lnTo>
                      <a:pt x="1392" y="1553"/>
                    </a:lnTo>
                    <a:cubicBezTo>
                      <a:pt x="1434" y="1553"/>
                      <a:pt x="1468" y="1587"/>
                      <a:pt x="1468" y="1628"/>
                    </a:cubicBezTo>
                    <a:lnTo>
                      <a:pt x="1468" y="1870"/>
                    </a:lnTo>
                    <a:close/>
                    <a:moveTo>
                      <a:pt x="33" y="612"/>
                    </a:moveTo>
                    <a:lnTo>
                      <a:pt x="33" y="612"/>
                    </a:lnTo>
                    <a:cubicBezTo>
                      <a:pt x="41" y="613"/>
                      <a:pt x="49" y="614"/>
                      <a:pt x="58" y="615"/>
                    </a:cubicBezTo>
                    <a:cubicBezTo>
                      <a:pt x="59" y="615"/>
                      <a:pt x="61" y="615"/>
                      <a:pt x="62" y="615"/>
                    </a:cubicBezTo>
                    <a:cubicBezTo>
                      <a:pt x="69" y="615"/>
                      <a:pt x="75" y="613"/>
                      <a:pt x="80" y="610"/>
                    </a:cubicBezTo>
                    <a:lnTo>
                      <a:pt x="80" y="1793"/>
                    </a:lnTo>
                    <a:cubicBezTo>
                      <a:pt x="80" y="1874"/>
                      <a:pt x="146" y="1940"/>
                      <a:pt x="227" y="1940"/>
                    </a:cubicBezTo>
                    <a:lnTo>
                      <a:pt x="1712" y="1940"/>
                    </a:lnTo>
                    <a:cubicBezTo>
                      <a:pt x="1712" y="1940"/>
                      <a:pt x="1713" y="1939"/>
                      <a:pt x="1713" y="1939"/>
                    </a:cubicBezTo>
                    <a:lnTo>
                      <a:pt x="1997" y="1939"/>
                    </a:lnTo>
                    <a:cubicBezTo>
                      <a:pt x="2007" y="1939"/>
                      <a:pt x="2016" y="1936"/>
                      <a:pt x="2022" y="1929"/>
                    </a:cubicBezTo>
                    <a:cubicBezTo>
                      <a:pt x="2029" y="1922"/>
                      <a:pt x="2033" y="1913"/>
                      <a:pt x="2032" y="1904"/>
                    </a:cubicBezTo>
                    <a:lnTo>
                      <a:pt x="1981" y="120"/>
                    </a:lnTo>
                    <a:cubicBezTo>
                      <a:pt x="1981" y="53"/>
                      <a:pt x="1926" y="0"/>
                      <a:pt x="1859" y="0"/>
                    </a:cubicBezTo>
                    <a:lnTo>
                      <a:pt x="1794" y="0"/>
                    </a:lnTo>
                    <a:cubicBezTo>
                      <a:pt x="1726" y="0"/>
                      <a:pt x="1671" y="54"/>
                      <a:pt x="1671" y="121"/>
                    </a:cubicBezTo>
                    <a:lnTo>
                      <a:pt x="1644" y="930"/>
                    </a:lnTo>
                    <a:lnTo>
                      <a:pt x="847" y="412"/>
                    </a:lnTo>
                    <a:cubicBezTo>
                      <a:pt x="836" y="405"/>
                      <a:pt x="823" y="405"/>
                      <a:pt x="811" y="411"/>
                    </a:cubicBezTo>
                    <a:cubicBezTo>
                      <a:pt x="800" y="417"/>
                      <a:pt x="793" y="429"/>
                      <a:pt x="793" y="441"/>
                    </a:cubicBezTo>
                    <a:lnTo>
                      <a:pt x="793" y="797"/>
                    </a:lnTo>
                    <a:lnTo>
                      <a:pt x="133" y="411"/>
                    </a:lnTo>
                    <a:cubicBezTo>
                      <a:pt x="122" y="405"/>
                      <a:pt x="109" y="405"/>
                      <a:pt x="98" y="411"/>
                    </a:cubicBezTo>
                    <a:cubicBezTo>
                      <a:pt x="87" y="417"/>
                      <a:pt x="80" y="429"/>
                      <a:pt x="80" y="441"/>
                    </a:cubicBezTo>
                    <a:lnTo>
                      <a:pt x="80" y="551"/>
                    </a:lnTo>
                    <a:cubicBezTo>
                      <a:pt x="76" y="548"/>
                      <a:pt x="71" y="547"/>
                      <a:pt x="66" y="546"/>
                    </a:cubicBezTo>
                    <a:cubicBezTo>
                      <a:pt x="58" y="545"/>
                      <a:pt x="49" y="544"/>
                      <a:pt x="41" y="543"/>
                    </a:cubicBezTo>
                    <a:cubicBezTo>
                      <a:pt x="22" y="541"/>
                      <a:pt x="5" y="555"/>
                      <a:pt x="2" y="574"/>
                    </a:cubicBezTo>
                    <a:cubicBezTo>
                      <a:pt x="0" y="593"/>
                      <a:pt x="14" y="610"/>
                      <a:pt x="33" y="612"/>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grpSp>
      </p:grpSp>
      <p:grpSp>
        <p:nvGrpSpPr>
          <p:cNvPr id="96" name="Group 95">
            <a:extLst>
              <a:ext uri="{FF2B5EF4-FFF2-40B4-BE49-F238E27FC236}">
                <a16:creationId xmlns:a16="http://schemas.microsoft.com/office/drawing/2014/main" id="{6AAD0E23-4A86-89C5-DE7E-9537842CCF98}"/>
              </a:ext>
            </a:extLst>
          </p:cNvPr>
          <p:cNvGrpSpPr/>
          <p:nvPr/>
        </p:nvGrpSpPr>
        <p:grpSpPr>
          <a:xfrm>
            <a:off x="6593191" y="4802234"/>
            <a:ext cx="609600" cy="609600"/>
            <a:chOff x="9535835" y="7395075"/>
            <a:chExt cx="1487498" cy="1487498"/>
          </a:xfrm>
        </p:grpSpPr>
        <p:sp>
          <p:nvSpPr>
            <p:cNvPr id="50" name="Oval 49">
              <a:extLst>
                <a:ext uri="{FF2B5EF4-FFF2-40B4-BE49-F238E27FC236}">
                  <a16:creationId xmlns:a16="http://schemas.microsoft.com/office/drawing/2014/main" id="{AC592B41-38D7-924E-8FCD-4896D02F253F}"/>
                </a:ext>
              </a:extLst>
            </p:cNvPr>
            <p:cNvSpPr/>
            <p:nvPr/>
          </p:nvSpPr>
          <p:spPr>
            <a:xfrm>
              <a:off x="9535835" y="7395075"/>
              <a:ext cx="1487498" cy="14874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4800">
                <a:solidFill>
                  <a:srgbClr val="FFFFFF"/>
                </a:solidFill>
                <a:latin typeface="Anova Light"/>
              </a:endParaRPr>
            </a:p>
          </p:txBody>
        </p:sp>
        <p:grpSp>
          <p:nvGrpSpPr>
            <p:cNvPr id="86" name="Group 85">
              <a:extLst>
                <a:ext uri="{FF2B5EF4-FFF2-40B4-BE49-F238E27FC236}">
                  <a16:creationId xmlns:a16="http://schemas.microsoft.com/office/drawing/2014/main" id="{D524B3FD-F2D4-A71D-109B-10C71B0BE290}"/>
                </a:ext>
              </a:extLst>
            </p:cNvPr>
            <p:cNvGrpSpPr>
              <a:grpSpLocks noChangeAspect="1"/>
            </p:cNvGrpSpPr>
            <p:nvPr/>
          </p:nvGrpSpPr>
          <p:grpSpPr>
            <a:xfrm>
              <a:off x="9955055" y="7572746"/>
              <a:ext cx="672208" cy="1097280"/>
              <a:chOff x="3062288" y="1590675"/>
              <a:chExt cx="971549" cy="1585913"/>
            </a:xfrm>
            <a:solidFill>
              <a:schemeClr val="bg1"/>
            </a:solidFill>
          </p:grpSpPr>
          <p:sp>
            <p:nvSpPr>
              <p:cNvPr id="87" name="Freeform 9">
                <a:extLst>
                  <a:ext uri="{FF2B5EF4-FFF2-40B4-BE49-F238E27FC236}">
                    <a16:creationId xmlns:a16="http://schemas.microsoft.com/office/drawing/2014/main" id="{56910C21-CE32-C69D-1A73-3C87B9A5146B}"/>
                  </a:ext>
                </a:extLst>
              </p:cNvPr>
              <p:cNvSpPr>
                <a:spLocks noEditPoints="1"/>
              </p:cNvSpPr>
              <p:nvPr/>
            </p:nvSpPr>
            <p:spPr bwMode="auto">
              <a:xfrm>
                <a:off x="3062288" y="1590675"/>
                <a:ext cx="971549" cy="1585913"/>
              </a:xfrm>
              <a:custGeom>
                <a:avLst/>
                <a:gdLst>
                  <a:gd name="T0" fmla="*/ 2642 w 2894"/>
                  <a:gd name="T1" fmla="*/ 2127 h 4738"/>
                  <a:gd name="T2" fmla="*/ 2040 w 2894"/>
                  <a:gd name="T3" fmla="*/ 3532 h 4738"/>
                  <a:gd name="T4" fmla="*/ 870 w 2894"/>
                  <a:gd name="T5" fmla="*/ 3543 h 4738"/>
                  <a:gd name="T6" fmla="*/ 740 w 2894"/>
                  <a:gd name="T7" fmla="*/ 2958 h 4738"/>
                  <a:gd name="T8" fmla="*/ 251 w 2894"/>
                  <a:gd name="T9" fmla="*/ 2126 h 4738"/>
                  <a:gd name="T10" fmla="*/ 1447 w 2894"/>
                  <a:gd name="T11" fmla="*/ 80 h 4738"/>
                  <a:gd name="T12" fmla="*/ 2642 w 2894"/>
                  <a:gd name="T13" fmla="*/ 2127 h 4738"/>
                  <a:gd name="T14" fmla="*/ 2030 w 2894"/>
                  <a:gd name="T15" fmla="*/ 3769 h 4738"/>
                  <a:gd name="T16" fmla="*/ 874 w 2894"/>
                  <a:gd name="T17" fmla="*/ 3623 h 4738"/>
                  <a:gd name="T18" fmla="*/ 2036 w 2894"/>
                  <a:gd name="T19" fmla="*/ 3623 h 4738"/>
                  <a:gd name="T20" fmla="*/ 1950 w 2894"/>
                  <a:gd name="T21" fmla="*/ 4314 h 4738"/>
                  <a:gd name="T22" fmla="*/ 1657 w 2894"/>
                  <a:gd name="T23" fmla="*/ 4455 h 4738"/>
                  <a:gd name="T24" fmla="*/ 942 w 2894"/>
                  <a:gd name="T25" fmla="*/ 4307 h 4738"/>
                  <a:gd name="T26" fmla="*/ 2014 w 2894"/>
                  <a:gd name="T27" fmla="*/ 4176 h 4738"/>
                  <a:gd name="T28" fmla="*/ 1950 w 2894"/>
                  <a:gd name="T29" fmla="*/ 4314 h 4738"/>
                  <a:gd name="T30" fmla="*/ 2017 w 2894"/>
                  <a:gd name="T31" fmla="*/ 4093 h 4738"/>
                  <a:gd name="T32" fmla="*/ 889 w 2894"/>
                  <a:gd name="T33" fmla="*/ 3985 h 4738"/>
                  <a:gd name="T34" fmla="*/ 2017 w 2894"/>
                  <a:gd name="T35" fmla="*/ 4093 h 4738"/>
                  <a:gd name="T36" fmla="*/ 1464 w 2894"/>
                  <a:gd name="T37" fmla="*/ 1 h 4738"/>
                  <a:gd name="T38" fmla="*/ 1435 w 2894"/>
                  <a:gd name="T39" fmla="*/ 0 h 4738"/>
                  <a:gd name="T40" fmla="*/ 0 w 2894"/>
                  <a:gd name="T41" fmla="*/ 1459 h 4738"/>
                  <a:gd name="T42" fmla="*/ 449 w 2894"/>
                  <a:gd name="T43" fmla="*/ 2599 h 4738"/>
                  <a:gd name="T44" fmla="*/ 788 w 2894"/>
                  <a:gd name="T45" fmla="*/ 3485 h 4738"/>
                  <a:gd name="T46" fmla="*/ 772 w 2894"/>
                  <a:gd name="T47" fmla="*/ 3536 h 4738"/>
                  <a:gd name="T48" fmla="*/ 766 w 2894"/>
                  <a:gd name="T49" fmla="*/ 3615 h 4738"/>
                  <a:gd name="T50" fmla="*/ 820 w 2894"/>
                  <a:gd name="T51" fmla="*/ 4248 h 4738"/>
                  <a:gd name="T52" fmla="*/ 1208 w 2894"/>
                  <a:gd name="T53" fmla="*/ 4521 h 4738"/>
                  <a:gd name="T54" fmla="*/ 1270 w 2894"/>
                  <a:gd name="T55" fmla="*/ 4721 h 4738"/>
                  <a:gd name="T56" fmla="*/ 1676 w 2894"/>
                  <a:gd name="T57" fmla="*/ 4681 h 4738"/>
                  <a:gd name="T58" fmla="*/ 1984 w 2894"/>
                  <a:gd name="T59" fmla="*/ 4386 h 4738"/>
                  <a:gd name="T60" fmla="*/ 2116 w 2894"/>
                  <a:gd name="T61" fmla="*/ 3618 h 4738"/>
                  <a:gd name="T62" fmla="*/ 2186 w 2894"/>
                  <a:gd name="T63" fmla="*/ 3572 h 4738"/>
                  <a:gd name="T64" fmla="*/ 2120 w 2894"/>
                  <a:gd name="T65" fmla="*/ 3537 h 4738"/>
                  <a:gd name="T66" fmla="*/ 2120 w 2894"/>
                  <a:gd name="T67" fmla="*/ 3533 h 4738"/>
                  <a:gd name="T68" fmla="*/ 2712 w 2894"/>
                  <a:gd name="T69" fmla="*/ 2165 h 4738"/>
                  <a:gd name="T70" fmla="*/ 1464 w 2894"/>
                  <a:gd name="T71" fmla="*/ 1 h 4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4" h="4738">
                    <a:moveTo>
                      <a:pt x="2642" y="2127"/>
                    </a:moveTo>
                    <a:lnTo>
                      <a:pt x="2642" y="2127"/>
                    </a:lnTo>
                    <a:cubicBezTo>
                      <a:pt x="2640" y="2129"/>
                      <a:pt x="2509" y="2381"/>
                      <a:pt x="2380" y="2551"/>
                    </a:cubicBezTo>
                    <a:cubicBezTo>
                      <a:pt x="2238" y="2740"/>
                      <a:pt x="2040" y="3185"/>
                      <a:pt x="2040" y="3532"/>
                    </a:cubicBezTo>
                    <a:lnTo>
                      <a:pt x="2039" y="3543"/>
                    </a:lnTo>
                    <a:cubicBezTo>
                      <a:pt x="1645" y="3569"/>
                      <a:pt x="1252" y="3569"/>
                      <a:pt x="870" y="3543"/>
                    </a:cubicBezTo>
                    <a:lnTo>
                      <a:pt x="868" y="3482"/>
                    </a:lnTo>
                    <a:cubicBezTo>
                      <a:pt x="867" y="3295"/>
                      <a:pt x="798" y="3094"/>
                      <a:pt x="740" y="2958"/>
                    </a:cubicBezTo>
                    <a:cubicBezTo>
                      <a:pt x="677" y="2813"/>
                      <a:pt x="593" y="2661"/>
                      <a:pt x="514" y="2552"/>
                    </a:cubicBezTo>
                    <a:cubicBezTo>
                      <a:pt x="388" y="2379"/>
                      <a:pt x="253" y="2129"/>
                      <a:pt x="251" y="2126"/>
                    </a:cubicBezTo>
                    <a:cubicBezTo>
                      <a:pt x="139" y="1923"/>
                      <a:pt x="79" y="1692"/>
                      <a:pt x="79" y="1459"/>
                    </a:cubicBezTo>
                    <a:cubicBezTo>
                      <a:pt x="79" y="702"/>
                      <a:pt x="692" y="86"/>
                      <a:pt x="1447" y="80"/>
                    </a:cubicBezTo>
                    <a:cubicBezTo>
                      <a:pt x="2202" y="86"/>
                      <a:pt x="2814" y="702"/>
                      <a:pt x="2814" y="1459"/>
                    </a:cubicBezTo>
                    <a:cubicBezTo>
                      <a:pt x="2814" y="1692"/>
                      <a:pt x="2755" y="1923"/>
                      <a:pt x="2642" y="2127"/>
                    </a:cubicBezTo>
                    <a:close/>
                    <a:moveTo>
                      <a:pt x="2030" y="3769"/>
                    </a:moveTo>
                    <a:lnTo>
                      <a:pt x="2030" y="3769"/>
                    </a:lnTo>
                    <a:cubicBezTo>
                      <a:pt x="1666" y="3852"/>
                      <a:pt x="1271" y="3899"/>
                      <a:pt x="886" y="3905"/>
                    </a:cubicBezTo>
                    <a:lnTo>
                      <a:pt x="874" y="3623"/>
                    </a:lnTo>
                    <a:cubicBezTo>
                      <a:pt x="1064" y="3636"/>
                      <a:pt x="1257" y="3642"/>
                      <a:pt x="1451" y="3642"/>
                    </a:cubicBezTo>
                    <a:cubicBezTo>
                      <a:pt x="1645" y="3642"/>
                      <a:pt x="1840" y="3636"/>
                      <a:pt x="2036" y="3623"/>
                    </a:cubicBezTo>
                    <a:lnTo>
                      <a:pt x="2030" y="3769"/>
                    </a:lnTo>
                    <a:close/>
                    <a:moveTo>
                      <a:pt x="1950" y="4314"/>
                    </a:moveTo>
                    <a:lnTo>
                      <a:pt x="1950" y="4314"/>
                    </a:lnTo>
                    <a:cubicBezTo>
                      <a:pt x="1857" y="4357"/>
                      <a:pt x="1733" y="4418"/>
                      <a:pt x="1657" y="4455"/>
                    </a:cubicBezTo>
                    <a:lnTo>
                      <a:pt x="1255" y="4455"/>
                    </a:lnTo>
                    <a:lnTo>
                      <a:pt x="942" y="4307"/>
                    </a:lnTo>
                    <a:cubicBezTo>
                      <a:pt x="937" y="4305"/>
                      <a:pt x="932" y="4302"/>
                      <a:pt x="928" y="4299"/>
                    </a:cubicBezTo>
                    <a:cubicBezTo>
                      <a:pt x="1298" y="4298"/>
                      <a:pt x="1662" y="4257"/>
                      <a:pt x="2014" y="4176"/>
                    </a:cubicBezTo>
                    <a:lnTo>
                      <a:pt x="2012" y="4219"/>
                    </a:lnTo>
                    <a:cubicBezTo>
                      <a:pt x="2011" y="4260"/>
                      <a:pt x="1987" y="4296"/>
                      <a:pt x="1950" y="4314"/>
                    </a:cubicBezTo>
                    <a:close/>
                    <a:moveTo>
                      <a:pt x="2017" y="4093"/>
                    </a:moveTo>
                    <a:lnTo>
                      <a:pt x="2017" y="4093"/>
                    </a:lnTo>
                    <a:cubicBezTo>
                      <a:pt x="1656" y="4178"/>
                      <a:pt x="1280" y="4220"/>
                      <a:pt x="899" y="4218"/>
                    </a:cubicBezTo>
                    <a:lnTo>
                      <a:pt x="889" y="3985"/>
                    </a:lnTo>
                    <a:cubicBezTo>
                      <a:pt x="1272" y="3979"/>
                      <a:pt x="1664" y="3933"/>
                      <a:pt x="2027" y="3852"/>
                    </a:cubicBezTo>
                    <a:lnTo>
                      <a:pt x="2017" y="4093"/>
                    </a:lnTo>
                    <a:close/>
                    <a:moveTo>
                      <a:pt x="1464" y="1"/>
                    </a:moveTo>
                    <a:lnTo>
                      <a:pt x="1464" y="1"/>
                    </a:lnTo>
                    <a:cubicBezTo>
                      <a:pt x="1462" y="1"/>
                      <a:pt x="1460" y="0"/>
                      <a:pt x="1459" y="0"/>
                    </a:cubicBezTo>
                    <a:lnTo>
                      <a:pt x="1435" y="0"/>
                    </a:lnTo>
                    <a:cubicBezTo>
                      <a:pt x="1433" y="0"/>
                      <a:pt x="1431" y="1"/>
                      <a:pt x="1430" y="1"/>
                    </a:cubicBezTo>
                    <a:cubicBezTo>
                      <a:pt x="639" y="15"/>
                      <a:pt x="0" y="664"/>
                      <a:pt x="0" y="1459"/>
                    </a:cubicBezTo>
                    <a:cubicBezTo>
                      <a:pt x="0" y="1706"/>
                      <a:pt x="62" y="1950"/>
                      <a:pt x="181" y="2164"/>
                    </a:cubicBezTo>
                    <a:cubicBezTo>
                      <a:pt x="187" y="2175"/>
                      <a:pt x="320" y="2422"/>
                      <a:pt x="449" y="2599"/>
                    </a:cubicBezTo>
                    <a:cubicBezTo>
                      <a:pt x="585" y="2786"/>
                      <a:pt x="788" y="3177"/>
                      <a:pt x="788" y="3483"/>
                    </a:cubicBezTo>
                    <a:cubicBezTo>
                      <a:pt x="788" y="3484"/>
                      <a:pt x="788" y="3484"/>
                      <a:pt x="788" y="3485"/>
                    </a:cubicBezTo>
                    <a:lnTo>
                      <a:pt x="790" y="3537"/>
                    </a:lnTo>
                    <a:cubicBezTo>
                      <a:pt x="784" y="3537"/>
                      <a:pt x="778" y="3536"/>
                      <a:pt x="772" y="3536"/>
                    </a:cubicBezTo>
                    <a:cubicBezTo>
                      <a:pt x="750" y="3534"/>
                      <a:pt x="731" y="3550"/>
                      <a:pt x="729" y="3572"/>
                    </a:cubicBezTo>
                    <a:cubicBezTo>
                      <a:pt x="728" y="3594"/>
                      <a:pt x="744" y="3614"/>
                      <a:pt x="766" y="3615"/>
                    </a:cubicBezTo>
                    <a:cubicBezTo>
                      <a:pt x="775" y="3616"/>
                      <a:pt x="784" y="3617"/>
                      <a:pt x="793" y="3617"/>
                    </a:cubicBezTo>
                    <a:lnTo>
                      <a:pt x="820" y="4248"/>
                    </a:lnTo>
                    <a:cubicBezTo>
                      <a:pt x="823" y="4305"/>
                      <a:pt x="856" y="4355"/>
                      <a:pt x="908" y="4379"/>
                    </a:cubicBezTo>
                    <a:lnTo>
                      <a:pt x="1208" y="4521"/>
                    </a:lnTo>
                    <a:lnTo>
                      <a:pt x="1229" y="4681"/>
                    </a:lnTo>
                    <a:cubicBezTo>
                      <a:pt x="1229" y="4703"/>
                      <a:pt x="1248" y="4721"/>
                      <a:pt x="1270" y="4721"/>
                    </a:cubicBezTo>
                    <a:cubicBezTo>
                      <a:pt x="1387" y="4738"/>
                      <a:pt x="1509" y="4738"/>
                      <a:pt x="1635" y="4721"/>
                    </a:cubicBezTo>
                    <a:cubicBezTo>
                      <a:pt x="1658" y="4721"/>
                      <a:pt x="1676" y="4703"/>
                      <a:pt x="1676" y="4681"/>
                    </a:cubicBezTo>
                    <a:lnTo>
                      <a:pt x="1696" y="4524"/>
                    </a:lnTo>
                    <a:cubicBezTo>
                      <a:pt x="1772" y="4487"/>
                      <a:pt x="1894" y="4429"/>
                      <a:pt x="1984" y="4386"/>
                    </a:cubicBezTo>
                    <a:cubicBezTo>
                      <a:pt x="2048" y="4355"/>
                      <a:pt x="2089" y="4293"/>
                      <a:pt x="2092" y="4222"/>
                    </a:cubicBezTo>
                    <a:lnTo>
                      <a:pt x="2116" y="3618"/>
                    </a:lnTo>
                    <a:cubicBezTo>
                      <a:pt x="2127" y="3617"/>
                      <a:pt x="2138" y="3616"/>
                      <a:pt x="2149" y="3615"/>
                    </a:cubicBezTo>
                    <a:cubicBezTo>
                      <a:pt x="2171" y="3614"/>
                      <a:pt x="2188" y="3595"/>
                      <a:pt x="2186" y="3572"/>
                    </a:cubicBezTo>
                    <a:cubicBezTo>
                      <a:pt x="2184" y="3550"/>
                      <a:pt x="2165" y="3534"/>
                      <a:pt x="2143" y="3536"/>
                    </a:cubicBezTo>
                    <a:cubicBezTo>
                      <a:pt x="2135" y="3536"/>
                      <a:pt x="2128" y="3537"/>
                      <a:pt x="2120" y="3537"/>
                    </a:cubicBezTo>
                    <a:lnTo>
                      <a:pt x="2120" y="3535"/>
                    </a:lnTo>
                    <a:cubicBezTo>
                      <a:pt x="2120" y="3534"/>
                      <a:pt x="2120" y="3534"/>
                      <a:pt x="2120" y="3533"/>
                    </a:cubicBezTo>
                    <a:cubicBezTo>
                      <a:pt x="2120" y="3203"/>
                      <a:pt x="2308" y="2779"/>
                      <a:pt x="2444" y="2600"/>
                    </a:cubicBezTo>
                    <a:cubicBezTo>
                      <a:pt x="2577" y="2424"/>
                      <a:pt x="2707" y="2174"/>
                      <a:pt x="2712" y="2165"/>
                    </a:cubicBezTo>
                    <a:cubicBezTo>
                      <a:pt x="2831" y="1950"/>
                      <a:pt x="2894" y="1706"/>
                      <a:pt x="2894" y="1459"/>
                    </a:cubicBezTo>
                    <a:cubicBezTo>
                      <a:pt x="2894" y="664"/>
                      <a:pt x="2255" y="15"/>
                      <a:pt x="1464" y="1"/>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88" name="Freeform 10">
                <a:extLst>
                  <a:ext uri="{FF2B5EF4-FFF2-40B4-BE49-F238E27FC236}">
                    <a16:creationId xmlns:a16="http://schemas.microsoft.com/office/drawing/2014/main" id="{DC273811-2794-3CB5-44CD-DFAEEDB2479B}"/>
                  </a:ext>
                </a:extLst>
              </p:cNvPr>
              <p:cNvSpPr>
                <a:spLocks/>
              </p:cNvSpPr>
              <p:nvPr/>
            </p:nvSpPr>
            <p:spPr bwMode="auto">
              <a:xfrm>
                <a:off x="3513138" y="2079625"/>
                <a:ext cx="80962" cy="82550"/>
              </a:xfrm>
              <a:custGeom>
                <a:avLst/>
                <a:gdLst>
                  <a:gd name="T0" fmla="*/ 122 w 243"/>
                  <a:gd name="T1" fmla="*/ 243 h 243"/>
                  <a:gd name="T2" fmla="*/ 122 w 243"/>
                  <a:gd name="T3" fmla="*/ 243 h 243"/>
                  <a:gd name="T4" fmla="*/ 243 w 243"/>
                  <a:gd name="T5" fmla="*/ 122 h 243"/>
                  <a:gd name="T6" fmla="*/ 122 w 243"/>
                  <a:gd name="T7" fmla="*/ 0 h 243"/>
                  <a:gd name="T8" fmla="*/ 0 w 243"/>
                  <a:gd name="T9" fmla="*/ 122 h 243"/>
                  <a:gd name="T10" fmla="*/ 122 w 243"/>
                  <a:gd name="T11" fmla="*/ 243 h 243"/>
                </a:gdLst>
                <a:ahLst/>
                <a:cxnLst>
                  <a:cxn ang="0">
                    <a:pos x="T0" y="T1"/>
                  </a:cxn>
                  <a:cxn ang="0">
                    <a:pos x="T2" y="T3"/>
                  </a:cxn>
                  <a:cxn ang="0">
                    <a:pos x="T4" y="T5"/>
                  </a:cxn>
                  <a:cxn ang="0">
                    <a:pos x="T6" y="T7"/>
                  </a:cxn>
                  <a:cxn ang="0">
                    <a:pos x="T8" y="T9"/>
                  </a:cxn>
                  <a:cxn ang="0">
                    <a:pos x="T10" y="T11"/>
                  </a:cxn>
                </a:cxnLst>
                <a:rect l="0" t="0" r="r" b="b"/>
                <a:pathLst>
                  <a:path w="243" h="243">
                    <a:moveTo>
                      <a:pt x="122" y="243"/>
                    </a:moveTo>
                    <a:lnTo>
                      <a:pt x="122" y="243"/>
                    </a:lnTo>
                    <a:cubicBezTo>
                      <a:pt x="189" y="243"/>
                      <a:pt x="243" y="188"/>
                      <a:pt x="243" y="122"/>
                    </a:cubicBezTo>
                    <a:cubicBezTo>
                      <a:pt x="243" y="55"/>
                      <a:pt x="189" y="0"/>
                      <a:pt x="122" y="0"/>
                    </a:cubicBezTo>
                    <a:cubicBezTo>
                      <a:pt x="55" y="0"/>
                      <a:pt x="0" y="55"/>
                      <a:pt x="0" y="122"/>
                    </a:cubicBezTo>
                    <a:cubicBezTo>
                      <a:pt x="0" y="188"/>
                      <a:pt x="55" y="243"/>
                      <a:pt x="122" y="24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89" name="Freeform 11">
                <a:extLst>
                  <a:ext uri="{FF2B5EF4-FFF2-40B4-BE49-F238E27FC236}">
                    <a16:creationId xmlns:a16="http://schemas.microsoft.com/office/drawing/2014/main" id="{3E0BC17E-2A71-0A69-26E9-B78EDCB5D21E}"/>
                  </a:ext>
                </a:extLst>
              </p:cNvPr>
              <p:cNvSpPr>
                <a:spLocks noEditPoints="1"/>
              </p:cNvSpPr>
              <p:nvPr/>
            </p:nvSpPr>
            <p:spPr bwMode="auto">
              <a:xfrm>
                <a:off x="3248025" y="1738313"/>
                <a:ext cx="609600" cy="769938"/>
              </a:xfrm>
              <a:custGeom>
                <a:avLst/>
                <a:gdLst>
                  <a:gd name="T0" fmla="*/ 907 w 1816"/>
                  <a:gd name="T1" fmla="*/ 2234 h 2300"/>
                  <a:gd name="T2" fmla="*/ 902 w 1816"/>
                  <a:gd name="T3" fmla="*/ 1771 h 2300"/>
                  <a:gd name="T4" fmla="*/ 907 w 1816"/>
                  <a:gd name="T5" fmla="*/ 2234 h 2300"/>
                  <a:gd name="T6" fmla="*/ 570 w 1816"/>
                  <a:gd name="T7" fmla="*/ 1487 h 2300"/>
                  <a:gd name="T8" fmla="*/ 604 w 1816"/>
                  <a:gd name="T9" fmla="*/ 1871 h 2300"/>
                  <a:gd name="T10" fmla="*/ 570 w 1816"/>
                  <a:gd name="T11" fmla="*/ 1487 h 2300"/>
                  <a:gd name="T12" fmla="*/ 363 w 1816"/>
                  <a:gd name="T13" fmla="*/ 1146 h 2300"/>
                  <a:gd name="T14" fmla="*/ 430 w 1816"/>
                  <a:gd name="T15" fmla="*/ 1150 h 2300"/>
                  <a:gd name="T16" fmla="*/ 363 w 1816"/>
                  <a:gd name="T17" fmla="*/ 1146 h 2300"/>
                  <a:gd name="T18" fmla="*/ 141 w 1816"/>
                  <a:gd name="T19" fmla="*/ 384 h 2300"/>
                  <a:gd name="T20" fmla="*/ 437 w 1816"/>
                  <a:gd name="T21" fmla="*/ 947 h 2300"/>
                  <a:gd name="T22" fmla="*/ 141 w 1816"/>
                  <a:gd name="T23" fmla="*/ 384 h 2300"/>
                  <a:gd name="T24" fmla="*/ 907 w 1816"/>
                  <a:gd name="T25" fmla="*/ 66 h 2300"/>
                  <a:gd name="T26" fmla="*/ 902 w 1816"/>
                  <a:gd name="T27" fmla="*/ 521 h 2300"/>
                  <a:gd name="T28" fmla="*/ 907 w 1816"/>
                  <a:gd name="T29" fmla="*/ 66 h 2300"/>
                  <a:gd name="T30" fmla="*/ 1674 w 1816"/>
                  <a:gd name="T31" fmla="*/ 375 h 2300"/>
                  <a:gd name="T32" fmla="*/ 1488 w 1816"/>
                  <a:gd name="T33" fmla="*/ 1090 h 2300"/>
                  <a:gd name="T34" fmla="*/ 1267 w 1816"/>
                  <a:gd name="T35" fmla="*/ 388 h 2300"/>
                  <a:gd name="T36" fmla="*/ 1383 w 1816"/>
                  <a:gd name="T37" fmla="*/ 1228 h 2300"/>
                  <a:gd name="T38" fmla="*/ 1385 w 1816"/>
                  <a:gd name="T39" fmla="*/ 1150 h 2300"/>
                  <a:gd name="T40" fmla="*/ 1447 w 1816"/>
                  <a:gd name="T41" fmla="*/ 1147 h 2300"/>
                  <a:gd name="T42" fmla="*/ 1304 w 1816"/>
                  <a:gd name="T43" fmla="*/ 873 h 2300"/>
                  <a:gd name="T44" fmla="*/ 1245 w 1816"/>
                  <a:gd name="T45" fmla="*/ 812 h 2300"/>
                  <a:gd name="T46" fmla="*/ 1206 w 1816"/>
                  <a:gd name="T47" fmla="*/ 415 h 2300"/>
                  <a:gd name="T48" fmla="*/ 606 w 1816"/>
                  <a:gd name="T49" fmla="*/ 422 h 2300"/>
                  <a:gd name="T50" fmla="*/ 845 w 1816"/>
                  <a:gd name="T51" fmla="*/ 563 h 2300"/>
                  <a:gd name="T52" fmla="*/ 512 w 1816"/>
                  <a:gd name="T53" fmla="*/ 865 h 2300"/>
                  <a:gd name="T54" fmla="*/ 497 w 1816"/>
                  <a:gd name="T55" fmla="*/ 1150 h 2300"/>
                  <a:gd name="T56" fmla="*/ 502 w 1816"/>
                  <a:gd name="T57" fmla="*/ 974 h 2300"/>
                  <a:gd name="T58" fmla="*/ 902 w 1816"/>
                  <a:gd name="T59" fmla="*/ 604 h 2300"/>
                  <a:gd name="T60" fmla="*/ 1313 w 1816"/>
                  <a:gd name="T61" fmla="*/ 982 h 2300"/>
                  <a:gd name="T62" fmla="*/ 1313 w 1816"/>
                  <a:gd name="T63" fmla="*/ 1310 h 2300"/>
                  <a:gd name="T64" fmla="*/ 902 w 1816"/>
                  <a:gd name="T65" fmla="*/ 1688 h 2300"/>
                  <a:gd name="T66" fmla="*/ 502 w 1816"/>
                  <a:gd name="T67" fmla="*/ 1318 h 2300"/>
                  <a:gd name="T68" fmla="*/ 1208 w 1816"/>
                  <a:gd name="T69" fmla="*/ 1878 h 2300"/>
                  <a:gd name="T70" fmla="*/ 959 w 1816"/>
                  <a:gd name="T71" fmla="*/ 1729 h 2300"/>
                  <a:gd name="T72" fmla="*/ 1305 w 1816"/>
                  <a:gd name="T73" fmla="*/ 1418 h 2300"/>
                  <a:gd name="T74" fmla="*/ 1758 w 1816"/>
                  <a:gd name="T75" fmla="*/ 1794 h 2300"/>
                  <a:gd name="T76" fmla="*/ 1720 w 1816"/>
                  <a:gd name="T77" fmla="*/ 1821 h 2300"/>
                  <a:gd name="T78" fmla="*/ 1270 w 1816"/>
                  <a:gd name="T79" fmla="*/ 1905 h 2300"/>
                  <a:gd name="T80" fmla="*/ 1488 w 1816"/>
                  <a:gd name="T81" fmla="*/ 1203 h 2300"/>
                  <a:gd name="T82" fmla="*/ 1663 w 1816"/>
                  <a:gd name="T83" fmla="*/ 1431 h 2300"/>
                  <a:gd name="T84" fmla="*/ 1530 w 1816"/>
                  <a:gd name="T85" fmla="*/ 1146 h 2300"/>
                  <a:gd name="T86" fmla="*/ 1722 w 1816"/>
                  <a:gd name="T87" fmla="*/ 328 h 2300"/>
                  <a:gd name="T88" fmla="*/ 907 w 1816"/>
                  <a:gd name="T89" fmla="*/ 0 h 2300"/>
                  <a:gd name="T90" fmla="*/ 94 w 1816"/>
                  <a:gd name="T91" fmla="*/ 337 h 2300"/>
                  <a:gd name="T92" fmla="*/ 280 w 1816"/>
                  <a:gd name="T93" fmla="*/ 1146 h 2300"/>
                  <a:gd name="T94" fmla="*/ 153 w 1816"/>
                  <a:gd name="T95" fmla="*/ 1422 h 2300"/>
                  <a:gd name="T96" fmla="*/ 322 w 1816"/>
                  <a:gd name="T97" fmla="*/ 1203 h 2300"/>
                  <a:gd name="T98" fmla="*/ 542 w 1816"/>
                  <a:gd name="T99" fmla="*/ 1898 h 2300"/>
                  <a:gd name="T100" fmla="*/ 96 w 1816"/>
                  <a:gd name="T101" fmla="*/ 1813 h 2300"/>
                  <a:gd name="T102" fmla="*/ 30 w 1816"/>
                  <a:gd name="T103" fmla="*/ 1825 h 2300"/>
                  <a:gd name="T104" fmla="*/ 290 w 1816"/>
                  <a:gd name="T105" fmla="*/ 2025 h 2300"/>
                  <a:gd name="T106" fmla="*/ 907 w 1816"/>
                  <a:gd name="T107" fmla="*/ 2300 h 2300"/>
                  <a:gd name="T108" fmla="*/ 1525 w 1816"/>
                  <a:gd name="T109" fmla="*/ 2033 h 2300"/>
                  <a:gd name="T110" fmla="*/ 1785 w 1816"/>
                  <a:gd name="T111" fmla="*/ 1833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16" h="2300">
                    <a:moveTo>
                      <a:pt x="907" y="2234"/>
                    </a:moveTo>
                    <a:lnTo>
                      <a:pt x="907" y="2234"/>
                    </a:lnTo>
                    <a:cubicBezTo>
                      <a:pt x="800" y="2234"/>
                      <a:pt x="701" y="2118"/>
                      <a:pt x="627" y="1934"/>
                    </a:cubicBezTo>
                    <a:cubicBezTo>
                      <a:pt x="716" y="1892"/>
                      <a:pt x="809" y="1836"/>
                      <a:pt x="902" y="1771"/>
                    </a:cubicBezTo>
                    <a:cubicBezTo>
                      <a:pt x="997" y="1839"/>
                      <a:pt x="1093" y="1897"/>
                      <a:pt x="1185" y="1940"/>
                    </a:cubicBezTo>
                    <a:cubicBezTo>
                      <a:pt x="1111" y="2121"/>
                      <a:pt x="1013" y="2234"/>
                      <a:pt x="907" y="2234"/>
                    </a:cubicBezTo>
                    <a:close/>
                    <a:moveTo>
                      <a:pt x="570" y="1487"/>
                    </a:moveTo>
                    <a:lnTo>
                      <a:pt x="570" y="1487"/>
                    </a:lnTo>
                    <a:cubicBezTo>
                      <a:pt x="659" y="1577"/>
                      <a:pt x="752" y="1658"/>
                      <a:pt x="845" y="1729"/>
                    </a:cubicBezTo>
                    <a:cubicBezTo>
                      <a:pt x="763" y="1786"/>
                      <a:pt x="682" y="1833"/>
                      <a:pt x="604" y="1871"/>
                    </a:cubicBezTo>
                    <a:cubicBezTo>
                      <a:pt x="560" y="1745"/>
                      <a:pt x="528" y="1593"/>
                      <a:pt x="511" y="1427"/>
                    </a:cubicBezTo>
                    <a:cubicBezTo>
                      <a:pt x="530" y="1447"/>
                      <a:pt x="550" y="1467"/>
                      <a:pt x="570" y="1487"/>
                    </a:cubicBezTo>
                    <a:close/>
                    <a:moveTo>
                      <a:pt x="363" y="1146"/>
                    </a:moveTo>
                    <a:lnTo>
                      <a:pt x="363" y="1146"/>
                    </a:lnTo>
                    <a:cubicBezTo>
                      <a:pt x="385" y="1117"/>
                      <a:pt x="408" y="1087"/>
                      <a:pt x="431" y="1057"/>
                    </a:cubicBezTo>
                    <a:cubicBezTo>
                      <a:pt x="430" y="1088"/>
                      <a:pt x="430" y="1119"/>
                      <a:pt x="430" y="1150"/>
                    </a:cubicBezTo>
                    <a:cubicBezTo>
                      <a:pt x="430" y="1178"/>
                      <a:pt x="430" y="1207"/>
                      <a:pt x="431" y="1235"/>
                    </a:cubicBezTo>
                    <a:cubicBezTo>
                      <a:pt x="407" y="1205"/>
                      <a:pt x="384" y="1176"/>
                      <a:pt x="363" y="1146"/>
                    </a:cubicBezTo>
                    <a:close/>
                    <a:moveTo>
                      <a:pt x="141" y="384"/>
                    </a:moveTo>
                    <a:lnTo>
                      <a:pt x="141" y="384"/>
                    </a:lnTo>
                    <a:cubicBezTo>
                      <a:pt x="212" y="313"/>
                      <a:pt x="359" y="317"/>
                      <a:pt x="545" y="395"/>
                    </a:cubicBezTo>
                    <a:cubicBezTo>
                      <a:pt x="490" y="548"/>
                      <a:pt x="452" y="737"/>
                      <a:pt x="437" y="947"/>
                    </a:cubicBezTo>
                    <a:cubicBezTo>
                      <a:pt x="396" y="994"/>
                      <a:pt x="358" y="1041"/>
                      <a:pt x="322" y="1089"/>
                    </a:cubicBezTo>
                    <a:cubicBezTo>
                      <a:pt x="110" y="783"/>
                      <a:pt x="27" y="498"/>
                      <a:pt x="141" y="384"/>
                    </a:cubicBezTo>
                    <a:close/>
                    <a:moveTo>
                      <a:pt x="907" y="66"/>
                    </a:moveTo>
                    <a:lnTo>
                      <a:pt x="907" y="66"/>
                    </a:lnTo>
                    <a:cubicBezTo>
                      <a:pt x="1012" y="66"/>
                      <a:pt x="1109" y="176"/>
                      <a:pt x="1182" y="353"/>
                    </a:cubicBezTo>
                    <a:cubicBezTo>
                      <a:pt x="1091" y="397"/>
                      <a:pt x="996" y="453"/>
                      <a:pt x="902" y="521"/>
                    </a:cubicBezTo>
                    <a:cubicBezTo>
                      <a:pt x="810" y="456"/>
                      <a:pt x="718" y="402"/>
                      <a:pt x="630" y="360"/>
                    </a:cubicBezTo>
                    <a:cubicBezTo>
                      <a:pt x="703" y="179"/>
                      <a:pt x="801" y="66"/>
                      <a:pt x="907" y="66"/>
                    </a:cubicBezTo>
                    <a:close/>
                    <a:moveTo>
                      <a:pt x="1674" y="375"/>
                    </a:moveTo>
                    <a:lnTo>
                      <a:pt x="1674" y="375"/>
                    </a:lnTo>
                    <a:cubicBezTo>
                      <a:pt x="1747" y="448"/>
                      <a:pt x="1741" y="600"/>
                      <a:pt x="1658" y="792"/>
                    </a:cubicBezTo>
                    <a:cubicBezTo>
                      <a:pt x="1617" y="888"/>
                      <a:pt x="1559" y="988"/>
                      <a:pt x="1488" y="1090"/>
                    </a:cubicBezTo>
                    <a:cubicBezTo>
                      <a:pt x="1454" y="1045"/>
                      <a:pt x="1417" y="999"/>
                      <a:pt x="1378" y="955"/>
                    </a:cubicBezTo>
                    <a:cubicBezTo>
                      <a:pt x="1363" y="738"/>
                      <a:pt x="1324" y="544"/>
                      <a:pt x="1267" y="388"/>
                    </a:cubicBezTo>
                    <a:cubicBezTo>
                      <a:pt x="1455" y="309"/>
                      <a:pt x="1603" y="304"/>
                      <a:pt x="1674" y="375"/>
                    </a:cubicBezTo>
                    <a:close/>
                    <a:moveTo>
                      <a:pt x="1383" y="1228"/>
                    </a:moveTo>
                    <a:lnTo>
                      <a:pt x="1383" y="1228"/>
                    </a:lnTo>
                    <a:cubicBezTo>
                      <a:pt x="1384" y="1202"/>
                      <a:pt x="1385" y="1176"/>
                      <a:pt x="1385" y="1150"/>
                    </a:cubicBezTo>
                    <a:cubicBezTo>
                      <a:pt x="1385" y="1121"/>
                      <a:pt x="1384" y="1093"/>
                      <a:pt x="1383" y="1065"/>
                    </a:cubicBezTo>
                    <a:cubicBezTo>
                      <a:pt x="1405" y="1092"/>
                      <a:pt x="1426" y="1119"/>
                      <a:pt x="1447" y="1147"/>
                    </a:cubicBezTo>
                    <a:cubicBezTo>
                      <a:pt x="1427" y="1174"/>
                      <a:pt x="1405" y="1201"/>
                      <a:pt x="1383" y="1228"/>
                    </a:cubicBezTo>
                    <a:close/>
                    <a:moveTo>
                      <a:pt x="1304" y="873"/>
                    </a:moveTo>
                    <a:lnTo>
                      <a:pt x="1304" y="873"/>
                    </a:lnTo>
                    <a:cubicBezTo>
                      <a:pt x="1284" y="853"/>
                      <a:pt x="1265" y="832"/>
                      <a:pt x="1245" y="812"/>
                    </a:cubicBezTo>
                    <a:cubicBezTo>
                      <a:pt x="1152" y="720"/>
                      <a:pt x="1056" y="636"/>
                      <a:pt x="959" y="563"/>
                    </a:cubicBezTo>
                    <a:cubicBezTo>
                      <a:pt x="1042" y="504"/>
                      <a:pt x="1126" y="454"/>
                      <a:pt x="1206" y="415"/>
                    </a:cubicBezTo>
                    <a:cubicBezTo>
                      <a:pt x="1252" y="544"/>
                      <a:pt x="1286" y="701"/>
                      <a:pt x="1304" y="873"/>
                    </a:cubicBezTo>
                    <a:close/>
                    <a:moveTo>
                      <a:pt x="606" y="422"/>
                    </a:moveTo>
                    <a:lnTo>
                      <a:pt x="606" y="422"/>
                    </a:lnTo>
                    <a:cubicBezTo>
                      <a:pt x="684" y="460"/>
                      <a:pt x="764" y="507"/>
                      <a:pt x="845" y="563"/>
                    </a:cubicBezTo>
                    <a:cubicBezTo>
                      <a:pt x="752" y="634"/>
                      <a:pt x="660" y="715"/>
                      <a:pt x="571" y="804"/>
                    </a:cubicBezTo>
                    <a:cubicBezTo>
                      <a:pt x="551" y="824"/>
                      <a:pt x="531" y="844"/>
                      <a:pt x="512" y="865"/>
                    </a:cubicBezTo>
                    <a:cubicBezTo>
                      <a:pt x="530" y="699"/>
                      <a:pt x="562" y="547"/>
                      <a:pt x="606" y="422"/>
                    </a:cubicBezTo>
                    <a:close/>
                    <a:moveTo>
                      <a:pt x="497" y="1150"/>
                    </a:moveTo>
                    <a:lnTo>
                      <a:pt x="497" y="1150"/>
                    </a:lnTo>
                    <a:cubicBezTo>
                      <a:pt x="497" y="1090"/>
                      <a:pt x="499" y="1031"/>
                      <a:pt x="502" y="974"/>
                    </a:cubicBezTo>
                    <a:cubicBezTo>
                      <a:pt x="539" y="932"/>
                      <a:pt x="578" y="891"/>
                      <a:pt x="618" y="851"/>
                    </a:cubicBezTo>
                    <a:cubicBezTo>
                      <a:pt x="710" y="759"/>
                      <a:pt x="806" y="676"/>
                      <a:pt x="902" y="604"/>
                    </a:cubicBezTo>
                    <a:cubicBezTo>
                      <a:pt x="1002" y="678"/>
                      <a:pt x="1102" y="764"/>
                      <a:pt x="1198" y="859"/>
                    </a:cubicBezTo>
                    <a:cubicBezTo>
                      <a:pt x="1238" y="899"/>
                      <a:pt x="1276" y="940"/>
                      <a:pt x="1313" y="982"/>
                    </a:cubicBezTo>
                    <a:cubicBezTo>
                      <a:pt x="1316" y="1037"/>
                      <a:pt x="1318" y="1093"/>
                      <a:pt x="1318" y="1150"/>
                    </a:cubicBezTo>
                    <a:cubicBezTo>
                      <a:pt x="1318" y="1204"/>
                      <a:pt x="1316" y="1258"/>
                      <a:pt x="1313" y="1310"/>
                    </a:cubicBezTo>
                    <a:cubicBezTo>
                      <a:pt x="1277" y="1351"/>
                      <a:pt x="1239" y="1392"/>
                      <a:pt x="1199" y="1432"/>
                    </a:cubicBezTo>
                    <a:cubicBezTo>
                      <a:pt x="1102" y="1528"/>
                      <a:pt x="1002" y="1614"/>
                      <a:pt x="902" y="1688"/>
                    </a:cubicBezTo>
                    <a:cubicBezTo>
                      <a:pt x="806" y="1616"/>
                      <a:pt x="709" y="1533"/>
                      <a:pt x="617" y="1440"/>
                    </a:cubicBezTo>
                    <a:cubicBezTo>
                      <a:pt x="577" y="1400"/>
                      <a:pt x="538" y="1359"/>
                      <a:pt x="502" y="1318"/>
                    </a:cubicBezTo>
                    <a:cubicBezTo>
                      <a:pt x="498" y="1263"/>
                      <a:pt x="497" y="1207"/>
                      <a:pt x="497" y="1150"/>
                    </a:cubicBezTo>
                    <a:close/>
                    <a:moveTo>
                      <a:pt x="1208" y="1878"/>
                    </a:moveTo>
                    <a:lnTo>
                      <a:pt x="1208" y="1878"/>
                    </a:lnTo>
                    <a:cubicBezTo>
                      <a:pt x="1127" y="1839"/>
                      <a:pt x="1043" y="1789"/>
                      <a:pt x="959" y="1729"/>
                    </a:cubicBezTo>
                    <a:cubicBezTo>
                      <a:pt x="1056" y="1656"/>
                      <a:pt x="1153" y="1572"/>
                      <a:pt x="1246" y="1479"/>
                    </a:cubicBezTo>
                    <a:cubicBezTo>
                      <a:pt x="1266" y="1459"/>
                      <a:pt x="1285" y="1439"/>
                      <a:pt x="1305" y="1418"/>
                    </a:cubicBezTo>
                    <a:cubicBezTo>
                      <a:pt x="1287" y="1591"/>
                      <a:pt x="1254" y="1748"/>
                      <a:pt x="1208" y="1878"/>
                    </a:cubicBezTo>
                    <a:close/>
                    <a:moveTo>
                      <a:pt x="1758" y="1794"/>
                    </a:moveTo>
                    <a:lnTo>
                      <a:pt x="1758" y="1794"/>
                    </a:lnTo>
                    <a:cubicBezTo>
                      <a:pt x="1740" y="1791"/>
                      <a:pt x="1723" y="1803"/>
                      <a:pt x="1720" y="1821"/>
                    </a:cubicBezTo>
                    <a:cubicBezTo>
                      <a:pt x="1713" y="1861"/>
                      <a:pt x="1697" y="1893"/>
                      <a:pt x="1673" y="1916"/>
                    </a:cubicBezTo>
                    <a:cubicBezTo>
                      <a:pt x="1603" y="1987"/>
                      <a:pt x="1456" y="1983"/>
                      <a:pt x="1270" y="1905"/>
                    </a:cubicBezTo>
                    <a:cubicBezTo>
                      <a:pt x="1326" y="1748"/>
                      <a:pt x="1364" y="1554"/>
                      <a:pt x="1378" y="1337"/>
                    </a:cubicBezTo>
                    <a:cubicBezTo>
                      <a:pt x="1417" y="1293"/>
                      <a:pt x="1454" y="1248"/>
                      <a:pt x="1488" y="1203"/>
                    </a:cubicBezTo>
                    <a:cubicBezTo>
                      <a:pt x="1538" y="1275"/>
                      <a:pt x="1582" y="1347"/>
                      <a:pt x="1618" y="1416"/>
                    </a:cubicBezTo>
                    <a:cubicBezTo>
                      <a:pt x="1626" y="1433"/>
                      <a:pt x="1646" y="1439"/>
                      <a:pt x="1663" y="1431"/>
                    </a:cubicBezTo>
                    <a:cubicBezTo>
                      <a:pt x="1679" y="1422"/>
                      <a:pt x="1685" y="1402"/>
                      <a:pt x="1677" y="1386"/>
                    </a:cubicBezTo>
                    <a:cubicBezTo>
                      <a:pt x="1636" y="1307"/>
                      <a:pt x="1587" y="1227"/>
                      <a:pt x="1530" y="1146"/>
                    </a:cubicBezTo>
                    <a:cubicBezTo>
                      <a:pt x="1609" y="1035"/>
                      <a:pt x="1674" y="924"/>
                      <a:pt x="1719" y="818"/>
                    </a:cubicBezTo>
                    <a:cubicBezTo>
                      <a:pt x="1815" y="596"/>
                      <a:pt x="1816" y="422"/>
                      <a:pt x="1722" y="328"/>
                    </a:cubicBezTo>
                    <a:cubicBezTo>
                      <a:pt x="1629" y="236"/>
                      <a:pt x="1459" y="235"/>
                      <a:pt x="1243" y="326"/>
                    </a:cubicBezTo>
                    <a:cubicBezTo>
                      <a:pt x="1157" y="123"/>
                      <a:pt x="1039" y="0"/>
                      <a:pt x="907" y="0"/>
                    </a:cubicBezTo>
                    <a:cubicBezTo>
                      <a:pt x="773" y="0"/>
                      <a:pt x="654" y="126"/>
                      <a:pt x="568" y="332"/>
                    </a:cubicBezTo>
                    <a:cubicBezTo>
                      <a:pt x="354" y="243"/>
                      <a:pt x="186" y="245"/>
                      <a:pt x="94" y="337"/>
                    </a:cubicBezTo>
                    <a:cubicBezTo>
                      <a:pt x="0" y="431"/>
                      <a:pt x="0" y="605"/>
                      <a:pt x="96" y="827"/>
                    </a:cubicBezTo>
                    <a:cubicBezTo>
                      <a:pt x="140" y="930"/>
                      <a:pt x="203" y="1038"/>
                      <a:pt x="280" y="1146"/>
                    </a:cubicBezTo>
                    <a:cubicBezTo>
                      <a:pt x="225" y="1224"/>
                      <a:pt x="178" y="1301"/>
                      <a:pt x="138" y="1377"/>
                    </a:cubicBezTo>
                    <a:cubicBezTo>
                      <a:pt x="130" y="1394"/>
                      <a:pt x="136" y="1414"/>
                      <a:pt x="153" y="1422"/>
                    </a:cubicBezTo>
                    <a:cubicBezTo>
                      <a:pt x="169" y="1431"/>
                      <a:pt x="189" y="1424"/>
                      <a:pt x="198" y="1408"/>
                    </a:cubicBezTo>
                    <a:cubicBezTo>
                      <a:pt x="232" y="1341"/>
                      <a:pt x="274" y="1273"/>
                      <a:pt x="322" y="1203"/>
                    </a:cubicBezTo>
                    <a:cubicBezTo>
                      <a:pt x="357" y="1251"/>
                      <a:pt x="396" y="1298"/>
                      <a:pt x="437" y="1345"/>
                    </a:cubicBezTo>
                    <a:cubicBezTo>
                      <a:pt x="451" y="1555"/>
                      <a:pt x="488" y="1745"/>
                      <a:pt x="542" y="1898"/>
                    </a:cubicBezTo>
                    <a:cubicBezTo>
                      <a:pt x="358" y="1974"/>
                      <a:pt x="212" y="1978"/>
                      <a:pt x="142" y="1908"/>
                    </a:cubicBezTo>
                    <a:cubicBezTo>
                      <a:pt x="118" y="1884"/>
                      <a:pt x="103" y="1852"/>
                      <a:pt x="96" y="1813"/>
                    </a:cubicBezTo>
                    <a:cubicBezTo>
                      <a:pt x="93" y="1795"/>
                      <a:pt x="75" y="1783"/>
                      <a:pt x="57" y="1786"/>
                    </a:cubicBezTo>
                    <a:cubicBezTo>
                      <a:pt x="39" y="1789"/>
                      <a:pt x="27" y="1807"/>
                      <a:pt x="30" y="1825"/>
                    </a:cubicBezTo>
                    <a:cubicBezTo>
                      <a:pt x="40" y="1878"/>
                      <a:pt x="61" y="1922"/>
                      <a:pt x="95" y="1955"/>
                    </a:cubicBezTo>
                    <a:cubicBezTo>
                      <a:pt x="141" y="2002"/>
                      <a:pt x="208" y="2025"/>
                      <a:pt x="290" y="2025"/>
                    </a:cubicBezTo>
                    <a:cubicBezTo>
                      <a:pt x="369" y="2025"/>
                      <a:pt x="462" y="2003"/>
                      <a:pt x="566" y="1961"/>
                    </a:cubicBezTo>
                    <a:cubicBezTo>
                      <a:pt x="652" y="2171"/>
                      <a:pt x="772" y="2300"/>
                      <a:pt x="907" y="2300"/>
                    </a:cubicBezTo>
                    <a:cubicBezTo>
                      <a:pt x="1041" y="2300"/>
                      <a:pt x="1160" y="2174"/>
                      <a:pt x="1246" y="1967"/>
                    </a:cubicBezTo>
                    <a:cubicBezTo>
                      <a:pt x="1352" y="2011"/>
                      <a:pt x="1446" y="2033"/>
                      <a:pt x="1525" y="2033"/>
                    </a:cubicBezTo>
                    <a:cubicBezTo>
                      <a:pt x="1608" y="2033"/>
                      <a:pt x="1674" y="2010"/>
                      <a:pt x="1721" y="1963"/>
                    </a:cubicBezTo>
                    <a:cubicBezTo>
                      <a:pt x="1754" y="1930"/>
                      <a:pt x="1776" y="1886"/>
                      <a:pt x="1785" y="1833"/>
                    </a:cubicBezTo>
                    <a:cubicBezTo>
                      <a:pt x="1788" y="1815"/>
                      <a:pt x="1776" y="1798"/>
                      <a:pt x="1758" y="179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90" name="Freeform 12">
                <a:extLst>
                  <a:ext uri="{FF2B5EF4-FFF2-40B4-BE49-F238E27FC236}">
                    <a16:creationId xmlns:a16="http://schemas.microsoft.com/office/drawing/2014/main" id="{C152AC95-5AF9-2B48-5F6A-32AB962D27C4}"/>
                  </a:ext>
                </a:extLst>
              </p:cNvPr>
              <p:cNvSpPr>
                <a:spLocks/>
              </p:cNvSpPr>
              <p:nvPr/>
            </p:nvSpPr>
            <p:spPr bwMode="auto">
              <a:xfrm>
                <a:off x="3805238" y="2249488"/>
                <a:ext cx="61912" cy="63500"/>
              </a:xfrm>
              <a:custGeom>
                <a:avLst/>
                <a:gdLst>
                  <a:gd name="T0" fmla="*/ 93 w 185"/>
                  <a:gd name="T1" fmla="*/ 0 h 186"/>
                  <a:gd name="T2" fmla="*/ 93 w 185"/>
                  <a:gd name="T3" fmla="*/ 0 h 186"/>
                  <a:gd name="T4" fmla="*/ 0 w 185"/>
                  <a:gd name="T5" fmla="*/ 93 h 186"/>
                  <a:gd name="T6" fmla="*/ 93 w 185"/>
                  <a:gd name="T7" fmla="*/ 186 h 186"/>
                  <a:gd name="T8" fmla="*/ 185 w 185"/>
                  <a:gd name="T9" fmla="*/ 93 h 186"/>
                  <a:gd name="T10" fmla="*/ 93 w 185"/>
                  <a:gd name="T11" fmla="*/ 0 h 186"/>
                </a:gdLst>
                <a:ahLst/>
                <a:cxnLst>
                  <a:cxn ang="0">
                    <a:pos x="T0" y="T1"/>
                  </a:cxn>
                  <a:cxn ang="0">
                    <a:pos x="T2" y="T3"/>
                  </a:cxn>
                  <a:cxn ang="0">
                    <a:pos x="T4" y="T5"/>
                  </a:cxn>
                  <a:cxn ang="0">
                    <a:pos x="T6" y="T7"/>
                  </a:cxn>
                  <a:cxn ang="0">
                    <a:pos x="T8" y="T9"/>
                  </a:cxn>
                  <a:cxn ang="0">
                    <a:pos x="T10" y="T11"/>
                  </a:cxn>
                </a:cxnLst>
                <a:rect l="0" t="0" r="r" b="b"/>
                <a:pathLst>
                  <a:path w="185" h="186">
                    <a:moveTo>
                      <a:pt x="93" y="0"/>
                    </a:moveTo>
                    <a:lnTo>
                      <a:pt x="93" y="0"/>
                    </a:lnTo>
                    <a:cubicBezTo>
                      <a:pt x="41" y="0"/>
                      <a:pt x="0" y="42"/>
                      <a:pt x="0" y="93"/>
                    </a:cubicBezTo>
                    <a:cubicBezTo>
                      <a:pt x="0" y="144"/>
                      <a:pt x="41" y="186"/>
                      <a:pt x="93" y="186"/>
                    </a:cubicBezTo>
                    <a:cubicBezTo>
                      <a:pt x="144" y="186"/>
                      <a:pt x="185" y="144"/>
                      <a:pt x="185" y="93"/>
                    </a:cubicBezTo>
                    <a:cubicBezTo>
                      <a:pt x="185" y="42"/>
                      <a:pt x="144" y="0"/>
                      <a:pt x="93" y="0"/>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sp>
            <p:nvSpPr>
              <p:cNvPr id="91" name="Freeform 13">
                <a:extLst>
                  <a:ext uri="{FF2B5EF4-FFF2-40B4-BE49-F238E27FC236}">
                    <a16:creationId xmlns:a16="http://schemas.microsoft.com/office/drawing/2014/main" id="{C0A48335-F5EB-DA3C-E6EF-B357F68103AE}"/>
                  </a:ext>
                </a:extLst>
              </p:cNvPr>
              <p:cNvSpPr>
                <a:spLocks/>
              </p:cNvSpPr>
              <p:nvPr/>
            </p:nvSpPr>
            <p:spPr bwMode="auto">
              <a:xfrm>
                <a:off x="3238500" y="2247900"/>
                <a:ext cx="61912" cy="61913"/>
              </a:xfrm>
              <a:custGeom>
                <a:avLst/>
                <a:gdLst>
                  <a:gd name="T0" fmla="*/ 186 w 186"/>
                  <a:gd name="T1" fmla="*/ 93 h 185"/>
                  <a:gd name="T2" fmla="*/ 186 w 186"/>
                  <a:gd name="T3" fmla="*/ 93 h 185"/>
                  <a:gd name="T4" fmla="*/ 93 w 186"/>
                  <a:gd name="T5" fmla="*/ 0 h 185"/>
                  <a:gd name="T6" fmla="*/ 0 w 186"/>
                  <a:gd name="T7" fmla="*/ 93 h 185"/>
                  <a:gd name="T8" fmla="*/ 93 w 186"/>
                  <a:gd name="T9" fmla="*/ 185 h 185"/>
                  <a:gd name="T10" fmla="*/ 186 w 186"/>
                  <a:gd name="T11" fmla="*/ 93 h 185"/>
                </a:gdLst>
                <a:ahLst/>
                <a:cxnLst>
                  <a:cxn ang="0">
                    <a:pos x="T0" y="T1"/>
                  </a:cxn>
                  <a:cxn ang="0">
                    <a:pos x="T2" y="T3"/>
                  </a:cxn>
                  <a:cxn ang="0">
                    <a:pos x="T4" y="T5"/>
                  </a:cxn>
                  <a:cxn ang="0">
                    <a:pos x="T6" y="T7"/>
                  </a:cxn>
                  <a:cxn ang="0">
                    <a:pos x="T8" y="T9"/>
                  </a:cxn>
                  <a:cxn ang="0">
                    <a:pos x="T10" y="T11"/>
                  </a:cxn>
                </a:cxnLst>
                <a:rect l="0" t="0" r="r" b="b"/>
                <a:pathLst>
                  <a:path w="186" h="185">
                    <a:moveTo>
                      <a:pt x="186" y="93"/>
                    </a:moveTo>
                    <a:lnTo>
                      <a:pt x="186" y="93"/>
                    </a:lnTo>
                    <a:cubicBezTo>
                      <a:pt x="186" y="42"/>
                      <a:pt x="144" y="0"/>
                      <a:pt x="93" y="0"/>
                    </a:cubicBezTo>
                    <a:cubicBezTo>
                      <a:pt x="42" y="0"/>
                      <a:pt x="0" y="42"/>
                      <a:pt x="0" y="93"/>
                    </a:cubicBezTo>
                    <a:cubicBezTo>
                      <a:pt x="0" y="144"/>
                      <a:pt x="42" y="185"/>
                      <a:pt x="93" y="185"/>
                    </a:cubicBezTo>
                    <a:cubicBezTo>
                      <a:pt x="144" y="185"/>
                      <a:pt x="186" y="144"/>
                      <a:pt x="186" y="9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2400">
                  <a:solidFill>
                    <a:srgbClr val="000000"/>
                  </a:solidFill>
                  <a:latin typeface="Anova Light"/>
                </a:endParaRPr>
              </a:p>
            </p:txBody>
          </p:sp>
        </p:grpSp>
      </p:grpSp>
    </p:spTree>
    <p:custDataLst>
      <p:tags r:id="rId1"/>
    </p:custDataLst>
    <p:extLst>
      <p:ext uri="{BB962C8B-B14F-4D97-AF65-F5344CB8AC3E}">
        <p14:creationId xmlns:p14="http://schemas.microsoft.com/office/powerpoint/2010/main" val="346836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8DC0-7FB8-B6F1-8F11-0AAF4F75EB5C}"/>
              </a:ext>
            </a:extLst>
          </p:cNvPr>
          <p:cNvSpPr>
            <a:spLocks noGrp="1"/>
          </p:cNvSpPr>
          <p:nvPr>
            <p:ph type="title"/>
          </p:nvPr>
        </p:nvSpPr>
        <p:spPr/>
        <p:txBody>
          <a:bodyPr/>
          <a:lstStyle/>
          <a:p>
            <a:r>
              <a:rPr lang="en-US" dirty="0"/>
              <a:t>Question:</a:t>
            </a:r>
          </a:p>
        </p:txBody>
      </p:sp>
      <p:sp>
        <p:nvSpPr>
          <p:cNvPr id="4" name="Content Placeholder 3">
            <a:extLst>
              <a:ext uri="{FF2B5EF4-FFF2-40B4-BE49-F238E27FC236}">
                <a16:creationId xmlns:a16="http://schemas.microsoft.com/office/drawing/2014/main" id="{ED50D909-8F8C-5E89-AA12-CCC3A59EAFC6}"/>
              </a:ext>
            </a:extLst>
          </p:cNvPr>
          <p:cNvSpPr>
            <a:spLocks noGrp="1"/>
          </p:cNvSpPr>
          <p:nvPr>
            <p:ph sz="half" idx="1"/>
          </p:nvPr>
        </p:nvSpPr>
        <p:spPr>
          <a:xfrm>
            <a:off x="914400" y="2377440"/>
            <a:ext cx="10450286" cy="2971800"/>
          </a:xfrm>
        </p:spPr>
        <p:txBody>
          <a:bodyPr/>
          <a:lstStyle/>
          <a:p>
            <a:pPr marL="91440" indent="0">
              <a:buNone/>
            </a:pPr>
            <a:r>
              <a:rPr lang="en-US" sz="2400" i="1"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What are the tasks within your organization that are ripe for an AI application?</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91440" indent="0">
              <a:buNone/>
            </a:pPr>
            <a:endParaRPr lang="en-US" dirty="0"/>
          </a:p>
        </p:txBody>
      </p:sp>
    </p:spTree>
    <p:extLst>
      <p:ext uri="{BB962C8B-B14F-4D97-AF65-F5344CB8AC3E}">
        <p14:creationId xmlns:p14="http://schemas.microsoft.com/office/powerpoint/2010/main" val="118924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AI Readiness</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7576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437-54B9-4244-F10F-C478A240C8C4}"/>
              </a:ext>
            </a:extLst>
          </p:cNvPr>
          <p:cNvSpPr>
            <a:spLocks noGrp="1"/>
          </p:cNvSpPr>
          <p:nvPr>
            <p:ph type="title" idx="4294967295"/>
          </p:nvPr>
        </p:nvSpPr>
        <p:spPr>
          <a:xfrm>
            <a:off x="615697" y="660031"/>
            <a:ext cx="10515600" cy="517525"/>
          </a:xfrm>
        </p:spPr>
        <p:txBody>
          <a:bodyPr/>
          <a:lstStyle/>
          <a:p>
            <a:r>
              <a:rPr lang="en-US" dirty="0">
                <a:solidFill>
                  <a:srgbClr val="FF9933"/>
                </a:solidFill>
              </a:rPr>
              <a:t>Building an AI-Ready Team</a:t>
            </a:r>
          </a:p>
        </p:txBody>
      </p:sp>
      <p:sp>
        <p:nvSpPr>
          <p:cNvPr id="8" name="Rectangle: Rounded Corners 7">
            <a:extLst>
              <a:ext uri="{FF2B5EF4-FFF2-40B4-BE49-F238E27FC236}">
                <a16:creationId xmlns:a16="http://schemas.microsoft.com/office/drawing/2014/main" id="{F5D4F260-7AF8-9977-5C5B-C31125565FCC}"/>
              </a:ext>
            </a:extLst>
          </p:cNvPr>
          <p:cNvSpPr/>
          <p:nvPr/>
        </p:nvSpPr>
        <p:spPr>
          <a:xfrm>
            <a:off x="615697" y="1507538"/>
            <a:ext cx="11687043"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rgbClr val="0766D1">
                    <a:lumMod val="75000"/>
                  </a:srgbClr>
                </a:solidFill>
                <a:latin typeface="Anova Light"/>
              </a:rPr>
              <a:t>Take an Inside – Outside approach</a:t>
            </a:r>
          </a:p>
        </p:txBody>
      </p:sp>
      <p:sp>
        <p:nvSpPr>
          <p:cNvPr id="10" name="Oval 9">
            <a:extLst>
              <a:ext uri="{FF2B5EF4-FFF2-40B4-BE49-F238E27FC236}">
                <a16:creationId xmlns:a16="http://schemas.microsoft.com/office/drawing/2014/main" id="{C447E91B-4FE0-C544-1FB5-988232D87E37}"/>
              </a:ext>
            </a:extLst>
          </p:cNvPr>
          <p:cNvSpPr/>
          <p:nvPr/>
        </p:nvSpPr>
        <p:spPr>
          <a:xfrm>
            <a:off x="1452245" y="1513534"/>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1</a:t>
            </a:r>
          </a:p>
        </p:txBody>
      </p:sp>
    </p:spTree>
    <p:extLst>
      <p:ext uri="{BB962C8B-B14F-4D97-AF65-F5344CB8AC3E}">
        <p14:creationId xmlns:p14="http://schemas.microsoft.com/office/powerpoint/2010/main" val="244825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73FA4C-310B-885A-D05B-328DEA6FED17}"/>
              </a:ext>
            </a:extLst>
          </p:cNvPr>
          <p:cNvSpPr/>
          <p:nvPr/>
        </p:nvSpPr>
        <p:spPr>
          <a:xfrm>
            <a:off x="834955" y="1587062"/>
            <a:ext cx="5261043" cy="4550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4800">
              <a:solidFill>
                <a:srgbClr val="FFFFFF"/>
              </a:solidFill>
              <a:latin typeface="Anova Light"/>
            </a:endParaRPr>
          </a:p>
        </p:txBody>
      </p:sp>
      <p:sp>
        <p:nvSpPr>
          <p:cNvPr id="12" name="TextBox 11">
            <a:extLst>
              <a:ext uri="{FF2B5EF4-FFF2-40B4-BE49-F238E27FC236}">
                <a16:creationId xmlns:a16="http://schemas.microsoft.com/office/drawing/2014/main" id="{B9BA28EE-21D5-2242-82D2-4F0620A2E27E}"/>
              </a:ext>
            </a:extLst>
          </p:cNvPr>
          <p:cNvSpPr txBox="1"/>
          <p:nvPr/>
        </p:nvSpPr>
        <p:spPr>
          <a:xfrm>
            <a:off x="1560857" y="2826864"/>
            <a:ext cx="3788217" cy="1692579"/>
          </a:xfrm>
          <a:prstGeom prst="rect">
            <a:avLst/>
          </a:prstGeom>
          <a:noFill/>
        </p:spPr>
        <p:txBody>
          <a:bodyPr wrap="none" rtlCol="0">
            <a:spAutoFit/>
          </a:bodyPr>
          <a:lstStyle/>
          <a:p>
            <a:pPr algn="ctr" defTabSz="609630">
              <a:defRPr/>
            </a:pPr>
            <a:r>
              <a:rPr lang="en-US" sz="4000" b="1" dirty="0">
                <a:solidFill>
                  <a:srgbClr val="FFFFFF"/>
                </a:solidFill>
                <a:latin typeface="Anova Bold"/>
              </a:rPr>
              <a:t>Inside</a:t>
            </a:r>
          </a:p>
          <a:p>
            <a:pPr algn="ctr" defTabSz="609630">
              <a:defRPr/>
            </a:pPr>
            <a:r>
              <a:rPr lang="en-US" sz="2133" dirty="0">
                <a:solidFill>
                  <a:srgbClr val="FFFFFF"/>
                </a:solidFill>
                <a:latin typeface="Anova Light"/>
              </a:rPr>
              <a:t>Your SMEs</a:t>
            </a:r>
          </a:p>
          <a:p>
            <a:pPr algn="ctr" defTabSz="609630">
              <a:defRPr/>
            </a:pPr>
            <a:r>
              <a:rPr lang="en-US" sz="2133" dirty="0">
                <a:solidFill>
                  <a:srgbClr val="FFFFFF"/>
                </a:solidFill>
                <a:latin typeface="Anova Light"/>
              </a:rPr>
              <a:t>Small AI Exploratory Team</a:t>
            </a:r>
          </a:p>
          <a:p>
            <a:pPr algn="ctr" defTabSz="609630">
              <a:defRPr/>
            </a:pPr>
            <a:r>
              <a:rPr lang="en-US" sz="2133" dirty="0">
                <a:solidFill>
                  <a:srgbClr val="FFFFFF"/>
                </a:solidFill>
                <a:latin typeface="Anova Light"/>
              </a:rPr>
              <a:t>Your challenges/opportunities</a:t>
            </a:r>
          </a:p>
        </p:txBody>
      </p:sp>
      <p:sp>
        <p:nvSpPr>
          <p:cNvPr id="8" name="TextBox 7">
            <a:extLst>
              <a:ext uri="{FF2B5EF4-FFF2-40B4-BE49-F238E27FC236}">
                <a16:creationId xmlns:a16="http://schemas.microsoft.com/office/drawing/2014/main" id="{4A78503B-098A-9280-69F5-98D658819151}"/>
              </a:ext>
            </a:extLst>
          </p:cNvPr>
          <p:cNvSpPr txBox="1"/>
          <p:nvPr/>
        </p:nvSpPr>
        <p:spPr>
          <a:xfrm>
            <a:off x="6542976" y="2826863"/>
            <a:ext cx="4346063" cy="2020810"/>
          </a:xfrm>
          <a:prstGeom prst="rect">
            <a:avLst/>
          </a:prstGeom>
          <a:noFill/>
        </p:spPr>
        <p:txBody>
          <a:bodyPr wrap="none" rtlCol="0">
            <a:spAutoFit/>
          </a:bodyPr>
          <a:lstStyle/>
          <a:p>
            <a:pPr algn="ctr" defTabSz="609630">
              <a:defRPr/>
            </a:pPr>
            <a:r>
              <a:rPr lang="en-US" sz="4000" b="1" dirty="0">
                <a:solidFill>
                  <a:srgbClr val="0766D1"/>
                </a:solidFill>
                <a:latin typeface="Anova Bold"/>
              </a:rPr>
              <a:t>Outside</a:t>
            </a:r>
          </a:p>
          <a:p>
            <a:pPr algn="ctr" defTabSz="609630">
              <a:defRPr/>
            </a:pPr>
            <a:r>
              <a:rPr lang="en-US" sz="2133" dirty="0">
                <a:solidFill>
                  <a:srgbClr val="0766D1"/>
                </a:solidFill>
                <a:latin typeface="Anova Light"/>
              </a:rPr>
              <a:t>AI techniques</a:t>
            </a:r>
          </a:p>
          <a:p>
            <a:pPr algn="ctr" defTabSz="609630">
              <a:defRPr/>
            </a:pPr>
            <a:r>
              <a:rPr lang="en-US" sz="2133" dirty="0">
                <a:solidFill>
                  <a:srgbClr val="0766D1"/>
                </a:solidFill>
                <a:latin typeface="Anova Light"/>
              </a:rPr>
              <a:t>New external hire</a:t>
            </a:r>
          </a:p>
          <a:p>
            <a:pPr algn="ctr" defTabSz="609630">
              <a:defRPr/>
            </a:pPr>
            <a:r>
              <a:rPr lang="en-US" sz="2133" dirty="0">
                <a:solidFill>
                  <a:srgbClr val="0766D1"/>
                </a:solidFill>
                <a:latin typeface="Anova Light"/>
              </a:rPr>
              <a:t>Hackathons/University Challenges</a:t>
            </a:r>
          </a:p>
          <a:p>
            <a:pPr algn="ctr" defTabSz="609630">
              <a:defRPr/>
            </a:pPr>
            <a:endParaRPr lang="en-US" sz="2133" dirty="0">
              <a:solidFill>
                <a:srgbClr val="0766D1"/>
              </a:solidFill>
              <a:latin typeface="Anova Light"/>
            </a:endParaRPr>
          </a:p>
        </p:txBody>
      </p:sp>
      <p:sp>
        <p:nvSpPr>
          <p:cNvPr id="5" name="TextBox 4">
            <a:extLst>
              <a:ext uri="{FF2B5EF4-FFF2-40B4-BE49-F238E27FC236}">
                <a16:creationId xmlns:a16="http://schemas.microsoft.com/office/drawing/2014/main" id="{3E3A7FA8-8FDD-3912-2C9E-27CE91EDC844}"/>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dirty="0">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23" name="Title 22">
            <a:extLst>
              <a:ext uri="{FF2B5EF4-FFF2-40B4-BE49-F238E27FC236}">
                <a16:creationId xmlns:a16="http://schemas.microsoft.com/office/drawing/2014/main" id="{69921513-5D31-D364-0379-1398DC68F71F}"/>
              </a:ext>
            </a:extLst>
          </p:cNvPr>
          <p:cNvSpPr>
            <a:spLocks noGrp="1"/>
          </p:cNvSpPr>
          <p:nvPr>
            <p:ph type="title"/>
          </p:nvPr>
        </p:nvSpPr>
        <p:spPr/>
        <p:txBody>
          <a:bodyPr/>
          <a:lstStyle/>
          <a:p>
            <a:r>
              <a:rPr lang="en-US" dirty="0"/>
              <a:t>The Inside – Outside Approach</a:t>
            </a:r>
          </a:p>
        </p:txBody>
      </p:sp>
      <p:sp>
        <p:nvSpPr>
          <p:cNvPr id="25" name="Text Placeholder 24">
            <a:extLst>
              <a:ext uri="{FF2B5EF4-FFF2-40B4-BE49-F238E27FC236}">
                <a16:creationId xmlns:a16="http://schemas.microsoft.com/office/drawing/2014/main" id="{2AC90531-ACCE-FD34-0F97-FD0CC4038482}"/>
              </a:ext>
            </a:extLst>
          </p:cNvPr>
          <p:cNvSpPr>
            <a:spLocks noGrp="1"/>
          </p:cNvSpPr>
          <p:nvPr>
            <p:ph type="body" sz="quarter" idx="10"/>
          </p:nvPr>
        </p:nvSpPr>
        <p:spPr/>
        <p:txBody>
          <a:bodyPr/>
          <a:lstStyle/>
          <a:p>
            <a:r>
              <a:rPr lang="en-US" dirty="0"/>
              <a:t>Know what you are solving for</a:t>
            </a:r>
          </a:p>
        </p:txBody>
      </p:sp>
      <p:sp>
        <p:nvSpPr>
          <p:cNvPr id="24" name="Rectangle 23">
            <a:extLst>
              <a:ext uri="{FF2B5EF4-FFF2-40B4-BE49-F238E27FC236}">
                <a16:creationId xmlns:a16="http://schemas.microsoft.com/office/drawing/2014/main" id="{8BBE36F2-9841-6083-F1CF-D5F7E0896F72}"/>
              </a:ext>
            </a:extLst>
          </p:cNvPr>
          <p:cNvSpPr/>
          <p:nvPr/>
        </p:nvSpPr>
        <p:spPr>
          <a:xfrm>
            <a:off x="6095997" y="1587062"/>
            <a:ext cx="5261043" cy="455098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4800">
              <a:solidFill>
                <a:srgbClr val="FFFFFF"/>
              </a:solidFill>
              <a:latin typeface="Anova Light"/>
            </a:endParaRPr>
          </a:p>
        </p:txBody>
      </p:sp>
    </p:spTree>
    <p:custDataLst>
      <p:tags r:id="rId1"/>
    </p:custDataLst>
    <p:extLst>
      <p:ext uri="{BB962C8B-B14F-4D97-AF65-F5344CB8AC3E}">
        <p14:creationId xmlns:p14="http://schemas.microsoft.com/office/powerpoint/2010/main" val="3131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437-54B9-4244-F10F-C478A240C8C4}"/>
              </a:ext>
            </a:extLst>
          </p:cNvPr>
          <p:cNvSpPr>
            <a:spLocks noGrp="1"/>
          </p:cNvSpPr>
          <p:nvPr>
            <p:ph type="title" idx="4294967295"/>
          </p:nvPr>
        </p:nvSpPr>
        <p:spPr>
          <a:xfrm>
            <a:off x="615697" y="660031"/>
            <a:ext cx="10515600" cy="517525"/>
          </a:xfrm>
        </p:spPr>
        <p:txBody>
          <a:bodyPr/>
          <a:lstStyle/>
          <a:p>
            <a:r>
              <a:rPr lang="en-US" dirty="0">
                <a:solidFill>
                  <a:srgbClr val="FF9933"/>
                </a:solidFill>
              </a:rPr>
              <a:t>Building an AI-Ready Team</a:t>
            </a:r>
          </a:p>
        </p:txBody>
      </p:sp>
      <p:sp>
        <p:nvSpPr>
          <p:cNvPr id="8" name="Rectangle: Rounded Corners 7">
            <a:extLst>
              <a:ext uri="{FF2B5EF4-FFF2-40B4-BE49-F238E27FC236}">
                <a16:creationId xmlns:a16="http://schemas.microsoft.com/office/drawing/2014/main" id="{F5D4F260-7AF8-9977-5C5B-C31125565FCC}"/>
              </a:ext>
            </a:extLst>
          </p:cNvPr>
          <p:cNvSpPr/>
          <p:nvPr/>
        </p:nvSpPr>
        <p:spPr>
          <a:xfrm>
            <a:off x="615697" y="1507538"/>
            <a:ext cx="11687043"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chemeClr val="accent1">
                    <a:lumMod val="40000"/>
                    <a:lumOff val="60000"/>
                  </a:schemeClr>
                </a:solidFill>
                <a:latin typeface="Anova Light"/>
              </a:rPr>
              <a:t>Take an Inside – Outside approach</a:t>
            </a:r>
          </a:p>
        </p:txBody>
      </p:sp>
      <p:sp>
        <p:nvSpPr>
          <p:cNvPr id="10" name="Oval 9">
            <a:extLst>
              <a:ext uri="{FF2B5EF4-FFF2-40B4-BE49-F238E27FC236}">
                <a16:creationId xmlns:a16="http://schemas.microsoft.com/office/drawing/2014/main" id="{C447E91B-4FE0-C544-1FB5-988232D87E37}"/>
              </a:ext>
            </a:extLst>
          </p:cNvPr>
          <p:cNvSpPr/>
          <p:nvPr/>
        </p:nvSpPr>
        <p:spPr>
          <a:xfrm>
            <a:off x="1452245" y="1513534"/>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chemeClr val="accent1">
                    <a:lumMod val="40000"/>
                    <a:lumOff val="60000"/>
                  </a:schemeClr>
                </a:solidFill>
                <a:latin typeface="Anova Light"/>
              </a:rPr>
              <a:t>1</a:t>
            </a:r>
          </a:p>
        </p:txBody>
      </p:sp>
      <p:sp>
        <p:nvSpPr>
          <p:cNvPr id="9" name="Rectangle: Rounded Corners 8">
            <a:extLst>
              <a:ext uri="{FF2B5EF4-FFF2-40B4-BE49-F238E27FC236}">
                <a16:creationId xmlns:a16="http://schemas.microsoft.com/office/drawing/2014/main" id="{5E48E010-17F4-8839-30E5-7B59B043E0E8}"/>
              </a:ext>
            </a:extLst>
          </p:cNvPr>
          <p:cNvSpPr/>
          <p:nvPr/>
        </p:nvSpPr>
        <p:spPr>
          <a:xfrm>
            <a:off x="615697" y="2346958"/>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rgbClr val="0766D1">
                    <a:lumMod val="75000"/>
                  </a:srgbClr>
                </a:solidFill>
                <a:latin typeface="Anova Light"/>
              </a:rPr>
              <a:t>Compete for talent</a:t>
            </a:r>
          </a:p>
        </p:txBody>
      </p:sp>
      <p:sp>
        <p:nvSpPr>
          <p:cNvPr id="11" name="Oval 10">
            <a:extLst>
              <a:ext uri="{FF2B5EF4-FFF2-40B4-BE49-F238E27FC236}">
                <a16:creationId xmlns:a16="http://schemas.microsoft.com/office/drawing/2014/main" id="{D69145D2-5874-657F-F0FB-1DCF0AE23AFB}"/>
              </a:ext>
            </a:extLst>
          </p:cNvPr>
          <p:cNvSpPr/>
          <p:nvPr/>
        </p:nvSpPr>
        <p:spPr>
          <a:xfrm>
            <a:off x="1452245" y="2461306"/>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2</a:t>
            </a:r>
          </a:p>
        </p:txBody>
      </p:sp>
    </p:spTree>
    <p:extLst>
      <p:ext uri="{BB962C8B-B14F-4D97-AF65-F5344CB8AC3E}">
        <p14:creationId xmlns:p14="http://schemas.microsoft.com/office/powerpoint/2010/main" val="145264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8789-6CFA-9DCB-9C5E-D780A97A95D3}"/>
              </a:ext>
            </a:extLst>
          </p:cNvPr>
          <p:cNvSpPr>
            <a:spLocks noGrp="1"/>
          </p:cNvSpPr>
          <p:nvPr>
            <p:ph type="title"/>
          </p:nvPr>
        </p:nvSpPr>
        <p:spPr/>
        <p:txBody>
          <a:bodyPr/>
          <a:lstStyle/>
          <a:p>
            <a:r>
              <a:rPr lang="en-US" dirty="0"/>
              <a:t>Compete for talent</a:t>
            </a:r>
          </a:p>
        </p:txBody>
      </p:sp>
      <p:grpSp>
        <p:nvGrpSpPr>
          <p:cNvPr id="16" name="Group 15">
            <a:extLst>
              <a:ext uri="{FF2B5EF4-FFF2-40B4-BE49-F238E27FC236}">
                <a16:creationId xmlns:a16="http://schemas.microsoft.com/office/drawing/2014/main" id="{372C2DCB-6CE4-D73C-6DCA-F3BC79366120}"/>
              </a:ext>
            </a:extLst>
          </p:cNvPr>
          <p:cNvGrpSpPr/>
          <p:nvPr/>
        </p:nvGrpSpPr>
        <p:grpSpPr>
          <a:xfrm>
            <a:off x="3721847" y="2111663"/>
            <a:ext cx="4364052" cy="3019864"/>
            <a:chOff x="5624331" y="3167494"/>
            <a:chExt cx="6546078" cy="4529796"/>
          </a:xfrm>
        </p:grpSpPr>
        <p:sp>
          <p:nvSpPr>
            <p:cNvPr id="4" name="TextBox 3">
              <a:extLst>
                <a:ext uri="{FF2B5EF4-FFF2-40B4-BE49-F238E27FC236}">
                  <a16:creationId xmlns:a16="http://schemas.microsoft.com/office/drawing/2014/main" id="{4E907626-B696-863C-BBC2-08E00D198229}"/>
                </a:ext>
              </a:extLst>
            </p:cNvPr>
            <p:cNvSpPr txBox="1"/>
            <p:nvPr/>
          </p:nvSpPr>
          <p:spPr>
            <a:xfrm>
              <a:off x="5624331" y="6204766"/>
              <a:ext cx="6546078" cy="1492524"/>
            </a:xfrm>
            <a:prstGeom prst="rect">
              <a:avLst/>
            </a:prstGeom>
            <a:noFill/>
          </p:spPr>
          <p:txBody>
            <a:bodyPr wrap="square" rtlCol="0">
              <a:spAutoFit/>
            </a:bodyPr>
            <a:lstStyle/>
            <a:p>
              <a:pPr algn="ctr" defTabSz="609630"/>
              <a:r>
                <a:rPr lang="en-US" sz="2933" dirty="0">
                  <a:solidFill>
                    <a:srgbClr val="000000">
                      <a:lumMod val="85000"/>
                      <a:lumOff val="15000"/>
                    </a:srgbClr>
                  </a:solidFill>
                  <a:latin typeface="Anova Bold"/>
                </a:rPr>
                <a:t>Develop and Retain Current Talent</a:t>
              </a:r>
            </a:p>
          </p:txBody>
        </p:sp>
        <p:grpSp>
          <p:nvGrpSpPr>
            <p:cNvPr id="8" name="Group 7">
              <a:extLst>
                <a:ext uri="{FF2B5EF4-FFF2-40B4-BE49-F238E27FC236}">
                  <a16:creationId xmlns:a16="http://schemas.microsoft.com/office/drawing/2014/main" id="{4AEAB6F0-CBC3-1972-743E-073B47BD7241}"/>
                </a:ext>
              </a:extLst>
            </p:cNvPr>
            <p:cNvGrpSpPr/>
            <p:nvPr/>
          </p:nvGrpSpPr>
          <p:grpSpPr>
            <a:xfrm>
              <a:off x="7525770" y="3167494"/>
              <a:ext cx="2743200" cy="2743200"/>
              <a:chOff x="7525770" y="3167494"/>
              <a:chExt cx="2743200" cy="2743200"/>
            </a:xfrm>
          </p:grpSpPr>
          <p:sp>
            <p:nvSpPr>
              <p:cNvPr id="9" name="Oval 8">
                <a:extLst>
                  <a:ext uri="{FF2B5EF4-FFF2-40B4-BE49-F238E27FC236}">
                    <a16:creationId xmlns:a16="http://schemas.microsoft.com/office/drawing/2014/main" id="{92A954C2-9FCE-F82C-F821-7F28774566C4}"/>
                  </a:ext>
                </a:extLst>
              </p:cNvPr>
              <p:cNvSpPr/>
              <p:nvPr/>
            </p:nvSpPr>
            <p:spPr>
              <a:xfrm>
                <a:off x="7525770" y="3167494"/>
                <a:ext cx="2743200" cy="2743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08000"/>
                  </a:solidFill>
                  <a:latin typeface="Anova Light"/>
                </a:endParaRPr>
              </a:p>
            </p:txBody>
          </p:sp>
          <p:sp>
            <p:nvSpPr>
              <p:cNvPr id="10" name="Freeform 5">
                <a:extLst>
                  <a:ext uri="{FF2B5EF4-FFF2-40B4-BE49-F238E27FC236}">
                    <a16:creationId xmlns:a16="http://schemas.microsoft.com/office/drawing/2014/main" id="{5C3B3F98-AB32-32AB-65E8-ABC86155FE9E}"/>
                  </a:ext>
                </a:extLst>
              </p:cNvPr>
              <p:cNvSpPr>
                <a:spLocks noChangeAspect="1" noEditPoints="1"/>
              </p:cNvSpPr>
              <p:nvPr/>
            </p:nvSpPr>
            <p:spPr bwMode="auto">
              <a:xfrm>
                <a:off x="8021491" y="3709478"/>
                <a:ext cx="1817135" cy="1530322"/>
              </a:xfrm>
              <a:custGeom>
                <a:avLst/>
                <a:gdLst>
                  <a:gd name="T0" fmla="*/ 1180 w 4834"/>
                  <a:gd name="T1" fmla="*/ 1338 h 4075"/>
                  <a:gd name="T2" fmla="*/ 1180 w 4834"/>
                  <a:gd name="T3" fmla="*/ 1452 h 4075"/>
                  <a:gd name="T4" fmla="*/ 777 w 4834"/>
                  <a:gd name="T5" fmla="*/ 1049 h 4075"/>
                  <a:gd name="T6" fmla="*/ 3535 w 4834"/>
                  <a:gd name="T7" fmla="*/ 759 h 4075"/>
                  <a:gd name="T8" fmla="*/ 3535 w 4834"/>
                  <a:gd name="T9" fmla="*/ 759 h 4075"/>
                  <a:gd name="T10" fmla="*/ 3938 w 4834"/>
                  <a:gd name="T11" fmla="*/ 1049 h 4075"/>
                  <a:gd name="T12" fmla="*/ 3535 w 4834"/>
                  <a:gd name="T13" fmla="*/ 1452 h 4075"/>
                  <a:gd name="T14" fmla="*/ 2348 w 4834"/>
                  <a:gd name="T15" fmla="*/ 1356 h 4075"/>
                  <a:gd name="T16" fmla="*/ 2348 w 4834"/>
                  <a:gd name="T17" fmla="*/ 1470 h 4075"/>
                  <a:gd name="T18" fmla="*/ 1613 w 4834"/>
                  <a:gd name="T19" fmla="*/ 735 h 4075"/>
                  <a:gd name="T20" fmla="*/ 3803 w 4834"/>
                  <a:gd name="T21" fmla="*/ 3719 h 4075"/>
                  <a:gd name="T22" fmla="*/ 408 w 4834"/>
                  <a:gd name="T23" fmla="*/ 2762 h 4075"/>
                  <a:gd name="T24" fmla="*/ 699 w 4834"/>
                  <a:gd name="T25" fmla="*/ 3008 h 4075"/>
                  <a:gd name="T26" fmla="*/ 1875 w 4834"/>
                  <a:gd name="T27" fmla="*/ 3491 h 4075"/>
                  <a:gd name="T28" fmla="*/ 1863 w 4834"/>
                  <a:gd name="T29" fmla="*/ 3378 h 4075"/>
                  <a:gd name="T30" fmla="*/ 3214 w 4834"/>
                  <a:gd name="T31" fmla="*/ 2532 h 4075"/>
                  <a:gd name="T32" fmla="*/ 445 w 4834"/>
                  <a:gd name="T33" fmla="*/ 2639 h 4075"/>
                  <a:gd name="T34" fmla="*/ 1565 w 4834"/>
                  <a:gd name="T35" fmla="*/ 3265 h 4075"/>
                  <a:gd name="T36" fmla="*/ 742 w 4834"/>
                  <a:gd name="T37" fmla="*/ 2898 h 4075"/>
                  <a:gd name="T38" fmla="*/ 442 w 4834"/>
                  <a:gd name="T39" fmla="*/ 2642 h 4075"/>
                  <a:gd name="T40" fmla="*/ 970 w 4834"/>
                  <a:gd name="T41" fmla="*/ 2677 h 4075"/>
                  <a:gd name="T42" fmla="*/ 1614 w 4834"/>
                  <a:gd name="T43" fmla="*/ 3115 h 4075"/>
                  <a:gd name="T44" fmla="*/ 970 w 4834"/>
                  <a:gd name="T45" fmla="*/ 2677 h 4075"/>
                  <a:gd name="T46" fmla="*/ 1476 w 4834"/>
                  <a:gd name="T47" fmla="*/ 2483 h 4075"/>
                  <a:gd name="T48" fmla="*/ 3246 w 4834"/>
                  <a:gd name="T49" fmla="*/ 2420 h 4075"/>
                  <a:gd name="T50" fmla="*/ 2101 w 4834"/>
                  <a:gd name="T51" fmla="*/ 2743 h 4075"/>
                  <a:gd name="T52" fmla="*/ 1176 w 4834"/>
                  <a:gd name="T53" fmla="*/ 2052 h 4075"/>
                  <a:gd name="T54" fmla="*/ 1174 w 4834"/>
                  <a:gd name="T55" fmla="*/ 1645 h 4075"/>
                  <a:gd name="T56" fmla="*/ 1176 w 4834"/>
                  <a:gd name="T57" fmla="*/ 2052 h 4075"/>
                  <a:gd name="T58" fmla="*/ 3541 w 4834"/>
                  <a:gd name="T59" fmla="*/ 1645 h 4075"/>
                  <a:gd name="T60" fmla="*/ 3539 w 4834"/>
                  <a:gd name="T61" fmla="*/ 2052 h 4075"/>
                  <a:gd name="T62" fmla="*/ 3234 w 4834"/>
                  <a:gd name="T63" fmla="*/ 1508 h 4075"/>
                  <a:gd name="T64" fmla="*/ 3355 w 4834"/>
                  <a:gd name="T65" fmla="*/ 2154 h 4075"/>
                  <a:gd name="T66" fmla="*/ 4079 w 4834"/>
                  <a:gd name="T67" fmla="*/ 1942 h 4075"/>
                  <a:gd name="T68" fmla="*/ 3294 w 4834"/>
                  <a:gd name="T69" fmla="*/ 1401 h 4075"/>
                  <a:gd name="T70" fmla="*/ 2889 w 4834"/>
                  <a:gd name="T71" fmla="*/ 1456 h 4075"/>
                  <a:gd name="T72" fmla="*/ 1640 w 4834"/>
                  <a:gd name="T73" fmla="*/ 1514 h 4075"/>
                  <a:gd name="T74" fmla="*/ 927 w 4834"/>
                  <a:gd name="T75" fmla="*/ 1401 h 4075"/>
                  <a:gd name="T76" fmla="*/ 663 w 4834"/>
                  <a:gd name="T77" fmla="*/ 2060 h 4075"/>
                  <a:gd name="T78" fmla="*/ 1363 w 4834"/>
                  <a:gd name="T79" fmla="*/ 2622 h 4075"/>
                  <a:gd name="T80" fmla="*/ 1315 w 4834"/>
                  <a:gd name="T81" fmla="*/ 2742 h 4075"/>
                  <a:gd name="T82" fmla="*/ 353 w 4834"/>
                  <a:gd name="T83" fmla="*/ 2573 h 4075"/>
                  <a:gd name="T84" fmla="*/ 69 w 4834"/>
                  <a:gd name="T85" fmla="*/ 2927 h 4075"/>
                  <a:gd name="T86" fmla="*/ 3916 w 4834"/>
                  <a:gd name="T87" fmla="*/ 3768 h 4075"/>
                  <a:gd name="T88" fmla="*/ 4721 w 4834"/>
                  <a:gd name="T89" fmla="*/ 3634 h 4075"/>
                  <a:gd name="T90" fmla="*/ 4100 w 4834"/>
                  <a:gd name="T91" fmla="*/ 3634 h 4075"/>
                  <a:gd name="T92" fmla="*/ 4721 w 4834"/>
                  <a:gd name="T93" fmla="*/ 2708 h 4075"/>
                  <a:gd name="T94" fmla="*/ 4610 w 4834"/>
                  <a:gd name="T95" fmla="*/ 2484 h 4075"/>
                  <a:gd name="T96" fmla="*/ 4211 w 4834"/>
                  <a:gd name="T97" fmla="*/ 3858 h 4075"/>
                  <a:gd name="T98" fmla="*/ 4610 w 4834"/>
                  <a:gd name="T99" fmla="*/ 2484 h 4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34" h="4075">
                    <a:moveTo>
                      <a:pt x="1180" y="759"/>
                    </a:moveTo>
                    <a:lnTo>
                      <a:pt x="1180" y="759"/>
                    </a:lnTo>
                    <a:cubicBezTo>
                      <a:pt x="1340" y="759"/>
                      <a:pt x="1470" y="889"/>
                      <a:pt x="1470" y="1049"/>
                    </a:cubicBezTo>
                    <a:cubicBezTo>
                      <a:pt x="1470" y="1208"/>
                      <a:pt x="1340" y="1338"/>
                      <a:pt x="1180" y="1338"/>
                    </a:cubicBezTo>
                    <a:cubicBezTo>
                      <a:pt x="1021" y="1338"/>
                      <a:pt x="891" y="1208"/>
                      <a:pt x="891" y="1049"/>
                    </a:cubicBezTo>
                    <a:cubicBezTo>
                      <a:pt x="891" y="889"/>
                      <a:pt x="1021" y="759"/>
                      <a:pt x="1180" y="759"/>
                    </a:cubicBezTo>
                    <a:lnTo>
                      <a:pt x="1180" y="759"/>
                    </a:lnTo>
                    <a:close/>
                    <a:moveTo>
                      <a:pt x="1180" y="1452"/>
                    </a:moveTo>
                    <a:lnTo>
                      <a:pt x="1180" y="1452"/>
                    </a:lnTo>
                    <a:cubicBezTo>
                      <a:pt x="1403" y="1452"/>
                      <a:pt x="1583" y="1271"/>
                      <a:pt x="1583" y="1049"/>
                    </a:cubicBezTo>
                    <a:cubicBezTo>
                      <a:pt x="1583" y="826"/>
                      <a:pt x="1403" y="646"/>
                      <a:pt x="1180" y="646"/>
                    </a:cubicBezTo>
                    <a:cubicBezTo>
                      <a:pt x="958" y="646"/>
                      <a:pt x="777" y="826"/>
                      <a:pt x="777" y="1049"/>
                    </a:cubicBezTo>
                    <a:cubicBezTo>
                      <a:pt x="777" y="1271"/>
                      <a:pt x="958" y="1452"/>
                      <a:pt x="1180" y="1452"/>
                    </a:cubicBezTo>
                    <a:lnTo>
                      <a:pt x="1180" y="1452"/>
                    </a:lnTo>
                    <a:close/>
                    <a:moveTo>
                      <a:pt x="3535" y="759"/>
                    </a:moveTo>
                    <a:lnTo>
                      <a:pt x="3535" y="759"/>
                    </a:lnTo>
                    <a:cubicBezTo>
                      <a:pt x="3695" y="759"/>
                      <a:pt x="3824" y="889"/>
                      <a:pt x="3824" y="1049"/>
                    </a:cubicBezTo>
                    <a:cubicBezTo>
                      <a:pt x="3824" y="1208"/>
                      <a:pt x="3695" y="1338"/>
                      <a:pt x="3535" y="1338"/>
                    </a:cubicBezTo>
                    <a:cubicBezTo>
                      <a:pt x="3375" y="1338"/>
                      <a:pt x="3245" y="1208"/>
                      <a:pt x="3245" y="1049"/>
                    </a:cubicBezTo>
                    <a:cubicBezTo>
                      <a:pt x="3245" y="889"/>
                      <a:pt x="3375" y="759"/>
                      <a:pt x="3535" y="759"/>
                    </a:cubicBezTo>
                    <a:lnTo>
                      <a:pt x="3535" y="759"/>
                    </a:lnTo>
                    <a:close/>
                    <a:moveTo>
                      <a:pt x="3535" y="1452"/>
                    </a:moveTo>
                    <a:lnTo>
                      <a:pt x="3535" y="1452"/>
                    </a:lnTo>
                    <a:cubicBezTo>
                      <a:pt x="3757" y="1452"/>
                      <a:pt x="3938" y="1271"/>
                      <a:pt x="3938" y="1049"/>
                    </a:cubicBezTo>
                    <a:cubicBezTo>
                      <a:pt x="3938" y="826"/>
                      <a:pt x="3757" y="646"/>
                      <a:pt x="3535" y="646"/>
                    </a:cubicBezTo>
                    <a:cubicBezTo>
                      <a:pt x="3313" y="646"/>
                      <a:pt x="3132" y="826"/>
                      <a:pt x="3132" y="1049"/>
                    </a:cubicBezTo>
                    <a:cubicBezTo>
                      <a:pt x="3132" y="1271"/>
                      <a:pt x="3313" y="1452"/>
                      <a:pt x="3535" y="1452"/>
                    </a:cubicBezTo>
                    <a:lnTo>
                      <a:pt x="3535" y="1452"/>
                    </a:lnTo>
                    <a:close/>
                    <a:moveTo>
                      <a:pt x="2348" y="113"/>
                    </a:moveTo>
                    <a:lnTo>
                      <a:pt x="2348" y="113"/>
                    </a:lnTo>
                    <a:cubicBezTo>
                      <a:pt x="2691" y="113"/>
                      <a:pt x="2970" y="392"/>
                      <a:pt x="2970" y="735"/>
                    </a:cubicBezTo>
                    <a:cubicBezTo>
                      <a:pt x="2970" y="1078"/>
                      <a:pt x="2691" y="1356"/>
                      <a:pt x="2348" y="1356"/>
                    </a:cubicBezTo>
                    <a:cubicBezTo>
                      <a:pt x="2006" y="1356"/>
                      <a:pt x="1727" y="1078"/>
                      <a:pt x="1727" y="735"/>
                    </a:cubicBezTo>
                    <a:cubicBezTo>
                      <a:pt x="1727" y="392"/>
                      <a:pt x="2006" y="113"/>
                      <a:pt x="2348" y="113"/>
                    </a:cubicBezTo>
                    <a:lnTo>
                      <a:pt x="2348" y="113"/>
                    </a:lnTo>
                    <a:close/>
                    <a:moveTo>
                      <a:pt x="2348" y="1470"/>
                    </a:moveTo>
                    <a:lnTo>
                      <a:pt x="2348" y="1470"/>
                    </a:lnTo>
                    <a:cubicBezTo>
                      <a:pt x="2754" y="1470"/>
                      <a:pt x="3083" y="1140"/>
                      <a:pt x="3083" y="735"/>
                    </a:cubicBezTo>
                    <a:cubicBezTo>
                      <a:pt x="3083" y="330"/>
                      <a:pt x="2754" y="0"/>
                      <a:pt x="2348" y="0"/>
                    </a:cubicBezTo>
                    <a:cubicBezTo>
                      <a:pt x="1943" y="0"/>
                      <a:pt x="1613" y="330"/>
                      <a:pt x="1613" y="735"/>
                    </a:cubicBezTo>
                    <a:cubicBezTo>
                      <a:pt x="1613" y="1140"/>
                      <a:pt x="1943" y="1470"/>
                      <a:pt x="2348" y="1470"/>
                    </a:cubicBezTo>
                    <a:lnTo>
                      <a:pt x="2348" y="1470"/>
                    </a:lnTo>
                    <a:close/>
                    <a:moveTo>
                      <a:pt x="3803" y="3719"/>
                    </a:moveTo>
                    <a:lnTo>
                      <a:pt x="3803" y="3719"/>
                    </a:lnTo>
                    <a:lnTo>
                      <a:pt x="2065" y="3961"/>
                    </a:lnTo>
                    <a:cubicBezTo>
                      <a:pt x="2054" y="3961"/>
                      <a:pt x="1003" y="3986"/>
                      <a:pt x="163" y="2864"/>
                    </a:cubicBezTo>
                    <a:cubicBezTo>
                      <a:pt x="153" y="2841"/>
                      <a:pt x="118" y="2745"/>
                      <a:pt x="207" y="2686"/>
                    </a:cubicBezTo>
                    <a:cubicBezTo>
                      <a:pt x="262" y="2649"/>
                      <a:pt x="347" y="2707"/>
                      <a:pt x="408" y="2762"/>
                    </a:cubicBezTo>
                    <a:cubicBezTo>
                      <a:pt x="426" y="2778"/>
                      <a:pt x="443" y="2795"/>
                      <a:pt x="460" y="2813"/>
                    </a:cubicBezTo>
                    <a:cubicBezTo>
                      <a:pt x="482" y="2835"/>
                      <a:pt x="505" y="2858"/>
                      <a:pt x="529" y="2879"/>
                    </a:cubicBezTo>
                    <a:cubicBezTo>
                      <a:pt x="576" y="2919"/>
                      <a:pt x="626" y="2956"/>
                      <a:pt x="675" y="2991"/>
                    </a:cubicBezTo>
                    <a:lnTo>
                      <a:pt x="699" y="3008"/>
                    </a:lnTo>
                    <a:cubicBezTo>
                      <a:pt x="793" y="3076"/>
                      <a:pt x="889" y="3138"/>
                      <a:pt x="984" y="3194"/>
                    </a:cubicBezTo>
                    <a:cubicBezTo>
                      <a:pt x="1270" y="3362"/>
                      <a:pt x="1516" y="3455"/>
                      <a:pt x="1755" y="3485"/>
                    </a:cubicBezTo>
                    <a:cubicBezTo>
                      <a:pt x="1758" y="3486"/>
                      <a:pt x="1761" y="3486"/>
                      <a:pt x="1765" y="3486"/>
                    </a:cubicBezTo>
                    <a:cubicBezTo>
                      <a:pt x="1799" y="3493"/>
                      <a:pt x="1836" y="3495"/>
                      <a:pt x="1875" y="3491"/>
                    </a:cubicBezTo>
                    <a:cubicBezTo>
                      <a:pt x="2108" y="3466"/>
                      <a:pt x="2565" y="3146"/>
                      <a:pt x="2584" y="3133"/>
                    </a:cubicBezTo>
                    <a:cubicBezTo>
                      <a:pt x="2610" y="3115"/>
                      <a:pt x="2616" y="3079"/>
                      <a:pt x="2598" y="3053"/>
                    </a:cubicBezTo>
                    <a:cubicBezTo>
                      <a:pt x="2580" y="3028"/>
                      <a:pt x="2545" y="3022"/>
                      <a:pt x="2519" y="3040"/>
                    </a:cubicBezTo>
                    <a:cubicBezTo>
                      <a:pt x="2394" y="3128"/>
                      <a:pt x="2032" y="3360"/>
                      <a:pt x="1863" y="3378"/>
                    </a:cubicBezTo>
                    <a:cubicBezTo>
                      <a:pt x="1750" y="3390"/>
                      <a:pt x="1706" y="3331"/>
                      <a:pt x="1692" y="3305"/>
                    </a:cubicBezTo>
                    <a:cubicBezTo>
                      <a:pt x="1671" y="3265"/>
                      <a:pt x="1674" y="3219"/>
                      <a:pt x="1700" y="3189"/>
                    </a:cubicBezTo>
                    <a:cubicBezTo>
                      <a:pt x="1762" y="3118"/>
                      <a:pt x="2232" y="2786"/>
                      <a:pt x="2540" y="2576"/>
                    </a:cubicBezTo>
                    <a:cubicBezTo>
                      <a:pt x="2610" y="2566"/>
                      <a:pt x="2958" y="2521"/>
                      <a:pt x="3214" y="2532"/>
                    </a:cubicBezTo>
                    <a:cubicBezTo>
                      <a:pt x="3441" y="2543"/>
                      <a:pt x="3704" y="2611"/>
                      <a:pt x="3803" y="2639"/>
                    </a:cubicBezTo>
                    <a:lnTo>
                      <a:pt x="3803" y="3719"/>
                    </a:lnTo>
                    <a:lnTo>
                      <a:pt x="3803" y="3719"/>
                    </a:lnTo>
                    <a:close/>
                    <a:moveTo>
                      <a:pt x="445" y="2639"/>
                    </a:moveTo>
                    <a:lnTo>
                      <a:pt x="445" y="2639"/>
                    </a:lnTo>
                    <a:cubicBezTo>
                      <a:pt x="455" y="2625"/>
                      <a:pt x="467" y="2614"/>
                      <a:pt x="483" y="2603"/>
                    </a:cubicBezTo>
                    <a:cubicBezTo>
                      <a:pt x="564" y="2549"/>
                      <a:pt x="713" y="2686"/>
                      <a:pt x="758" y="2737"/>
                    </a:cubicBezTo>
                    <a:cubicBezTo>
                      <a:pt x="771" y="2752"/>
                      <a:pt x="1076" y="3101"/>
                      <a:pt x="1565" y="3265"/>
                    </a:cubicBezTo>
                    <a:cubicBezTo>
                      <a:pt x="1567" y="3289"/>
                      <a:pt x="1572" y="3312"/>
                      <a:pt x="1581" y="3335"/>
                    </a:cubicBezTo>
                    <a:cubicBezTo>
                      <a:pt x="1414" y="3290"/>
                      <a:pt x="1239" y="3212"/>
                      <a:pt x="1041" y="3096"/>
                    </a:cubicBezTo>
                    <a:cubicBezTo>
                      <a:pt x="949" y="3042"/>
                      <a:pt x="857" y="2981"/>
                      <a:pt x="765" y="2915"/>
                    </a:cubicBezTo>
                    <a:lnTo>
                      <a:pt x="742" y="2898"/>
                    </a:lnTo>
                    <a:cubicBezTo>
                      <a:pt x="693" y="2863"/>
                      <a:pt x="646" y="2830"/>
                      <a:pt x="603" y="2793"/>
                    </a:cubicBezTo>
                    <a:cubicBezTo>
                      <a:pt x="581" y="2774"/>
                      <a:pt x="561" y="2754"/>
                      <a:pt x="541" y="2733"/>
                    </a:cubicBezTo>
                    <a:cubicBezTo>
                      <a:pt x="523" y="2714"/>
                      <a:pt x="504" y="2695"/>
                      <a:pt x="484" y="2677"/>
                    </a:cubicBezTo>
                    <a:cubicBezTo>
                      <a:pt x="470" y="2664"/>
                      <a:pt x="456" y="2653"/>
                      <a:pt x="442" y="2642"/>
                    </a:cubicBezTo>
                    <a:cubicBezTo>
                      <a:pt x="443" y="2641"/>
                      <a:pt x="444" y="2640"/>
                      <a:pt x="445" y="2639"/>
                    </a:cubicBezTo>
                    <a:lnTo>
                      <a:pt x="445" y="2639"/>
                    </a:lnTo>
                    <a:close/>
                    <a:moveTo>
                      <a:pt x="970" y="2677"/>
                    </a:moveTo>
                    <a:lnTo>
                      <a:pt x="970" y="2677"/>
                    </a:lnTo>
                    <a:cubicBezTo>
                      <a:pt x="974" y="2674"/>
                      <a:pt x="978" y="2671"/>
                      <a:pt x="981" y="2668"/>
                    </a:cubicBezTo>
                    <a:cubicBezTo>
                      <a:pt x="1023" y="2668"/>
                      <a:pt x="1152" y="2763"/>
                      <a:pt x="1247" y="2834"/>
                    </a:cubicBezTo>
                    <a:cubicBezTo>
                      <a:pt x="1371" y="2925"/>
                      <a:pt x="1509" y="3025"/>
                      <a:pt x="1644" y="3086"/>
                    </a:cubicBezTo>
                    <a:cubicBezTo>
                      <a:pt x="1631" y="3097"/>
                      <a:pt x="1621" y="3107"/>
                      <a:pt x="1614" y="3115"/>
                    </a:cubicBezTo>
                    <a:cubicBezTo>
                      <a:pt x="1604" y="3127"/>
                      <a:pt x="1596" y="3140"/>
                      <a:pt x="1589" y="3153"/>
                    </a:cubicBezTo>
                    <a:cubicBezTo>
                      <a:pt x="1286" y="3049"/>
                      <a:pt x="1057" y="2867"/>
                      <a:pt x="937" y="2756"/>
                    </a:cubicBezTo>
                    <a:cubicBezTo>
                      <a:pt x="939" y="2751"/>
                      <a:pt x="941" y="2745"/>
                      <a:pt x="941" y="2740"/>
                    </a:cubicBezTo>
                    <a:cubicBezTo>
                      <a:pt x="943" y="2696"/>
                      <a:pt x="969" y="2678"/>
                      <a:pt x="970" y="2677"/>
                    </a:cubicBezTo>
                    <a:lnTo>
                      <a:pt x="970" y="2677"/>
                    </a:lnTo>
                    <a:close/>
                    <a:moveTo>
                      <a:pt x="1476" y="2588"/>
                    </a:moveTo>
                    <a:lnTo>
                      <a:pt x="1476" y="2588"/>
                    </a:lnTo>
                    <a:cubicBezTo>
                      <a:pt x="1476" y="2553"/>
                      <a:pt x="1476" y="2518"/>
                      <a:pt x="1476" y="2483"/>
                    </a:cubicBezTo>
                    <a:cubicBezTo>
                      <a:pt x="1472" y="2071"/>
                      <a:pt x="1469" y="1742"/>
                      <a:pt x="1769" y="1562"/>
                    </a:cubicBezTo>
                    <a:cubicBezTo>
                      <a:pt x="1912" y="1742"/>
                      <a:pt x="2129" y="1849"/>
                      <a:pt x="2361" y="1849"/>
                    </a:cubicBezTo>
                    <a:cubicBezTo>
                      <a:pt x="2592" y="1849"/>
                      <a:pt x="2810" y="1742"/>
                      <a:pt x="2952" y="1562"/>
                    </a:cubicBezTo>
                    <a:cubicBezTo>
                      <a:pt x="3239" y="1734"/>
                      <a:pt x="3249" y="2039"/>
                      <a:pt x="3246" y="2420"/>
                    </a:cubicBezTo>
                    <a:cubicBezTo>
                      <a:pt x="3237" y="2420"/>
                      <a:pt x="3228" y="2419"/>
                      <a:pt x="3219" y="2419"/>
                    </a:cubicBezTo>
                    <a:cubicBezTo>
                      <a:pt x="2923" y="2405"/>
                      <a:pt x="2527" y="2463"/>
                      <a:pt x="2510" y="2465"/>
                    </a:cubicBezTo>
                    <a:cubicBezTo>
                      <a:pt x="2502" y="2467"/>
                      <a:pt x="2494" y="2470"/>
                      <a:pt x="2487" y="2475"/>
                    </a:cubicBezTo>
                    <a:cubicBezTo>
                      <a:pt x="2450" y="2500"/>
                      <a:pt x="2281" y="2615"/>
                      <a:pt x="2101" y="2743"/>
                    </a:cubicBezTo>
                    <a:cubicBezTo>
                      <a:pt x="1746" y="2712"/>
                      <a:pt x="1544" y="2623"/>
                      <a:pt x="1476" y="2588"/>
                    </a:cubicBezTo>
                    <a:lnTo>
                      <a:pt x="1476" y="2588"/>
                    </a:lnTo>
                    <a:close/>
                    <a:moveTo>
                      <a:pt x="1176" y="2052"/>
                    </a:moveTo>
                    <a:lnTo>
                      <a:pt x="1176" y="2052"/>
                    </a:lnTo>
                    <a:cubicBezTo>
                      <a:pt x="943" y="2052"/>
                      <a:pt x="804" y="2002"/>
                      <a:pt x="750" y="1977"/>
                    </a:cubicBezTo>
                    <a:lnTo>
                      <a:pt x="750" y="1941"/>
                    </a:lnTo>
                    <a:cubicBezTo>
                      <a:pt x="748" y="1724"/>
                      <a:pt x="753" y="1589"/>
                      <a:pt x="866" y="1508"/>
                    </a:cubicBezTo>
                    <a:cubicBezTo>
                      <a:pt x="944" y="1595"/>
                      <a:pt x="1056" y="1645"/>
                      <a:pt x="1174" y="1645"/>
                    </a:cubicBezTo>
                    <a:cubicBezTo>
                      <a:pt x="1292" y="1645"/>
                      <a:pt x="1403" y="1595"/>
                      <a:pt x="1481" y="1508"/>
                    </a:cubicBezTo>
                    <a:cubicBezTo>
                      <a:pt x="1514" y="1531"/>
                      <a:pt x="1537" y="1559"/>
                      <a:pt x="1555" y="1594"/>
                    </a:cubicBezTo>
                    <a:cubicBezTo>
                      <a:pt x="1447" y="1716"/>
                      <a:pt x="1398" y="1868"/>
                      <a:pt x="1377" y="2037"/>
                    </a:cubicBezTo>
                    <a:cubicBezTo>
                      <a:pt x="1314" y="2046"/>
                      <a:pt x="1247" y="2052"/>
                      <a:pt x="1176" y="2052"/>
                    </a:cubicBezTo>
                    <a:lnTo>
                      <a:pt x="1176" y="2052"/>
                    </a:lnTo>
                    <a:close/>
                    <a:moveTo>
                      <a:pt x="3234" y="1508"/>
                    </a:moveTo>
                    <a:lnTo>
                      <a:pt x="3234" y="1508"/>
                    </a:lnTo>
                    <a:cubicBezTo>
                      <a:pt x="3312" y="1595"/>
                      <a:pt x="3423" y="1645"/>
                      <a:pt x="3541" y="1645"/>
                    </a:cubicBezTo>
                    <a:cubicBezTo>
                      <a:pt x="3659" y="1645"/>
                      <a:pt x="3771" y="1595"/>
                      <a:pt x="3849" y="1508"/>
                    </a:cubicBezTo>
                    <a:cubicBezTo>
                      <a:pt x="3962" y="1589"/>
                      <a:pt x="3967" y="1724"/>
                      <a:pt x="3965" y="1941"/>
                    </a:cubicBezTo>
                    <a:lnTo>
                      <a:pt x="3965" y="1977"/>
                    </a:lnTo>
                    <a:cubicBezTo>
                      <a:pt x="3911" y="2002"/>
                      <a:pt x="3772" y="2052"/>
                      <a:pt x="3539" y="2052"/>
                    </a:cubicBezTo>
                    <a:cubicBezTo>
                      <a:pt x="3470" y="2052"/>
                      <a:pt x="3406" y="2047"/>
                      <a:pt x="3345" y="2038"/>
                    </a:cubicBezTo>
                    <a:cubicBezTo>
                      <a:pt x="3325" y="1866"/>
                      <a:pt x="3275" y="1711"/>
                      <a:pt x="3163" y="1588"/>
                    </a:cubicBezTo>
                    <a:cubicBezTo>
                      <a:pt x="3180" y="1556"/>
                      <a:pt x="3203" y="1530"/>
                      <a:pt x="3234" y="1508"/>
                    </a:cubicBezTo>
                    <a:lnTo>
                      <a:pt x="3234" y="1508"/>
                    </a:lnTo>
                    <a:close/>
                    <a:moveTo>
                      <a:pt x="3877" y="2543"/>
                    </a:moveTo>
                    <a:lnTo>
                      <a:pt x="3877" y="2543"/>
                    </a:lnTo>
                    <a:cubicBezTo>
                      <a:pt x="3864" y="2539"/>
                      <a:pt x="3616" y="2463"/>
                      <a:pt x="3360" y="2431"/>
                    </a:cubicBezTo>
                    <a:cubicBezTo>
                      <a:pt x="3361" y="2336"/>
                      <a:pt x="3361" y="2243"/>
                      <a:pt x="3355" y="2154"/>
                    </a:cubicBezTo>
                    <a:cubicBezTo>
                      <a:pt x="3414" y="2161"/>
                      <a:pt x="3475" y="2165"/>
                      <a:pt x="3539" y="2165"/>
                    </a:cubicBezTo>
                    <a:cubicBezTo>
                      <a:pt x="3883" y="2165"/>
                      <a:pt x="4045" y="2064"/>
                      <a:pt x="4052" y="2060"/>
                    </a:cubicBezTo>
                    <a:cubicBezTo>
                      <a:pt x="4069" y="2049"/>
                      <a:pt x="4078" y="2031"/>
                      <a:pt x="4078" y="2012"/>
                    </a:cubicBezTo>
                    <a:lnTo>
                      <a:pt x="4079" y="1942"/>
                    </a:lnTo>
                    <a:cubicBezTo>
                      <a:pt x="4081" y="1713"/>
                      <a:pt x="4083" y="1496"/>
                      <a:pt x="3861" y="1383"/>
                    </a:cubicBezTo>
                    <a:cubicBezTo>
                      <a:pt x="3835" y="1370"/>
                      <a:pt x="3804" y="1378"/>
                      <a:pt x="3788" y="1401"/>
                    </a:cubicBezTo>
                    <a:cubicBezTo>
                      <a:pt x="3732" y="1483"/>
                      <a:pt x="3640" y="1532"/>
                      <a:pt x="3541" y="1532"/>
                    </a:cubicBezTo>
                    <a:cubicBezTo>
                      <a:pt x="3443" y="1532"/>
                      <a:pt x="3350" y="1483"/>
                      <a:pt x="3294" y="1401"/>
                    </a:cubicBezTo>
                    <a:cubicBezTo>
                      <a:pt x="3278" y="1378"/>
                      <a:pt x="3247" y="1370"/>
                      <a:pt x="3221" y="1383"/>
                    </a:cubicBezTo>
                    <a:cubicBezTo>
                      <a:pt x="3159" y="1415"/>
                      <a:pt x="3112" y="1457"/>
                      <a:pt x="3077" y="1510"/>
                    </a:cubicBezTo>
                    <a:cubicBezTo>
                      <a:pt x="3044" y="1485"/>
                      <a:pt x="3008" y="1462"/>
                      <a:pt x="2968" y="1441"/>
                    </a:cubicBezTo>
                    <a:cubicBezTo>
                      <a:pt x="2942" y="1424"/>
                      <a:pt x="2907" y="1431"/>
                      <a:pt x="2889" y="1456"/>
                    </a:cubicBezTo>
                    <a:cubicBezTo>
                      <a:pt x="2770" y="1631"/>
                      <a:pt x="2572" y="1735"/>
                      <a:pt x="2361" y="1735"/>
                    </a:cubicBezTo>
                    <a:cubicBezTo>
                      <a:pt x="2149" y="1735"/>
                      <a:pt x="1952" y="1631"/>
                      <a:pt x="1832" y="1456"/>
                    </a:cubicBezTo>
                    <a:cubicBezTo>
                      <a:pt x="1816" y="1432"/>
                      <a:pt x="1784" y="1425"/>
                      <a:pt x="1759" y="1438"/>
                    </a:cubicBezTo>
                    <a:cubicBezTo>
                      <a:pt x="1714" y="1461"/>
                      <a:pt x="1675" y="1487"/>
                      <a:pt x="1640" y="1514"/>
                    </a:cubicBezTo>
                    <a:cubicBezTo>
                      <a:pt x="1605" y="1459"/>
                      <a:pt x="1557" y="1415"/>
                      <a:pt x="1493" y="1383"/>
                    </a:cubicBezTo>
                    <a:cubicBezTo>
                      <a:pt x="1468" y="1370"/>
                      <a:pt x="1437" y="1378"/>
                      <a:pt x="1421" y="1401"/>
                    </a:cubicBezTo>
                    <a:cubicBezTo>
                      <a:pt x="1365" y="1483"/>
                      <a:pt x="1273" y="1532"/>
                      <a:pt x="1174" y="1532"/>
                    </a:cubicBezTo>
                    <a:cubicBezTo>
                      <a:pt x="1075" y="1532"/>
                      <a:pt x="983" y="1483"/>
                      <a:pt x="927" y="1401"/>
                    </a:cubicBezTo>
                    <a:cubicBezTo>
                      <a:pt x="911" y="1378"/>
                      <a:pt x="880" y="1370"/>
                      <a:pt x="854" y="1383"/>
                    </a:cubicBezTo>
                    <a:cubicBezTo>
                      <a:pt x="632" y="1496"/>
                      <a:pt x="634" y="1713"/>
                      <a:pt x="636" y="1942"/>
                    </a:cubicBezTo>
                    <a:lnTo>
                      <a:pt x="637" y="2012"/>
                    </a:lnTo>
                    <a:cubicBezTo>
                      <a:pt x="637" y="2031"/>
                      <a:pt x="647" y="2049"/>
                      <a:pt x="663" y="2060"/>
                    </a:cubicBezTo>
                    <a:cubicBezTo>
                      <a:pt x="670" y="2064"/>
                      <a:pt x="832" y="2165"/>
                      <a:pt x="1176" y="2165"/>
                    </a:cubicBezTo>
                    <a:cubicBezTo>
                      <a:pt x="1243" y="2165"/>
                      <a:pt x="1306" y="2160"/>
                      <a:pt x="1366" y="2153"/>
                    </a:cubicBezTo>
                    <a:cubicBezTo>
                      <a:pt x="1360" y="2259"/>
                      <a:pt x="1361" y="2371"/>
                      <a:pt x="1362" y="2484"/>
                    </a:cubicBezTo>
                    <a:cubicBezTo>
                      <a:pt x="1362" y="2529"/>
                      <a:pt x="1363" y="2575"/>
                      <a:pt x="1363" y="2622"/>
                    </a:cubicBezTo>
                    <a:cubicBezTo>
                      <a:pt x="1363" y="2641"/>
                      <a:pt x="1372" y="2659"/>
                      <a:pt x="1388" y="2669"/>
                    </a:cubicBezTo>
                    <a:cubicBezTo>
                      <a:pt x="1397" y="2674"/>
                      <a:pt x="1576" y="2790"/>
                      <a:pt x="1962" y="2842"/>
                    </a:cubicBezTo>
                    <a:cubicBezTo>
                      <a:pt x="1881" y="2900"/>
                      <a:pt x="1805" y="2957"/>
                      <a:pt x="1744" y="3004"/>
                    </a:cubicBezTo>
                    <a:cubicBezTo>
                      <a:pt x="1605" y="2955"/>
                      <a:pt x="1451" y="2842"/>
                      <a:pt x="1315" y="2742"/>
                    </a:cubicBezTo>
                    <a:cubicBezTo>
                      <a:pt x="1124" y="2602"/>
                      <a:pt x="985" y="2499"/>
                      <a:pt x="903" y="2585"/>
                    </a:cubicBezTo>
                    <a:cubicBezTo>
                      <a:pt x="889" y="2596"/>
                      <a:pt x="861" y="2621"/>
                      <a:pt x="844" y="2663"/>
                    </a:cubicBezTo>
                    <a:cubicBezTo>
                      <a:pt x="818" y="2633"/>
                      <a:pt x="597" y="2390"/>
                      <a:pt x="420" y="2508"/>
                    </a:cubicBezTo>
                    <a:cubicBezTo>
                      <a:pt x="393" y="2527"/>
                      <a:pt x="370" y="2548"/>
                      <a:pt x="353" y="2573"/>
                    </a:cubicBezTo>
                    <a:cubicBezTo>
                      <a:pt x="350" y="2577"/>
                      <a:pt x="349" y="2581"/>
                      <a:pt x="348" y="2584"/>
                    </a:cubicBezTo>
                    <a:cubicBezTo>
                      <a:pt x="256" y="2543"/>
                      <a:pt x="188" y="2562"/>
                      <a:pt x="144" y="2592"/>
                    </a:cubicBezTo>
                    <a:cubicBezTo>
                      <a:pt x="0" y="2688"/>
                      <a:pt x="29" y="2848"/>
                      <a:pt x="63" y="2919"/>
                    </a:cubicBezTo>
                    <a:cubicBezTo>
                      <a:pt x="65" y="2922"/>
                      <a:pt x="66" y="2924"/>
                      <a:pt x="69" y="2927"/>
                    </a:cubicBezTo>
                    <a:cubicBezTo>
                      <a:pt x="886" y="4023"/>
                      <a:pt x="1876" y="4075"/>
                      <a:pt x="2050" y="4075"/>
                    </a:cubicBezTo>
                    <a:cubicBezTo>
                      <a:pt x="2063" y="4075"/>
                      <a:pt x="2071" y="4074"/>
                      <a:pt x="2075" y="4074"/>
                    </a:cubicBezTo>
                    <a:lnTo>
                      <a:pt x="3868" y="3825"/>
                    </a:lnTo>
                    <a:cubicBezTo>
                      <a:pt x="3896" y="3821"/>
                      <a:pt x="3916" y="3797"/>
                      <a:pt x="3916" y="3768"/>
                    </a:cubicBezTo>
                    <a:lnTo>
                      <a:pt x="3916" y="2597"/>
                    </a:lnTo>
                    <a:cubicBezTo>
                      <a:pt x="3916" y="2572"/>
                      <a:pt x="3900" y="2550"/>
                      <a:pt x="3877" y="2543"/>
                    </a:cubicBezTo>
                    <a:lnTo>
                      <a:pt x="3877" y="2543"/>
                    </a:lnTo>
                    <a:close/>
                    <a:moveTo>
                      <a:pt x="4721" y="3634"/>
                    </a:moveTo>
                    <a:lnTo>
                      <a:pt x="4721" y="3634"/>
                    </a:lnTo>
                    <a:cubicBezTo>
                      <a:pt x="4721" y="3695"/>
                      <a:pt x="4671" y="3745"/>
                      <a:pt x="4610" y="3745"/>
                    </a:cubicBezTo>
                    <a:lnTo>
                      <a:pt x="4211" y="3745"/>
                    </a:lnTo>
                    <a:cubicBezTo>
                      <a:pt x="4150" y="3745"/>
                      <a:pt x="4100" y="3695"/>
                      <a:pt x="4100" y="3634"/>
                    </a:cubicBezTo>
                    <a:lnTo>
                      <a:pt x="4100" y="2708"/>
                    </a:lnTo>
                    <a:cubicBezTo>
                      <a:pt x="4100" y="2647"/>
                      <a:pt x="4150" y="2597"/>
                      <a:pt x="4211" y="2597"/>
                    </a:cubicBezTo>
                    <a:lnTo>
                      <a:pt x="4610" y="2597"/>
                    </a:lnTo>
                    <a:cubicBezTo>
                      <a:pt x="4671" y="2597"/>
                      <a:pt x="4721" y="2647"/>
                      <a:pt x="4721" y="2708"/>
                    </a:cubicBezTo>
                    <a:lnTo>
                      <a:pt x="4721" y="3634"/>
                    </a:lnTo>
                    <a:lnTo>
                      <a:pt x="4721" y="3634"/>
                    </a:lnTo>
                    <a:close/>
                    <a:moveTo>
                      <a:pt x="4610" y="2484"/>
                    </a:moveTo>
                    <a:lnTo>
                      <a:pt x="4610" y="2484"/>
                    </a:lnTo>
                    <a:lnTo>
                      <a:pt x="4211" y="2484"/>
                    </a:lnTo>
                    <a:cubicBezTo>
                      <a:pt x="4087" y="2484"/>
                      <a:pt x="3987" y="2584"/>
                      <a:pt x="3987" y="2708"/>
                    </a:cubicBezTo>
                    <a:lnTo>
                      <a:pt x="3987" y="3634"/>
                    </a:lnTo>
                    <a:cubicBezTo>
                      <a:pt x="3987" y="3758"/>
                      <a:pt x="4087" y="3858"/>
                      <a:pt x="4211" y="3858"/>
                    </a:cubicBezTo>
                    <a:lnTo>
                      <a:pt x="4610" y="3858"/>
                    </a:lnTo>
                    <a:cubicBezTo>
                      <a:pt x="4734" y="3858"/>
                      <a:pt x="4834" y="3758"/>
                      <a:pt x="4834" y="3634"/>
                    </a:cubicBezTo>
                    <a:lnTo>
                      <a:pt x="4834" y="2708"/>
                    </a:lnTo>
                    <a:cubicBezTo>
                      <a:pt x="4834" y="2584"/>
                      <a:pt x="4734" y="2484"/>
                      <a:pt x="4610" y="2484"/>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609630"/>
                <a:endParaRPr lang="en-US" sz="4800">
                  <a:solidFill>
                    <a:srgbClr val="000000"/>
                  </a:solidFill>
                  <a:latin typeface="Anova Light"/>
                </a:endParaRPr>
              </a:p>
            </p:txBody>
          </p:sp>
        </p:grpSp>
      </p:grpSp>
      <p:grpSp>
        <p:nvGrpSpPr>
          <p:cNvPr id="17" name="Group 16">
            <a:extLst>
              <a:ext uri="{FF2B5EF4-FFF2-40B4-BE49-F238E27FC236}">
                <a16:creationId xmlns:a16="http://schemas.microsoft.com/office/drawing/2014/main" id="{85B1CCF5-687C-56B9-165B-DB85615D1C6A}"/>
              </a:ext>
            </a:extLst>
          </p:cNvPr>
          <p:cNvGrpSpPr/>
          <p:nvPr/>
        </p:nvGrpSpPr>
        <p:grpSpPr>
          <a:xfrm>
            <a:off x="8018124" y="2111663"/>
            <a:ext cx="3543904" cy="3019865"/>
            <a:chOff x="12027186" y="3167494"/>
            <a:chExt cx="5315856" cy="4529797"/>
          </a:xfrm>
        </p:grpSpPr>
        <p:sp>
          <p:nvSpPr>
            <p:cNvPr id="3" name="TextBox 2">
              <a:extLst>
                <a:ext uri="{FF2B5EF4-FFF2-40B4-BE49-F238E27FC236}">
                  <a16:creationId xmlns:a16="http://schemas.microsoft.com/office/drawing/2014/main" id="{B5F651EE-1C8D-0D4B-0C31-56EA81232737}"/>
                </a:ext>
              </a:extLst>
            </p:cNvPr>
            <p:cNvSpPr txBox="1"/>
            <p:nvPr/>
          </p:nvSpPr>
          <p:spPr>
            <a:xfrm>
              <a:off x="12027186" y="6204767"/>
              <a:ext cx="5315856" cy="1492524"/>
            </a:xfrm>
            <a:prstGeom prst="rect">
              <a:avLst/>
            </a:prstGeom>
            <a:noFill/>
          </p:spPr>
          <p:txBody>
            <a:bodyPr wrap="square" rtlCol="0">
              <a:spAutoFit/>
            </a:bodyPr>
            <a:lstStyle/>
            <a:p>
              <a:pPr algn="ctr" defTabSz="609630"/>
              <a:r>
                <a:rPr lang="en-US" sz="2933" dirty="0">
                  <a:solidFill>
                    <a:srgbClr val="000000">
                      <a:lumMod val="85000"/>
                      <a:lumOff val="15000"/>
                    </a:srgbClr>
                  </a:solidFill>
                  <a:latin typeface="Anova Bold"/>
                </a:rPr>
                <a:t>Establish Academic Connections</a:t>
              </a:r>
            </a:p>
          </p:txBody>
        </p:sp>
        <p:grpSp>
          <p:nvGrpSpPr>
            <p:cNvPr id="15" name="Group 14">
              <a:extLst>
                <a:ext uri="{FF2B5EF4-FFF2-40B4-BE49-F238E27FC236}">
                  <a16:creationId xmlns:a16="http://schemas.microsoft.com/office/drawing/2014/main" id="{51371363-F440-5449-450E-A5346BB5F3FD}"/>
                </a:ext>
              </a:extLst>
            </p:cNvPr>
            <p:cNvGrpSpPr/>
            <p:nvPr/>
          </p:nvGrpSpPr>
          <p:grpSpPr>
            <a:xfrm>
              <a:off x="13313514" y="3167494"/>
              <a:ext cx="2743200" cy="2743200"/>
              <a:chOff x="13313514" y="3167494"/>
              <a:chExt cx="2743200" cy="2743200"/>
            </a:xfrm>
          </p:grpSpPr>
          <p:sp>
            <p:nvSpPr>
              <p:cNvPr id="12" name="Oval 11">
                <a:extLst>
                  <a:ext uri="{FF2B5EF4-FFF2-40B4-BE49-F238E27FC236}">
                    <a16:creationId xmlns:a16="http://schemas.microsoft.com/office/drawing/2014/main" id="{1375F22E-B753-D385-4CBF-51A2355BA192}"/>
                  </a:ext>
                </a:extLst>
              </p:cNvPr>
              <p:cNvSpPr/>
              <p:nvPr/>
            </p:nvSpPr>
            <p:spPr>
              <a:xfrm>
                <a:off x="13313514" y="3167494"/>
                <a:ext cx="2743200" cy="2743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13" name="Freeform 13">
                <a:extLst>
                  <a:ext uri="{FF2B5EF4-FFF2-40B4-BE49-F238E27FC236}">
                    <a16:creationId xmlns:a16="http://schemas.microsoft.com/office/drawing/2014/main" id="{19E3FD64-E912-5CE0-ABC9-B1D2D9D35B44}"/>
                  </a:ext>
                </a:extLst>
              </p:cNvPr>
              <p:cNvSpPr>
                <a:spLocks noChangeAspect="1" noEditPoints="1"/>
              </p:cNvSpPr>
              <p:nvPr/>
            </p:nvSpPr>
            <p:spPr bwMode="auto">
              <a:xfrm>
                <a:off x="13471820" y="3883774"/>
                <a:ext cx="2274930" cy="1371600"/>
              </a:xfrm>
              <a:custGeom>
                <a:avLst/>
                <a:gdLst>
                  <a:gd name="T0" fmla="*/ 2539 w 4803"/>
                  <a:gd name="T1" fmla="*/ 1215 h 2890"/>
                  <a:gd name="T2" fmla="*/ 2379 w 4803"/>
                  <a:gd name="T3" fmla="*/ 1227 h 2890"/>
                  <a:gd name="T4" fmla="*/ 2342 w 4803"/>
                  <a:gd name="T5" fmla="*/ 1216 h 2890"/>
                  <a:gd name="T6" fmla="*/ 262 w 4803"/>
                  <a:gd name="T7" fmla="*/ 621 h 2890"/>
                  <a:gd name="T8" fmla="*/ 2527 w 4803"/>
                  <a:gd name="T9" fmla="*/ 153 h 2890"/>
                  <a:gd name="T10" fmla="*/ 4637 w 4803"/>
                  <a:gd name="T11" fmla="*/ 662 h 2890"/>
                  <a:gd name="T12" fmla="*/ 2539 w 4803"/>
                  <a:gd name="T13" fmla="*/ 1215 h 2890"/>
                  <a:gd name="T14" fmla="*/ 3936 w 4803"/>
                  <a:gd name="T15" fmla="*/ 1660 h 2890"/>
                  <a:gd name="T16" fmla="*/ 2413 w 4803"/>
                  <a:gd name="T17" fmla="*/ 2325 h 2890"/>
                  <a:gd name="T18" fmla="*/ 946 w 4803"/>
                  <a:gd name="T19" fmla="*/ 1660 h 2890"/>
                  <a:gd name="T20" fmla="*/ 2308 w 4803"/>
                  <a:gd name="T21" fmla="*/ 1346 h 2890"/>
                  <a:gd name="T22" fmla="*/ 2427 w 4803"/>
                  <a:gd name="T23" fmla="*/ 1373 h 2890"/>
                  <a:gd name="T24" fmla="*/ 2570 w 4803"/>
                  <a:gd name="T25" fmla="*/ 1347 h 2890"/>
                  <a:gd name="T26" fmla="*/ 3936 w 4803"/>
                  <a:gd name="T27" fmla="*/ 1660 h 2890"/>
                  <a:gd name="T28" fmla="*/ 4800 w 4803"/>
                  <a:gd name="T29" fmla="*/ 660 h 2890"/>
                  <a:gd name="T30" fmla="*/ 4556 w 4803"/>
                  <a:gd name="T31" fmla="*/ 486 h 2890"/>
                  <a:gd name="T32" fmla="*/ 2260 w 4803"/>
                  <a:gd name="T33" fmla="*/ 22 h 2890"/>
                  <a:gd name="T34" fmla="*/ 1 w 4803"/>
                  <a:gd name="T35" fmla="*/ 663 h 2890"/>
                  <a:gd name="T36" fmla="*/ 83 w 4803"/>
                  <a:gd name="T37" fmla="*/ 783 h 2890"/>
                  <a:gd name="T38" fmla="*/ 811 w 4803"/>
                  <a:gd name="T39" fmla="*/ 1660 h 2890"/>
                  <a:gd name="T40" fmla="*/ 2413 w 4803"/>
                  <a:gd name="T41" fmla="*/ 2460 h 2890"/>
                  <a:gd name="T42" fmla="*/ 4071 w 4803"/>
                  <a:gd name="T43" fmla="*/ 1660 h 2890"/>
                  <a:gd name="T44" fmla="*/ 4298 w 4803"/>
                  <a:gd name="T45" fmla="*/ 891 h 2890"/>
                  <a:gd name="T46" fmla="*/ 4181 w 4803"/>
                  <a:gd name="T47" fmla="*/ 1935 h 2890"/>
                  <a:gd name="T48" fmla="*/ 4262 w 4803"/>
                  <a:gd name="T49" fmla="*/ 2272 h 2890"/>
                  <a:gd name="T50" fmla="*/ 4041 w 4803"/>
                  <a:gd name="T51" fmla="*/ 2759 h 2890"/>
                  <a:gd name="T52" fmla="*/ 4128 w 4803"/>
                  <a:gd name="T53" fmla="*/ 2799 h 2890"/>
                  <a:gd name="T54" fmla="*/ 4298 w 4803"/>
                  <a:gd name="T55" fmla="*/ 2703 h 2890"/>
                  <a:gd name="T56" fmla="*/ 4424 w 4803"/>
                  <a:gd name="T57" fmla="*/ 2733 h 2890"/>
                  <a:gd name="T58" fmla="*/ 4582 w 4803"/>
                  <a:gd name="T59" fmla="*/ 2890 h 2890"/>
                  <a:gd name="T60" fmla="*/ 4625 w 4803"/>
                  <a:gd name="T61" fmla="*/ 2770 h 2890"/>
                  <a:gd name="T62" fmla="*/ 4433 w 4803"/>
                  <a:gd name="T63" fmla="*/ 2279 h 2890"/>
                  <a:gd name="T64" fmla="*/ 4550 w 4803"/>
                  <a:gd name="T65" fmla="*/ 1935 h 2890"/>
                  <a:gd name="T66" fmla="*/ 4433 w 4803"/>
                  <a:gd name="T67" fmla="*/ 855 h 2890"/>
                  <a:gd name="T68" fmla="*/ 4741 w 4803"/>
                  <a:gd name="T69" fmla="*/ 771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03" h="2890">
                    <a:moveTo>
                      <a:pt x="2539" y="1215"/>
                    </a:moveTo>
                    <a:lnTo>
                      <a:pt x="2539" y="1215"/>
                    </a:lnTo>
                    <a:lnTo>
                      <a:pt x="2487" y="1227"/>
                    </a:lnTo>
                    <a:cubicBezTo>
                      <a:pt x="2427" y="1240"/>
                      <a:pt x="2427" y="1240"/>
                      <a:pt x="2379" y="1227"/>
                    </a:cubicBezTo>
                    <a:lnTo>
                      <a:pt x="2343" y="1216"/>
                    </a:lnTo>
                    <a:cubicBezTo>
                      <a:pt x="2343" y="1216"/>
                      <a:pt x="2342" y="1216"/>
                      <a:pt x="2342" y="1216"/>
                    </a:cubicBezTo>
                    <a:lnTo>
                      <a:pt x="160" y="664"/>
                    </a:lnTo>
                    <a:cubicBezTo>
                      <a:pt x="180" y="651"/>
                      <a:pt x="213" y="635"/>
                      <a:pt x="262" y="621"/>
                    </a:cubicBezTo>
                    <a:lnTo>
                      <a:pt x="2288" y="154"/>
                    </a:lnTo>
                    <a:cubicBezTo>
                      <a:pt x="2382" y="135"/>
                      <a:pt x="2457" y="144"/>
                      <a:pt x="2527" y="153"/>
                    </a:cubicBezTo>
                    <a:lnTo>
                      <a:pt x="4523" y="617"/>
                    </a:lnTo>
                    <a:cubicBezTo>
                      <a:pt x="4578" y="632"/>
                      <a:pt x="4614" y="648"/>
                      <a:pt x="4637" y="662"/>
                    </a:cubicBezTo>
                    <a:lnTo>
                      <a:pt x="2539" y="1215"/>
                    </a:lnTo>
                    <a:lnTo>
                      <a:pt x="2539" y="1215"/>
                    </a:lnTo>
                    <a:close/>
                    <a:moveTo>
                      <a:pt x="3936" y="1660"/>
                    </a:moveTo>
                    <a:lnTo>
                      <a:pt x="3936" y="1660"/>
                    </a:lnTo>
                    <a:cubicBezTo>
                      <a:pt x="3936" y="1923"/>
                      <a:pt x="3758" y="2096"/>
                      <a:pt x="3362" y="2220"/>
                    </a:cubicBezTo>
                    <a:cubicBezTo>
                      <a:pt x="3358" y="2221"/>
                      <a:pt x="2932" y="2325"/>
                      <a:pt x="2413" y="2325"/>
                    </a:cubicBezTo>
                    <a:cubicBezTo>
                      <a:pt x="1895" y="2325"/>
                      <a:pt x="1526" y="2222"/>
                      <a:pt x="1522" y="2221"/>
                    </a:cubicBezTo>
                    <a:cubicBezTo>
                      <a:pt x="1124" y="2104"/>
                      <a:pt x="946" y="1932"/>
                      <a:pt x="946" y="1660"/>
                    </a:cubicBezTo>
                    <a:lnTo>
                      <a:pt x="946" y="1002"/>
                    </a:lnTo>
                    <a:lnTo>
                      <a:pt x="2308" y="1346"/>
                    </a:lnTo>
                    <a:lnTo>
                      <a:pt x="2342" y="1356"/>
                    </a:lnTo>
                    <a:cubicBezTo>
                      <a:pt x="2381" y="1367"/>
                      <a:pt x="2403" y="1373"/>
                      <a:pt x="2427" y="1373"/>
                    </a:cubicBezTo>
                    <a:cubicBezTo>
                      <a:pt x="2450" y="1373"/>
                      <a:pt x="2474" y="1368"/>
                      <a:pt x="2516" y="1358"/>
                    </a:cubicBezTo>
                    <a:lnTo>
                      <a:pt x="2570" y="1347"/>
                    </a:lnTo>
                    <a:lnTo>
                      <a:pt x="3936" y="986"/>
                    </a:lnTo>
                    <a:lnTo>
                      <a:pt x="3936" y="1660"/>
                    </a:lnTo>
                    <a:lnTo>
                      <a:pt x="3936" y="1660"/>
                    </a:lnTo>
                    <a:close/>
                    <a:moveTo>
                      <a:pt x="4800" y="660"/>
                    </a:moveTo>
                    <a:lnTo>
                      <a:pt x="4800" y="660"/>
                    </a:lnTo>
                    <a:cubicBezTo>
                      <a:pt x="4787" y="568"/>
                      <a:pt x="4662" y="515"/>
                      <a:pt x="4556" y="486"/>
                    </a:cubicBezTo>
                    <a:lnTo>
                      <a:pt x="2552" y="21"/>
                    </a:lnTo>
                    <a:cubicBezTo>
                      <a:pt x="2468" y="9"/>
                      <a:pt x="2377" y="0"/>
                      <a:pt x="2260" y="22"/>
                    </a:cubicBezTo>
                    <a:lnTo>
                      <a:pt x="228" y="491"/>
                    </a:lnTo>
                    <a:cubicBezTo>
                      <a:pt x="130" y="519"/>
                      <a:pt x="12" y="572"/>
                      <a:pt x="1" y="663"/>
                    </a:cubicBezTo>
                    <a:cubicBezTo>
                      <a:pt x="0" y="684"/>
                      <a:pt x="1" y="738"/>
                      <a:pt x="66" y="777"/>
                    </a:cubicBezTo>
                    <a:cubicBezTo>
                      <a:pt x="72" y="780"/>
                      <a:pt x="77" y="782"/>
                      <a:pt x="83" y="783"/>
                    </a:cubicBezTo>
                    <a:lnTo>
                      <a:pt x="811" y="968"/>
                    </a:lnTo>
                    <a:lnTo>
                      <a:pt x="811" y="1660"/>
                    </a:lnTo>
                    <a:cubicBezTo>
                      <a:pt x="811" y="2102"/>
                      <a:pt x="1196" y="2266"/>
                      <a:pt x="1485" y="2350"/>
                    </a:cubicBezTo>
                    <a:cubicBezTo>
                      <a:pt x="1501" y="2355"/>
                      <a:pt x="1875" y="2460"/>
                      <a:pt x="2413" y="2460"/>
                    </a:cubicBezTo>
                    <a:cubicBezTo>
                      <a:pt x="2949" y="2460"/>
                      <a:pt x="3377" y="2355"/>
                      <a:pt x="3399" y="2350"/>
                    </a:cubicBezTo>
                    <a:cubicBezTo>
                      <a:pt x="3687" y="2259"/>
                      <a:pt x="4071" y="2089"/>
                      <a:pt x="4071" y="1660"/>
                    </a:cubicBezTo>
                    <a:lnTo>
                      <a:pt x="4071" y="951"/>
                    </a:lnTo>
                    <a:lnTo>
                      <a:pt x="4298" y="891"/>
                    </a:lnTo>
                    <a:lnTo>
                      <a:pt x="4298" y="1813"/>
                    </a:lnTo>
                    <a:cubicBezTo>
                      <a:pt x="4233" y="1816"/>
                      <a:pt x="4181" y="1869"/>
                      <a:pt x="4181" y="1935"/>
                    </a:cubicBezTo>
                    <a:lnTo>
                      <a:pt x="4181" y="2158"/>
                    </a:lnTo>
                    <a:cubicBezTo>
                      <a:pt x="4181" y="2211"/>
                      <a:pt x="4215" y="2256"/>
                      <a:pt x="4262" y="2272"/>
                    </a:cubicBezTo>
                    <a:cubicBezTo>
                      <a:pt x="4237" y="2431"/>
                      <a:pt x="4179" y="2636"/>
                      <a:pt x="4081" y="2672"/>
                    </a:cubicBezTo>
                    <a:cubicBezTo>
                      <a:pt x="4046" y="2685"/>
                      <a:pt x="4029" y="2724"/>
                      <a:pt x="4041" y="2759"/>
                    </a:cubicBezTo>
                    <a:cubicBezTo>
                      <a:pt x="4052" y="2786"/>
                      <a:pt x="4077" y="2803"/>
                      <a:pt x="4105" y="2803"/>
                    </a:cubicBezTo>
                    <a:cubicBezTo>
                      <a:pt x="4112" y="2803"/>
                      <a:pt x="4120" y="2801"/>
                      <a:pt x="4128" y="2799"/>
                    </a:cubicBezTo>
                    <a:cubicBezTo>
                      <a:pt x="4202" y="2771"/>
                      <a:pt x="4257" y="2706"/>
                      <a:pt x="4298" y="2626"/>
                    </a:cubicBezTo>
                    <a:lnTo>
                      <a:pt x="4298" y="2703"/>
                    </a:lnTo>
                    <a:cubicBezTo>
                      <a:pt x="4298" y="2740"/>
                      <a:pt x="4328" y="2770"/>
                      <a:pt x="4365" y="2770"/>
                    </a:cubicBezTo>
                    <a:cubicBezTo>
                      <a:pt x="4391" y="2770"/>
                      <a:pt x="4413" y="2755"/>
                      <a:pt x="4424" y="2733"/>
                    </a:cubicBezTo>
                    <a:cubicBezTo>
                      <a:pt x="4456" y="2787"/>
                      <a:pt x="4494" y="2837"/>
                      <a:pt x="4539" y="2874"/>
                    </a:cubicBezTo>
                    <a:cubicBezTo>
                      <a:pt x="4552" y="2884"/>
                      <a:pt x="4567" y="2890"/>
                      <a:pt x="4582" y="2890"/>
                    </a:cubicBezTo>
                    <a:cubicBezTo>
                      <a:pt x="4602" y="2890"/>
                      <a:pt x="4621" y="2881"/>
                      <a:pt x="4634" y="2865"/>
                    </a:cubicBezTo>
                    <a:cubicBezTo>
                      <a:pt x="4658" y="2836"/>
                      <a:pt x="4654" y="2794"/>
                      <a:pt x="4625" y="2770"/>
                    </a:cubicBezTo>
                    <a:cubicBezTo>
                      <a:pt x="4526" y="2689"/>
                      <a:pt x="4464" y="2511"/>
                      <a:pt x="4433" y="2382"/>
                    </a:cubicBezTo>
                    <a:lnTo>
                      <a:pt x="4433" y="2279"/>
                    </a:lnTo>
                    <a:cubicBezTo>
                      <a:pt x="4497" y="2277"/>
                      <a:pt x="4550" y="2223"/>
                      <a:pt x="4550" y="2158"/>
                    </a:cubicBezTo>
                    <a:lnTo>
                      <a:pt x="4550" y="1935"/>
                    </a:lnTo>
                    <a:cubicBezTo>
                      <a:pt x="4550" y="1869"/>
                      <a:pt x="4497" y="1816"/>
                      <a:pt x="4433" y="1813"/>
                    </a:cubicBezTo>
                    <a:lnTo>
                      <a:pt x="4433" y="855"/>
                    </a:lnTo>
                    <a:lnTo>
                      <a:pt x="4723" y="778"/>
                    </a:lnTo>
                    <a:cubicBezTo>
                      <a:pt x="4729" y="777"/>
                      <a:pt x="4735" y="774"/>
                      <a:pt x="4741" y="771"/>
                    </a:cubicBezTo>
                    <a:cubicBezTo>
                      <a:pt x="4803" y="733"/>
                      <a:pt x="4802" y="681"/>
                      <a:pt x="4800" y="660"/>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609630"/>
                <a:endParaRPr lang="en-US" sz="4800" dirty="0">
                  <a:solidFill>
                    <a:srgbClr val="000000"/>
                  </a:solidFill>
                  <a:latin typeface="Anova Light"/>
                </a:endParaRPr>
              </a:p>
            </p:txBody>
          </p:sp>
        </p:grpSp>
      </p:grpSp>
      <p:grpSp>
        <p:nvGrpSpPr>
          <p:cNvPr id="11" name="Group 10">
            <a:extLst>
              <a:ext uri="{FF2B5EF4-FFF2-40B4-BE49-F238E27FC236}">
                <a16:creationId xmlns:a16="http://schemas.microsoft.com/office/drawing/2014/main" id="{61A987F7-1D25-F1D0-793A-B2A2A348E4E7}"/>
              </a:ext>
            </a:extLst>
          </p:cNvPr>
          <p:cNvGrpSpPr/>
          <p:nvPr/>
        </p:nvGrpSpPr>
        <p:grpSpPr>
          <a:xfrm>
            <a:off x="356548" y="2111663"/>
            <a:ext cx="3433075" cy="2568523"/>
            <a:chOff x="534822" y="3167494"/>
            <a:chExt cx="5149612" cy="3852785"/>
          </a:xfrm>
        </p:grpSpPr>
        <p:grpSp>
          <p:nvGrpSpPr>
            <p:cNvPr id="5" name="Group 4">
              <a:extLst>
                <a:ext uri="{FF2B5EF4-FFF2-40B4-BE49-F238E27FC236}">
                  <a16:creationId xmlns:a16="http://schemas.microsoft.com/office/drawing/2014/main" id="{A6085F90-97EC-C81B-990F-BD50DB983650}"/>
                </a:ext>
              </a:extLst>
            </p:cNvPr>
            <p:cNvGrpSpPr/>
            <p:nvPr/>
          </p:nvGrpSpPr>
          <p:grpSpPr>
            <a:xfrm>
              <a:off x="1738028" y="3167494"/>
              <a:ext cx="2743200" cy="2743200"/>
              <a:chOff x="1738028" y="3167494"/>
              <a:chExt cx="2743200" cy="2743200"/>
            </a:xfrm>
          </p:grpSpPr>
          <p:sp>
            <p:nvSpPr>
              <p:cNvPr id="6" name="Oval 5">
                <a:extLst>
                  <a:ext uri="{FF2B5EF4-FFF2-40B4-BE49-F238E27FC236}">
                    <a16:creationId xmlns:a16="http://schemas.microsoft.com/office/drawing/2014/main" id="{7DC7BD74-C285-D08D-D123-CAA8A7804107}"/>
                  </a:ext>
                </a:extLst>
              </p:cNvPr>
              <p:cNvSpPr/>
              <p:nvPr/>
            </p:nvSpPr>
            <p:spPr>
              <a:xfrm>
                <a:off x="1738028" y="3167494"/>
                <a:ext cx="2743200" cy="2743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7" name="Freeform 9">
                <a:extLst>
                  <a:ext uri="{FF2B5EF4-FFF2-40B4-BE49-F238E27FC236}">
                    <a16:creationId xmlns:a16="http://schemas.microsoft.com/office/drawing/2014/main" id="{B39C51B1-9B47-6EFC-9268-55D9F4A1E861}"/>
                  </a:ext>
                </a:extLst>
              </p:cNvPr>
              <p:cNvSpPr>
                <a:spLocks noChangeAspect="1" noEditPoints="1"/>
              </p:cNvSpPr>
              <p:nvPr/>
            </p:nvSpPr>
            <p:spPr bwMode="auto">
              <a:xfrm>
                <a:off x="2228591" y="3705216"/>
                <a:ext cx="1557384" cy="1652812"/>
              </a:xfrm>
              <a:custGeom>
                <a:avLst/>
                <a:gdLst>
                  <a:gd name="T0" fmla="*/ 3846 w 4523"/>
                  <a:gd name="T1" fmla="*/ 128 h 4799"/>
                  <a:gd name="T2" fmla="*/ 3846 w 4523"/>
                  <a:gd name="T3" fmla="*/ 1050 h 4799"/>
                  <a:gd name="T4" fmla="*/ 3846 w 4523"/>
                  <a:gd name="T5" fmla="*/ 128 h 4799"/>
                  <a:gd name="T6" fmla="*/ 3846 w 4523"/>
                  <a:gd name="T7" fmla="*/ 1179 h 4799"/>
                  <a:gd name="T8" fmla="*/ 4437 w 4523"/>
                  <a:gd name="T9" fmla="*/ 589 h 4799"/>
                  <a:gd name="T10" fmla="*/ 3256 w 4523"/>
                  <a:gd name="T11" fmla="*/ 589 h 4799"/>
                  <a:gd name="T12" fmla="*/ 3846 w 4523"/>
                  <a:gd name="T13" fmla="*/ 1179 h 4799"/>
                  <a:gd name="T14" fmla="*/ 4394 w 4523"/>
                  <a:gd name="T15" fmla="*/ 2693 h 4799"/>
                  <a:gd name="T16" fmla="*/ 3072 w 4523"/>
                  <a:gd name="T17" fmla="*/ 2886 h 4799"/>
                  <a:gd name="T18" fmla="*/ 2879 w 4523"/>
                  <a:gd name="T19" fmla="*/ 2172 h 4799"/>
                  <a:gd name="T20" fmla="*/ 2769 w 4523"/>
                  <a:gd name="T21" fmla="*/ 2126 h 4799"/>
                  <a:gd name="T22" fmla="*/ 2080 w 4523"/>
                  <a:gd name="T23" fmla="*/ 2906 h 4799"/>
                  <a:gd name="T24" fmla="*/ 3016 w 4523"/>
                  <a:gd name="T25" fmla="*/ 3922 h 4799"/>
                  <a:gd name="T26" fmla="*/ 2405 w 4523"/>
                  <a:gd name="T27" fmla="*/ 4613 h 4799"/>
                  <a:gd name="T28" fmla="*/ 2096 w 4523"/>
                  <a:gd name="T29" fmla="*/ 4576 h 4799"/>
                  <a:gd name="T30" fmla="*/ 2096 w 4523"/>
                  <a:gd name="T31" fmla="*/ 4304 h 4799"/>
                  <a:gd name="T32" fmla="*/ 2451 w 4523"/>
                  <a:gd name="T33" fmla="*/ 3922 h 4799"/>
                  <a:gd name="T34" fmla="*/ 1771 w 4523"/>
                  <a:gd name="T35" fmla="*/ 3216 h 4799"/>
                  <a:gd name="T36" fmla="*/ 1680 w 4523"/>
                  <a:gd name="T37" fmla="*/ 3216 h 4799"/>
                  <a:gd name="T38" fmla="*/ 273 w 4523"/>
                  <a:gd name="T39" fmla="*/ 4349 h 4799"/>
                  <a:gd name="T40" fmla="*/ 216 w 4523"/>
                  <a:gd name="T41" fmla="*/ 4019 h 4799"/>
                  <a:gd name="T42" fmla="*/ 2709 w 4523"/>
                  <a:gd name="T43" fmla="*/ 1434 h 4799"/>
                  <a:gd name="T44" fmla="*/ 2225 w 4523"/>
                  <a:gd name="T45" fmla="*/ 1041 h 4799"/>
                  <a:gd name="T46" fmla="*/ 1616 w 4523"/>
                  <a:gd name="T47" fmla="*/ 1377 h 4799"/>
                  <a:gd name="T48" fmla="*/ 1580 w 4523"/>
                  <a:gd name="T49" fmla="*/ 1067 h 4799"/>
                  <a:gd name="T50" fmla="*/ 2403 w 4523"/>
                  <a:gd name="T51" fmla="*/ 508 h 4799"/>
                  <a:gd name="T52" fmla="*/ 3294 w 4523"/>
                  <a:gd name="T53" fmla="*/ 1412 h 4799"/>
                  <a:gd name="T54" fmla="*/ 3317 w 4523"/>
                  <a:gd name="T55" fmla="*/ 2384 h 4799"/>
                  <a:gd name="T56" fmla="*/ 4201 w 4523"/>
                  <a:gd name="T57" fmla="*/ 2449 h 4799"/>
                  <a:gd name="T58" fmla="*/ 4394 w 4523"/>
                  <a:gd name="T59" fmla="*/ 2693 h 4799"/>
                  <a:gd name="T60" fmla="*/ 4201 w 4523"/>
                  <a:gd name="T61" fmla="*/ 2319 h 4799"/>
                  <a:gd name="T62" fmla="*/ 3446 w 4523"/>
                  <a:gd name="T63" fmla="*/ 2319 h 4799"/>
                  <a:gd name="T64" fmla="*/ 3408 w 4523"/>
                  <a:gd name="T65" fmla="*/ 1352 h 4799"/>
                  <a:gd name="T66" fmla="*/ 2494 w 4523"/>
                  <a:gd name="T67" fmla="*/ 417 h 4799"/>
                  <a:gd name="T68" fmla="*/ 1488 w 4523"/>
                  <a:gd name="T69" fmla="*/ 976 h 4799"/>
                  <a:gd name="T70" fmla="*/ 1525 w 4523"/>
                  <a:gd name="T71" fmla="*/ 1468 h 4799"/>
                  <a:gd name="T72" fmla="*/ 2271 w 4523"/>
                  <a:gd name="T73" fmla="*/ 1178 h 4799"/>
                  <a:gd name="T74" fmla="*/ 125 w 4523"/>
                  <a:gd name="T75" fmla="*/ 3927 h 4799"/>
                  <a:gd name="T76" fmla="*/ 182 w 4523"/>
                  <a:gd name="T77" fmla="*/ 4440 h 4799"/>
                  <a:gd name="T78" fmla="*/ 638 w 4523"/>
                  <a:gd name="T79" fmla="*/ 4440 h 4799"/>
                  <a:gd name="T80" fmla="*/ 2295 w 4523"/>
                  <a:gd name="T81" fmla="*/ 3922 h 4799"/>
                  <a:gd name="T82" fmla="*/ 1910 w 4523"/>
                  <a:gd name="T83" fmla="*/ 4440 h 4799"/>
                  <a:gd name="T84" fmla="*/ 2041 w 4523"/>
                  <a:gd name="T85" fmla="*/ 4704 h 4799"/>
                  <a:gd name="T86" fmla="*/ 2496 w 4523"/>
                  <a:gd name="T87" fmla="*/ 4704 h 4799"/>
                  <a:gd name="T88" fmla="*/ 3051 w 4523"/>
                  <a:gd name="T89" fmla="*/ 3694 h 4799"/>
                  <a:gd name="T90" fmla="*/ 2750 w 4523"/>
                  <a:gd name="T91" fmla="*/ 2328 h 4799"/>
                  <a:gd name="T92" fmla="*/ 3072 w 4523"/>
                  <a:gd name="T93" fmla="*/ 3015 h 4799"/>
                  <a:gd name="T94" fmla="*/ 4523 w 4523"/>
                  <a:gd name="T95" fmla="*/ 2693 h 4799"/>
                  <a:gd name="T96" fmla="*/ 4201 w 4523"/>
                  <a:gd name="T97" fmla="*/ 2319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23" h="4799">
                    <a:moveTo>
                      <a:pt x="3846" y="128"/>
                    </a:moveTo>
                    <a:lnTo>
                      <a:pt x="3846" y="128"/>
                    </a:lnTo>
                    <a:cubicBezTo>
                      <a:pt x="4101" y="128"/>
                      <a:pt x="4307" y="335"/>
                      <a:pt x="4307" y="589"/>
                    </a:cubicBezTo>
                    <a:cubicBezTo>
                      <a:pt x="4307" y="843"/>
                      <a:pt x="4101" y="1050"/>
                      <a:pt x="3846" y="1050"/>
                    </a:cubicBezTo>
                    <a:cubicBezTo>
                      <a:pt x="3592" y="1050"/>
                      <a:pt x="3385" y="843"/>
                      <a:pt x="3385" y="589"/>
                    </a:cubicBezTo>
                    <a:cubicBezTo>
                      <a:pt x="3385" y="335"/>
                      <a:pt x="3592" y="128"/>
                      <a:pt x="3846" y="128"/>
                    </a:cubicBezTo>
                    <a:lnTo>
                      <a:pt x="3846" y="128"/>
                    </a:lnTo>
                    <a:close/>
                    <a:moveTo>
                      <a:pt x="3846" y="1179"/>
                    </a:moveTo>
                    <a:lnTo>
                      <a:pt x="3846" y="1179"/>
                    </a:lnTo>
                    <a:cubicBezTo>
                      <a:pt x="4172" y="1179"/>
                      <a:pt x="4437" y="915"/>
                      <a:pt x="4437" y="589"/>
                    </a:cubicBezTo>
                    <a:cubicBezTo>
                      <a:pt x="4437" y="263"/>
                      <a:pt x="4172" y="0"/>
                      <a:pt x="3846" y="0"/>
                    </a:cubicBezTo>
                    <a:cubicBezTo>
                      <a:pt x="3521" y="0"/>
                      <a:pt x="3256" y="263"/>
                      <a:pt x="3256" y="589"/>
                    </a:cubicBezTo>
                    <a:cubicBezTo>
                      <a:pt x="3256" y="915"/>
                      <a:pt x="3521" y="1179"/>
                      <a:pt x="3846" y="1179"/>
                    </a:cubicBezTo>
                    <a:lnTo>
                      <a:pt x="3846" y="1179"/>
                    </a:lnTo>
                    <a:close/>
                    <a:moveTo>
                      <a:pt x="4394" y="2693"/>
                    </a:moveTo>
                    <a:lnTo>
                      <a:pt x="4394" y="2693"/>
                    </a:lnTo>
                    <a:cubicBezTo>
                      <a:pt x="4394" y="2800"/>
                      <a:pt x="4307" y="2886"/>
                      <a:pt x="4201" y="2886"/>
                    </a:cubicBezTo>
                    <a:lnTo>
                      <a:pt x="3072" y="2886"/>
                    </a:lnTo>
                    <a:cubicBezTo>
                      <a:pt x="2966" y="2886"/>
                      <a:pt x="2879" y="2800"/>
                      <a:pt x="2879" y="2693"/>
                    </a:cubicBezTo>
                    <a:lnTo>
                      <a:pt x="2879" y="2172"/>
                    </a:lnTo>
                    <a:cubicBezTo>
                      <a:pt x="2879" y="2146"/>
                      <a:pt x="2864" y="2122"/>
                      <a:pt x="2839" y="2112"/>
                    </a:cubicBezTo>
                    <a:cubicBezTo>
                      <a:pt x="2815" y="2102"/>
                      <a:pt x="2788" y="2108"/>
                      <a:pt x="2769" y="2126"/>
                    </a:cubicBezTo>
                    <a:lnTo>
                      <a:pt x="2080" y="2815"/>
                    </a:lnTo>
                    <a:cubicBezTo>
                      <a:pt x="2055" y="2840"/>
                      <a:pt x="2055" y="2881"/>
                      <a:pt x="2080" y="2906"/>
                    </a:cubicBezTo>
                    <a:lnTo>
                      <a:pt x="2960" y="3786"/>
                    </a:lnTo>
                    <a:cubicBezTo>
                      <a:pt x="2996" y="3822"/>
                      <a:pt x="3016" y="3870"/>
                      <a:pt x="3016" y="3922"/>
                    </a:cubicBezTo>
                    <a:cubicBezTo>
                      <a:pt x="3016" y="3974"/>
                      <a:pt x="2996" y="4022"/>
                      <a:pt x="2960" y="4059"/>
                    </a:cubicBezTo>
                    <a:lnTo>
                      <a:pt x="2405" y="4613"/>
                    </a:lnTo>
                    <a:cubicBezTo>
                      <a:pt x="2330" y="4688"/>
                      <a:pt x="2207" y="4688"/>
                      <a:pt x="2132" y="4613"/>
                    </a:cubicBezTo>
                    <a:lnTo>
                      <a:pt x="2096" y="4576"/>
                    </a:lnTo>
                    <a:cubicBezTo>
                      <a:pt x="2059" y="4540"/>
                      <a:pt x="2039" y="4492"/>
                      <a:pt x="2039" y="4440"/>
                    </a:cubicBezTo>
                    <a:cubicBezTo>
                      <a:pt x="2039" y="4388"/>
                      <a:pt x="2059" y="4340"/>
                      <a:pt x="2096" y="4304"/>
                    </a:cubicBezTo>
                    <a:lnTo>
                      <a:pt x="2432" y="3968"/>
                    </a:lnTo>
                    <a:cubicBezTo>
                      <a:pt x="2444" y="3956"/>
                      <a:pt x="2451" y="3939"/>
                      <a:pt x="2451" y="3922"/>
                    </a:cubicBezTo>
                    <a:cubicBezTo>
                      <a:pt x="2451" y="3905"/>
                      <a:pt x="2444" y="3888"/>
                      <a:pt x="2432" y="3876"/>
                    </a:cubicBezTo>
                    <a:lnTo>
                      <a:pt x="1771" y="3216"/>
                    </a:lnTo>
                    <a:cubicBezTo>
                      <a:pt x="1758" y="3203"/>
                      <a:pt x="1742" y="3197"/>
                      <a:pt x="1725" y="3197"/>
                    </a:cubicBezTo>
                    <a:cubicBezTo>
                      <a:pt x="1709" y="3197"/>
                      <a:pt x="1692" y="3203"/>
                      <a:pt x="1680" y="3216"/>
                    </a:cubicBezTo>
                    <a:lnTo>
                      <a:pt x="546" y="4349"/>
                    </a:lnTo>
                    <a:cubicBezTo>
                      <a:pt x="474" y="4421"/>
                      <a:pt x="346" y="4421"/>
                      <a:pt x="273" y="4349"/>
                    </a:cubicBezTo>
                    <a:lnTo>
                      <a:pt x="216" y="4291"/>
                    </a:lnTo>
                    <a:cubicBezTo>
                      <a:pt x="141" y="4216"/>
                      <a:pt x="141" y="4094"/>
                      <a:pt x="216" y="4019"/>
                    </a:cubicBezTo>
                    <a:lnTo>
                      <a:pt x="2709" y="1525"/>
                    </a:lnTo>
                    <a:cubicBezTo>
                      <a:pt x="2735" y="1500"/>
                      <a:pt x="2735" y="1459"/>
                      <a:pt x="2709" y="1434"/>
                    </a:cubicBezTo>
                    <a:lnTo>
                      <a:pt x="2316" y="1041"/>
                    </a:lnTo>
                    <a:cubicBezTo>
                      <a:pt x="2291" y="1015"/>
                      <a:pt x="2250" y="1015"/>
                      <a:pt x="2225" y="1041"/>
                    </a:cubicBezTo>
                    <a:lnTo>
                      <a:pt x="1889" y="1377"/>
                    </a:lnTo>
                    <a:cubicBezTo>
                      <a:pt x="1814" y="1452"/>
                      <a:pt x="1692" y="1452"/>
                      <a:pt x="1616" y="1377"/>
                    </a:cubicBezTo>
                    <a:lnTo>
                      <a:pt x="1580" y="1340"/>
                    </a:lnTo>
                    <a:cubicBezTo>
                      <a:pt x="1505" y="1265"/>
                      <a:pt x="1505" y="1142"/>
                      <a:pt x="1580" y="1067"/>
                    </a:cubicBezTo>
                    <a:lnTo>
                      <a:pt x="2130" y="508"/>
                    </a:lnTo>
                    <a:cubicBezTo>
                      <a:pt x="2205" y="433"/>
                      <a:pt x="2327" y="433"/>
                      <a:pt x="2403" y="508"/>
                    </a:cubicBezTo>
                    <a:lnTo>
                      <a:pt x="3258" y="1364"/>
                    </a:lnTo>
                    <a:cubicBezTo>
                      <a:pt x="3272" y="1378"/>
                      <a:pt x="3284" y="1394"/>
                      <a:pt x="3294" y="1412"/>
                    </a:cubicBezTo>
                    <a:cubicBezTo>
                      <a:pt x="3309" y="1441"/>
                      <a:pt x="3317" y="1471"/>
                      <a:pt x="3317" y="1504"/>
                    </a:cubicBezTo>
                    <a:lnTo>
                      <a:pt x="3317" y="2384"/>
                    </a:lnTo>
                    <a:cubicBezTo>
                      <a:pt x="3317" y="2420"/>
                      <a:pt x="3346" y="2449"/>
                      <a:pt x="3381" y="2449"/>
                    </a:cubicBezTo>
                    <a:lnTo>
                      <a:pt x="4201" y="2449"/>
                    </a:lnTo>
                    <a:cubicBezTo>
                      <a:pt x="4307" y="2449"/>
                      <a:pt x="4394" y="2535"/>
                      <a:pt x="4394" y="2642"/>
                    </a:cubicBezTo>
                    <a:lnTo>
                      <a:pt x="4394" y="2693"/>
                    </a:lnTo>
                    <a:lnTo>
                      <a:pt x="4394" y="2693"/>
                    </a:lnTo>
                    <a:close/>
                    <a:moveTo>
                      <a:pt x="4201" y="2319"/>
                    </a:moveTo>
                    <a:lnTo>
                      <a:pt x="4201" y="2319"/>
                    </a:lnTo>
                    <a:lnTo>
                      <a:pt x="3446" y="2319"/>
                    </a:lnTo>
                    <a:lnTo>
                      <a:pt x="3446" y="1504"/>
                    </a:lnTo>
                    <a:cubicBezTo>
                      <a:pt x="3446" y="1450"/>
                      <a:pt x="3433" y="1397"/>
                      <a:pt x="3408" y="1352"/>
                    </a:cubicBezTo>
                    <a:cubicBezTo>
                      <a:pt x="3393" y="1322"/>
                      <a:pt x="3373" y="1296"/>
                      <a:pt x="3350" y="1273"/>
                    </a:cubicBezTo>
                    <a:lnTo>
                      <a:pt x="2494" y="417"/>
                    </a:lnTo>
                    <a:cubicBezTo>
                      <a:pt x="2368" y="291"/>
                      <a:pt x="2164" y="291"/>
                      <a:pt x="2038" y="417"/>
                    </a:cubicBezTo>
                    <a:lnTo>
                      <a:pt x="1488" y="976"/>
                    </a:lnTo>
                    <a:cubicBezTo>
                      <a:pt x="1363" y="1101"/>
                      <a:pt x="1363" y="1306"/>
                      <a:pt x="1488" y="1431"/>
                    </a:cubicBezTo>
                    <a:lnTo>
                      <a:pt x="1525" y="1468"/>
                    </a:lnTo>
                    <a:cubicBezTo>
                      <a:pt x="1651" y="1593"/>
                      <a:pt x="1855" y="1593"/>
                      <a:pt x="1981" y="1468"/>
                    </a:cubicBezTo>
                    <a:lnTo>
                      <a:pt x="2271" y="1178"/>
                    </a:lnTo>
                    <a:lnTo>
                      <a:pt x="2572" y="1479"/>
                    </a:lnTo>
                    <a:lnTo>
                      <a:pt x="125" y="3927"/>
                    </a:lnTo>
                    <a:cubicBezTo>
                      <a:pt x="0" y="4053"/>
                      <a:pt x="0" y="4257"/>
                      <a:pt x="125" y="4383"/>
                    </a:cubicBezTo>
                    <a:lnTo>
                      <a:pt x="182" y="4440"/>
                    </a:lnTo>
                    <a:cubicBezTo>
                      <a:pt x="243" y="4501"/>
                      <a:pt x="324" y="4534"/>
                      <a:pt x="410" y="4534"/>
                    </a:cubicBezTo>
                    <a:cubicBezTo>
                      <a:pt x="496" y="4534"/>
                      <a:pt x="577" y="4501"/>
                      <a:pt x="638" y="4440"/>
                    </a:cubicBezTo>
                    <a:lnTo>
                      <a:pt x="1725" y="3353"/>
                    </a:lnTo>
                    <a:lnTo>
                      <a:pt x="2295" y="3922"/>
                    </a:lnTo>
                    <a:lnTo>
                      <a:pt x="2004" y="4212"/>
                    </a:lnTo>
                    <a:cubicBezTo>
                      <a:pt x="1944" y="4273"/>
                      <a:pt x="1910" y="4354"/>
                      <a:pt x="1910" y="4440"/>
                    </a:cubicBezTo>
                    <a:cubicBezTo>
                      <a:pt x="1910" y="4526"/>
                      <a:pt x="1944" y="4607"/>
                      <a:pt x="2004" y="4668"/>
                    </a:cubicBezTo>
                    <a:lnTo>
                      <a:pt x="2041" y="4704"/>
                    </a:lnTo>
                    <a:cubicBezTo>
                      <a:pt x="2104" y="4767"/>
                      <a:pt x="2186" y="4799"/>
                      <a:pt x="2269" y="4799"/>
                    </a:cubicBezTo>
                    <a:cubicBezTo>
                      <a:pt x="2351" y="4799"/>
                      <a:pt x="2434" y="4767"/>
                      <a:pt x="2496" y="4704"/>
                    </a:cubicBezTo>
                    <a:lnTo>
                      <a:pt x="3051" y="4150"/>
                    </a:lnTo>
                    <a:cubicBezTo>
                      <a:pt x="3177" y="4024"/>
                      <a:pt x="3177" y="3820"/>
                      <a:pt x="3051" y="3694"/>
                    </a:cubicBezTo>
                    <a:lnTo>
                      <a:pt x="2217" y="2861"/>
                    </a:lnTo>
                    <a:lnTo>
                      <a:pt x="2750" y="2328"/>
                    </a:lnTo>
                    <a:lnTo>
                      <a:pt x="2750" y="2693"/>
                    </a:lnTo>
                    <a:cubicBezTo>
                      <a:pt x="2750" y="2871"/>
                      <a:pt x="2895" y="3015"/>
                      <a:pt x="3072" y="3015"/>
                    </a:cubicBezTo>
                    <a:lnTo>
                      <a:pt x="4201" y="3015"/>
                    </a:lnTo>
                    <a:cubicBezTo>
                      <a:pt x="4379" y="3015"/>
                      <a:pt x="4523" y="2871"/>
                      <a:pt x="4523" y="2693"/>
                    </a:cubicBezTo>
                    <a:lnTo>
                      <a:pt x="4523" y="2642"/>
                    </a:lnTo>
                    <a:cubicBezTo>
                      <a:pt x="4523" y="2464"/>
                      <a:pt x="4379" y="2319"/>
                      <a:pt x="4201" y="231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609630"/>
                <a:endParaRPr lang="en-US" sz="4800">
                  <a:solidFill>
                    <a:srgbClr val="000000"/>
                  </a:solidFill>
                  <a:latin typeface="Anova Light"/>
                </a:endParaRPr>
              </a:p>
            </p:txBody>
          </p:sp>
        </p:grpSp>
        <p:sp>
          <p:nvSpPr>
            <p:cNvPr id="14" name="TextBox 13">
              <a:extLst>
                <a:ext uri="{FF2B5EF4-FFF2-40B4-BE49-F238E27FC236}">
                  <a16:creationId xmlns:a16="http://schemas.microsoft.com/office/drawing/2014/main" id="{770BD9D5-0E3C-9836-1E47-D86EEBAFCB8D}"/>
                </a:ext>
              </a:extLst>
            </p:cNvPr>
            <p:cNvSpPr txBox="1"/>
            <p:nvPr/>
          </p:nvSpPr>
          <p:spPr>
            <a:xfrm>
              <a:off x="534822" y="6204766"/>
              <a:ext cx="5149612" cy="815513"/>
            </a:xfrm>
            <a:prstGeom prst="rect">
              <a:avLst/>
            </a:prstGeom>
            <a:noFill/>
          </p:spPr>
          <p:txBody>
            <a:bodyPr wrap="square" rtlCol="0">
              <a:spAutoFit/>
            </a:bodyPr>
            <a:lstStyle/>
            <a:p>
              <a:pPr algn="ctr" defTabSz="609630"/>
              <a:r>
                <a:rPr lang="en-US" sz="2933" dirty="0">
                  <a:solidFill>
                    <a:srgbClr val="000000">
                      <a:lumMod val="85000"/>
                      <a:lumOff val="15000"/>
                    </a:srgbClr>
                  </a:solidFill>
                  <a:latin typeface="Anova Bold"/>
                </a:rPr>
                <a:t>Compete</a:t>
              </a:r>
            </a:p>
          </p:txBody>
        </p:sp>
      </p:grpSp>
    </p:spTree>
    <p:extLst>
      <p:ext uri="{BB962C8B-B14F-4D97-AF65-F5344CB8AC3E}">
        <p14:creationId xmlns:p14="http://schemas.microsoft.com/office/powerpoint/2010/main" val="183331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_AI_Sq">
            <a:extLst>
              <a:ext uri="{FF2B5EF4-FFF2-40B4-BE49-F238E27FC236}">
                <a16:creationId xmlns:a16="http://schemas.microsoft.com/office/drawing/2014/main" id="{B2570F3B-980A-4CA6-BF1F-882F343AF05A}"/>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6" name="!!_AI_Circle_End">
            <a:extLst>
              <a:ext uri="{FF2B5EF4-FFF2-40B4-BE49-F238E27FC236}">
                <a16:creationId xmlns:a16="http://schemas.microsoft.com/office/drawing/2014/main" id="{1D7E9256-6A70-E394-D903-1AF6DB9EADB3}"/>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22" name="!!_AI_Circle_Mid">
            <a:extLst>
              <a:ext uri="{FF2B5EF4-FFF2-40B4-BE49-F238E27FC236}">
                <a16:creationId xmlns:a16="http://schemas.microsoft.com/office/drawing/2014/main" id="{6C7758B0-D200-C502-FF33-9D942412FB88}"/>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_AI_Circle_Start">
            <a:extLst>
              <a:ext uri="{FF2B5EF4-FFF2-40B4-BE49-F238E27FC236}">
                <a16:creationId xmlns:a16="http://schemas.microsoft.com/office/drawing/2014/main" id="{E4C7666B-3F5D-6DC0-46DE-9BF30E4DA4E9}"/>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24" name="!!_AI_Text">
            <a:extLst>
              <a:ext uri="{FF2B5EF4-FFF2-40B4-BE49-F238E27FC236}">
                <a16:creationId xmlns:a16="http://schemas.microsoft.com/office/drawing/2014/main" id="{62AFB6E9-7E18-BCCF-143D-1402D102F66E}"/>
              </a:ext>
            </a:extLst>
          </p:cNvPr>
          <p:cNvSpPr txBox="1"/>
          <p:nvPr/>
        </p:nvSpPr>
        <p:spPr>
          <a:xfrm>
            <a:off x="243794" y="911226"/>
            <a:ext cx="1774133" cy="799585"/>
          </a:xfrm>
          <a:prstGeom prst="rect">
            <a:avLst/>
          </a:prstGeom>
          <a:noFill/>
        </p:spPr>
        <p:txBody>
          <a:bodyPr wrap="square" lIns="0" tIns="0" rIns="0" bIns="0" anchor="ctr">
            <a:noAutofit/>
          </a:bodyPr>
          <a:lstStyle/>
          <a:p>
            <a:pPr algn="ctr" defTabSz="609630">
              <a:lnSpc>
                <a:spcPct val="85000"/>
              </a:lnSpc>
            </a:pPr>
            <a:r>
              <a:rPr lang="en-US" sz="4000">
                <a:solidFill>
                  <a:srgbClr val="FFFFFF"/>
                </a:solidFill>
                <a:latin typeface="Anova Bold"/>
              </a:rPr>
              <a:t>AI</a:t>
            </a:r>
          </a:p>
        </p:txBody>
      </p:sp>
      <p:sp>
        <p:nvSpPr>
          <p:cNvPr id="25" name="!!_NLP">
            <a:extLst>
              <a:ext uri="{FF2B5EF4-FFF2-40B4-BE49-F238E27FC236}">
                <a16:creationId xmlns:a16="http://schemas.microsoft.com/office/drawing/2014/main" id="{9EF00F6F-9679-A81C-CFA8-FD2629C0600B}"/>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6" name="!!_CV">
            <a:extLst>
              <a:ext uri="{FF2B5EF4-FFF2-40B4-BE49-F238E27FC236}">
                <a16:creationId xmlns:a16="http://schemas.microsoft.com/office/drawing/2014/main" id="{4B7DC45D-E3AF-878B-0C8A-654DA11F89AA}"/>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7" name="!!_ML_End">
            <a:extLst>
              <a:ext uri="{FF2B5EF4-FFF2-40B4-BE49-F238E27FC236}">
                <a16:creationId xmlns:a16="http://schemas.microsoft.com/office/drawing/2014/main" id="{6DE57D88-4321-0ED5-34E9-1F8496F3003C}"/>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8" name="!!_ML_Mid">
            <a:extLst>
              <a:ext uri="{FF2B5EF4-FFF2-40B4-BE49-F238E27FC236}">
                <a16:creationId xmlns:a16="http://schemas.microsoft.com/office/drawing/2014/main" id="{A9C290C8-8663-5123-3E93-0B51E159C685}"/>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9" name="!!_ML_Start">
            <a:extLst>
              <a:ext uri="{FF2B5EF4-FFF2-40B4-BE49-F238E27FC236}">
                <a16:creationId xmlns:a16="http://schemas.microsoft.com/office/drawing/2014/main" id="{4B63A11E-EE29-5E80-20DC-DBC1A0E8785C}"/>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0" name="!!_Sec_L">
            <a:extLst>
              <a:ext uri="{FF2B5EF4-FFF2-40B4-BE49-F238E27FC236}">
                <a16:creationId xmlns:a16="http://schemas.microsoft.com/office/drawing/2014/main" id="{6ED9E6BB-68CF-4FF5-87EE-6E32E7B6BCE7}"/>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1" name="!!_Sec_R">
            <a:extLst>
              <a:ext uri="{FF2B5EF4-FFF2-40B4-BE49-F238E27FC236}">
                <a16:creationId xmlns:a16="http://schemas.microsoft.com/office/drawing/2014/main" id="{A74EBA81-2908-20B8-B213-1C35FCF73F9F}"/>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2" name="!!_NLP_Text">
            <a:extLst>
              <a:ext uri="{FF2B5EF4-FFF2-40B4-BE49-F238E27FC236}">
                <a16:creationId xmlns:a16="http://schemas.microsoft.com/office/drawing/2014/main" id="{7146449C-CC05-2EAA-E169-701A07DD5993}"/>
              </a:ext>
            </a:extLst>
          </p:cNvPr>
          <p:cNvSpPr/>
          <p:nvPr/>
        </p:nvSpPr>
        <p:spPr>
          <a:xfrm>
            <a:off x="9086069" y="2905684"/>
            <a:ext cx="1911099" cy="1046633"/>
          </a:xfrm>
          <a:prstGeom prst="rect">
            <a:avLst/>
          </a:prstGeom>
        </p:spPr>
        <p:txBody>
          <a:bodyPr wrap="square" lIns="0" tIns="0" rIns="0" bIns="0" anchor="ctr" anchorCtr="1">
            <a:spAutoFit/>
          </a:bodyPr>
          <a:lstStyle/>
          <a:p>
            <a:pPr algn="r" defTabSz="609630">
              <a:lnSpc>
                <a:spcPct val="85000"/>
              </a:lnSpc>
            </a:pPr>
            <a:r>
              <a:rPr lang="en-US" sz="2667">
                <a:solidFill>
                  <a:srgbClr val="FFFFFF"/>
                </a:solidFill>
                <a:latin typeface="Anova Light"/>
              </a:rPr>
              <a:t>Natural </a:t>
            </a:r>
            <a:br>
              <a:rPr lang="en-US" sz="2667">
                <a:solidFill>
                  <a:srgbClr val="FFFFFF"/>
                </a:solidFill>
                <a:latin typeface="Anova Light"/>
              </a:rPr>
            </a:br>
            <a:r>
              <a:rPr lang="en-US" sz="2667">
                <a:solidFill>
                  <a:srgbClr val="FFFFFF"/>
                </a:solidFill>
                <a:latin typeface="Anova Light"/>
              </a:rPr>
              <a:t>Language Processing</a:t>
            </a:r>
          </a:p>
        </p:txBody>
      </p:sp>
      <p:sp>
        <p:nvSpPr>
          <p:cNvPr id="33" name="!!_CV_Text">
            <a:extLst>
              <a:ext uri="{FF2B5EF4-FFF2-40B4-BE49-F238E27FC236}">
                <a16:creationId xmlns:a16="http://schemas.microsoft.com/office/drawing/2014/main" id="{F3FA76D6-0BFD-4CCC-A267-3FEAD31E1D4B}"/>
              </a:ext>
            </a:extLst>
          </p:cNvPr>
          <p:cNvSpPr/>
          <p:nvPr/>
        </p:nvSpPr>
        <p:spPr>
          <a:xfrm>
            <a:off x="1100125" y="3080124"/>
            <a:ext cx="1615724" cy="697755"/>
          </a:xfrm>
          <a:prstGeom prst="rect">
            <a:avLst/>
          </a:prstGeom>
        </p:spPr>
        <p:txBody>
          <a:bodyPr wrap="square" lIns="0" tIns="0" rIns="0" bIns="0" anchor="ctr" anchorCtr="1">
            <a:spAutoFit/>
          </a:bodyPr>
          <a:lstStyle/>
          <a:p>
            <a:pPr defTabSz="609630">
              <a:lnSpc>
                <a:spcPct val="85000"/>
              </a:lnSpc>
            </a:pPr>
            <a:r>
              <a:rPr lang="en-US" sz="2667">
                <a:solidFill>
                  <a:srgbClr val="FFFFFF"/>
                </a:solidFill>
                <a:latin typeface="Anova Light"/>
              </a:rPr>
              <a:t>Computer </a:t>
            </a:r>
            <a:br>
              <a:rPr lang="en-US" sz="2667">
                <a:solidFill>
                  <a:srgbClr val="FFFFFF"/>
                </a:solidFill>
                <a:latin typeface="Anova Light"/>
              </a:rPr>
            </a:br>
            <a:r>
              <a:rPr lang="en-US" sz="2667">
                <a:solidFill>
                  <a:srgbClr val="FFFFFF"/>
                </a:solidFill>
                <a:latin typeface="Anova Light"/>
              </a:rPr>
              <a:t>Vision</a:t>
            </a:r>
          </a:p>
        </p:txBody>
      </p:sp>
      <p:sp>
        <p:nvSpPr>
          <p:cNvPr id="34" name="!!_DL_End">
            <a:extLst>
              <a:ext uri="{FF2B5EF4-FFF2-40B4-BE49-F238E27FC236}">
                <a16:creationId xmlns:a16="http://schemas.microsoft.com/office/drawing/2014/main" id="{B991157C-E664-615A-DE5F-837EABA16027}"/>
              </a:ext>
            </a:extLst>
          </p:cNvPr>
          <p:cNvSpPr/>
          <p:nvPr/>
        </p:nvSpPr>
        <p:spPr>
          <a:xfrm>
            <a:off x="457659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5" name="!!_DL_Mid">
            <a:extLst>
              <a:ext uri="{FF2B5EF4-FFF2-40B4-BE49-F238E27FC236}">
                <a16:creationId xmlns:a16="http://schemas.microsoft.com/office/drawing/2014/main" id="{DDD57C63-490E-E8BA-2E3D-6593ACF7610A}"/>
              </a:ext>
            </a:extLst>
          </p:cNvPr>
          <p:cNvSpPr/>
          <p:nvPr/>
        </p:nvSpPr>
        <p:spPr>
          <a:xfrm flipH="1">
            <a:off x="5621056" y="1465263"/>
            <a:ext cx="939373" cy="3927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6" name="!!_DL_Start">
            <a:extLst>
              <a:ext uri="{FF2B5EF4-FFF2-40B4-BE49-F238E27FC236}">
                <a16:creationId xmlns:a16="http://schemas.microsoft.com/office/drawing/2014/main" id="{5EA32AB3-E764-EB2B-66CB-689B4F9B6489}"/>
              </a:ext>
            </a:extLst>
          </p:cNvPr>
          <p:cNvSpPr/>
          <p:nvPr/>
        </p:nvSpPr>
        <p:spPr>
          <a:xfrm>
            <a:off x="368014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7" name="!!_DL_L">
            <a:extLst>
              <a:ext uri="{FF2B5EF4-FFF2-40B4-BE49-F238E27FC236}">
                <a16:creationId xmlns:a16="http://schemas.microsoft.com/office/drawing/2014/main" id="{D32E2CF3-A0DF-FB47-4160-952FA84D4EFD}"/>
              </a:ext>
            </a:extLst>
          </p:cNvPr>
          <p:cNvSpPr/>
          <p:nvPr/>
        </p:nvSpPr>
        <p:spPr>
          <a:xfrm>
            <a:off x="3680150" y="1668123"/>
            <a:ext cx="1896211" cy="3519782"/>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8" name="!!_DL_R">
            <a:extLst>
              <a:ext uri="{FF2B5EF4-FFF2-40B4-BE49-F238E27FC236}">
                <a16:creationId xmlns:a16="http://schemas.microsoft.com/office/drawing/2014/main" id="{3978B44C-D5C7-254A-7D64-879E6FCDFAC6}"/>
              </a:ext>
            </a:extLst>
          </p:cNvPr>
          <p:cNvSpPr/>
          <p:nvPr/>
        </p:nvSpPr>
        <p:spPr>
          <a:xfrm>
            <a:off x="6624449" y="1673344"/>
            <a:ext cx="1879624" cy="3509337"/>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9" name="!!_GAI_End">
            <a:extLst>
              <a:ext uri="{FF2B5EF4-FFF2-40B4-BE49-F238E27FC236}">
                <a16:creationId xmlns:a16="http://schemas.microsoft.com/office/drawing/2014/main" id="{B5BB810C-06D9-35E7-59B0-8AC8DF03AFF7}"/>
              </a:ext>
            </a:extLst>
          </p:cNvPr>
          <p:cNvSpPr/>
          <p:nvPr/>
        </p:nvSpPr>
        <p:spPr>
          <a:xfrm>
            <a:off x="4864843" y="1838758"/>
            <a:ext cx="3180486" cy="3180486"/>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333" b="1">
              <a:solidFill>
                <a:srgbClr val="FFFFFF"/>
              </a:solidFill>
              <a:latin typeface="Anova Light"/>
            </a:endParaRPr>
          </a:p>
        </p:txBody>
      </p:sp>
      <p:sp>
        <p:nvSpPr>
          <p:cNvPr id="40" name="!!_GAI_Mid">
            <a:extLst>
              <a:ext uri="{FF2B5EF4-FFF2-40B4-BE49-F238E27FC236}">
                <a16:creationId xmlns:a16="http://schemas.microsoft.com/office/drawing/2014/main" id="{04E37783-0D09-0257-82C0-4F5E968A9584}"/>
              </a:ext>
            </a:extLst>
          </p:cNvPr>
          <p:cNvSpPr/>
          <p:nvPr/>
        </p:nvSpPr>
        <p:spPr>
          <a:xfrm flipH="1">
            <a:off x="5710648" y="1838758"/>
            <a:ext cx="760709" cy="3180486"/>
          </a:xfrm>
          <a:prstGeom prst="rect">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1" name="!!_GAI_Start">
            <a:extLst>
              <a:ext uri="{FF2B5EF4-FFF2-40B4-BE49-F238E27FC236}">
                <a16:creationId xmlns:a16="http://schemas.microsoft.com/office/drawing/2014/main" id="{D1F8A750-212B-2944-7482-23F9C48638A4}"/>
              </a:ext>
            </a:extLst>
          </p:cNvPr>
          <p:cNvSpPr/>
          <p:nvPr/>
        </p:nvSpPr>
        <p:spPr>
          <a:xfrm>
            <a:off x="4138894" y="1838758"/>
            <a:ext cx="3180486" cy="3180486"/>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2" name="!!_GAI_L">
            <a:extLst>
              <a:ext uri="{FF2B5EF4-FFF2-40B4-BE49-F238E27FC236}">
                <a16:creationId xmlns:a16="http://schemas.microsoft.com/office/drawing/2014/main" id="{233677D2-9738-0001-C539-75FCB033CB8D}"/>
              </a:ext>
            </a:extLst>
          </p:cNvPr>
          <p:cNvSpPr/>
          <p:nvPr/>
        </p:nvSpPr>
        <p:spPr>
          <a:xfrm>
            <a:off x="4138894" y="1984332"/>
            <a:ext cx="1437467" cy="2895127"/>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43" name="!!_GAI_R">
            <a:extLst>
              <a:ext uri="{FF2B5EF4-FFF2-40B4-BE49-F238E27FC236}">
                <a16:creationId xmlns:a16="http://schemas.microsoft.com/office/drawing/2014/main" id="{25903820-BA27-7DEB-1EFD-12C2738060CD}"/>
              </a:ext>
            </a:extLst>
          </p:cNvPr>
          <p:cNvSpPr/>
          <p:nvPr/>
        </p:nvSpPr>
        <p:spPr>
          <a:xfrm>
            <a:off x="6624449" y="1990205"/>
            <a:ext cx="1420880" cy="2883379"/>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45" name="!!_LLM">
            <a:extLst>
              <a:ext uri="{FF2B5EF4-FFF2-40B4-BE49-F238E27FC236}">
                <a16:creationId xmlns:a16="http://schemas.microsoft.com/office/drawing/2014/main" id="{66E8EE9E-8AEB-0D08-935B-32CBF68ABD0E}"/>
              </a:ext>
            </a:extLst>
          </p:cNvPr>
          <p:cNvSpPr/>
          <p:nvPr/>
        </p:nvSpPr>
        <p:spPr>
          <a:xfrm>
            <a:off x="5064362" y="2995316"/>
            <a:ext cx="2120742" cy="2133793"/>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1200" b="1" dirty="0">
                <a:solidFill>
                  <a:srgbClr val="032954"/>
                </a:solidFill>
                <a:latin typeface="Anova Bold"/>
              </a:rPr>
              <a:t>LLM</a:t>
            </a:r>
          </a:p>
        </p:txBody>
      </p:sp>
      <p:sp>
        <p:nvSpPr>
          <p:cNvPr id="46" name="!!_DT">
            <a:extLst>
              <a:ext uri="{FF2B5EF4-FFF2-40B4-BE49-F238E27FC236}">
                <a16:creationId xmlns:a16="http://schemas.microsoft.com/office/drawing/2014/main" id="{CD5B6C12-013E-4AF4-204B-2292F2709C38}"/>
              </a:ext>
            </a:extLst>
          </p:cNvPr>
          <p:cNvSpPr/>
          <p:nvPr/>
        </p:nvSpPr>
        <p:spPr>
          <a:xfrm>
            <a:off x="5920036" y="3937718"/>
            <a:ext cx="2120742" cy="2133793"/>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1200" b="1">
                <a:solidFill>
                  <a:srgbClr val="032954"/>
                </a:solidFill>
                <a:latin typeface="Anova Bold"/>
              </a:rPr>
              <a:t>Digital Twins</a:t>
            </a:r>
          </a:p>
        </p:txBody>
      </p:sp>
      <p:sp>
        <p:nvSpPr>
          <p:cNvPr id="47" name="!!_SD">
            <a:extLst>
              <a:ext uri="{FF2B5EF4-FFF2-40B4-BE49-F238E27FC236}">
                <a16:creationId xmlns:a16="http://schemas.microsoft.com/office/drawing/2014/main" id="{7C7AD35A-8E65-9E8F-C6C6-2E8AD9C6DAD3}"/>
              </a:ext>
            </a:extLst>
          </p:cNvPr>
          <p:cNvSpPr/>
          <p:nvPr/>
        </p:nvSpPr>
        <p:spPr>
          <a:xfrm>
            <a:off x="4155942" y="3973715"/>
            <a:ext cx="2120742" cy="2133793"/>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1200" b="1">
                <a:solidFill>
                  <a:srgbClr val="032954"/>
                </a:solidFill>
                <a:latin typeface="Anova Bold"/>
              </a:rPr>
              <a:t>Synthetic Data</a:t>
            </a:r>
          </a:p>
        </p:txBody>
      </p:sp>
      <p:sp>
        <p:nvSpPr>
          <p:cNvPr id="48" name="!!_ML_Text">
            <a:extLst>
              <a:ext uri="{FF2B5EF4-FFF2-40B4-BE49-F238E27FC236}">
                <a16:creationId xmlns:a16="http://schemas.microsoft.com/office/drawing/2014/main" id="{2E8575AE-3170-C8AA-498B-0B7FEF582196}"/>
              </a:ext>
            </a:extLst>
          </p:cNvPr>
          <p:cNvSpPr/>
          <p:nvPr/>
        </p:nvSpPr>
        <p:spPr>
          <a:xfrm>
            <a:off x="4839473" y="1177791"/>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Machine Learning</a:t>
            </a:r>
          </a:p>
        </p:txBody>
      </p:sp>
      <p:sp>
        <p:nvSpPr>
          <p:cNvPr id="49" name="!!_DL_Text">
            <a:extLst>
              <a:ext uri="{FF2B5EF4-FFF2-40B4-BE49-F238E27FC236}">
                <a16:creationId xmlns:a16="http://schemas.microsoft.com/office/drawing/2014/main" id="{59C46936-27EC-CC87-A3F3-29249CFD9B7D}"/>
              </a:ext>
            </a:extLst>
          </p:cNvPr>
          <p:cNvSpPr/>
          <p:nvPr/>
        </p:nvSpPr>
        <p:spPr>
          <a:xfrm>
            <a:off x="4839473" y="1563479"/>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Deep Learning</a:t>
            </a:r>
          </a:p>
        </p:txBody>
      </p:sp>
      <p:sp>
        <p:nvSpPr>
          <p:cNvPr id="50" name="!!_GAI_Text">
            <a:extLst>
              <a:ext uri="{FF2B5EF4-FFF2-40B4-BE49-F238E27FC236}">
                <a16:creationId xmlns:a16="http://schemas.microsoft.com/office/drawing/2014/main" id="{B0C73167-B1C9-8BF3-36CC-EEDF241ACFE0}"/>
              </a:ext>
            </a:extLst>
          </p:cNvPr>
          <p:cNvSpPr/>
          <p:nvPr/>
        </p:nvSpPr>
        <p:spPr>
          <a:xfrm>
            <a:off x="4839473" y="1977088"/>
            <a:ext cx="2513055" cy="418576"/>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Generative AI</a:t>
            </a:r>
          </a:p>
          <a:p>
            <a:pPr algn="ctr" defTabSz="609630">
              <a:lnSpc>
                <a:spcPct val="85000"/>
              </a:lnSpc>
            </a:pPr>
            <a:r>
              <a:rPr lang="en-US" sz="1600">
                <a:solidFill>
                  <a:srgbClr val="FFFFFF"/>
                </a:solidFill>
                <a:latin typeface="Anova Light"/>
              </a:rPr>
              <a:t>“</a:t>
            </a:r>
            <a:r>
              <a:rPr lang="en-US" sz="1600" err="1">
                <a:solidFill>
                  <a:srgbClr val="FFFFFF"/>
                </a:solidFill>
                <a:latin typeface="Anova Light"/>
              </a:rPr>
              <a:t>GenAI</a:t>
            </a:r>
            <a:r>
              <a:rPr lang="en-US" sz="1600">
                <a:solidFill>
                  <a:srgbClr val="FFFFFF"/>
                </a:solidFill>
                <a:latin typeface="Anova Light"/>
              </a:rPr>
              <a:t>”</a:t>
            </a:r>
          </a:p>
        </p:txBody>
      </p:sp>
    </p:spTree>
    <p:extLst>
      <p:ext uri="{BB962C8B-B14F-4D97-AF65-F5344CB8AC3E}">
        <p14:creationId xmlns:p14="http://schemas.microsoft.com/office/powerpoint/2010/main" val="3207199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437-54B9-4244-F10F-C478A240C8C4}"/>
              </a:ext>
            </a:extLst>
          </p:cNvPr>
          <p:cNvSpPr>
            <a:spLocks noGrp="1"/>
          </p:cNvSpPr>
          <p:nvPr>
            <p:ph type="title" idx="4294967295"/>
          </p:nvPr>
        </p:nvSpPr>
        <p:spPr>
          <a:xfrm>
            <a:off x="615697" y="660031"/>
            <a:ext cx="10515600" cy="517525"/>
          </a:xfrm>
        </p:spPr>
        <p:txBody>
          <a:bodyPr/>
          <a:lstStyle/>
          <a:p>
            <a:r>
              <a:rPr lang="en-US" dirty="0">
                <a:solidFill>
                  <a:srgbClr val="FF9933"/>
                </a:solidFill>
              </a:rPr>
              <a:t>Building an AI-Ready Team</a:t>
            </a:r>
          </a:p>
        </p:txBody>
      </p:sp>
      <p:sp>
        <p:nvSpPr>
          <p:cNvPr id="8" name="Rectangle: Rounded Corners 7">
            <a:extLst>
              <a:ext uri="{FF2B5EF4-FFF2-40B4-BE49-F238E27FC236}">
                <a16:creationId xmlns:a16="http://schemas.microsoft.com/office/drawing/2014/main" id="{F5D4F260-7AF8-9977-5C5B-C31125565FCC}"/>
              </a:ext>
            </a:extLst>
          </p:cNvPr>
          <p:cNvSpPr/>
          <p:nvPr/>
        </p:nvSpPr>
        <p:spPr>
          <a:xfrm>
            <a:off x="615697" y="1507538"/>
            <a:ext cx="11687043"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chemeClr val="accent1">
                    <a:lumMod val="40000"/>
                    <a:lumOff val="60000"/>
                  </a:schemeClr>
                </a:solidFill>
                <a:latin typeface="Anova Light"/>
              </a:rPr>
              <a:t>Take an Inside – Outside approach</a:t>
            </a:r>
          </a:p>
        </p:txBody>
      </p:sp>
      <p:sp>
        <p:nvSpPr>
          <p:cNvPr id="10" name="Oval 9">
            <a:extLst>
              <a:ext uri="{FF2B5EF4-FFF2-40B4-BE49-F238E27FC236}">
                <a16:creationId xmlns:a16="http://schemas.microsoft.com/office/drawing/2014/main" id="{C447E91B-4FE0-C544-1FB5-988232D87E37}"/>
              </a:ext>
            </a:extLst>
          </p:cNvPr>
          <p:cNvSpPr/>
          <p:nvPr/>
        </p:nvSpPr>
        <p:spPr>
          <a:xfrm>
            <a:off x="1452245" y="1513534"/>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1</a:t>
            </a:r>
          </a:p>
        </p:txBody>
      </p:sp>
      <p:sp>
        <p:nvSpPr>
          <p:cNvPr id="9" name="Rectangle: Rounded Corners 8">
            <a:extLst>
              <a:ext uri="{FF2B5EF4-FFF2-40B4-BE49-F238E27FC236}">
                <a16:creationId xmlns:a16="http://schemas.microsoft.com/office/drawing/2014/main" id="{5E48E010-17F4-8839-30E5-7B59B043E0E8}"/>
              </a:ext>
            </a:extLst>
          </p:cNvPr>
          <p:cNvSpPr/>
          <p:nvPr/>
        </p:nvSpPr>
        <p:spPr>
          <a:xfrm>
            <a:off x="615697" y="2346958"/>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chemeClr val="accent1">
                    <a:lumMod val="40000"/>
                    <a:lumOff val="60000"/>
                  </a:schemeClr>
                </a:solidFill>
                <a:latin typeface="Anova Light"/>
              </a:rPr>
              <a:t>Compete for talent</a:t>
            </a:r>
          </a:p>
        </p:txBody>
      </p:sp>
      <p:sp>
        <p:nvSpPr>
          <p:cNvPr id="11" name="Oval 10">
            <a:extLst>
              <a:ext uri="{FF2B5EF4-FFF2-40B4-BE49-F238E27FC236}">
                <a16:creationId xmlns:a16="http://schemas.microsoft.com/office/drawing/2014/main" id="{D69145D2-5874-657F-F0FB-1DCF0AE23AFB}"/>
              </a:ext>
            </a:extLst>
          </p:cNvPr>
          <p:cNvSpPr/>
          <p:nvPr/>
        </p:nvSpPr>
        <p:spPr>
          <a:xfrm>
            <a:off x="1452245" y="2461306"/>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2</a:t>
            </a:r>
          </a:p>
        </p:txBody>
      </p:sp>
      <p:sp>
        <p:nvSpPr>
          <p:cNvPr id="3" name="Rectangle: Rounded Corners 2">
            <a:extLst>
              <a:ext uri="{FF2B5EF4-FFF2-40B4-BE49-F238E27FC236}">
                <a16:creationId xmlns:a16="http://schemas.microsoft.com/office/drawing/2014/main" id="{6DC71074-13C4-74A7-79FD-57FDA0A5753E}"/>
              </a:ext>
            </a:extLst>
          </p:cNvPr>
          <p:cNvSpPr/>
          <p:nvPr/>
        </p:nvSpPr>
        <p:spPr>
          <a:xfrm>
            <a:off x="615697" y="3349694"/>
            <a:ext cx="11687043"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rgbClr val="0766D1">
                    <a:lumMod val="75000"/>
                  </a:srgbClr>
                </a:solidFill>
                <a:latin typeface="Anova Light"/>
              </a:rPr>
              <a:t>Data and compute infrastructure as AI infrastructure</a:t>
            </a:r>
          </a:p>
        </p:txBody>
      </p:sp>
      <p:sp>
        <p:nvSpPr>
          <p:cNvPr id="5" name="Oval 4">
            <a:extLst>
              <a:ext uri="{FF2B5EF4-FFF2-40B4-BE49-F238E27FC236}">
                <a16:creationId xmlns:a16="http://schemas.microsoft.com/office/drawing/2014/main" id="{51CAE166-55F4-4305-B49E-D93A00D0DFE1}"/>
              </a:ext>
            </a:extLst>
          </p:cNvPr>
          <p:cNvSpPr/>
          <p:nvPr/>
        </p:nvSpPr>
        <p:spPr>
          <a:xfrm>
            <a:off x="1452245" y="3355690"/>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3</a:t>
            </a:r>
          </a:p>
        </p:txBody>
      </p:sp>
    </p:spTree>
    <p:extLst>
      <p:ext uri="{BB962C8B-B14F-4D97-AF65-F5344CB8AC3E}">
        <p14:creationId xmlns:p14="http://schemas.microsoft.com/office/powerpoint/2010/main" val="1668178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73225" y="346379"/>
            <a:ext cx="10521950" cy="609600"/>
          </a:xfrm>
        </p:spPr>
        <p:txBody>
          <a:bodyPr/>
          <a:lstStyle/>
          <a:p>
            <a:r>
              <a:rPr lang="en-US" dirty="0"/>
              <a:t>The Five Components of a Data Strategy</a:t>
            </a:r>
          </a:p>
        </p:txBody>
      </p:sp>
      <p:pic>
        <p:nvPicPr>
          <p:cNvPr id="8" name="Picture 7"/>
          <p:cNvPicPr>
            <a:picLocks noChangeAspect="1"/>
          </p:cNvPicPr>
          <p:nvPr/>
        </p:nvPicPr>
        <p:blipFill>
          <a:blip r:embed="rId3"/>
          <a:stretch>
            <a:fillRect/>
          </a:stretch>
        </p:blipFill>
        <p:spPr>
          <a:xfrm>
            <a:off x="364231" y="1364440"/>
            <a:ext cx="4212285" cy="4055816"/>
          </a:xfrm>
          <a:prstGeom prst="rect">
            <a:avLst/>
          </a:prstGeom>
        </p:spPr>
      </p:pic>
      <p:sp>
        <p:nvSpPr>
          <p:cNvPr id="9" name="TextBox 8"/>
          <p:cNvSpPr txBox="1"/>
          <p:nvPr/>
        </p:nvSpPr>
        <p:spPr>
          <a:xfrm>
            <a:off x="4847854" y="2148596"/>
            <a:ext cx="1320856" cy="350930"/>
          </a:xfrm>
          <a:prstGeom prst="rect">
            <a:avLst/>
          </a:prstGeom>
          <a:noFill/>
        </p:spPr>
        <p:txBody>
          <a:bodyPr wrap="square" rtlCol="0">
            <a:spAutoFit/>
          </a:bodyPr>
          <a:lstStyle/>
          <a:p>
            <a:pPr algn="ctr" defTabSz="609630">
              <a:lnSpc>
                <a:spcPct val="90000"/>
              </a:lnSpc>
            </a:pPr>
            <a:r>
              <a:rPr lang="en-US" sz="1867" b="1" dirty="0">
                <a:solidFill>
                  <a:srgbClr val="C00000"/>
                </a:solidFill>
                <a:latin typeface="Anova Light"/>
              </a:rPr>
              <a:t>Provision</a:t>
            </a:r>
          </a:p>
        </p:txBody>
      </p:sp>
      <p:sp>
        <p:nvSpPr>
          <p:cNvPr id="10" name="TextBox 9"/>
          <p:cNvSpPr txBox="1"/>
          <p:nvPr/>
        </p:nvSpPr>
        <p:spPr>
          <a:xfrm>
            <a:off x="4847854" y="4260609"/>
            <a:ext cx="1288072" cy="350930"/>
          </a:xfrm>
          <a:prstGeom prst="rect">
            <a:avLst/>
          </a:prstGeom>
          <a:noFill/>
        </p:spPr>
        <p:txBody>
          <a:bodyPr wrap="square" rtlCol="0">
            <a:spAutoFit/>
          </a:bodyPr>
          <a:lstStyle/>
          <a:p>
            <a:pPr algn="ctr" defTabSz="609630">
              <a:lnSpc>
                <a:spcPct val="90000"/>
              </a:lnSpc>
            </a:pPr>
            <a:r>
              <a:rPr lang="en-US" sz="1867" b="1" dirty="0">
                <a:solidFill>
                  <a:srgbClr val="C00000"/>
                </a:solidFill>
                <a:latin typeface="Anova Light"/>
              </a:rPr>
              <a:t>Integrate</a:t>
            </a:r>
          </a:p>
        </p:txBody>
      </p:sp>
      <p:sp>
        <p:nvSpPr>
          <p:cNvPr id="11" name="TextBox 10"/>
          <p:cNvSpPr txBox="1"/>
          <p:nvPr/>
        </p:nvSpPr>
        <p:spPr>
          <a:xfrm>
            <a:off x="4847854" y="1192085"/>
            <a:ext cx="1240443" cy="350930"/>
          </a:xfrm>
          <a:prstGeom prst="rect">
            <a:avLst/>
          </a:prstGeom>
          <a:noFill/>
        </p:spPr>
        <p:txBody>
          <a:bodyPr wrap="square" rtlCol="0">
            <a:spAutoFit/>
          </a:bodyPr>
          <a:lstStyle/>
          <a:p>
            <a:pPr algn="ctr" defTabSz="609630">
              <a:lnSpc>
                <a:spcPct val="90000"/>
              </a:lnSpc>
            </a:pPr>
            <a:r>
              <a:rPr lang="en-US" sz="1867" b="1" dirty="0">
                <a:solidFill>
                  <a:srgbClr val="C00000"/>
                </a:solidFill>
                <a:latin typeface="Anova Light"/>
              </a:rPr>
              <a:t>Identify</a:t>
            </a:r>
          </a:p>
        </p:txBody>
      </p:sp>
      <p:sp>
        <p:nvSpPr>
          <p:cNvPr id="12" name="TextBox 11"/>
          <p:cNvSpPr txBox="1"/>
          <p:nvPr/>
        </p:nvSpPr>
        <p:spPr>
          <a:xfrm>
            <a:off x="4847854" y="3230631"/>
            <a:ext cx="1057759" cy="350930"/>
          </a:xfrm>
          <a:prstGeom prst="rect">
            <a:avLst/>
          </a:prstGeom>
          <a:noFill/>
        </p:spPr>
        <p:txBody>
          <a:bodyPr wrap="square" rtlCol="0">
            <a:spAutoFit/>
          </a:bodyPr>
          <a:lstStyle/>
          <a:p>
            <a:pPr algn="ctr" defTabSz="609630">
              <a:lnSpc>
                <a:spcPct val="90000"/>
              </a:lnSpc>
            </a:pPr>
            <a:r>
              <a:rPr lang="en-US" sz="1867" b="1" dirty="0">
                <a:solidFill>
                  <a:srgbClr val="C00000"/>
                </a:solidFill>
                <a:latin typeface="Anova Light"/>
              </a:rPr>
              <a:t>Store</a:t>
            </a:r>
          </a:p>
        </p:txBody>
      </p:sp>
      <p:sp>
        <p:nvSpPr>
          <p:cNvPr id="13" name="TextBox 12"/>
          <p:cNvSpPr txBox="1"/>
          <p:nvPr/>
        </p:nvSpPr>
        <p:spPr>
          <a:xfrm>
            <a:off x="4847854" y="5361984"/>
            <a:ext cx="1229342" cy="350930"/>
          </a:xfrm>
          <a:prstGeom prst="rect">
            <a:avLst/>
          </a:prstGeom>
          <a:noFill/>
        </p:spPr>
        <p:txBody>
          <a:bodyPr wrap="square" rtlCol="0">
            <a:spAutoFit/>
          </a:bodyPr>
          <a:lstStyle/>
          <a:p>
            <a:pPr algn="ctr" defTabSz="609630">
              <a:lnSpc>
                <a:spcPct val="90000"/>
              </a:lnSpc>
            </a:pPr>
            <a:r>
              <a:rPr lang="en-US" sz="1867" b="1" dirty="0">
                <a:solidFill>
                  <a:srgbClr val="C00000"/>
                </a:solidFill>
                <a:latin typeface="Anova Light"/>
              </a:rPr>
              <a:t>Govern</a:t>
            </a:r>
          </a:p>
        </p:txBody>
      </p:sp>
      <p:sp>
        <p:nvSpPr>
          <p:cNvPr id="14" name="Rectangle 13"/>
          <p:cNvSpPr/>
          <p:nvPr/>
        </p:nvSpPr>
        <p:spPr>
          <a:xfrm>
            <a:off x="6256512" y="1044354"/>
            <a:ext cx="5895704" cy="609526"/>
          </a:xfrm>
          <a:prstGeom prst="rect">
            <a:avLst/>
          </a:prstGeom>
        </p:spPr>
        <p:txBody>
          <a:bodyPr wrap="square">
            <a:spAutoFit/>
          </a:bodyPr>
          <a:lstStyle/>
          <a:p>
            <a:pPr defTabSz="609630">
              <a:lnSpc>
                <a:spcPct val="90000"/>
              </a:lnSpc>
              <a:spcBef>
                <a:spcPts val="600"/>
              </a:spcBef>
              <a:spcAft>
                <a:spcPts val="600"/>
              </a:spcAft>
            </a:pPr>
            <a:r>
              <a:rPr lang="en-US" sz="1867" dirty="0">
                <a:solidFill>
                  <a:srgbClr val="000000"/>
                </a:solidFill>
                <a:latin typeface="Anova Light"/>
              </a:rPr>
              <a:t>The ability to identify data and understand its meaning regardless of its structure, origin, or location </a:t>
            </a:r>
          </a:p>
        </p:txBody>
      </p:sp>
      <p:sp>
        <p:nvSpPr>
          <p:cNvPr id="15" name="Rectangle 14"/>
          <p:cNvSpPr/>
          <p:nvPr/>
        </p:nvSpPr>
        <p:spPr>
          <a:xfrm>
            <a:off x="6256513" y="2010098"/>
            <a:ext cx="5616583" cy="609526"/>
          </a:xfrm>
          <a:prstGeom prst="rect">
            <a:avLst/>
          </a:prstGeom>
        </p:spPr>
        <p:txBody>
          <a:bodyPr wrap="square">
            <a:spAutoFit/>
          </a:bodyPr>
          <a:lstStyle/>
          <a:p>
            <a:pPr defTabSz="609630">
              <a:lnSpc>
                <a:spcPct val="90000"/>
              </a:lnSpc>
              <a:spcBef>
                <a:spcPts val="600"/>
              </a:spcBef>
              <a:spcAft>
                <a:spcPts val="600"/>
              </a:spcAft>
            </a:pPr>
            <a:r>
              <a:rPr lang="en-US" sz="1867" dirty="0">
                <a:solidFill>
                  <a:srgbClr val="000000"/>
                </a:solidFill>
                <a:latin typeface="Anova Light"/>
              </a:rPr>
              <a:t>Enabling data to be packaged and made available while respecting all rules and access guidelines</a:t>
            </a:r>
          </a:p>
        </p:txBody>
      </p:sp>
      <p:sp>
        <p:nvSpPr>
          <p:cNvPr id="16" name="Rectangle 15"/>
          <p:cNvSpPr/>
          <p:nvPr/>
        </p:nvSpPr>
        <p:spPr>
          <a:xfrm>
            <a:off x="6256513" y="4112878"/>
            <a:ext cx="5750477" cy="609526"/>
          </a:xfrm>
          <a:prstGeom prst="rect">
            <a:avLst/>
          </a:prstGeom>
        </p:spPr>
        <p:txBody>
          <a:bodyPr wrap="square">
            <a:spAutoFit/>
          </a:bodyPr>
          <a:lstStyle/>
          <a:p>
            <a:pPr defTabSz="609630">
              <a:lnSpc>
                <a:spcPct val="90000"/>
              </a:lnSpc>
              <a:spcBef>
                <a:spcPts val="600"/>
              </a:spcBef>
              <a:spcAft>
                <a:spcPts val="600"/>
              </a:spcAft>
            </a:pPr>
            <a:r>
              <a:rPr lang="en-US" sz="1867" dirty="0">
                <a:solidFill>
                  <a:srgbClr val="000000"/>
                </a:solidFill>
                <a:latin typeface="Anova Light"/>
              </a:rPr>
              <a:t>Moving and combining data residing in multiple locations and providing a unified view of the data</a:t>
            </a:r>
          </a:p>
        </p:txBody>
      </p:sp>
      <p:sp>
        <p:nvSpPr>
          <p:cNvPr id="17" name="Rectangle 16"/>
          <p:cNvSpPr/>
          <p:nvPr/>
        </p:nvSpPr>
        <p:spPr>
          <a:xfrm>
            <a:off x="6256513" y="3082899"/>
            <a:ext cx="5935487" cy="609526"/>
          </a:xfrm>
          <a:prstGeom prst="rect">
            <a:avLst/>
          </a:prstGeom>
        </p:spPr>
        <p:txBody>
          <a:bodyPr wrap="square">
            <a:spAutoFit/>
          </a:bodyPr>
          <a:lstStyle/>
          <a:p>
            <a:pPr defTabSz="609630">
              <a:lnSpc>
                <a:spcPct val="90000"/>
              </a:lnSpc>
              <a:spcBef>
                <a:spcPts val="600"/>
              </a:spcBef>
              <a:spcAft>
                <a:spcPts val="600"/>
              </a:spcAft>
            </a:pPr>
            <a:r>
              <a:rPr lang="en-US" sz="1867" dirty="0">
                <a:solidFill>
                  <a:srgbClr val="000000"/>
                </a:solidFill>
                <a:latin typeface="Anova Light"/>
              </a:rPr>
              <a:t>Persisting data in a structure and location that supports access and processing across the enterprise </a:t>
            </a:r>
          </a:p>
        </p:txBody>
      </p:sp>
      <p:sp>
        <p:nvSpPr>
          <p:cNvPr id="18" name="Rectangle 17"/>
          <p:cNvSpPr/>
          <p:nvPr/>
        </p:nvSpPr>
        <p:spPr>
          <a:xfrm>
            <a:off x="6256513" y="5223486"/>
            <a:ext cx="5627325" cy="868123"/>
          </a:xfrm>
          <a:prstGeom prst="rect">
            <a:avLst/>
          </a:prstGeom>
        </p:spPr>
        <p:txBody>
          <a:bodyPr wrap="square">
            <a:spAutoFit/>
          </a:bodyPr>
          <a:lstStyle/>
          <a:p>
            <a:pPr defTabSz="609630">
              <a:lnSpc>
                <a:spcPct val="90000"/>
              </a:lnSpc>
              <a:spcBef>
                <a:spcPts val="600"/>
              </a:spcBef>
              <a:spcAft>
                <a:spcPts val="600"/>
              </a:spcAft>
            </a:pPr>
            <a:r>
              <a:rPr lang="en-US" sz="1867" dirty="0">
                <a:solidFill>
                  <a:srgbClr val="000000"/>
                </a:solidFill>
                <a:latin typeface="Anova Light"/>
              </a:rPr>
              <a:t>Establishing and communicating information policies and mechanisms to ensure effective data usage. </a:t>
            </a:r>
          </a:p>
        </p:txBody>
      </p:sp>
    </p:spTree>
    <p:extLst>
      <p:ext uri="{BB962C8B-B14F-4D97-AF65-F5344CB8AC3E}">
        <p14:creationId xmlns:p14="http://schemas.microsoft.com/office/powerpoint/2010/main" val="360853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14" name="TextBox 13"/>
          <p:cNvSpPr txBox="1"/>
          <p:nvPr/>
        </p:nvSpPr>
        <p:spPr>
          <a:xfrm>
            <a:off x="771692" y="2866915"/>
            <a:ext cx="6987834" cy="2769989"/>
          </a:xfrm>
          <a:prstGeom prst="rect">
            <a:avLst/>
          </a:prstGeom>
          <a:noFill/>
        </p:spPr>
        <p:txBody>
          <a:bodyPr wrap="square" rtlCol="0">
            <a:spAutoFit/>
          </a:bodyPr>
          <a:lstStyle/>
          <a:p>
            <a:pPr defTabSz="487704">
              <a:lnSpc>
                <a:spcPct val="120000"/>
              </a:lnSpc>
            </a:pPr>
            <a:r>
              <a:rPr lang="en-US" sz="3500" i="1" dirty="0">
                <a:solidFill>
                  <a:srgbClr val="032954"/>
                </a:solidFill>
                <a:latin typeface="Anova Light"/>
              </a:rPr>
              <a:t>The organizing framework for establishing strategy, objectives, and policies for enterprise data</a:t>
            </a:r>
            <a:endParaRPr lang="en-US" sz="3500" i="1" dirty="0">
              <a:solidFill>
                <a:srgbClr val="032954"/>
              </a:solidFill>
              <a:effectLst>
                <a:outerShdw blurRad="38100" dist="38100" dir="2700000" algn="tl">
                  <a:srgbClr val="000000">
                    <a:alpha val="43137"/>
                  </a:srgbClr>
                </a:outerShdw>
              </a:effectLst>
              <a:latin typeface="Anova Light"/>
            </a:endParaRPr>
          </a:p>
          <a:p>
            <a:pPr defTabSz="609630"/>
            <a:endParaRPr lang="en-US" sz="4800" dirty="0">
              <a:solidFill>
                <a:srgbClr val="000000"/>
              </a:solidFill>
              <a:latin typeface="Anova Light"/>
            </a:endParaRPr>
          </a:p>
        </p:txBody>
      </p:sp>
      <p:sp>
        <p:nvSpPr>
          <p:cNvPr id="15" name="Rectangle 14"/>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pic>
        <p:nvPicPr>
          <p:cNvPr id="5" name="Picture 4" descr="ConsumptionBOD_TABLE.png">
            <a:extLst>
              <a:ext uri="{FF2B5EF4-FFF2-40B4-BE49-F238E27FC236}">
                <a16:creationId xmlns:a16="http://schemas.microsoft.com/office/drawing/2014/main" id="{9032AC58-66B7-B60C-55D0-A83AC15658D9}"/>
              </a:ext>
            </a:extLst>
          </p:cNvPr>
          <p:cNvPicPr>
            <a:picLocks noChangeAspect="1"/>
          </p:cNvPicPr>
          <p:nvPr/>
        </p:nvPicPr>
        <p:blipFill>
          <a:blip r:embed="rId3"/>
          <a:stretch>
            <a:fillRect/>
          </a:stretch>
        </p:blipFill>
        <p:spPr>
          <a:xfrm rot="16200000">
            <a:off x="8438083" y="1225646"/>
            <a:ext cx="2780645" cy="4098787"/>
          </a:xfrm>
          <a:prstGeom prst="rect">
            <a:avLst/>
          </a:prstGeom>
        </p:spPr>
      </p:pic>
      <p:sp>
        <p:nvSpPr>
          <p:cNvPr id="10" name="TextBox 9">
            <a:extLst>
              <a:ext uri="{FF2B5EF4-FFF2-40B4-BE49-F238E27FC236}">
                <a16:creationId xmlns:a16="http://schemas.microsoft.com/office/drawing/2014/main" id="{5AC5C9D5-D94F-C9F4-6F22-9B844B6089C1}"/>
              </a:ext>
            </a:extLst>
          </p:cNvPr>
          <p:cNvSpPr txBox="1"/>
          <p:nvPr/>
        </p:nvSpPr>
        <p:spPr>
          <a:xfrm>
            <a:off x="8666177" y="2844794"/>
            <a:ext cx="2324455" cy="666977"/>
          </a:xfrm>
          <a:prstGeom prst="rect">
            <a:avLst/>
          </a:prstGeom>
          <a:noFill/>
        </p:spPr>
        <p:txBody>
          <a:bodyPr wrap="square" rtlCol="0">
            <a:spAutoFit/>
          </a:bodyPr>
          <a:lstStyle/>
          <a:p>
            <a:pPr algn="ctr" defTabSz="609630"/>
            <a:r>
              <a:rPr lang="en-US" sz="1867" dirty="0">
                <a:solidFill>
                  <a:srgbClr val="FFFFFF"/>
                </a:solidFill>
                <a:latin typeface="Anova Light"/>
              </a:rPr>
              <a:t>Business Stakeholders</a:t>
            </a:r>
          </a:p>
        </p:txBody>
      </p:sp>
    </p:spTree>
    <p:extLst>
      <p:ext uri="{BB962C8B-B14F-4D97-AF65-F5344CB8AC3E}">
        <p14:creationId xmlns:p14="http://schemas.microsoft.com/office/powerpoint/2010/main" val="40684883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15" name="Rectangle 14"/>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pic>
        <p:nvPicPr>
          <p:cNvPr id="8" name="Picture 7" descr="ConsumptionBOD_TABLE.png"/>
          <p:cNvPicPr>
            <a:picLocks noChangeAspect="1"/>
          </p:cNvPicPr>
          <p:nvPr/>
        </p:nvPicPr>
        <p:blipFill>
          <a:blip r:embed="rId3"/>
          <a:stretch>
            <a:fillRect/>
          </a:stretch>
        </p:blipFill>
        <p:spPr>
          <a:xfrm rot="16200000">
            <a:off x="8438083" y="1225646"/>
            <a:ext cx="2780645" cy="4098787"/>
          </a:xfrm>
          <a:prstGeom prst="rect">
            <a:avLst/>
          </a:prstGeom>
        </p:spPr>
      </p:pic>
      <p:sp>
        <p:nvSpPr>
          <p:cNvPr id="4" name="TextBox 3">
            <a:extLst>
              <a:ext uri="{FF2B5EF4-FFF2-40B4-BE49-F238E27FC236}">
                <a16:creationId xmlns:a16="http://schemas.microsoft.com/office/drawing/2014/main" id="{410B805B-44D2-172E-E9E3-8FC1FB3B6919}"/>
              </a:ext>
            </a:extLst>
          </p:cNvPr>
          <p:cNvSpPr txBox="1"/>
          <p:nvPr/>
        </p:nvSpPr>
        <p:spPr>
          <a:xfrm>
            <a:off x="8666177" y="2844794"/>
            <a:ext cx="2324455" cy="666977"/>
          </a:xfrm>
          <a:prstGeom prst="rect">
            <a:avLst/>
          </a:prstGeom>
          <a:noFill/>
        </p:spPr>
        <p:txBody>
          <a:bodyPr wrap="square" rtlCol="0">
            <a:spAutoFit/>
          </a:bodyPr>
          <a:lstStyle/>
          <a:p>
            <a:pPr algn="ctr" defTabSz="609630"/>
            <a:r>
              <a:rPr lang="en-US" sz="1867" dirty="0">
                <a:solidFill>
                  <a:srgbClr val="FFFFFF"/>
                </a:solidFill>
                <a:latin typeface="Anova Light"/>
              </a:rPr>
              <a:t>Business Stakeholders</a:t>
            </a:r>
          </a:p>
        </p:txBody>
      </p:sp>
      <p:sp>
        <p:nvSpPr>
          <p:cNvPr id="2" name="TextBox 1">
            <a:extLst>
              <a:ext uri="{FF2B5EF4-FFF2-40B4-BE49-F238E27FC236}">
                <a16:creationId xmlns:a16="http://schemas.microsoft.com/office/drawing/2014/main" id="{6D232191-29E7-D737-BD34-66FE018D664E}"/>
              </a:ext>
            </a:extLst>
          </p:cNvPr>
          <p:cNvSpPr txBox="1"/>
          <p:nvPr/>
        </p:nvSpPr>
        <p:spPr>
          <a:xfrm>
            <a:off x="314201" y="2893815"/>
            <a:ext cx="7733185" cy="2534027"/>
          </a:xfrm>
          <a:prstGeom prst="rect">
            <a:avLst/>
          </a:prstGeom>
          <a:noFill/>
        </p:spPr>
        <p:txBody>
          <a:bodyPr wrap="square" rtlCol="0">
            <a:spAutoFit/>
          </a:bodyPr>
          <a:lstStyle/>
          <a:p>
            <a:pPr marL="243852" indent="-243852" defTabSz="609630">
              <a:lnSpc>
                <a:spcPct val="150000"/>
              </a:lnSpc>
              <a:buFont typeface="Wingdings" panose="05000000000000000000" pitchFamily="2" charset="2"/>
              <a:buChar char="ü"/>
            </a:pPr>
            <a:r>
              <a:rPr lang="en-US" dirty="0">
                <a:solidFill>
                  <a:srgbClr val="000000"/>
                </a:solidFill>
                <a:latin typeface="Anova Light"/>
              </a:rPr>
              <a:t>Establishes the </a:t>
            </a:r>
            <a:r>
              <a:rPr lang="en-US" b="1" dirty="0">
                <a:solidFill>
                  <a:srgbClr val="000000"/>
                </a:solidFill>
                <a:latin typeface="Anova Light"/>
              </a:rPr>
              <a:t>authority</a:t>
            </a:r>
            <a:r>
              <a:rPr lang="en-US" dirty="0">
                <a:solidFill>
                  <a:srgbClr val="000000"/>
                </a:solidFill>
                <a:latin typeface="Anova Light"/>
              </a:rPr>
              <a:t> for </a:t>
            </a:r>
            <a:r>
              <a:rPr lang="en-US" b="1" dirty="0">
                <a:solidFill>
                  <a:srgbClr val="000000"/>
                </a:solidFill>
                <a:latin typeface="Anova Light"/>
              </a:rPr>
              <a:t>defining</a:t>
            </a:r>
            <a:r>
              <a:rPr lang="en-US" dirty="0">
                <a:solidFill>
                  <a:srgbClr val="000000"/>
                </a:solidFill>
                <a:latin typeface="Anova Light"/>
              </a:rPr>
              <a:t> key business terms</a:t>
            </a:r>
          </a:p>
          <a:p>
            <a:pPr marL="243852" indent="-243852" defTabSz="609630">
              <a:lnSpc>
                <a:spcPct val="150000"/>
              </a:lnSpc>
              <a:buFont typeface="Wingdings" panose="05000000000000000000" pitchFamily="2" charset="2"/>
              <a:buChar char="ü"/>
            </a:pPr>
            <a:r>
              <a:rPr lang="en-US" dirty="0">
                <a:solidFill>
                  <a:srgbClr val="000000"/>
                </a:solidFill>
                <a:latin typeface="Anova Light"/>
              </a:rPr>
              <a:t>Establishes </a:t>
            </a:r>
            <a:r>
              <a:rPr lang="en-US" b="1" dirty="0">
                <a:solidFill>
                  <a:srgbClr val="000000"/>
                </a:solidFill>
                <a:latin typeface="Anova Light"/>
              </a:rPr>
              <a:t>business-driven decision-making process</a:t>
            </a:r>
            <a:r>
              <a:rPr lang="en-US" dirty="0">
                <a:solidFill>
                  <a:srgbClr val="000000"/>
                </a:solidFill>
                <a:latin typeface="Anova Light"/>
              </a:rPr>
              <a:t>  for </a:t>
            </a:r>
            <a:r>
              <a:rPr lang="en-US" b="1" dirty="0">
                <a:solidFill>
                  <a:srgbClr val="000000"/>
                </a:solidFill>
                <a:latin typeface="Anova Light"/>
              </a:rPr>
              <a:t>changes</a:t>
            </a:r>
            <a:r>
              <a:rPr lang="en-US" dirty="0">
                <a:solidFill>
                  <a:srgbClr val="000000"/>
                </a:solidFill>
                <a:latin typeface="Anova Light"/>
              </a:rPr>
              <a:t> to definitions or business rules</a:t>
            </a:r>
          </a:p>
          <a:p>
            <a:pPr marL="243852" indent="-243852" defTabSz="609630">
              <a:lnSpc>
                <a:spcPct val="150000"/>
              </a:lnSpc>
              <a:buFont typeface="Wingdings" panose="05000000000000000000" pitchFamily="2" charset="2"/>
              <a:buChar char="ü"/>
            </a:pPr>
            <a:r>
              <a:rPr lang="en-US" dirty="0">
                <a:solidFill>
                  <a:srgbClr val="000000"/>
                </a:solidFill>
                <a:latin typeface="Anova Light"/>
              </a:rPr>
              <a:t>Defines metadata and data quality </a:t>
            </a:r>
            <a:r>
              <a:rPr lang="en-US" b="1" dirty="0">
                <a:solidFill>
                  <a:srgbClr val="000000"/>
                </a:solidFill>
                <a:latin typeface="Anova Light"/>
              </a:rPr>
              <a:t>standards</a:t>
            </a:r>
          </a:p>
          <a:p>
            <a:pPr marL="243852" indent="-243852" defTabSz="609630">
              <a:lnSpc>
                <a:spcPct val="150000"/>
              </a:lnSpc>
              <a:buFont typeface="Wingdings" panose="05000000000000000000" pitchFamily="2" charset="2"/>
              <a:buChar char="ü"/>
            </a:pPr>
            <a:r>
              <a:rPr lang="en-US" dirty="0">
                <a:solidFill>
                  <a:srgbClr val="000000"/>
                </a:solidFill>
                <a:latin typeface="Anova Light"/>
              </a:rPr>
              <a:t>Defines process for ongoing policy </a:t>
            </a:r>
            <a:r>
              <a:rPr lang="en-US" b="1" dirty="0">
                <a:solidFill>
                  <a:srgbClr val="000000"/>
                </a:solidFill>
                <a:latin typeface="Anova Light"/>
              </a:rPr>
              <a:t>monitoring</a:t>
            </a:r>
            <a:r>
              <a:rPr lang="en-US" dirty="0">
                <a:solidFill>
                  <a:srgbClr val="000000"/>
                </a:solidFill>
                <a:latin typeface="Anova Light"/>
              </a:rPr>
              <a:t> and </a:t>
            </a:r>
            <a:r>
              <a:rPr lang="en-US" b="1" dirty="0">
                <a:solidFill>
                  <a:srgbClr val="000000"/>
                </a:solidFill>
                <a:latin typeface="Anova Light"/>
              </a:rPr>
              <a:t>measurement</a:t>
            </a:r>
          </a:p>
          <a:p>
            <a:pPr marL="243852" indent="-243852" defTabSz="609630">
              <a:lnSpc>
                <a:spcPct val="150000"/>
              </a:lnSpc>
              <a:buFont typeface="Wingdings" panose="05000000000000000000" pitchFamily="2" charset="2"/>
              <a:buChar char="ü"/>
            </a:pPr>
            <a:r>
              <a:rPr lang="en-US" dirty="0">
                <a:solidFill>
                  <a:srgbClr val="000000"/>
                </a:solidFill>
                <a:latin typeface="Anova Light"/>
              </a:rPr>
              <a:t>Ensures</a:t>
            </a:r>
            <a:r>
              <a:rPr lang="en-US" b="1" dirty="0">
                <a:solidFill>
                  <a:srgbClr val="000000"/>
                </a:solidFill>
                <a:latin typeface="Anova Light"/>
              </a:rPr>
              <a:t> </a:t>
            </a:r>
            <a:r>
              <a:rPr lang="en-US" dirty="0">
                <a:solidFill>
                  <a:srgbClr val="000000"/>
                </a:solidFill>
                <a:latin typeface="Anova Light"/>
              </a:rPr>
              <a:t>data is managed </a:t>
            </a:r>
            <a:r>
              <a:rPr lang="en-US" b="1" dirty="0">
                <a:solidFill>
                  <a:srgbClr val="000000"/>
                </a:solidFill>
                <a:latin typeface="Anova Light"/>
              </a:rPr>
              <a:t>separately </a:t>
            </a:r>
            <a:r>
              <a:rPr lang="en-US" dirty="0">
                <a:solidFill>
                  <a:srgbClr val="000000"/>
                </a:solidFill>
                <a:latin typeface="Anova Light"/>
              </a:rPr>
              <a:t>from</a:t>
            </a:r>
            <a:r>
              <a:rPr lang="en-US" b="1" dirty="0">
                <a:solidFill>
                  <a:srgbClr val="000000"/>
                </a:solidFill>
                <a:latin typeface="Anova Light"/>
              </a:rPr>
              <a:t> </a:t>
            </a:r>
            <a:r>
              <a:rPr lang="en-US" dirty="0">
                <a:solidFill>
                  <a:srgbClr val="000000"/>
                </a:solidFill>
                <a:latin typeface="Anova Light"/>
              </a:rPr>
              <a:t>applications</a:t>
            </a:r>
          </a:p>
        </p:txBody>
      </p:sp>
    </p:spTree>
    <p:extLst>
      <p:ext uri="{BB962C8B-B14F-4D97-AF65-F5344CB8AC3E}">
        <p14:creationId xmlns:p14="http://schemas.microsoft.com/office/powerpoint/2010/main" val="156121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15" name="Rectangle 14"/>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sp>
        <p:nvSpPr>
          <p:cNvPr id="10" name="TextBox 9">
            <a:extLst>
              <a:ext uri="{FF2B5EF4-FFF2-40B4-BE49-F238E27FC236}">
                <a16:creationId xmlns:a16="http://schemas.microsoft.com/office/drawing/2014/main" id="{5AC5C9D5-D94F-C9F4-6F22-9B844B6089C1}"/>
              </a:ext>
            </a:extLst>
          </p:cNvPr>
          <p:cNvSpPr txBox="1"/>
          <p:nvPr/>
        </p:nvSpPr>
        <p:spPr>
          <a:xfrm>
            <a:off x="8666177" y="2844794"/>
            <a:ext cx="2324455" cy="666977"/>
          </a:xfrm>
          <a:prstGeom prst="rect">
            <a:avLst/>
          </a:prstGeom>
          <a:noFill/>
        </p:spPr>
        <p:txBody>
          <a:bodyPr wrap="square" rtlCol="0">
            <a:spAutoFit/>
          </a:bodyPr>
          <a:lstStyle/>
          <a:p>
            <a:pPr algn="ctr" defTabSz="609630"/>
            <a:r>
              <a:rPr lang="en-US" sz="1867" dirty="0">
                <a:solidFill>
                  <a:srgbClr val="FFFFFF"/>
                </a:solidFill>
                <a:latin typeface="Anova Light"/>
              </a:rPr>
              <a:t>Business Stakeholders</a:t>
            </a:r>
          </a:p>
        </p:txBody>
      </p:sp>
      <p:sp>
        <p:nvSpPr>
          <p:cNvPr id="2" name="Content Placeholder 4">
            <a:extLst>
              <a:ext uri="{FF2B5EF4-FFF2-40B4-BE49-F238E27FC236}">
                <a16:creationId xmlns:a16="http://schemas.microsoft.com/office/drawing/2014/main" id="{C5204B54-E54E-BA8D-AD0A-8B6CF270170B}"/>
              </a:ext>
            </a:extLst>
          </p:cNvPr>
          <p:cNvSpPr txBox="1">
            <a:spLocks/>
          </p:cNvSpPr>
          <p:nvPr/>
        </p:nvSpPr>
        <p:spPr>
          <a:xfrm>
            <a:off x="989155" y="3328613"/>
            <a:ext cx="3077878" cy="1009507"/>
          </a:xfrm>
          <a:prstGeom prst="rect">
            <a:avLst/>
          </a:prstGeom>
        </p:spPr>
        <p:txBody>
          <a:bodyPr/>
          <a:lstStyle>
            <a:lvl1pPr marL="182880" indent="-182880" algn="l" defTabSz="365760" rtl="0" eaLnBrk="1" latinLnBrk="0" hangingPunct="1">
              <a:lnSpc>
                <a:spcPct val="120000"/>
              </a:lnSpc>
              <a:spcBef>
                <a:spcPts val="0"/>
              </a:spcBef>
              <a:buClr>
                <a:schemeClr val="accent2"/>
              </a:buClr>
              <a:buSzPct val="80000"/>
              <a:buFont typeface="Arial" pitchFamily="34" charset="0"/>
              <a:buChar char="•"/>
              <a:defRPr sz="1800" b="0" kern="1200" cap="none" baseline="0">
                <a:solidFill>
                  <a:schemeClr val="tx2">
                    <a:lumMod val="50000"/>
                  </a:schemeClr>
                </a:solidFill>
                <a:latin typeface="+mn-lt"/>
                <a:ea typeface="+mn-ea"/>
                <a:cs typeface="+mn-cs"/>
              </a:defRPr>
            </a:lvl1pPr>
            <a:lvl2pPr marL="365760" indent="-182880" algn="l" defTabSz="365760" rtl="0" eaLnBrk="1" latinLnBrk="0" hangingPunct="1">
              <a:lnSpc>
                <a:spcPct val="120000"/>
              </a:lnSpc>
              <a:spcBef>
                <a:spcPts val="0"/>
              </a:spcBef>
              <a:buClr>
                <a:schemeClr val="accent2"/>
              </a:buClr>
              <a:buSzPct val="80000"/>
              <a:buFont typeface="Arial" pitchFamily="34" charset="0"/>
              <a:buChar char="•"/>
              <a:tabLst/>
              <a:defRPr sz="1600" kern="1200" baseline="0">
                <a:solidFill>
                  <a:schemeClr val="tx2">
                    <a:lumMod val="50000"/>
                  </a:schemeClr>
                </a:solidFill>
                <a:latin typeface="+mn-lt"/>
                <a:ea typeface="+mn-ea"/>
                <a:cs typeface="+mn-cs"/>
              </a:defRPr>
            </a:lvl2pPr>
            <a:lvl3pPr marL="548640" indent="-182880" algn="l" defTabSz="365760" rtl="0" eaLnBrk="1" latinLnBrk="0" hangingPunct="1">
              <a:lnSpc>
                <a:spcPct val="120000"/>
              </a:lnSpc>
              <a:spcBef>
                <a:spcPts val="0"/>
              </a:spcBef>
              <a:buClr>
                <a:schemeClr val="accent2"/>
              </a:buClr>
              <a:buSzPct val="80000"/>
              <a:buFont typeface="Arial" pitchFamily="34" charset="0"/>
              <a:buChar char="•"/>
              <a:defRPr sz="1400" kern="1200" baseline="0">
                <a:solidFill>
                  <a:schemeClr val="tx2">
                    <a:lumMod val="50000"/>
                  </a:schemeClr>
                </a:solidFill>
                <a:latin typeface="+mn-lt"/>
                <a:ea typeface="+mn-ea"/>
                <a:cs typeface="+mn-cs"/>
              </a:defRPr>
            </a:lvl3pPr>
            <a:lvl4pPr marL="731520" indent="-182880" algn="l" defTabSz="365760" rtl="0" eaLnBrk="1" latinLnBrk="0" hangingPunct="1">
              <a:lnSpc>
                <a:spcPct val="120000"/>
              </a:lnSpc>
              <a:spcBef>
                <a:spcPts val="0"/>
              </a:spcBef>
              <a:buClr>
                <a:schemeClr val="accent2"/>
              </a:buClr>
              <a:buSzPct val="80000"/>
              <a:buFont typeface="Arial" pitchFamily="34" charset="0"/>
              <a:buChar char="•"/>
              <a:defRPr sz="1200" kern="1200" baseline="0">
                <a:solidFill>
                  <a:schemeClr val="tx2">
                    <a:lumMod val="50000"/>
                  </a:schemeClr>
                </a:solidFill>
                <a:latin typeface="+mn-lt"/>
                <a:ea typeface="+mn-ea"/>
                <a:cs typeface="+mn-cs"/>
              </a:defRPr>
            </a:lvl4pPr>
            <a:lvl5pPr marL="902970" indent="-171450" algn="l" defTabSz="365760" rtl="0" eaLnBrk="1" latinLnBrk="0" hangingPunct="1">
              <a:lnSpc>
                <a:spcPct val="120000"/>
              </a:lnSpc>
              <a:spcBef>
                <a:spcPts val="0"/>
              </a:spcBef>
              <a:buClr>
                <a:schemeClr val="accent2"/>
              </a:buClr>
              <a:buSzPct val="80000"/>
              <a:buFont typeface="Arial" pitchFamily="34" charset="0"/>
              <a:buChar char="•"/>
              <a:defRPr sz="1000" kern="1200" baseline="0">
                <a:solidFill>
                  <a:schemeClr val="tx2">
                    <a:lumMod val="50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121926" indent="-121926" defTabSz="243852">
              <a:lnSpc>
                <a:spcPct val="100000"/>
              </a:lnSpc>
              <a:spcAft>
                <a:spcPts val="1200"/>
              </a:spcAft>
              <a:buClr>
                <a:srgbClr val="0766D1"/>
              </a:buClr>
            </a:pPr>
            <a:r>
              <a:rPr lang="en-US" sz="2000" dirty="0">
                <a:solidFill>
                  <a:srgbClr val="032954"/>
                </a:solidFill>
                <a:latin typeface="Anova Light"/>
              </a:rPr>
              <a:t>What do we want to achieve with Data Governance?</a:t>
            </a:r>
          </a:p>
          <a:p>
            <a:pPr marL="121926" indent="-121926" defTabSz="243852">
              <a:lnSpc>
                <a:spcPct val="100000"/>
              </a:lnSpc>
              <a:spcAft>
                <a:spcPts val="1200"/>
              </a:spcAft>
              <a:buClr>
                <a:srgbClr val="0766D1"/>
              </a:buClr>
            </a:pPr>
            <a:r>
              <a:rPr lang="en-US" sz="2000" dirty="0">
                <a:solidFill>
                  <a:srgbClr val="032954"/>
                </a:solidFill>
                <a:latin typeface="Anova Light"/>
              </a:rPr>
              <a:t>Can we measure against the objective?</a:t>
            </a:r>
          </a:p>
        </p:txBody>
      </p:sp>
      <p:sp>
        <p:nvSpPr>
          <p:cNvPr id="3" name="Rectangle 2">
            <a:extLst>
              <a:ext uri="{FF2B5EF4-FFF2-40B4-BE49-F238E27FC236}">
                <a16:creationId xmlns:a16="http://schemas.microsoft.com/office/drawing/2014/main" id="{03D47EB4-14C2-49F9-F347-6FDC7397497C}"/>
              </a:ext>
            </a:extLst>
          </p:cNvPr>
          <p:cNvSpPr/>
          <p:nvPr/>
        </p:nvSpPr>
        <p:spPr>
          <a:xfrm>
            <a:off x="771692" y="2702697"/>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Program Objectives</a:t>
            </a:r>
          </a:p>
        </p:txBody>
      </p:sp>
      <p:sp>
        <p:nvSpPr>
          <p:cNvPr id="8" name="TextBox 7">
            <a:extLst>
              <a:ext uri="{FF2B5EF4-FFF2-40B4-BE49-F238E27FC236}">
                <a16:creationId xmlns:a16="http://schemas.microsoft.com/office/drawing/2014/main" id="{59F69A83-6D38-2496-3494-65CEB6AEBD5B}"/>
              </a:ext>
            </a:extLst>
          </p:cNvPr>
          <p:cNvSpPr txBox="1"/>
          <p:nvPr/>
        </p:nvSpPr>
        <p:spPr>
          <a:xfrm>
            <a:off x="6096000" y="2144426"/>
            <a:ext cx="1279517" cy="461665"/>
          </a:xfrm>
          <a:prstGeom prst="rect">
            <a:avLst/>
          </a:prstGeom>
          <a:noFill/>
        </p:spPr>
        <p:txBody>
          <a:bodyPr wrap="none" rtlCol="0">
            <a:spAutoFit/>
          </a:bodyPr>
          <a:lstStyle/>
          <a:p>
            <a:pPr defTabSz="609630"/>
            <a:r>
              <a:rPr lang="en-US" sz="2400" b="1" i="1" dirty="0">
                <a:solidFill>
                  <a:srgbClr val="FF0000"/>
                </a:solidFill>
                <a:latin typeface="Anova Light"/>
              </a:rPr>
              <a:t>Sample</a:t>
            </a:r>
          </a:p>
        </p:txBody>
      </p:sp>
      <p:sp>
        <p:nvSpPr>
          <p:cNvPr id="9" name="Rectangle 8">
            <a:extLst>
              <a:ext uri="{FF2B5EF4-FFF2-40B4-BE49-F238E27FC236}">
                <a16:creationId xmlns:a16="http://schemas.microsoft.com/office/drawing/2014/main" id="{48905892-153B-E98E-B3C9-10348A89566C}"/>
              </a:ext>
            </a:extLst>
          </p:cNvPr>
          <p:cNvSpPr/>
          <p:nvPr/>
        </p:nvSpPr>
        <p:spPr>
          <a:xfrm>
            <a:off x="6196083" y="2606091"/>
            <a:ext cx="5036023" cy="646331"/>
          </a:xfrm>
          <a:prstGeom prst="rect">
            <a:avLst/>
          </a:prstGeom>
        </p:spPr>
        <p:txBody>
          <a:bodyPr wrap="square">
            <a:spAutoFit/>
          </a:bodyPr>
          <a:lstStyle/>
          <a:p>
            <a:pPr defTabSz="609630">
              <a:spcAft>
                <a:spcPts val="1600"/>
              </a:spcAft>
            </a:pPr>
            <a:r>
              <a:rPr lang="en-US" i="1" dirty="0">
                <a:solidFill>
                  <a:srgbClr val="032954"/>
                </a:solidFill>
                <a:latin typeface="Anova Light"/>
              </a:rPr>
              <a:t>Eliminate redundant or conflicting business processes and practices</a:t>
            </a:r>
          </a:p>
        </p:txBody>
      </p:sp>
    </p:spTree>
    <p:extLst>
      <p:ext uri="{BB962C8B-B14F-4D97-AF65-F5344CB8AC3E}">
        <p14:creationId xmlns:p14="http://schemas.microsoft.com/office/powerpoint/2010/main" val="3198081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15" name="Rectangle 14"/>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sp>
        <p:nvSpPr>
          <p:cNvPr id="10" name="TextBox 9">
            <a:extLst>
              <a:ext uri="{FF2B5EF4-FFF2-40B4-BE49-F238E27FC236}">
                <a16:creationId xmlns:a16="http://schemas.microsoft.com/office/drawing/2014/main" id="{5AC5C9D5-D94F-C9F4-6F22-9B844B6089C1}"/>
              </a:ext>
            </a:extLst>
          </p:cNvPr>
          <p:cNvSpPr txBox="1"/>
          <p:nvPr/>
        </p:nvSpPr>
        <p:spPr>
          <a:xfrm>
            <a:off x="8666177" y="2844794"/>
            <a:ext cx="2324455" cy="666977"/>
          </a:xfrm>
          <a:prstGeom prst="rect">
            <a:avLst/>
          </a:prstGeom>
          <a:noFill/>
        </p:spPr>
        <p:txBody>
          <a:bodyPr wrap="square" rtlCol="0">
            <a:spAutoFit/>
          </a:bodyPr>
          <a:lstStyle/>
          <a:p>
            <a:pPr algn="ctr" defTabSz="609630"/>
            <a:r>
              <a:rPr lang="en-US" sz="1867" dirty="0">
                <a:solidFill>
                  <a:srgbClr val="FFFFFF"/>
                </a:solidFill>
                <a:latin typeface="Anova Light"/>
              </a:rPr>
              <a:t>Business Stakeholders</a:t>
            </a:r>
          </a:p>
        </p:txBody>
      </p:sp>
      <p:sp>
        <p:nvSpPr>
          <p:cNvPr id="7" name="Rectangle 6">
            <a:extLst>
              <a:ext uri="{FF2B5EF4-FFF2-40B4-BE49-F238E27FC236}">
                <a16:creationId xmlns:a16="http://schemas.microsoft.com/office/drawing/2014/main" id="{C449B4F3-16D8-2EE6-9336-BFC1CBF31A70}"/>
              </a:ext>
            </a:extLst>
          </p:cNvPr>
          <p:cNvSpPr/>
          <p:nvPr/>
        </p:nvSpPr>
        <p:spPr>
          <a:xfrm>
            <a:off x="771692" y="3165064"/>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Guiding Principles</a:t>
            </a:r>
          </a:p>
        </p:txBody>
      </p:sp>
      <p:sp>
        <p:nvSpPr>
          <p:cNvPr id="8" name="Rectangle 7">
            <a:extLst>
              <a:ext uri="{FF2B5EF4-FFF2-40B4-BE49-F238E27FC236}">
                <a16:creationId xmlns:a16="http://schemas.microsoft.com/office/drawing/2014/main" id="{E8669032-5321-BD4D-2DC7-657CFFDEB89C}"/>
              </a:ext>
            </a:extLst>
          </p:cNvPr>
          <p:cNvSpPr/>
          <p:nvPr/>
        </p:nvSpPr>
        <p:spPr>
          <a:xfrm>
            <a:off x="6196083" y="2606091"/>
            <a:ext cx="5036023" cy="646331"/>
          </a:xfrm>
          <a:prstGeom prst="rect">
            <a:avLst/>
          </a:prstGeom>
        </p:spPr>
        <p:txBody>
          <a:bodyPr wrap="square">
            <a:spAutoFit/>
          </a:bodyPr>
          <a:lstStyle/>
          <a:p>
            <a:pPr defTabSz="609630">
              <a:spcAft>
                <a:spcPts val="1600"/>
              </a:spcAft>
            </a:pPr>
            <a:r>
              <a:rPr lang="en-US" i="1" dirty="0">
                <a:solidFill>
                  <a:srgbClr val="032954"/>
                </a:solidFill>
                <a:latin typeface="Anova Light"/>
              </a:rPr>
              <a:t>Customer data attributes will be shared through a common process or interface</a:t>
            </a:r>
          </a:p>
        </p:txBody>
      </p:sp>
      <p:sp>
        <p:nvSpPr>
          <p:cNvPr id="12" name="Content Placeholder 4">
            <a:extLst>
              <a:ext uri="{FF2B5EF4-FFF2-40B4-BE49-F238E27FC236}">
                <a16:creationId xmlns:a16="http://schemas.microsoft.com/office/drawing/2014/main" id="{DE8DF4E3-5B69-590C-4651-826D735D6110}"/>
              </a:ext>
            </a:extLst>
          </p:cNvPr>
          <p:cNvSpPr txBox="1">
            <a:spLocks/>
          </p:cNvSpPr>
          <p:nvPr/>
        </p:nvSpPr>
        <p:spPr>
          <a:xfrm>
            <a:off x="771692" y="3678459"/>
            <a:ext cx="7030875" cy="1009507"/>
          </a:xfrm>
          <a:prstGeom prst="rect">
            <a:avLst/>
          </a:prstGeom>
        </p:spPr>
        <p:txBody>
          <a:bodyPr/>
          <a:lstStyle>
            <a:lvl1pPr marL="182880" indent="-182880" algn="l" defTabSz="365760" rtl="0" eaLnBrk="1" latinLnBrk="0" hangingPunct="1">
              <a:lnSpc>
                <a:spcPct val="120000"/>
              </a:lnSpc>
              <a:spcBef>
                <a:spcPts val="0"/>
              </a:spcBef>
              <a:buClr>
                <a:schemeClr val="accent2"/>
              </a:buClr>
              <a:buSzPct val="80000"/>
              <a:buFont typeface="Arial" pitchFamily="34" charset="0"/>
              <a:buChar char="•"/>
              <a:defRPr sz="1800" b="0" kern="1200" cap="none" baseline="0">
                <a:solidFill>
                  <a:schemeClr val="tx2">
                    <a:lumMod val="50000"/>
                  </a:schemeClr>
                </a:solidFill>
                <a:latin typeface="+mn-lt"/>
                <a:ea typeface="+mn-ea"/>
                <a:cs typeface="+mn-cs"/>
              </a:defRPr>
            </a:lvl1pPr>
            <a:lvl2pPr marL="365760" indent="-182880" algn="l" defTabSz="365760" rtl="0" eaLnBrk="1" latinLnBrk="0" hangingPunct="1">
              <a:lnSpc>
                <a:spcPct val="120000"/>
              </a:lnSpc>
              <a:spcBef>
                <a:spcPts val="0"/>
              </a:spcBef>
              <a:buClr>
                <a:schemeClr val="accent2"/>
              </a:buClr>
              <a:buSzPct val="80000"/>
              <a:buFont typeface="Arial" pitchFamily="34" charset="0"/>
              <a:buChar char="•"/>
              <a:tabLst/>
              <a:defRPr sz="1600" kern="1200" baseline="0">
                <a:solidFill>
                  <a:schemeClr val="tx2">
                    <a:lumMod val="50000"/>
                  </a:schemeClr>
                </a:solidFill>
                <a:latin typeface="+mn-lt"/>
                <a:ea typeface="+mn-ea"/>
                <a:cs typeface="+mn-cs"/>
              </a:defRPr>
            </a:lvl2pPr>
            <a:lvl3pPr marL="548640" indent="-182880" algn="l" defTabSz="365760" rtl="0" eaLnBrk="1" latinLnBrk="0" hangingPunct="1">
              <a:lnSpc>
                <a:spcPct val="120000"/>
              </a:lnSpc>
              <a:spcBef>
                <a:spcPts val="0"/>
              </a:spcBef>
              <a:buClr>
                <a:schemeClr val="accent2"/>
              </a:buClr>
              <a:buSzPct val="80000"/>
              <a:buFont typeface="Arial" pitchFamily="34" charset="0"/>
              <a:buChar char="•"/>
              <a:defRPr sz="1400" kern="1200" baseline="0">
                <a:solidFill>
                  <a:schemeClr val="tx2">
                    <a:lumMod val="50000"/>
                  </a:schemeClr>
                </a:solidFill>
                <a:latin typeface="+mn-lt"/>
                <a:ea typeface="+mn-ea"/>
                <a:cs typeface="+mn-cs"/>
              </a:defRPr>
            </a:lvl3pPr>
            <a:lvl4pPr marL="731520" indent="-182880" algn="l" defTabSz="365760" rtl="0" eaLnBrk="1" latinLnBrk="0" hangingPunct="1">
              <a:lnSpc>
                <a:spcPct val="120000"/>
              </a:lnSpc>
              <a:spcBef>
                <a:spcPts val="0"/>
              </a:spcBef>
              <a:buClr>
                <a:schemeClr val="accent2"/>
              </a:buClr>
              <a:buSzPct val="80000"/>
              <a:buFont typeface="Arial" pitchFamily="34" charset="0"/>
              <a:buChar char="•"/>
              <a:defRPr sz="1200" kern="1200" baseline="0">
                <a:solidFill>
                  <a:schemeClr val="tx2">
                    <a:lumMod val="50000"/>
                  </a:schemeClr>
                </a:solidFill>
                <a:latin typeface="+mn-lt"/>
                <a:ea typeface="+mn-ea"/>
                <a:cs typeface="+mn-cs"/>
              </a:defRPr>
            </a:lvl4pPr>
            <a:lvl5pPr marL="902970" indent="-171450" algn="l" defTabSz="365760" rtl="0" eaLnBrk="1" latinLnBrk="0" hangingPunct="1">
              <a:lnSpc>
                <a:spcPct val="120000"/>
              </a:lnSpc>
              <a:spcBef>
                <a:spcPts val="0"/>
              </a:spcBef>
              <a:buClr>
                <a:schemeClr val="accent2"/>
              </a:buClr>
              <a:buSzPct val="80000"/>
              <a:buFont typeface="Arial" pitchFamily="34" charset="0"/>
              <a:buChar char="•"/>
              <a:defRPr sz="1000" kern="1200" baseline="0">
                <a:solidFill>
                  <a:schemeClr val="tx2">
                    <a:lumMod val="50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121926" indent="-121926" defTabSz="243852">
              <a:lnSpc>
                <a:spcPct val="100000"/>
              </a:lnSpc>
              <a:spcAft>
                <a:spcPts val="1200"/>
              </a:spcAft>
              <a:buClr>
                <a:srgbClr val="0766D1"/>
              </a:buClr>
            </a:pPr>
            <a:r>
              <a:rPr lang="en-US" sz="2000" dirty="0">
                <a:solidFill>
                  <a:srgbClr val="032954"/>
                </a:solidFill>
                <a:latin typeface="Anova Light"/>
              </a:rPr>
              <a:t>Set of common philosophies intended to direct a program or organization irrespective of day-to-day changes</a:t>
            </a:r>
          </a:p>
          <a:p>
            <a:pPr marL="121926" indent="-121926" defTabSz="243852">
              <a:lnSpc>
                <a:spcPct val="100000"/>
              </a:lnSpc>
              <a:spcAft>
                <a:spcPts val="1200"/>
              </a:spcAft>
              <a:buClr>
                <a:srgbClr val="0766D1"/>
              </a:buClr>
            </a:pPr>
            <a:r>
              <a:rPr lang="en-US" sz="2000" dirty="0">
                <a:solidFill>
                  <a:srgbClr val="032954"/>
                </a:solidFill>
                <a:latin typeface="Anova Light"/>
              </a:rPr>
              <a:t>Reflect the organization’s values and goals</a:t>
            </a:r>
          </a:p>
          <a:p>
            <a:pPr marL="121926" indent="-121926" defTabSz="243852">
              <a:lnSpc>
                <a:spcPct val="100000"/>
              </a:lnSpc>
              <a:spcAft>
                <a:spcPts val="1200"/>
              </a:spcAft>
              <a:buClr>
                <a:srgbClr val="0766D1"/>
              </a:buClr>
            </a:pPr>
            <a:r>
              <a:rPr lang="en-US" sz="2000" dirty="0">
                <a:solidFill>
                  <a:srgbClr val="032954"/>
                </a:solidFill>
                <a:latin typeface="Anova Light"/>
              </a:rPr>
              <a:t>Serve as a philosophical touchstone for questions or dilemmas during Data Governance deployment</a:t>
            </a:r>
          </a:p>
        </p:txBody>
      </p:sp>
      <p:sp>
        <p:nvSpPr>
          <p:cNvPr id="13" name="TextBox 12">
            <a:extLst>
              <a:ext uri="{FF2B5EF4-FFF2-40B4-BE49-F238E27FC236}">
                <a16:creationId xmlns:a16="http://schemas.microsoft.com/office/drawing/2014/main" id="{5BD58E30-2085-AF04-42FF-CB5CE7F70244}"/>
              </a:ext>
            </a:extLst>
          </p:cNvPr>
          <p:cNvSpPr txBox="1"/>
          <p:nvPr/>
        </p:nvSpPr>
        <p:spPr>
          <a:xfrm>
            <a:off x="6096000" y="2144426"/>
            <a:ext cx="1279517" cy="461665"/>
          </a:xfrm>
          <a:prstGeom prst="rect">
            <a:avLst/>
          </a:prstGeom>
          <a:noFill/>
        </p:spPr>
        <p:txBody>
          <a:bodyPr wrap="none" rtlCol="0">
            <a:spAutoFit/>
          </a:bodyPr>
          <a:lstStyle/>
          <a:p>
            <a:pPr defTabSz="609630"/>
            <a:r>
              <a:rPr lang="en-US" sz="2400" b="1" i="1" dirty="0">
                <a:solidFill>
                  <a:srgbClr val="FF0000"/>
                </a:solidFill>
                <a:latin typeface="Anova Light"/>
              </a:rPr>
              <a:t>Sample</a:t>
            </a:r>
          </a:p>
        </p:txBody>
      </p:sp>
    </p:spTree>
    <p:extLst>
      <p:ext uri="{BB962C8B-B14F-4D97-AF65-F5344CB8AC3E}">
        <p14:creationId xmlns:p14="http://schemas.microsoft.com/office/powerpoint/2010/main" val="167834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15" name="Rectangle 14"/>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sp>
        <p:nvSpPr>
          <p:cNvPr id="10" name="TextBox 9">
            <a:extLst>
              <a:ext uri="{FF2B5EF4-FFF2-40B4-BE49-F238E27FC236}">
                <a16:creationId xmlns:a16="http://schemas.microsoft.com/office/drawing/2014/main" id="{5AC5C9D5-D94F-C9F4-6F22-9B844B6089C1}"/>
              </a:ext>
            </a:extLst>
          </p:cNvPr>
          <p:cNvSpPr txBox="1"/>
          <p:nvPr/>
        </p:nvSpPr>
        <p:spPr>
          <a:xfrm>
            <a:off x="8666177" y="2844794"/>
            <a:ext cx="2324455" cy="666977"/>
          </a:xfrm>
          <a:prstGeom prst="rect">
            <a:avLst/>
          </a:prstGeom>
          <a:noFill/>
        </p:spPr>
        <p:txBody>
          <a:bodyPr wrap="square" rtlCol="0">
            <a:spAutoFit/>
          </a:bodyPr>
          <a:lstStyle/>
          <a:p>
            <a:pPr algn="ctr" defTabSz="609630"/>
            <a:r>
              <a:rPr lang="en-US" sz="1867" dirty="0">
                <a:solidFill>
                  <a:srgbClr val="FFFFFF"/>
                </a:solidFill>
                <a:latin typeface="Anova Light"/>
              </a:rPr>
              <a:t>Business Stakeholders</a:t>
            </a:r>
          </a:p>
        </p:txBody>
      </p:sp>
      <p:sp>
        <p:nvSpPr>
          <p:cNvPr id="3" name="Rectangle 2">
            <a:extLst>
              <a:ext uri="{FF2B5EF4-FFF2-40B4-BE49-F238E27FC236}">
                <a16:creationId xmlns:a16="http://schemas.microsoft.com/office/drawing/2014/main" id="{E9AA6385-F48D-1BD2-2DCE-A24822F4A622}"/>
              </a:ext>
            </a:extLst>
          </p:cNvPr>
          <p:cNvSpPr/>
          <p:nvPr/>
        </p:nvSpPr>
        <p:spPr>
          <a:xfrm>
            <a:off x="771692" y="3627431"/>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Decision-making Bodies</a:t>
            </a:r>
          </a:p>
        </p:txBody>
      </p:sp>
      <p:pic>
        <p:nvPicPr>
          <p:cNvPr id="4" name="Picture 3">
            <a:extLst>
              <a:ext uri="{FF2B5EF4-FFF2-40B4-BE49-F238E27FC236}">
                <a16:creationId xmlns:a16="http://schemas.microsoft.com/office/drawing/2014/main" id="{8D260496-7434-D140-5F13-0CE5E0A874B3}"/>
              </a:ext>
            </a:extLst>
          </p:cNvPr>
          <p:cNvPicPr>
            <a:picLocks noChangeAspect="1"/>
          </p:cNvPicPr>
          <p:nvPr/>
        </p:nvPicPr>
        <p:blipFill>
          <a:blip r:embed="rId3"/>
          <a:stretch>
            <a:fillRect/>
          </a:stretch>
        </p:blipFill>
        <p:spPr>
          <a:xfrm>
            <a:off x="5431101" y="2215947"/>
            <a:ext cx="5017215" cy="3403773"/>
          </a:xfrm>
          <a:prstGeom prst="rect">
            <a:avLst/>
          </a:prstGeom>
        </p:spPr>
      </p:pic>
      <p:sp>
        <p:nvSpPr>
          <p:cNvPr id="5" name="TextBox 4">
            <a:extLst>
              <a:ext uri="{FF2B5EF4-FFF2-40B4-BE49-F238E27FC236}">
                <a16:creationId xmlns:a16="http://schemas.microsoft.com/office/drawing/2014/main" id="{11F9E499-4826-14BC-6F8D-B83BE44964E0}"/>
              </a:ext>
            </a:extLst>
          </p:cNvPr>
          <p:cNvSpPr txBox="1"/>
          <p:nvPr/>
        </p:nvSpPr>
        <p:spPr>
          <a:xfrm>
            <a:off x="6096000" y="2144426"/>
            <a:ext cx="1279517" cy="461665"/>
          </a:xfrm>
          <a:prstGeom prst="rect">
            <a:avLst/>
          </a:prstGeom>
          <a:noFill/>
        </p:spPr>
        <p:txBody>
          <a:bodyPr wrap="none" rtlCol="0">
            <a:spAutoFit/>
          </a:bodyPr>
          <a:lstStyle/>
          <a:p>
            <a:pPr defTabSz="609630"/>
            <a:r>
              <a:rPr lang="en-US" sz="2400" b="1" i="1" dirty="0">
                <a:solidFill>
                  <a:srgbClr val="FF0000"/>
                </a:solidFill>
                <a:latin typeface="Anova Light"/>
              </a:rPr>
              <a:t>Sample</a:t>
            </a:r>
          </a:p>
        </p:txBody>
      </p:sp>
    </p:spTree>
    <p:extLst>
      <p:ext uri="{BB962C8B-B14F-4D97-AF65-F5344CB8AC3E}">
        <p14:creationId xmlns:p14="http://schemas.microsoft.com/office/powerpoint/2010/main" val="39195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15" name="Rectangle 14"/>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sp>
        <p:nvSpPr>
          <p:cNvPr id="10" name="TextBox 9">
            <a:extLst>
              <a:ext uri="{FF2B5EF4-FFF2-40B4-BE49-F238E27FC236}">
                <a16:creationId xmlns:a16="http://schemas.microsoft.com/office/drawing/2014/main" id="{5AC5C9D5-D94F-C9F4-6F22-9B844B6089C1}"/>
              </a:ext>
            </a:extLst>
          </p:cNvPr>
          <p:cNvSpPr txBox="1"/>
          <p:nvPr/>
        </p:nvSpPr>
        <p:spPr>
          <a:xfrm>
            <a:off x="8666177" y="2844794"/>
            <a:ext cx="2324455" cy="666977"/>
          </a:xfrm>
          <a:prstGeom prst="rect">
            <a:avLst/>
          </a:prstGeom>
          <a:noFill/>
        </p:spPr>
        <p:txBody>
          <a:bodyPr wrap="square" rtlCol="0">
            <a:spAutoFit/>
          </a:bodyPr>
          <a:lstStyle/>
          <a:p>
            <a:pPr algn="ctr" defTabSz="609630"/>
            <a:r>
              <a:rPr lang="en-US" sz="1867" dirty="0">
                <a:solidFill>
                  <a:srgbClr val="FFFFFF"/>
                </a:solidFill>
                <a:latin typeface="Anova Light"/>
              </a:rPr>
              <a:t>Business Stakeholders</a:t>
            </a:r>
          </a:p>
        </p:txBody>
      </p:sp>
      <p:sp>
        <p:nvSpPr>
          <p:cNvPr id="4" name="Rectangle 3">
            <a:extLst>
              <a:ext uri="{FF2B5EF4-FFF2-40B4-BE49-F238E27FC236}">
                <a16:creationId xmlns:a16="http://schemas.microsoft.com/office/drawing/2014/main" id="{57C42CD4-78EC-068C-DE3E-8504C5371BD6}"/>
              </a:ext>
            </a:extLst>
          </p:cNvPr>
          <p:cNvSpPr/>
          <p:nvPr/>
        </p:nvSpPr>
        <p:spPr>
          <a:xfrm>
            <a:off x="771692" y="4089797"/>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Decision Rights</a:t>
            </a:r>
          </a:p>
        </p:txBody>
      </p:sp>
      <p:pic>
        <p:nvPicPr>
          <p:cNvPr id="5" name="Picture 4">
            <a:extLst>
              <a:ext uri="{FF2B5EF4-FFF2-40B4-BE49-F238E27FC236}">
                <a16:creationId xmlns:a16="http://schemas.microsoft.com/office/drawing/2014/main" id="{81FFB124-48DA-49CE-4C40-D50ADF0F799A}"/>
              </a:ext>
            </a:extLst>
          </p:cNvPr>
          <p:cNvPicPr>
            <a:picLocks noChangeAspect="1"/>
          </p:cNvPicPr>
          <p:nvPr/>
        </p:nvPicPr>
        <p:blipFill>
          <a:blip r:embed="rId3"/>
          <a:stretch>
            <a:fillRect/>
          </a:stretch>
        </p:blipFill>
        <p:spPr>
          <a:xfrm>
            <a:off x="4589413" y="2733965"/>
            <a:ext cx="7401761" cy="2615751"/>
          </a:xfrm>
          <a:prstGeom prst="rect">
            <a:avLst/>
          </a:prstGeom>
        </p:spPr>
      </p:pic>
      <p:sp>
        <p:nvSpPr>
          <p:cNvPr id="11" name="TextBox 10">
            <a:extLst>
              <a:ext uri="{FF2B5EF4-FFF2-40B4-BE49-F238E27FC236}">
                <a16:creationId xmlns:a16="http://schemas.microsoft.com/office/drawing/2014/main" id="{DF25E8CA-99DA-8477-FDE8-04A87B45F649}"/>
              </a:ext>
            </a:extLst>
          </p:cNvPr>
          <p:cNvSpPr txBox="1"/>
          <p:nvPr/>
        </p:nvSpPr>
        <p:spPr>
          <a:xfrm>
            <a:off x="6096000" y="2144426"/>
            <a:ext cx="1279517" cy="461665"/>
          </a:xfrm>
          <a:prstGeom prst="rect">
            <a:avLst/>
          </a:prstGeom>
          <a:noFill/>
        </p:spPr>
        <p:txBody>
          <a:bodyPr wrap="none" rtlCol="0">
            <a:spAutoFit/>
          </a:bodyPr>
          <a:lstStyle/>
          <a:p>
            <a:pPr defTabSz="609630"/>
            <a:r>
              <a:rPr lang="en-US" sz="2400" b="1" i="1" dirty="0">
                <a:solidFill>
                  <a:srgbClr val="FF0000"/>
                </a:solidFill>
                <a:latin typeface="Anova Light"/>
              </a:rPr>
              <a:t>Sample</a:t>
            </a:r>
          </a:p>
        </p:txBody>
      </p:sp>
    </p:spTree>
    <p:extLst>
      <p:ext uri="{BB962C8B-B14F-4D97-AF65-F5344CB8AC3E}">
        <p14:creationId xmlns:p14="http://schemas.microsoft.com/office/powerpoint/2010/main" val="10308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3" y="540800"/>
            <a:ext cx="10200132" cy="1188720"/>
          </a:xfrm>
        </p:spPr>
        <p:txBody>
          <a:bodyPr/>
          <a:lstStyle/>
          <a:p>
            <a:r>
              <a:rPr lang="en-US" dirty="0"/>
              <a:t>SAS</a:t>
            </a:r>
            <a:r>
              <a:rPr lang="en-US" sz="2133" baseline="58000" dirty="0"/>
              <a:t>®</a:t>
            </a:r>
            <a:r>
              <a:rPr lang="en-US" dirty="0"/>
              <a:t> Data Management Framework</a:t>
            </a:r>
          </a:p>
        </p:txBody>
      </p:sp>
      <p:sp>
        <p:nvSpPr>
          <p:cNvPr id="2" name="TextBox 1">
            <a:extLst>
              <a:ext uri="{FF2B5EF4-FFF2-40B4-BE49-F238E27FC236}">
                <a16:creationId xmlns:a16="http://schemas.microsoft.com/office/drawing/2014/main" id="{FC94B119-750B-2212-711C-81FA6D056B4A}"/>
              </a:ext>
            </a:extLst>
          </p:cNvPr>
          <p:cNvSpPr txBox="1"/>
          <p:nvPr/>
        </p:nvSpPr>
        <p:spPr>
          <a:xfrm>
            <a:off x="4025356" y="3572284"/>
            <a:ext cx="1181734" cy="523220"/>
          </a:xfrm>
          <a:prstGeom prst="rect">
            <a:avLst/>
          </a:prstGeom>
          <a:noFill/>
        </p:spPr>
        <p:txBody>
          <a:bodyPr wrap="none" rtlCol="0">
            <a:spAutoFit/>
          </a:bodyPr>
          <a:lstStyle/>
          <a:p>
            <a:pPr defTabSz="609630"/>
            <a:r>
              <a:rPr lang="en-US" sz="2800" b="1" dirty="0">
                <a:solidFill>
                  <a:srgbClr val="000000"/>
                </a:solidFill>
                <a:latin typeface="Anova Light"/>
              </a:rPr>
              <a:t>Who?</a:t>
            </a:r>
          </a:p>
        </p:txBody>
      </p:sp>
      <p:sp>
        <p:nvSpPr>
          <p:cNvPr id="3" name="TextBox 2">
            <a:extLst>
              <a:ext uri="{FF2B5EF4-FFF2-40B4-BE49-F238E27FC236}">
                <a16:creationId xmlns:a16="http://schemas.microsoft.com/office/drawing/2014/main" id="{739994FA-C506-FD3B-23BA-E8DF24B0D212}"/>
              </a:ext>
            </a:extLst>
          </p:cNvPr>
          <p:cNvSpPr txBox="1"/>
          <p:nvPr/>
        </p:nvSpPr>
        <p:spPr>
          <a:xfrm>
            <a:off x="4025356" y="3107064"/>
            <a:ext cx="1162498" cy="523220"/>
          </a:xfrm>
          <a:prstGeom prst="rect">
            <a:avLst/>
          </a:prstGeom>
          <a:noFill/>
        </p:spPr>
        <p:txBody>
          <a:bodyPr wrap="none" rtlCol="0">
            <a:spAutoFit/>
          </a:bodyPr>
          <a:lstStyle/>
          <a:p>
            <a:pPr defTabSz="609630"/>
            <a:r>
              <a:rPr lang="en-US" sz="2800" b="1" dirty="0">
                <a:solidFill>
                  <a:srgbClr val="000000"/>
                </a:solidFill>
                <a:latin typeface="Anova Light"/>
              </a:rPr>
              <a:t>How?</a:t>
            </a:r>
          </a:p>
        </p:txBody>
      </p:sp>
      <p:sp>
        <p:nvSpPr>
          <p:cNvPr id="7" name="TextBox 6">
            <a:extLst>
              <a:ext uri="{FF2B5EF4-FFF2-40B4-BE49-F238E27FC236}">
                <a16:creationId xmlns:a16="http://schemas.microsoft.com/office/drawing/2014/main" id="{EFB6DCFC-FE93-9D0E-46C1-1661F4E94528}"/>
              </a:ext>
            </a:extLst>
          </p:cNvPr>
          <p:cNvSpPr txBox="1"/>
          <p:nvPr/>
        </p:nvSpPr>
        <p:spPr>
          <a:xfrm>
            <a:off x="4025356" y="2641844"/>
            <a:ext cx="1162498" cy="523220"/>
          </a:xfrm>
          <a:prstGeom prst="rect">
            <a:avLst/>
          </a:prstGeom>
          <a:noFill/>
        </p:spPr>
        <p:txBody>
          <a:bodyPr wrap="none" rtlCol="0">
            <a:spAutoFit/>
          </a:bodyPr>
          <a:lstStyle/>
          <a:p>
            <a:pPr defTabSz="609630"/>
            <a:r>
              <a:rPr lang="en-US" sz="2800" b="1" dirty="0">
                <a:solidFill>
                  <a:srgbClr val="000000"/>
                </a:solidFill>
                <a:latin typeface="Anova Light"/>
              </a:rPr>
              <a:t>Why?</a:t>
            </a:r>
          </a:p>
        </p:txBody>
      </p:sp>
      <p:sp>
        <p:nvSpPr>
          <p:cNvPr id="8" name="TextBox 7">
            <a:extLst>
              <a:ext uri="{FF2B5EF4-FFF2-40B4-BE49-F238E27FC236}">
                <a16:creationId xmlns:a16="http://schemas.microsoft.com/office/drawing/2014/main" id="{1914C601-941F-A086-0A37-2643F814FB53}"/>
              </a:ext>
            </a:extLst>
          </p:cNvPr>
          <p:cNvSpPr txBox="1"/>
          <p:nvPr/>
        </p:nvSpPr>
        <p:spPr>
          <a:xfrm>
            <a:off x="4025356" y="4037505"/>
            <a:ext cx="1282723" cy="523220"/>
          </a:xfrm>
          <a:prstGeom prst="rect">
            <a:avLst/>
          </a:prstGeom>
          <a:noFill/>
        </p:spPr>
        <p:txBody>
          <a:bodyPr wrap="none" rtlCol="0">
            <a:spAutoFit/>
          </a:bodyPr>
          <a:lstStyle/>
          <a:p>
            <a:pPr defTabSz="609630"/>
            <a:r>
              <a:rPr lang="en-US" sz="2800" b="1" dirty="0">
                <a:solidFill>
                  <a:srgbClr val="000000"/>
                </a:solidFill>
                <a:latin typeface="Anova Light"/>
              </a:rPr>
              <a:t>What?</a:t>
            </a:r>
          </a:p>
        </p:txBody>
      </p:sp>
      <p:sp>
        <p:nvSpPr>
          <p:cNvPr id="9" name="Rectangle 8">
            <a:extLst>
              <a:ext uri="{FF2B5EF4-FFF2-40B4-BE49-F238E27FC236}">
                <a16:creationId xmlns:a16="http://schemas.microsoft.com/office/drawing/2014/main" id="{30CAE830-AACB-9443-6329-1A7FCD820315}"/>
              </a:ext>
            </a:extLst>
          </p:cNvPr>
          <p:cNvSpPr/>
          <p:nvPr/>
        </p:nvSpPr>
        <p:spPr>
          <a:xfrm>
            <a:off x="771692" y="3627431"/>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Decision-making Bodies</a:t>
            </a:r>
          </a:p>
        </p:txBody>
      </p:sp>
      <p:sp>
        <p:nvSpPr>
          <p:cNvPr id="11" name="Rectangle 10">
            <a:extLst>
              <a:ext uri="{FF2B5EF4-FFF2-40B4-BE49-F238E27FC236}">
                <a16:creationId xmlns:a16="http://schemas.microsoft.com/office/drawing/2014/main" id="{806A026E-27B7-7B5C-E642-9958EDBDBC02}"/>
              </a:ext>
            </a:extLst>
          </p:cNvPr>
          <p:cNvSpPr/>
          <p:nvPr/>
        </p:nvSpPr>
        <p:spPr>
          <a:xfrm>
            <a:off x="771692" y="3165064"/>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Guiding Principles</a:t>
            </a:r>
          </a:p>
        </p:txBody>
      </p:sp>
      <p:sp>
        <p:nvSpPr>
          <p:cNvPr id="12" name="Rectangle 11">
            <a:extLst>
              <a:ext uri="{FF2B5EF4-FFF2-40B4-BE49-F238E27FC236}">
                <a16:creationId xmlns:a16="http://schemas.microsoft.com/office/drawing/2014/main" id="{0248E3F9-D0A0-AE16-8586-62F50D9A4C31}"/>
              </a:ext>
            </a:extLst>
          </p:cNvPr>
          <p:cNvSpPr/>
          <p:nvPr/>
        </p:nvSpPr>
        <p:spPr>
          <a:xfrm>
            <a:off x="771692" y="2703711"/>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Program Objectives</a:t>
            </a:r>
          </a:p>
        </p:txBody>
      </p:sp>
      <p:sp>
        <p:nvSpPr>
          <p:cNvPr id="13" name="Rectangle 12">
            <a:extLst>
              <a:ext uri="{FF2B5EF4-FFF2-40B4-BE49-F238E27FC236}">
                <a16:creationId xmlns:a16="http://schemas.microsoft.com/office/drawing/2014/main" id="{C88FA5E1-6F9C-2396-00E9-A01F6688272B}"/>
              </a:ext>
            </a:extLst>
          </p:cNvPr>
          <p:cNvSpPr/>
          <p:nvPr/>
        </p:nvSpPr>
        <p:spPr>
          <a:xfrm>
            <a:off x="771692" y="4089797"/>
            <a:ext cx="3182112" cy="365760"/>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rmAutofit/>
          </a:bodyPr>
          <a:lstStyle/>
          <a:p>
            <a:pPr algn="ctr" defTabSz="487704">
              <a:lnSpc>
                <a:spcPct val="90000"/>
              </a:lnSpc>
              <a:defRPr/>
            </a:pPr>
            <a:r>
              <a:rPr lang="en-US" sz="1733" b="1" kern="0" dirty="0">
                <a:solidFill>
                  <a:prstClr val="white"/>
                </a:solidFill>
                <a:latin typeface="Anova Light"/>
              </a:rPr>
              <a:t>Decision Rights</a:t>
            </a:r>
          </a:p>
        </p:txBody>
      </p:sp>
      <p:sp>
        <p:nvSpPr>
          <p:cNvPr id="14" name="Rectangle 13">
            <a:extLst>
              <a:ext uri="{FF2B5EF4-FFF2-40B4-BE49-F238E27FC236}">
                <a16:creationId xmlns:a16="http://schemas.microsoft.com/office/drawing/2014/main" id="{CEFDD32B-4FF1-9A69-0A0D-B16B0EF99263}"/>
              </a:ext>
            </a:extLst>
          </p:cNvPr>
          <p:cNvSpPr/>
          <p:nvPr/>
        </p:nvSpPr>
        <p:spPr>
          <a:xfrm>
            <a:off x="771692" y="2215947"/>
            <a:ext cx="3177365" cy="390144"/>
          </a:xfrm>
          <a:prstGeom prst="rect">
            <a:avLst/>
          </a:prstGeom>
          <a:gradFill flip="none" rotWithShape="1">
            <a:gsLst>
              <a:gs pos="0">
                <a:srgbClr val="7B9CA6"/>
              </a:gs>
              <a:gs pos="85000">
                <a:srgbClr val="40494A"/>
              </a:gs>
              <a:gs pos="65000">
                <a:srgbClr val="222526"/>
              </a:gs>
            </a:gsLst>
            <a:path path="circle">
              <a:fillToRect r="100000" b="100000"/>
            </a:path>
            <a:tileRect l="-100000" t="-100000"/>
          </a:gradFill>
          <a:ln w="12700" cap="flat" cmpd="sng" algn="ctr">
            <a:solidFill>
              <a:srgbClr val="596267">
                <a:lumMod val="50000"/>
              </a:srgbClr>
            </a:solidFill>
            <a:prstDash val="solid"/>
          </a:ln>
          <a:effectLst>
            <a:innerShdw blurRad="368300">
              <a:srgbClr val="B0B7BB">
                <a:lumMod val="75000"/>
              </a:srgbClr>
            </a:innerShdw>
          </a:effectLst>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algn="ctr" defTabSz="487704">
              <a:lnSpc>
                <a:spcPct val="90000"/>
              </a:lnSpc>
              <a:defRPr/>
            </a:pPr>
            <a:r>
              <a:rPr lang="en-US" sz="2000" b="1" kern="0" dirty="0">
                <a:solidFill>
                  <a:prstClr val="white"/>
                </a:solidFill>
                <a:latin typeface="Anova Light"/>
              </a:rPr>
              <a:t>DATA GOVERNANCE</a:t>
            </a:r>
          </a:p>
        </p:txBody>
      </p:sp>
    </p:spTree>
    <p:extLst>
      <p:ext uri="{BB962C8B-B14F-4D97-AF65-F5344CB8AC3E}">
        <p14:creationId xmlns:p14="http://schemas.microsoft.com/office/powerpoint/2010/main" val="2993704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8DC0-7FB8-B6F1-8F11-0AAF4F75EB5C}"/>
              </a:ext>
            </a:extLst>
          </p:cNvPr>
          <p:cNvSpPr>
            <a:spLocks noGrp="1"/>
          </p:cNvSpPr>
          <p:nvPr>
            <p:ph type="title"/>
          </p:nvPr>
        </p:nvSpPr>
        <p:spPr/>
        <p:txBody>
          <a:bodyPr/>
          <a:lstStyle/>
          <a:p>
            <a:r>
              <a:rPr lang="en-US" dirty="0"/>
              <a:t>Question:</a:t>
            </a:r>
          </a:p>
        </p:txBody>
      </p:sp>
      <p:sp>
        <p:nvSpPr>
          <p:cNvPr id="4" name="Content Placeholder 3">
            <a:extLst>
              <a:ext uri="{FF2B5EF4-FFF2-40B4-BE49-F238E27FC236}">
                <a16:creationId xmlns:a16="http://schemas.microsoft.com/office/drawing/2014/main" id="{ED50D909-8F8C-5E89-AA12-CCC3A59EAFC6}"/>
              </a:ext>
            </a:extLst>
          </p:cNvPr>
          <p:cNvSpPr>
            <a:spLocks noGrp="1"/>
          </p:cNvSpPr>
          <p:nvPr>
            <p:ph sz="half" idx="1"/>
          </p:nvPr>
        </p:nvSpPr>
        <p:spPr>
          <a:xfrm>
            <a:off x="914400" y="2377440"/>
            <a:ext cx="10450286" cy="2971800"/>
          </a:xfrm>
        </p:spPr>
        <p:txBody>
          <a:bodyPr/>
          <a:lstStyle/>
          <a:p>
            <a:pPr marL="91440" indent="0" defTabSz="609630">
              <a:buNone/>
            </a:pPr>
            <a:r>
              <a:rPr lang="en-US" sz="2400" i="1"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What kind of data and infrastructure challenges do you anticipate as your organization increases adoption of AI? </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91440" indent="0">
              <a:buNone/>
            </a:pPr>
            <a:endParaRPr lang="en-US" dirty="0"/>
          </a:p>
        </p:txBody>
      </p:sp>
    </p:spTree>
    <p:extLst>
      <p:ext uri="{BB962C8B-B14F-4D97-AF65-F5344CB8AC3E}">
        <p14:creationId xmlns:p14="http://schemas.microsoft.com/office/powerpoint/2010/main" val="42385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E1D3DA-C268-E344-8613-C352DB793450}"/>
              </a:ext>
            </a:extLst>
          </p:cNvPr>
          <p:cNvSpPr/>
          <p:nvPr/>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dirty="0">
              <a:solidFill>
                <a:srgbClr val="FFFFFF"/>
              </a:solidFill>
              <a:latin typeface="Anova Light"/>
            </a:endParaRPr>
          </a:p>
        </p:txBody>
      </p:sp>
      <p:sp>
        <p:nvSpPr>
          <p:cNvPr id="5" name="Title 4">
            <a:extLst>
              <a:ext uri="{FF2B5EF4-FFF2-40B4-BE49-F238E27FC236}">
                <a16:creationId xmlns:a16="http://schemas.microsoft.com/office/drawing/2014/main" id="{3FFF976F-4189-A08B-2D43-C8A30758EFFB}"/>
              </a:ext>
            </a:extLst>
          </p:cNvPr>
          <p:cNvSpPr>
            <a:spLocks noGrp="1"/>
          </p:cNvSpPr>
          <p:nvPr>
            <p:ph type="title"/>
          </p:nvPr>
        </p:nvSpPr>
        <p:spPr>
          <a:xfrm>
            <a:off x="702072" y="1253051"/>
            <a:ext cx="3990975" cy="1034386"/>
          </a:xfrm>
        </p:spPr>
        <p:txBody>
          <a:bodyPr/>
          <a:lstStyle/>
          <a:p>
            <a:r>
              <a:rPr lang="en-US" dirty="0">
                <a:solidFill>
                  <a:schemeClr val="bg1"/>
                </a:solidFill>
              </a:rPr>
              <a:t>Machine Learning</a:t>
            </a:r>
          </a:p>
        </p:txBody>
      </p:sp>
      <p:sp>
        <p:nvSpPr>
          <p:cNvPr id="2" name="TextBox 4">
            <a:extLst>
              <a:ext uri="{FF2B5EF4-FFF2-40B4-BE49-F238E27FC236}">
                <a16:creationId xmlns:a16="http://schemas.microsoft.com/office/drawing/2014/main" id="{3D538CEC-0F63-FEB3-0F44-D60334C3A3E4}"/>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Box 2">
            <a:extLst>
              <a:ext uri="{FF2B5EF4-FFF2-40B4-BE49-F238E27FC236}">
                <a16:creationId xmlns:a16="http://schemas.microsoft.com/office/drawing/2014/main" id="{32492A7E-5F45-4236-988F-672AFAC96680}"/>
              </a:ext>
            </a:extLst>
          </p:cNvPr>
          <p:cNvSpPr txBox="1"/>
          <p:nvPr/>
        </p:nvSpPr>
        <p:spPr>
          <a:xfrm>
            <a:off x="702072" y="2792030"/>
            <a:ext cx="3789039" cy="1273938"/>
          </a:xfrm>
          <a:prstGeom prst="rect">
            <a:avLst/>
          </a:prstGeom>
          <a:noFill/>
        </p:spPr>
        <p:txBody>
          <a:bodyPr wrap="square" anchor="ctr">
            <a:spAutoFit/>
          </a:bodyPr>
          <a:lstStyle/>
          <a:p>
            <a:pPr defTabSz="609630">
              <a:lnSpc>
                <a:spcPct val="90000"/>
              </a:lnSpc>
              <a:spcAft>
                <a:spcPts val="800"/>
              </a:spcAft>
            </a:pPr>
            <a:r>
              <a:rPr lang="en-US" sz="2133" dirty="0">
                <a:solidFill>
                  <a:srgbClr val="FFFFFF"/>
                </a:solidFill>
                <a:latin typeface="Anova Light"/>
              </a:rPr>
              <a:t>Systems learn from data, identify patterns, and make decisions with minimal human intervention</a:t>
            </a:r>
          </a:p>
        </p:txBody>
      </p:sp>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3"/>
          <a:srcRect l="7686" r="11196"/>
          <a:stretch/>
        </p:blipFill>
        <p:spPr>
          <a:xfrm>
            <a:off x="6000751" y="1"/>
            <a:ext cx="6391275" cy="6972305"/>
          </a:xfrm>
          <a:prstGeom prst="rect">
            <a:avLst/>
          </a:prstGeom>
        </p:spPr>
      </p:pic>
    </p:spTree>
    <p:custDataLst>
      <p:tags r:id="rId1"/>
    </p:custDataLst>
    <p:extLst>
      <p:ext uri="{BB962C8B-B14F-4D97-AF65-F5344CB8AC3E}">
        <p14:creationId xmlns:p14="http://schemas.microsoft.com/office/powerpoint/2010/main" val="1269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437-54B9-4244-F10F-C478A240C8C4}"/>
              </a:ext>
            </a:extLst>
          </p:cNvPr>
          <p:cNvSpPr>
            <a:spLocks noGrp="1"/>
          </p:cNvSpPr>
          <p:nvPr>
            <p:ph type="title" idx="4294967295"/>
          </p:nvPr>
        </p:nvSpPr>
        <p:spPr>
          <a:xfrm>
            <a:off x="615697" y="660031"/>
            <a:ext cx="10515600" cy="517525"/>
          </a:xfrm>
        </p:spPr>
        <p:txBody>
          <a:bodyPr/>
          <a:lstStyle/>
          <a:p>
            <a:r>
              <a:rPr lang="en-US" dirty="0">
                <a:solidFill>
                  <a:srgbClr val="FF9933"/>
                </a:solidFill>
              </a:rPr>
              <a:t>Building an AI-Ready Team</a:t>
            </a:r>
          </a:p>
        </p:txBody>
      </p:sp>
      <p:sp>
        <p:nvSpPr>
          <p:cNvPr id="8" name="Rectangle: Rounded Corners 7">
            <a:extLst>
              <a:ext uri="{FF2B5EF4-FFF2-40B4-BE49-F238E27FC236}">
                <a16:creationId xmlns:a16="http://schemas.microsoft.com/office/drawing/2014/main" id="{F5D4F260-7AF8-9977-5C5B-C31125565FCC}"/>
              </a:ext>
            </a:extLst>
          </p:cNvPr>
          <p:cNvSpPr/>
          <p:nvPr/>
        </p:nvSpPr>
        <p:spPr>
          <a:xfrm>
            <a:off x="615697" y="1507538"/>
            <a:ext cx="11380685"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chemeClr val="accent1">
                    <a:lumMod val="40000"/>
                    <a:lumOff val="60000"/>
                  </a:schemeClr>
                </a:solidFill>
                <a:latin typeface="Anova Light"/>
              </a:rPr>
              <a:t>Take an Inside – Outside approach</a:t>
            </a:r>
          </a:p>
        </p:txBody>
      </p:sp>
      <p:sp>
        <p:nvSpPr>
          <p:cNvPr id="10" name="Oval 9">
            <a:extLst>
              <a:ext uri="{FF2B5EF4-FFF2-40B4-BE49-F238E27FC236}">
                <a16:creationId xmlns:a16="http://schemas.microsoft.com/office/drawing/2014/main" id="{C447E91B-4FE0-C544-1FB5-988232D87E37}"/>
              </a:ext>
            </a:extLst>
          </p:cNvPr>
          <p:cNvSpPr/>
          <p:nvPr/>
        </p:nvSpPr>
        <p:spPr>
          <a:xfrm>
            <a:off x="1452245" y="1513534"/>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1</a:t>
            </a:r>
          </a:p>
        </p:txBody>
      </p:sp>
      <p:sp>
        <p:nvSpPr>
          <p:cNvPr id="9" name="Rectangle: Rounded Corners 8">
            <a:extLst>
              <a:ext uri="{FF2B5EF4-FFF2-40B4-BE49-F238E27FC236}">
                <a16:creationId xmlns:a16="http://schemas.microsoft.com/office/drawing/2014/main" id="{5E48E010-17F4-8839-30E5-7B59B043E0E8}"/>
              </a:ext>
            </a:extLst>
          </p:cNvPr>
          <p:cNvSpPr/>
          <p:nvPr/>
        </p:nvSpPr>
        <p:spPr>
          <a:xfrm>
            <a:off x="615697" y="2346958"/>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chemeClr val="accent1">
                    <a:lumMod val="40000"/>
                    <a:lumOff val="60000"/>
                  </a:schemeClr>
                </a:solidFill>
                <a:latin typeface="Anova Light"/>
              </a:rPr>
              <a:t>Compete for talent</a:t>
            </a:r>
          </a:p>
        </p:txBody>
      </p:sp>
      <p:sp>
        <p:nvSpPr>
          <p:cNvPr id="11" name="Oval 10">
            <a:extLst>
              <a:ext uri="{FF2B5EF4-FFF2-40B4-BE49-F238E27FC236}">
                <a16:creationId xmlns:a16="http://schemas.microsoft.com/office/drawing/2014/main" id="{D69145D2-5874-657F-F0FB-1DCF0AE23AFB}"/>
              </a:ext>
            </a:extLst>
          </p:cNvPr>
          <p:cNvSpPr/>
          <p:nvPr/>
        </p:nvSpPr>
        <p:spPr>
          <a:xfrm>
            <a:off x="1452245" y="2461306"/>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2</a:t>
            </a:r>
          </a:p>
        </p:txBody>
      </p:sp>
      <p:sp>
        <p:nvSpPr>
          <p:cNvPr id="3" name="Rectangle: Rounded Corners 2">
            <a:extLst>
              <a:ext uri="{FF2B5EF4-FFF2-40B4-BE49-F238E27FC236}">
                <a16:creationId xmlns:a16="http://schemas.microsoft.com/office/drawing/2014/main" id="{6DC71074-13C4-74A7-79FD-57FDA0A5753E}"/>
              </a:ext>
            </a:extLst>
          </p:cNvPr>
          <p:cNvSpPr/>
          <p:nvPr/>
        </p:nvSpPr>
        <p:spPr>
          <a:xfrm>
            <a:off x="615697" y="3349694"/>
            <a:ext cx="11380685"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chemeClr val="accent1">
                    <a:lumMod val="40000"/>
                    <a:lumOff val="60000"/>
                  </a:schemeClr>
                </a:solidFill>
                <a:latin typeface="Anova Light"/>
              </a:rPr>
              <a:t>Data and compute infrastructure as AI infrastructure</a:t>
            </a:r>
          </a:p>
        </p:txBody>
      </p:sp>
      <p:sp>
        <p:nvSpPr>
          <p:cNvPr id="5" name="Oval 4">
            <a:extLst>
              <a:ext uri="{FF2B5EF4-FFF2-40B4-BE49-F238E27FC236}">
                <a16:creationId xmlns:a16="http://schemas.microsoft.com/office/drawing/2014/main" id="{51CAE166-55F4-4305-B49E-D93A00D0DFE1}"/>
              </a:ext>
            </a:extLst>
          </p:cNvPr>
          <p:cNvSpPr/>
          <p:nvPr/>
        </p:nvSpPr>
        <p:spPr>
          <a:xfrm>
            <a:off x="1452245" y="3355690"/>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3</a:t>
            </a:r>
          </a:p>
        </p:txBody>
      </p:sp>
      <p:sp>
        <p:nvSpPr>
          <p:cNvPr id="4" name="Rectangle: Rounded Corners 3">
            <a:extLst>
              <a:ext uri="{FF2B5EF4-FFF2-40B4-BE49-F238E27FC236}">
                <a16:creationId xmlns:a16="http://schemas.microsoft.com/office/drawing/2014/main" id="{778F6467-E432-CA5F-60E7-8ED43D46E76E}"/>
              </a:ext>
            </a:extLst>
          </p:cNvPr>
          <p:cNvSpPr/>
          <p:nvPr/>
        </p:nvSpPr>
        <p:spPr>
          <a:xfrm>
            <a:off x="615697" y="4189114"/>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chemeClr val="accent1">
                    <a:lumMod val="40000"/>
                    <a:lumOff val="60000"/>
                  </a:schemeClr>
                </a:solidFill>
                <a:latin typeface="Anova Light"/>
              </a:rPr>
              <a:t>Take an experimentation mindset</a:t>
            </a:r>
          </a:p>
        </p:txBody>
      </p:sp>
      <p:sp>
        <p:nvSpPr>
          <p:cNvPr id="6" name="Oval 5">
            <a:extLst>
              <a:ext uri="{FF2B5EF4-FFF2-40B4-BE49-F238E27FC236}">
                <a16:creationId xmlns:a16="http://schemas.microsoft.com/office/drawing/2014/main" id="{EDDEEE09-DB60-B685-4541-DD9B21FD56A2}"/>
              </a:ext>
            </a:extLst>
          </p:cNvPr>
          <p:cNvSpPr/>
          <p:nvPr/>
        </p:nvSpPr>
        <p:spPr>
          <a:xfrm>
            <a:off x="1452245" y="4303462"/>
            <a:ext cx="548640" cy="5486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4</a:t>
            </a:r>
          </a:p>
        </p:txBody>
      </p:sp>
      <p:sp>
        <p:nvSpPr>
          <p:cNvPr id="7" name="Rectangle: Rounded Corners 6">
            <a:extLst>
              <a:ext uri="{FF2B5EF4-FFF2-40B4-BE49-F238E27FC236}">
                <a16:creationId xmlns:a16="http://schemas.microsoft.com/office/drawing/2014/main" id="{E4E8EAE5-15DE-829E-1BCA-DB9DE3ED233D}"/>
              </a:ext>
            </a:extLst>
          </p:cNvPr>
          <p:cNvSpPr/>
          <p:nvPr/>
        </p:nvSpPr>
        <p:spPr>
          <a:xfrm>
            <a:off x="615697" y="5136888"/>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rgbClr val="0766D1">
                    <a:lumMod val="75000"/>
                  </a:srgbClr>
                </a:solidFill>
                <a:latin typeface="Anova Light"/>
              </a:rPr>
              <a:t>Run like Dev Ops</a:t>
            </a:r>
          </a:p>
        </p:txBody>
      </p:sp>
      <p:sp>
        <p:nvSpPr>
          <p:cNvPr id="12" name="Oval 11">
            <a:extLst>
              <a:ext uri="{FF2B5EF4-FFF2-40B4-BE49-F238E27FC236}">
                <a16:creationId xmlns:a16="http://schemas.microsoft.com/office/drawing/2014/main" id="{D14AC22F-F9B9-C700-0CF3-6713C3F25528}"/>
              </a:ext>
            </a:extLst>
          </p:cNvPr>
          <p:cNvSpPr/>
          <p:nvPr/>
        </p:nvSpPr>
        <p:spPr>
          <a:xfrm>
            <a:off x="1452245" y="5251236"/>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5</a:t>
            </a:r>
          </a:p>
        </p:txBody>
      </p:sp>
    </p:spTree>
    <p:extLst>
      <p:ext uri="{BB962C8B-B14F-4D97-AF65-F5344CB8AC3E}">
        <p14:creationId xmlns:p14="http://schemas.microsoft.com/office/powerpoint/2010/main" val="1929490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907C-3F58-6BD0-5405-48D1DD5909C1}"/>
              </a:ext>
            </a:extLst>
          </p:cNvPr>
          <p:cNvSpPr>
            <a:spLocks noGrp="1"/>
          </p:cNvSpPr>
          <p:nvPr>
            <p:ph type="title"/>
          </p:nvPr>
        </p:nvSpPr>
        <p:spPr/>
        <p:txBody>
          <a:bodyPr>
            <a:normAutofit fontScale="90000"/>
          </a:bodyPr>
          <a:lstStyle/>
          <a:p>
            <a:r>
              <a:rPr lang="en-US" dirty="0"/>
              <a:t>Treat AI projects like applications development</a:t>
            </a:r>
          </a:p>
        </p:txBody>
      </p:sp>
      <p:graphicFrame>
        <p:nvGraphicFramePr>
          <p:cNvPr id="5" name="Content Placeholder 4">
            <a:extLst>
              <a:ext uri="{FF2B5EF4-FFF2-40B4-BE49-F238E27FC236}">
                <a16:creationId xmlns:a16="http://schemas.microsoft.com/office/drawing/2014/main" id="{F555A60A-B3E7-8F81-83D7-84AB8BC3E685}"/>
              </a:ext>
            </a:extLst>
          </p:cNvPr>
          <p:cNvGraphicFramePr>
            <a:graphicFrameLocks noGrp="1"/>
          </p:cNvGraphicFramePr>
          <p:nvPr>
            <p:ph idx="1"/>
          </p:nvPr>
        </p:nvGraphicFramePr>
        <p:xfrm>
          <a:off x="838200" y="1600199"/>
          <a:ext cx="10515600" cy="4561907"/>
        </p:xfrm>
        <a:graphic>
          <a:graphicData uri="http://schemas.openxmlformats.org/drawingml/2006/table">
            <a:tbl>
              <a:tblPr firstRow="1" bandRow="1">
                <a:tableStyleId>{5940675A-B579-460E-94D1-54222C63F5DA}</a:tableStyleId>
              </a:tblPr>
              <a:tblGrid>
                <a:gridCol w="3069115">
                  <a:extLst>
                    <a:ext uri="{9D8B030D-6E8A-4147-A177-3AD203B41FA5}">
                      <a16:colId xmlns:a16="http://schemas.microsoft.com/office/drawing/2014/main" val="4080114244"/>
                    </a:ext>
                  </a:extLst>
                </a:gridCol>
                <a:gridCol w="7446485">
                  <a:extLst>
                    <a:ext uri="{9D8B030D-6E8A-4147-A177-3AD203B41FA5}">
                      <a16:colId xmlns:a16="http://schemas.microsoft.com/office/drawing/2014/main" val="710073407"/>
                    </a:ext>
                  </a:extLst>
                </a:gridCol>
              </a:tblGrid>
              <a:tr h="485227">
                <a:tc>
                  <a:txBody>
                    <a:bodyPr/>
                    <a:lstStyle/>
                    <a:p>
                      <a:r>
                        <a:rPr lang="en-US" sz="1200" dirty="0">
                          <a:solidFill>
                            <a:srgbClr val="0766D1"/>
                          </a:solidFill>
                        </a:rPr>
                        <a:t>Data Scientist</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Analyzes and interprets complex data to help in decision-making. They use statistical techniques, machine learning algorithms, and predictive modeling to extract insights from data.</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10191447"/>
                  </a:ext>
                </a:extLst>
              </a:tr>
              <a:tr h="485227">
                <a:tc>
                  <a:txBody>
                    <a:bodyPr/>
                    <a:lstStyle/>
                    <a:p>
                      <a:r>
                        <a:rPr lang="en-US" sz="1200" dirty="0">
                          <a:solidFill>
                            <a:srgbClr val="0766D1"/>
                          </a:solidFill>
                        </a:rPr>
                        <a:t>Machine Learning Engineer</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Focuses on designing and implementing machine learning models and algorithms. They work closely with data scientists to develop scalable and efficient AI systems.</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796336000"/>
                  </a:ext>
                </a:extLst>
              </a:tr>
              <a:tr h="485227">
                <a:tc>
                  <a:txBody>
                    <a:bodyPr/>
                    <a:lstStyle/>
                    <a:p>
                      <a:r>
                        <a:rPr lang="en-US" sz="1200" dirty="0">
                          <a:solidFill>
                            <a:srgbClr val="0766D1"/>
                          </a:solidFill>
                        </a:rPr>
                        <a:t>Data Engineer</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Designs and maintains data infrastructure required for storing, processing, and analyzing large datasets. Ensures that data is accessible and in a usable format for data scientists and analysts.</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57713032"/>
                  </a:ext>
                </a:extLst>
              </a:tr>
              <a:tr h="485227">
                <a:tc>
                  <a:txBody>
                    <a:bodyPr/>
                    <a:lstStyle/>
                    <a:p>
                      <a:r>
                        <a:rPr lang="en-US" sz="1200" dirty="0">
                          <a:solidFill>
                            <a:srgbClr val="0766D1"/>
                          </a:solidFill>
                        </a:rPr>
                        <a:t>Software Developer</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Develops and maintains software applications that incorporate AI functionalities. They integrate machine learning models into applications and ensure their smooth operation.</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180166450"/>
                  </a:ext>
                </a:extLst>
              </a:tr>
              <a:tr h="485227">
                <a:tc>
                  <a:txBody>
                    <a:bodyPr/>
                    <a:lstStyle/>
                    <a:p>
                      <a:r>
                        <a:rPr lang="en-US" sz="1200" dirty="0">
                          <a:solidFill>
                            <a:srgbClr val="0766D1"/>
                          </a:solidFill>
                        </a:rPr>
                        <a:t>AI Product Manager</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Oversees development and deployment of AI products, ensuring that they meet user needs and business objectives. They work at the intersection of business, technology, and user experience.</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437115185"/>
                  </a:ext>
                </a:extLst>
              </a:tr>
              <a:tr h="485227">
                <a:tc>
                  <a:txBody>
                    <a:bodyPr/>
                    <a:lstStyle/>
                    <a:p>
                      <a:r>
                        <a:rPr lang="en-US" sz="1200" dirty="0">
                          <a:solidFill>
                            <a:srgbClr val="0766D1"/>
                          </a:solidFill>
                        </a:rPr>
                        <a:t>Ethics &amp; Compliance Officer</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Ensures that AI systems adhere to ethical standards and comply with legal and regulatory requirements. They address concerns related to privacy, fairness, and transparency.</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65786576"/>
                  </a:ext>
                </a:extLst>
              </a:tr>
              <a:tr h="485227">
                <a:tc>
                  <a:txBody>
                    <a:bodyPr/>
                    <a:lstStyle/>
                    <a:p>
                      <a:r>
                        <a:rPr lang="en-US" sz="1200" dirty="0">
                          <a:solidFill>
                            <a:srgbClr val="0766D1"/>
                          </a:solidFill>
                        </a:rPr>
                        <a:t>Solutions Architect</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Designs overall architecture of AI systems, including selection of technologies, frameworks, and infrastructure. Ensures that the system is scalable, secure, and aligned with business goals.</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66301047"/>
                  </a:ext>
                </a:extLst>
              </a:tr>
              <a:tr h="485227">
                <a:tc>
                  <a:txBody>
                    <a:bodyPr/>
                    <a:lstStyle/>
                    <a:p>
                      <a:r>
                        <a:rPr lang="en-US" sz="1200" dirty="0">
                          <a:solidFill>
                            <a:srgbClr val="0766D1"/>
                          </a:solidFill>
                        </a:rPr>
                        <a:t>Business Analyst</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Works on identifying business needs and opportunities where AI can provide solutions. They help translate business requirements into technical specifications for the AI team.</a:t>
                      </a:r>
                      <a:endParaRPr lang="en-US" sz="1300" dirty="0">
                        <a:solidFill>
                          <a:schemeClr val="tx1">
                            <a:lumMod val="85000"/>
                            <a:lumOff val="15000"/>
                          </a:schemeClr>
                        </a:solidFill>
                        <a:latin typeface="+mn-lt"/>
                      </a:endParaRP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684777133"/>
                  </a:ext>
                </a:extLst>
              </a:tr>
              <a:tr h="680091">
                <a:tc>
                  <a:txBody>
                    <a:bodyPr/>
                    <a:lstStyle/>
                    <a:p>
                      <a:r>
                        <a:rPr lang="en-US" sz="1200" dirty="0">
                          <a:solidFill>
                            <a:srgbClr val="0766D1"/>
                          </a:solidFill>
                        </a:rPr>
                        <a:t>DevOps Engineer</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300" b="0" i="0" dirty="0">
                          <a:solidFill>
                            <a:schemeClr val="tx1">
                              <a:lumMod val="85000"/>
                              <a:lumOff val="15000"/>
                            </a:schemeClr>
                          </a:solidFill>
                          <a:effectLst/>
                          <a:highlight>
                            <a:srgbClr val="FFFFFF"/>
                          </a:highlight>
                          <a:latin typeface="+mn-lt"/>
                          <a:ea typeface="Calibri" panose="020F0502020204030204" pitchFamily="34" charset="0"/>
                          <a:cs typeface="Calibri" panose="020F0502020204030204" pitchFamily="34" charset="0"/>
                        </a:rPr>
                        <a:t>Responsible for the continuous integration and deployment (CI/CD) of AI applications. They ensure that the development, testing, and production environments are streamlined and automated.</a:t>
                      </a:r>
                    </a:p>
                  </a:txBody>
                  <a:tcPr marL="60960" marR="60960" marT="30480" marB="3048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543271907"/>
                  </a:ext>
                </a:extLst>
              </a:tr>
            </a:tbl>
          </a:graphicData>
        </a:graphic>
      </p:graphicFrame>
      <p:sp>
        <p:nvSpPr>
          <p:cNvPr id="4" name="Text Placeholder 3">
            <a:extLst>
              <a:ext uri="{FF2B5EF4-FFF2-40B4-BE49-F238E27FC236}">
                <a16:creationId xmlns:a16="http://schemas.microsoft.com/office/drawing/2014/main" id="{7E76F6DD-8E30-1614-AE58-65EECC3EF6F9}"/>
              </a:ext>
            </a:extLst>
          </p:cNvPr>
          <p:cNvSpPr>
            <a:spLocks noGrp="1"/>
          </p:cNvSpPr>
          <p:nvPr>
            <p:ph type="body" sz="quarter" idx="10"/>
          </p:nvPr>
        </p:nvSpPr>
        <p:spPr/>
        <p:txBody>
          <a:bodyPr/>
          <a:lstStyle/>
          <a:p>
            <a:r>
              <a:rPr lang="en-US" dirty="0"/>
              <a:t>Common AI Job Roles</a:t>
            </a:r>
          </a:p>
        </p:txBody>
      </p:sp>
    </p:spTree>
    <p:extLst>
      <p:ext uri="{BB962C8B-B14F-4D97-AF65-F5344CB8AC3E}">
        <p14:creationId xmlns:p14="http://schemas.microsoft.com/office/powerpoint/2010/main" val="307993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437-54B9-4244-F10F-C478A240C8C4}"/>
              </a:ext>
            </a:extLst>
          </p:cNvPr>
          <p:cNvSpPr>
            <a:spLocks noGrp="1"/>
          </p:cNvSpPr>
          <p:nvPr>
            <p:ph type="title" idx="4294967295"/>
          </p:nvPr>
        </p:nvSpPr>
        <p:spPr>
          <a:xfrm>
            <a:off x="615697" y="660031"/>
            <a:ext cx="10515600" cy="517525"/>
          </a:xfrm>
        </p:spPr>
        <p:txBody>
          <a:bodyPr/>
          <a:lstStyle/>
          <a:p>
            <a:r>
              <a:rPr lang="en-US" dirty="0">
                <a:solidFill>
                  <a:srgbClr val="FF9933"/>
                </a:solidFill>
              </a:rPr>
              <a:t>Building an AI-Ready Team</a:t>
            </a:r>
          </a:p>
        </p:txBody>
      </p:sp>
      <p:sp>
        <p:nvSpPr>
          <p:cNvPr id="8" name="Rectangle: Rounded Corners 7">
            <a:extLst>
              <a:ext uri="{FF2B5EF4-FFF2-40B4-BE49-F238E27FC236}">
                <a16:creationId xmlns:a16="http://schemas.microsoft.com/office/drawing/2014/main" id="{F5D4F260-7AF8-9977-5C5B-C31125565FCC}"/>
              </a:ext>
            </a:extLst>
          </p:cNvPr>
          <p:cNvSpPr/>
          <p:nvPr/>
        </p:nvSpPr>
        <p:spPr>
          <a:xfrm>
            <a:off x="615697" y="1507538"/>
            <a:ext cx="11687043"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rgbClr val="0766D1">
                    <a:lumMod val="75000"/>
                  </a:srgbClr>
                </a:solidFill>
                <a:latin typeface="Anova Light"/>
              </a:rPr>
              <a:t>Take an Inside – Outside approach</a:t>
            </a:r>
          </a:p>
        </p:txBody>
      </p:sp>
      <p:sp>
        <p:nvSpPr>
          <p:cNvPr id="10" name="Oval 9">
            <a:extLst>
              <a:ext uri="{FF2B5EF4-FFF2-40B4-BE49-F238E27FC236}">
                <a16:creationId xmlns:a16="http://schemas.microsoft.com/office/drawing/2014/main" id="{C447E91B-4FE0-C544-1FB5-988232D87E37}"/>
              </a:ext>
            </a:extLst>
          </p:cNvPr>
          <p:cNvSpPr/>
          <p:nvPr/>
        </p:nvSpPr>
        <p:spPr>
          <a:xfrm>
            <a:off x="1452245" y="1513534"/>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1</a:t>
            </a:r>
          </a:p>
        </p:txBody>
      </p:sp>
      <p:sp>
        <p:nvSpPr>
          <p:cNvPr id="9" name="Rectangle: Rounded Corners 8">
            <a:extLst>
              <a:ext uri="{FF2B5EF4-FFF2-40B4-BE49-F238E27FC236}">
                <a16:creationId xmlns:a16="http://schemas.microsoft.com/office/drawing/2014/main" id="{5E48E010-17F4-8839-30E5-7B59B043E0E8}"/>
              </a:ext>
            </a:extLst>
          </p:cNvPr>
          <p:cNvSpPr/>
          <p:nvPr/>
        </p:nvSpPr>
        <p:spPr>
          <a:xfrm>
            <a:off x="615697" y="2346958"/>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rgbClr val="0766D1">
                    <a:lumMod val="75000"/>
                  </a:srgbClr>
                </a:solidFill>
                <a:latin typeface="Anova Light"/>
              </a:rPr>
              <a:t>Compete for talent</a:t>
            </a:r>
          </a:p>
        </p:txBody>
      </p:sp>
      <p:sp>
        <p:nvSpPr>
          <p:cNvPr id="11" name="Oval 10">
            <a:extLst>
              <a:ext uri="{FF2B5EF4-FFF2-40B4-BE49-F238E27FC236}">
                <a16:creationId xmlns:a16="http://schemas.microsoft.com/office/drawing/2014/main" id="{D69145D2-5874-657F-F0FB-1DCF0AE23AFB}"/>
              </a:ext>
            </a:extLst>
          </p:cNvPr>
          <p:cNvSpPr/>
          <p:nvPr/>
        </p:nvSpPr>
        <p:spPr>
          <a:xfrm>
            <a:off x="1452245" y="2461306"/>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a:solidFill>
                  <a:srgbClr val="FFFFFF"/>
                </a:solidFill>
                <a:latin typeface="Anova Light"/>
              </a:rPr>
              <a:t>2</a:t>
            </a:r>
          </a:p>
        </p:txBody>
      </p:sp>
      <p:sp>
        <p:nvSpPr>
          <p:cNvPr id="3" name="Rectangle: Rounded Corners 2">
            <a:extLst>
              <a:ext uri="{FF2B5EF4-FFF2-40B4-BE49-F238E27FC236}">
                <a16:creationId xmlns:a16="http://schemas.microsoft.com/office/drawing/2014/main" id="{6DC71074-13C4-74A7-79FD-57FDA0A5753E}"/>
              </a:ext>
            </a:extLst>
          </p:cNvPr>
          <p:cNvSpPr/>
          <p:nvPr/>
        </p:nvSpPr>
        <p:spPr>
          <a:xfrm>
            <a:off x="615697" y="3349694"/>
            <a:ext cx="11687043" cy="5170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528386" defTabSz="609660"/>
            <a:r>
              <a:rPr lang="en-US" sz="2933" dirty="0">
                <a:solidFill>
                  <a:srgbClr val="0766D1">
                    <a:lumMod val="75000"/>
                  </a:srgbClr>
                </a:solidFill>
                <a:latin typeface="Anova Light"/>
              </a:rPr>
              <a:t>Data and compute infrastructure as AI infrastructure</a:t>
            </a:r>
          </a:p>
        </p:txBody>
      </p:sp>
      <p:sp>
        <p:nvSpPr>
          <p:cNvPr id="5" name="Oval 4">
            <a:extLst>
              <a:ext uri="{FF2B5EF4-FFF2-40B4-BE49-F238E27FC236}">
                <a16:creationId xmlns:a16="http://schemas.microsoft.com/office/drawing/2014/main" id="{51CAE166-55F4-4305-B49E-D93A00D0DFE1}"/>
              </a:ext>
            </a:extLst>
          </p:cNvPr>
          <p:cNvSpPr/>
          <p:nvPr/>
        </p:nvSpPr>
        <p:spPr>
          <a:xfrm>
            <a:off x="1452245" y="3355690"/>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3</a:t>
            </a:r>
          </a:p>
        </p:txBody>
      </p:sp>
      <p:sp>
        <p:nvSpPr>
          <p:cNvPr id="4" name="Rectangle: Rounded Corners 3">
            <a:extLst>
              <a:ext uri="{FF2B5EF4-FFF2-40B4-BE49-F238E27FC236}">
                <a16:creationId xmlns:a16="http://schemas.microsoft.com/office/drawing/2014/main" id="{778F6467-E432-CA5F-60E7-8ED43D46E76E}"/>
              </a:ext>
            </a:extLst>
          </p:cNvPr>
          <p:cNvSpPr/>
          <p:nvPr/>
        </p:nvSpPr>
        <p:spPr>
          <a:xfrm>
            <a:off x="615697" y="4189114"/>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rgbClr val="0766D1">
                    <a:lumMod val="75000"/>
                  </a:srgbClr>
                </a:solidFill>
                <a:latin typeface="Anova Light"/>
              </a:rPr>
              <a:t>Take an experimentation mindset</a:t>
            </a:r>
          </a:p>
        </p:txBody>
      </p:sp>
      <p:sp>
        <p:nvSpPr>
          <p:cNvPr id="6" name="Oval 5">
            <a:extLst>
              <a:ext uri="{FF2B5EF4-FFF2-40B4-BE49-F238E27FC236}">
                <a16:creationId xmlns:a16="http://schemas.microsoft.com/office/drawing/2014/main" id="{EDDEEE09-DB60-B685-4541-DD9B21FD56A2}"/>
              </a:ext>
            </a:extLst>
          </p:cNvPr>
          <p:cNvSpPr/>
          <p:nvPr/>
        </p:nvSpPr>
        <p:spPr>
          <a:xfrm>
            <a:off x="1452245" y="4303462"/>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4</a:t>
            </a:r>
          </a:p>
        </p:txBody>
      </p:sp>
      <p:sp>
        <p:nvSpPr>
          <p:cNvPr id="7" name="Rectangle: Rounded Corners 6">
            <a:extLst>
              <a:ext uri="{FF2B5EF4-FFF2-40B4-BE49-F238E27FC236}">
                <a16:creationId xmlns:a16="http://schemas.microsoft.com/office/drawing/2014/main" id="{E4E8EAE5-15DE-829E-1BCA-DB9DE3ED233D}"/>
              </a:ext>
            </a:extLst>
          </p:cNvPr>
          <p:cNvSpPr/>
          <p:nvPr/>
        </p:nvSpPr>
        <p:spPr>
          <a:xfrm>
            <a:off x="615697" y="5136888"/>
            <a:ext cx="9906738" cy="77183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443712" defTabSz="609660"/>
            <a:r>
              <a:rPr lang="en-US" sz="2933" dirty="0">
                <a:solidFill>
                  <a:srgbClr val="0766D1">
                    <a:lumMod val="75000"/>
                  </a:srgbClr>
                </a:solidFill>
                <a:latin typeface="Anova Light"/>
              </a:rPr>
              <a:t>Run like Dev Ops</a:t>
            </a:r>
          </a:p>
        </p:txBody>
      </p:sp>
      <p:sp>
        <p:nvSpPr>
          <p:cNvPr id="12" name="Oval 11">
            <a:extLst>
              <a:ext uri="{FF2B5EF4-FFF2-40B4-BE49-F238E27FC236}">
                <a16:creationId xmlns:a16="http://schemas.microsoft.com/office/drawing/2014/main" id="{D14AC22F-F9B9-C700-0CF3-6713C3F25528}"/>
              </a:ext>
            </a:extLst>
          </p:cNvPr>
          <p:cNvSpPr/>
          <p:nvPr/>
        </p:nvSpPr>
        <p:spPr>
          <a:xfrm>
            <a:off x="1452245" y="5251236"/>
            <a:ext cx="54864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60"/>
            <a:r>
              <a:rPr lang="en-US" sz="2933" dirty="0">
                <a:solidFill>
                  <a:srgbClr val="FFFFFF"/>
                </a:solidFill>
                <a:latin typeface="Anova Light"/>
              </a:rPr>
              <a:t>5</a:t>
            </a:r>
          </a:p>
        </p:txBody>
      </p:sp>
    </p:spTree>
    <p:extLst>
      <p:ext uri="{BB962C8B-B14F-4D97-AF65-F5344CB8AC3E}">
        <p14:creationId xmlns:p14="http://schemas.microsoft.com/office/powerpoint/2010/main" val="71720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130C-E8DA-9CD8-8074-8E6B03398247}"/>
              </a:ext>
            </a:extLst>
          </p:cNvPr>
          <p:cNvSpPr>
            <a:spLocks noGrp="1"/>
          </p:cNvSpPr>
          <p:nvPr>
            <p:ph type="title"/>
          </p:nvPr>
        </p:nvSpPr>
        <p:spPr/>
        <p:txBody>
          <a:bodyPr/>
          <a:lstStyle/>
          <a:p>
            <a:r>
              <a:rPr lang="en-US" dirty="0"/>
              <a:t>Challenges Faced with Generative AI</a:t>
            </a:r>
          </a:p>
        </p:txBody>
      </p:sp>
    </p:spTree>
    <p:custDataLst>
      <p:tags r:id="rId1"/>
    </p:custDataLst>
    <p:extLst>
      <p:ext uri="{BB962C8B-B14F-4D97-AF65-F5344CB8AC3E}">
        <p14:creationId xmlns:p14="http://schemas.microsoft.com/office/powerpoint/2010/main" val="1789380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C8DDD-68B5-D371-39A2-5EFE0C89F8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F3B190-2D4A-71DA-2DF3-F433C068F4BC}"/>
              </a:ext>
            </a:extLst>
          </p:cNvPr>
          <p:cNvSpPr>
            <a:spLocks noGrp="1"/>
          </p:cNvSpPr>
          <p:nvPr>
            <p:ph type="title"/>
          </p:nvPr>
        </p:nvSpPr>
        <p:spPr>
          <a:xfrm>
            <a:off x="801811" y="861041"/>
            <a:ext cx="10515600" cy="555408"/>
          </a:xfrm>
        </p:spPr>
        <p:txBody>
          <a:bodyPr/>
          <a:lstStyle/>
          <a:p>
            <a:r>
              <a:rPr lang="en-ID"/>
              <a:t>Our Principles for Trustworthy AI</a:t>
            </a:r>
          </a:p>
        </p:txBody>
      </p:sp>
      <p:sp>
        <p:nvSpPr>
          <p:cNvPr id="2094" name="TextBox 2093">
            <a:extLst>
              <a:ext uri="{FF2B5EF4-FFF2-40B4-BE49-F238E27FC236}">
                <a16:creationId xmlns:a16="http://schemas.microsoft.com/office/drawing/2014/main" id="{0E6D76CE-69CA-7A3D-CC10-ACDC834C135E}"/>
              </a:ext>
            </a:extLst>
          </p:cNvPr>
          <p:cNvSpPr txBox="1"/>
          <p:nvPr/>
        </p:nvSpPr>
        <p:spPr>
          <a:xfrm>
            <a:off x="872066" y="2847450"/>
            <a:ext cx="3359938" cy="492443"/>
          </a:xfrm>
          <a:prstGeom prst="rect">
            <a:avLst/>
          </a:prstGeom>
          <a:noFill/>
        </p:spPr>
        <p:txBody>
          <a:bodyPr wrap="square" lIns="0" tIns="0" rIns="0" bIns="0">
            <a:spAutoFit/>
          </a:bodyPr>
          <a:lstStyle/>
          <a:p>
            <a:r>
              <a:rPr lang="en-US" sz="1600">
                <a:solidFill>
                  <a:schemeClr val="tx2"/>
                </a:solidFill>
              </a:rPr>
              <a:t>Promote human </a:t>
            </a:r>
            <a:r>
              <a:rPr lang="en-US" sz="1600" b="1">
                <a:solidFill>
                  <a:schemeClr val="accent1"/>
                </a:solidFill>
                <a:latin typeface="+mj-lt"/>
                <a:cs typeface="Calibri" panose="020F0502020204030204" pitchFamily="34" charset="0"/>
              </a:rPr>
              <a:t>well-being</a:t>
            </a:r>
            <a:r>
              <a:rPr lang="en-US" sz="1600">
                <a:solidFill>
                  <a:schemeClr val="tx2"/>
                </a:solidFill>
              </a:rPr>
              <a:t>, </a:t>
            </a:r>
            <a:br>
              <a:rPr lang="en-US" sz="1600">
                <a:solidFill>
                  <a:schemeClr val="tx2"/>
                </a:solidFill>
              </a:rPr>
            </a:br>
            <a:r>
              <a:rPr lang="en-US" sz="1600">
                <a:solidFill>
                  <a:schemeClr val="tx2"/>
                </a:solidFill>
              </a:rPr>
              <a:t>human </a:t>
            </a:r>
            <a:r>
              <a:rPr lang="en-US" sz="1600" b="1">
                <a:solidFill>
                  <a:schemeClr val="accent1"/>
                </a:solidFill>
                <a:latin typeface="+mj-lt"/>
              </a:rPr>
              <a:t>agency</a:t>
            </a:r>
            <a:r>
              <a:rPr lang="en-US" sz="1600">
                <a:solidFill>
                  <a:schemeClr val="tx2"/>
                </a:solidFill>
              </a:rPr>
              <a:t> and </a:t>
            </a:r>
            <a:r>
              <a:rPr lang="en-US" sz="1600" b="1">
                <a:solidFill>
                  <a:schemeClr val="accent1"/>
                </a:solidFill>
                <a:latin typeface="+mj-lt"/>
              </a:rPr>
              <a:t>equity</a:t>
            </a:r>
            <a:r>
              <a:rPr lang="en-US" sz="1600">
                <a:solidFill>
                  <a:schemeClr val="accent1"/>
                </a:solidFill>
                <a:latin typeface="+mj-lt"/>
              </a:rPr>
              <a:t>.</a:t>
            </a:r>
          </a:p>
        </p:txBody>
      </p:sp>
      <p:sp>
        <p:nvSpPr>
          <p:cNvPr id="4" name="Rectangle: Top Corners Rounded 3">
            <a:extLst>
              <a:ext uri="{FF2B5EF4-FFF2-40B4-BE49-F238E27FC236}">
                <a16:creationId xmlns:a16="http://schemas.microsoft.com/office/drawing/2014/main" id="{8091AEA6-BDD6-C2C2-17E5-1406F914BADE}"/>
              </a:ext>
            </a:extLst>
          </p:cNvPr>
          <p:cNvSpPr/>
          <p:nvPr/>
        </p:nvSpPr>
        <p:spPr>
          <a:xfrm>
            <a:off x="1603427" y="1647372"/>
            <a:ext cx="2568000" cy="1032000"/>
          </a:xfrm>
          <a:prstGeom prst="round2SameRect">
            <a:avLst>
              <a:gd name="adj1" fmla="val 21833"/>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grpSp>
        <p:nvGrpSpPr>
          <p:cNvPr id="2" name="Group 1">
            <a:extLst>
              <a:ext uri="{FF2B5EF4-FFF2-40B4-BE49-F238E27FC236}">
                <a16:creationId xmlns:a16="http://schemas.microsoft.com/office/drawing/2014/main" id="{6C1762E8-7A65-122B-5004-A2932202B625}"/>
              </a:ext>
            </a:extLst>
          </p:cNvPr>
          <p:cNvGrpSpPr/>
          <p:nvPr/>
        </p:nvGrpSpPr>
        <p:grpSpPr>
          <a:xfrm>
            <a:off x="872065" y="1647372"/>
            <a:ext cx="2088000" cy="1032000"/>
            <a:chOff x="1308098" y="2356758"/>
            <a:chExt cx="3132000" cy="1548000"/>
          </a:xfrm>
        </p:grpSpPr>
        <p:sp>
          <p:nvSpPr>
            <p:cNvPr id="2244" name="Rectangle: Top Corners Rounded 2243">
              <a:extLst>
                <a:ext uri="{FF2B5EF4-FFF2-40B4-BE49-F238E27FC236}">
                  <a16:creationId xmlns:a16="http://schemas.microsoft.com/office/drawing/2014/main" id="{3941E266-1337-53C0-C3C2-F9200733B7D6}"/>
                </a:ext>
              </a:extLst>
            </p:cNvPr>
            <p:cNvSpPr/>
            <p:nvPr/>
          </p:nvSpPr>
          <p:spPr>
            <a:xfrm rot="16200000">
              <a:off x="2100098" y="1564758"/>
              <a:ext cx="1548000" cy="3132000"/>
            </a:xfrm>
            <a:prstGeom prst="round2SameRect">
              <a:avLst>
                <a:gd name="adj1" fmla="val 16667"/>
                <a:gd name="adj2" fmla="val 12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D" sz="1200"/>
            </a:p>
          </p:txBody>
        </p:sp>
        <p:sp>
          <p:nvSpPr>
            <p:cNvPr id="2246" name="Rectangle 2245">
              <a:extLst>
                <a:ext uri="{FF2B5EF4-FFF2-40B4-BE49-F238E27FC236}">
                  <a16:creationId xmlns:a16="http://schemas.microsoft.com/office/drawing/2014/main" id="{5FF2F1CC-05AA-6AC7-B627-85658187A036}"/>
                </a:ext>
              </a:extLst>
            </p:cNvPr>
            <p:cNvSpPr/>
            <p:nvPr/>
          </p:nvSpPr>
          <p:spPr>
            <a:xfrm>
              <a:off x="1541305" y="2872457"/>
              <a:ext cx="2650040" cy="861966"/>
            </a:xfrm>
            <a:prstGeom prst="rect">
              <a:avLst/>
            </a:prstGeom>
            <a:noFill/>
          </p:spPr>
          <p:txBody>
            <a:bodyPr wrap="square" lIns="0" tIns="0" rIns="0" bIns="0" anchor="b">
              <a:spAutoFit/>
            </a:bodyPr>
            <a:lstStyle/>
            <a:p>
              <a:r>
                <a:rPr lang="en-US" sz="1867" b="1">
                  <a:solidFill>
                    <a:schemeClr val="bg1"/>
                  </a:solidFill>
                  <a:latin typeface="+mj-lt"/>
                </a:rPr>
                <a:t>Human-</a:t>
              </a:r>
              <a:br>
                <a:rPr lang="en-US" sz="1867" b="1">
                  <a:solidFill>
                    <a:schemeClr val="bg1"/>
                  </a:solidFill>
                  <a:latin typeface="+mj-lt"/>
                </a:rPr>
              </a:br>
              <a:r>
                <a:rPr lang="en-US" sz="1867" b="1">
                  <a:solidFill>
                    <a:schemeClr val="bg1"/>
                  </a:solidFill>
                  <a:latin typeface="+mj-lt"/>
                </a:rPr>
                <a:t>Centricity</a:t>
              </a:r>
            </a:p>
          </p:txBody>
        </p:sp>
      </p:grpSp>
      <p:sp>
        <p:nvSpPr>
          <p:cNvPr id="2245" name="TextBox 2244">
            <a:extLst>
              <a:ext uri="{FF2B5EF4-FFF2-40B4-BE49-F238E27FC236}">
                <a16:creationId xmlns:a16="http://schemas.microsoft.com/office/drawing/2014/main" id="{0B0B6D7C-511B-BA1D-00E5-11A2FDA45B6D}"/>
              </a:ext>
            </a:extLst>
          </p:cNvPr>
          <p:cNvSpPr txBox="1"/>
          <p:nvPr/>
        </p:nvSpPr>
        <p:spPr>
          <a:xfrm>
            <a:off x="4449897" y="2847448"/>
            <a:ext cx="3299361" cy="738664"/>
          </a:xfrm>
          <a:prstGeom prst="rect">
            <a:avLst/>
          </a:prstGeom>
          <a:noFill/>
        </p:spPr>
        <p:txBody>
          <a:bodyPr wrap="square" lIns="0" tIns="0" rIns="0" bIns="0">
            <a:spAutoFit/>
          </a:bodyPr>
          <a:lstStyle/>
          <a:p>
            <a:r>
              <a:rPr lang="en-US" sz="1600">
                <a:solidFill>
                  <a:schemeClr val="tx2"/>
                </a:solidFill>
              </a:rPr>
              <a:t>Ensure </a:t>
            </a:r>
            <a:r>
              <a:rPr lang="en-US" sz="1600" b="1">
                <a:solidFill>
                  <a:schemeClr val="accent1"/>
                </a:solidFill>
                <a:latin typeface="+mj-lt"/>
              </a:rPr>
              <a:t>accessibility</a:t>
            </a:r>
            <a:r>
              <a:rPr lang="en-US" sz="1600" b="1">
                <a:solidFill>
                  <a:schemeClr val="tx2"/>
                </a:solidFill>
              </a:rPr>
              <a:t> </a:t>
            </a:r>
            <a:r>
              <a:rPr lang="en-US" sz="1600">
                <a:solidFill>
                  <a:schemeClr val="tx2"/>
                </a:solidFill>
              </a:rPr>
              <a:t>and </a:t>
            </a:r>
            <a:br>
              <a:rPr lang="en-US" sz="1600">
                <a:solidFill>
                  <a:schemeClr val="tx2"/>
                </a:solidFill>
              </a:rPr>
            </a:br>
            <a:r>
              <a:rPr lang="en-US" sz="1600">
                <a:solidFill>
                  <a:schemeClr val="tx2"/>
                </a:solidFill>
              </a:rPr>
              <a:t>include </a:t>
            </a:r>
            <a:r>
              <a:rPr lang="en-US" sz="1600" b="1">
                <a:solidFill>
                  <a:schemeClr val="accent1"/>
                </a:solidFill>
                <a:latin typeface="+mj-lt"/>
              </a:rPr>
              <a:t>diverse</a:t>
            </a:r>
            <a:r>
              <a:rPr lang="en-US" sz="1600">
                <a:solidFill>
                  <a:schemeClr val="accent1"/>
                </a:solidFill>
                <a:latin typeface="+mj-lt"/>
              </a:rPr>
              <a:t> </a:t>
            </a:r>
            <a:r>
              <a:rPr lang="en-US" sz="1600" b="1">
                <a:solidFill>
                  <a:schemeClr val="accent1"/>
                </a:solidFill>
                <a:latin typeface="+mj-lt"/>
              </a:rPr>
              <a:t>perspectives</a:t>
            </a:r>
          </a:p>
          <a:p>
            <a:r>
              <a:rPr lang="en-US" sz="1600">
                <a:solidFill>
                  <a:schemeClr val="tx2"/>
                </a:solidFill>
              </a:rPr>
              <a:t>and </a:t>
            </a:r>
            <a:r>
              <a:rPr lang="en-US" sz="1600" b="1">
                <a:solidFill>
                  <a:schemeClr val="accent1"/>
                </a:solidFill>
                <a:latin typeface="+mj-lt"/>
              </a:rPr>
              <a:t>experiences</a:t>
            </a:r>
            <a:r>
              <a:rPr lang="en-US" sz="1600">
                <a:solidFill>
                  <a:schemeClr val="accent1"/>
                </a:solidFill>
                <a:latin typeface="+mj-lt"/>
              </a:rPr>
              <a:t>.</a:t>
            </a:r>
          </a:p>
        </p:txBody>
      </p:sp>
      <p:sp>
        <p:nvSpPr>
          <p:cNvPr id="2247" name="Rectangle: Top Corners Rounded 2246">
            <a:extLst>
              <a:ext uri="{FF2B5EF4-FFF2-40B4-BE49-F238E27FC236}">
                <a16:creationId xmlns:a16="http://schemas.microsoft.com/office/drawing/2014/main" id="{1FCE103D-3751-21BD-8BF0-FF0752CEEE47}"/>
              </a:ext>
            </a:extLst>
          </p:cNvPr>
          <p:cNvSpPr/>
          <p:nvPr/>
        </p:nvSpPr>
        <p:spPr>
          <a:xfrm>
            <a:off x="5181257" y="1647372"/>
            <a:ext cx="2568000" cy="1032000"/>
          </a:xfrm>
          <a:prstGeom prst="round2SameRect">
            <a:avLst>
              <a:gd name="adj1" fmla="val 21833"/>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grpSp>
        <p:nvGrpSpPr>
          <p:cNvPr id="5" name="Group 4">
            <a:extLst>
              <a:ext uri="{FF2B5EF4-FFF2-40B4-BE49-F238E27FC236}">
                <a16:creationId xmlns:a16="http://schemas.microsoft.com/office/drawing/2014/main" id="{95258CBD-0C43-2683-DC91-EF0D95BCC0CE}"/>
              </a:ext>
            </a:extLst>
          </p:cNvPr>
          <p:cNvGrpSpPr/>
          <p:nvPr/>
        </p:nvGrpSpPr>
        <p:grpSpPr>
          <a:xfrm>
            <a:off x="4449895" y="1647372"/>
            <a:ext cx="2088000" cy="1032000"/>
            <a:chOff x="6674843" y="2356758"/>
            <a:chExt cx="3132000" cy="1548000"/>
          </a:xfrm>
        </p:grpSpPr>
        <p:sp>
          <p:nvSpPr>
            <p:cNvPr id="2249" name="Rectangle: Top Corners Rounded 2248">
              <a:extLst>
                <a:ext uri="{FF2B5EF4-FFF2-40B4-BE49-F238E27FC236}">
                  <a16:creationId xmlns:a16="http://schemas.microsoft.com/office/drawing/2014/main" id="{127A0B94-080A-41F8-C842-6D8B5B5E636E}"/>
                </a:ext>
              </a:extLst>
            </p:cNvPr>
            <p:cNvSpPr/>
            <p:nvPr/>
          </p:nvSpPr>
          <p:spPr>
            <a:xfrm rot="16200000">
              <a:off x="7466843" y="1564758"/>
              <a:ext cx="1548000" cy="3132000"/>
            </a:xfrm>
            <a:prstGeom prst="round2SameRect">
              <a:avLst>
                <a:gd name="adj1" fmla="val 16667"/>
                <a:gd name="adj2" fmla="val 12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D" sz="1200"/>
            </a:p>
          </p:txBody>
        </p:sp>
        <p:sp>
          <p:nvSpPr>
            <p:cNvPr id="2250" name="Rectangle 2249">
              <a:extLst>
                <a:ext uri="{FF2B5EF4-FFF2-40B4-BE49-F238E27FC236}">
                  <a16:creationId xmlns:a16="http://schemas.microsoft.com/office/drawing/2014/main" id="{817E7DD4-A382-D030-EE7C-89C5CC229C3B}"/>
                </a:ext>
              </a:extLst>
            </p:cNvPr>
            <p:cNvSpPr/>
            <p:nvPr/>
          </p:nvSpPr>
          <p:spPr>
            <a:xfrm>
              <a:off x="6973363" y="3303440"/>
              <a:ext cx="2650040" cy="430985"/>
            </a:xfrm>
            <a:prstGeom prst="rect">
              <a:avLst/>
            </a:prstGeom>
            <a:noFill/>
          </p:spPr>
          <p:txBody>
            <a:bodyPr wrap="square" lIns="0" tIns="0" rIns="0" bIns="0" anchor="b">
              <a:spAutoFit/>
            </a:bodyPr>
            <a:lstStyle/>
            <a:p>
              <a:r>
                <a:rPr lang="en-US" sz="1867" b="1">
                  <a:solidFill>
                    <a:schemeClr val="bg1"/>
                  </a:solidFill>
                  <a:latin typeface="+mj-lt"/>
                </a:rPr>
                <a:t>Inclusivity</a:t>
              </a:r>
            </a:p>
          </p:txBody>
        </p:sp>
      </p:grpSp>
      <p:sp>
        <p:nvSpPr>
          <p:cNvPr id="2252" name="TextBox 2251">
            <a:extLst>
              <a:ext uri="{FF2B5EF4-FFF2-40B4-BE49-F238E27FC236}">
                <a16:creationId xmlns:a16="http://schemas.microsoft.com/office/drawing/2014/main" id="{6632F746-FE50-D829-0A64-863EEA86F91B}"/>
              </a:ext>
            </a:extLst>
          </p:cNvPr>
          <p:cNvSpPr txBox="1"/>
          <p:nvPr/>
        </p:nvSpPr>
        <p:spPr>
          <a:xfrm>
            <a:off x="8018050" y="2847450"/>
            <a:ext cx="3359938" cy="492443"/>
          </a:xfrm>
          <a:prstGeom prst="rect">
            <a:avLst/>
          </a:prstGeom>
          <a:noFill/>
        </p:spPr>
        <p:txBody>
          <a:bodyPr wrap="square" lIns="0" tIns="0" rIns="0" bIns="0">
            <a:spAutoFit/>
          </a:bodyPr>
          <a:lstStyle/>
          <a:p>
            <a:r>
              <a:rPr lang="en-US" sz="1600" b="1">
                <a:solidFill>
                  <a:schemeClr val="accent1"/>
                </a:solidFill>
                <a:latin typeface="+mj-lt"/>
              </a:rPr>
              <a:t>Proactively</a:t>
            </a:r>
            <a:r>
              <a:rPr lang="en-US" sz="1600">
                <a:solidFill>
                  <a:schemeClr val="tx2"/>
                </a:solidFill>
              </a:rPr>
              <a:t> identify and mitigate adverse impacts. </a:t>
            </a:r>
          </a:p>
        </p:txBody>
      </p:sp>
      <p:sp>
        <p:nvSpPr>
          <p:cNvPr id="2253" name="Rectangle: Top Corners Rounded 2252">
            <a:extLst>
              <a:ext uri="{FF2B5EF4-FFF2-40B4-BE49-F238E27FC236}">
                <a16:creationId xmlns:a16="http://schemas.microsoft.com/office/drawing/2014/main" id="{55C001FA-D116-4B88-E31F-038C52744DB4}"/>
              </a:ext>
            </a:extLst>
          </p:cNvPr>
          <p:cNvSpPr/>
          <p:nvPr/>
        </p:nvSpPr>
        <p:spPr>
          <a:xfrm>
            <a:off x="8749411" y="1647372"/>
            <a:ext cx="2568000" cy="1032000"/>
          </a:xfrm>
          <a:prstGeom prst="round2SameRect">
            <a:avLst>
              <a:gd name="adj1" fmla="val 21833"/>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grpSp>
        <p:nvGrpSpPr>
          <p:cNvPr id="6" name="Group 5">
            <a:extLst>
              <a:ext uri="{FF2B5EF4-FFF2-40B4-BE49-F238E27FC236}">
                <a16:creationId xmlns:a16="http://schemas.microsoft.com/office/drawing/2014/main" id="{F32EE0DD-5F7D-8941-3476-50D21ACC88E0}"/>
              </a:ext>
            </a:extLst>
          </p:cNvPr>
          <p:cNvGrpSpPr/>
          <p:nvPr/>
        </p:nvGrpSpPr>
        <p:grpSpPr>
          <a:xfrm>
            <a:off x="8018049" y="1647372"/>
            <a:ext cx="2088000" cy="1032000"/>
            <a:chOff x="12027074" y="2356758"/>
            <a:chExt cx="3132000" cy="1548000"/>
          </a:xfrm>
        </p:grpSpPr>
        <p:sp>
          <p:nvSpPr>
            <p:cNvPr id="2255" name="Rectangle: Top Corners Rounded 2254">
              <a:extLst>
                <a:ext uri="{FF2B5EF4-FFF2-40B4-BE49-F238E27FC236}">
                  <a16:creationId xmlns:a16="http://schemas.microsoft.com/office/drawing/2014/main" id="{0B211B11-2A60-4DE4-0846-C3C85A8F76C2}"/>
                </a:ext>
              </a:extLst>
            </p:cNvPr>
            <p:cNvSpPr/>
            <p:nvPr/>
          </p:nvSpPr>
          <p:spPr>
            <a:xfrm rot="16200000">
              <a:off x="12819074" y="1564758"/>
              <a:ext cx="1548000" cy="3132000"/>
            </a:xfrm>
            <a:prstGeom prst="round2SameRect">
              <a:avLst>
                <a:gd name="adj1" fmla="val 16667"/>
                <a:gd name="adj2" fmla="val 12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D" sz="1200"/>
            </a:p>
          </p:txBody>
        </p:sp>
        <p:sp>
          <p:nvSpPr>
            <p:cNvPr id="2256" name="Rectangle 2255">
              <a:extLst>
                <a:ext uri="{FF2B5EF4-FFF2-40B4-BE49-F238E27FC236}">
                  <a16:creationId xmlns:a16="http://schemas.microsoft.com/office/drawing/2014/main" id="{6EB8583A-2488-F632-4237-0E49D480FABE}"/>
                </a:ext>
              </a:extLst>
            </p:cNvPr>
            <p:cNvSpPr/>
            <p:nvPr/>
          </p:nvSpPr>
          <p:spPr>
            <a:xfrm>
              <a:off x="12325593" y="3303440"/>
              <a:ext cx="2650040" cy="430985"/>
            </a:xfrm>
            <a:prstGeom prst="rect">
              <a:avLst/>
            </a:prstGeom>
            <a:noFill/>
          </p:spPr>
          <p:txBody>
            <a:bodyPr wrap="square" lIns="0" tIns="0" rIns="0" bIns="0" anchor="b">
              <a:spAutoFit/>
            </a:bodyPr>
            <a:lstStyle/>
            <a:p>
              <a:r>
                <a:rPr lang="en-US" sz="1867" b="1">
                  <a:solidFill>
                    <a:schemeClr val="bg1"/>
                  </a:solidFill>
                  <a:latin typeface="+mj-lt"/>
                </a:rPr>
                <a:t>Accountability</a:t>
              </a:r>
            </a:p>
          </p:txBody>
        </p:sp>
      </p:grpSp>
      <p:sp>
        <p:nvSpPr>
          <p:cNvPr id="2258" name="TextBox 2257">
            <a:extLst>
              <a:ext uri="{FF2B5EF4-FFF2-40B4-BE49-F238E27FC236}">
                <a16:creationId xmlns:a16="http://schemas.microsoft.com/office/drawing/2014/main" id="{6A907E17-5655-9BEC-913A-B59FAB6EEAA4}"/>
              </a:ext>
            </a:extLst>
          </p:cNvPr>
          <p:cNvSpPr txBox="1"/>
          <p:nvPr/>
        </p:nvSpPr>
        <p:spPr>
          <a:xfrm>
            <a:off x="835681" y="5118241"/>
            <a:ext cx="3066143" cy="708705"/>
          </a:xfrm>
          <a:prstGeom prst="rect">
            <a:avLst/>
          </a:prstGeom>
          <a:noFill/>
        </p:spPr>
        <p:txBody>
          <a:bodyPr wrap="square" lIns="0" tIns="0" rIns="0" bIns="0">
            <a:noAutofit/>
          </a:bodyPr>
          <a:lstStyle/>
          <a:p>
            <a:r>
              <a:rPr lang="en-US" sz="1600" b="1">
                <a:solidFill>
                  <a:schemeClr val="accent1"/>
                </a:solidFill>
                <a:latin typeface="+mj-lt"/>
              </a:rPr>
              <a:t>Explain</a:t>
            </a:r>
            <a:r>
              <a:rPr lang="en-US" sz="1600">
                <a:solidFill>
                  <a:schemeClr val="tx2"/>
                </a:solidFill>
              </a:rPr>
              <a:t> and </a:t>
            </a:r>
            <a:r>
              <a:rPr lang="en-US" sz="1600" b="1">
                <a:solidFill>
                  <a:schemeClr val="accent1"/>
                </a:solidFill>
                <a:latin typeface="+mj-lt"/>
              </a:rPr>
              <a:t>instruct</a:t>
            </a:r>
            <a:r>
              <a:rPr lang="en-US" sz="1600">
                <a:solidFill>
                  <a:schemeClr val="tx2"/>
                </a:solidFill>
              </a:rPr>
              <a:t> on usage openly, including potential risks and how decisions are made.</a:t>
            </a:r>
          </a:p>
        </p:txBody>
      </p:sp>
      <p:sp>
        <p:nvSpPr>
          <p:cNvPr id="2259" name="Rectangle: Top Corners Rounded 2258">
            <a:extLst>
              <a:ext uri="{FF2B5EF4-FFF2-40B4-BE49-F238E27FC236}">
                <a16:creationId xmlns:a16="http://schemas.microsoft.com/office/drawing/2014/main" id="{7DE9AAAE-5685-7244-E7A9-BF916F712272}"/>
              </a:ext>
            </a:extLst>
          </p:cNvPr>
          <p:cNvSpPr/>
          <p:nvPr/>
        </p:nvSpPr>
        <p:spPr>
          <a:xfrm>
            <a:off x="1567041" y="3905465"/>
            <a:ext cx="2568000" cy="1032000"/>
          </a:xfrm>
          <a:prstGeom prst="round2SameRect">
            <a:avLst>
              <a:gd name="adj1" fmla="val 21833"/>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grpSp>
        <p:nvGrpSpPr>
          <p:cNvPr id="9" name="Group 8">
            <a:extLst>
              <a:ext uri="{FF2B5EF4-FFF2-40B4-BE49-F238E27FC236}">
                <a16:creationId xmlns:a16="http://schemas.microsoft.com/office/drawing/2014/main" id="{470C224B-FC23-B544-6CEB-15A0F437E60E}"/>
              </a:ext>
            </a:extLst>
          </p:cNvPr>
          <p:cNvGrpSpPr/>
          <p:nvPr/>
        </p:nvGrpSpPr>
        <p:grpSpPr>
          <a:xfrm>
            <a:off x="835679" y="3905465"/>
            <a:ext cx="2088000" cy="1032000"/>
            <a:chOff x="1308098" y="5502274"/>
            <a:chExt cx="3132000" cy="1548000"/>
          </a:xfrm>
        </p:grpSpPr>
        <p:sp>
          <p:nvSpPr>
            <p:cNvPr id="2261" name="Rectangle: Top Corners Rounded 2260">
              <a:extLst>
                <a:ext uri="{FF2B5EF4-FFF2-40B4-BE49-F238E27FC236}">
                  <a16:creationId xmlns:a16="http://schemas.microsoft.com/office/drawing/2014/main" id="{9E064919-3117-2283-32FA-165B61E552FC}"/>
                </a:ext>
              </a:extLst>
            </p:cNvPr>
            <p:cNvSpPr/>
            <p:nvPr/>
          </p:nvSpPr>
          <p:spPr>
            <a:xfrm rot="16200000">
              <a:off x="2100098" y="4710274"/>
              <a:ext cx="1548000" cy="3132000"/>
            </a:xfrm>
            <a:prstGeom prst="round2SameRect">
              <a:avLst>
                <a:gd name="adj1" fmla="val 16667"/>
                <a:gd name="adj2" fmla="val 12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D" sz="1200"/>
            </a:p>
          </p:txBody>
        </p:sp>
        <p:sp>
          <p:nvSpPr>
            <p:cNvPr id="2262" name="Rectangle 2261">
              <a:extLst>
                <a:ext uri="{FF2B5EF4-FFF2-40B4-BE49-F238E27FC236}">
                  <a16:creationId xmlns:a16="http://schemas.microsoft.com/office/drawing/2014/main" id="{60DC905A-BFC5-E67B-C4A9-17179F24289D}"/>
                </a:ext>
              </a:extLst>
            </p:cNvPr>
            <p:cNvSpPr/>
            <p:nvPr/>
          </p:nvSpPr>
          <p:spPr>
            <a:xfrm>
              <a:off x="1541305" y="6416367"/>
              <a:ext cx="2650040" cy="430985"/>
            </a:xfrm>
            <a:prstGeom prst="rect">
              <a:avLst/>
            </a:prstGeom>
            <a:noFill/>
          </p:spPr>
          <p:txBody>
            <a:bodyPr wrap="square" lIns="0" tIns="0" rIns="0" bIns="0" anchor="b">
              <a:spAutoFit/>
            </a:bodyPr>
            <a:lstStyle/>
            <a:p>
              <a:r>
                <a:rPr lang="en-US" sz="1867" b="1">
                  <a:solidFill>
                    <a:schemeClr val="bg1"/>
                  </a:solidFill>
                  <a:latin typeface="+mj-lt"/>
                </a:rPr>
                <a:t>Transparency</a:t>
              </a:r>
            </a:p>
          </p:txBody>
        </p:sp>
      </p:grpSp>
      <p:sp>
        <p:nvSpPr>
          <p:cNvPr id="2264" name="TextBox 2263">
            <a:extLst>
              <a:ext uri="{FF2B5EF4-FFF2-40B4-BE49-F238E27FC236}">
                <a16:creationId xmlns:a16="http://schemas.microsoft.com/office/drawing/2014/main" id="{75AF9D93-832C-D7FF-763B-456E4B475A4C}"/>
              </a:ext>
            </a:extLst>
          </p:cNvPr>
          <p:cNvSpPr txBox="1"/>
          <p:nvPr/>
        </p:nvSpPr>
        <p:spPr>
          <a:xfrm>
            <a:off x="4413510" y="5118241"/>
            <a:ext cx="3299361" cy="984885"/>
          </a:xfrm>
          <a:prstGeom prst="rect">
            <a:avLst/>
          </a:prstGeom>
          <a:noFill/>
        </p:spPr>
        <p:txBody>
          <a:bodyPr wrap="square" lIns="0" tIns="0" rIns="0" bIns="0">
            <a:spAutoFit/>
          </a:bodyPr>
          <a:lstStyle/>
          <a:p>
            <a:r>
              <a:rPr lang="en-US" sz="1600">
                <a:solidFill>
                  <a:schemeClr val="tx2"/>
                </a:solidFill>
              </a:rPr>
              <a:t>Operate </a:t>
            </a:r>
            <a:r>
              <a:rPr lang="en-US" sz="1600" b="1">
                <a:solidFill>
                  <a:schemeClr val="accent1"/>
                </a:solidFill>
                <a:latin typeface="+mj-lt"/>
              </a:rPr>
              <a:t>reliably</a:t>
            </a:r>
            <a:r>
              <a:rPr lang="en-US" sz="1600">
                <a:solidFill>
                  <a:schemeClr val="tx2"/>
                </a:solidFill>
              </a:rPr>
              <a:t> and </a:t>
            </a:r>
            <a:r>
              <a:rPr lang="en-US" sz="1600" b="1">
                <a:solidFill>
                  <a:schemeClr val="accent1"/>
                </a:solidFill>
                <a:latin typeface="+mj-lt"/>
              </a:rPr>
              <a:t>safely</a:t>
            </a:r>
            <a:r>
              <a:rPr lang="en-US" sz="1600">
                <a:solidFill>
                  <a:schemeClr val="tx2"/>
                </a:solidFill>
              </a:rPr>
              <a:t>, while enabling mechanisms that assess and manage potential risks throughout a system’s lifecycle.</a:t>
            </a:r>
          </a:p>
        </p:txBody>
      </p:sp>
      <p:sp>
        <p:nvSpPr>
          <p:cNvPr id="2265" name="Rectangle: Top Corners Rounded 2264">
            <a:extLst>
              <a:ext uri="{FF2B5EF4-FFF2-40B4-BE49-F238E27FC236}">
                <a16:creationId xmlns:a16="http://schemas.microsoft.com/office/drawing/2014/main" id="{63BCF4A5-D528-2F1E-2F8C-97FBBDEC6231}"/>
              </a:ext>
            </a:extLst>
          </p:cNvPr>
          <p:cNvSpPr/>
          <p:nvPr/>
        </p:nvSpPr>
        <p:spPr>
          <a:xfrm>
            <a:off x="5144871" y="3905465"/>
            <a:ext cx="2568000" cy="1032000"/>
          </a:xfrm>
          <a:prstGeom prst="round2SameRect">
            <a:avLst>
              <a:gd name="adj1" fmla="val 21833"/>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grpSp>
        <p:nvGrpSpPr>
          <p:cNvPr id="8" name="Group 7">
            <a:extLst>
              <a:ext uri="{FF2B5EF4-FFF2-40B4-BE49-F238E27FC236}">
                <a16:creationId xmlns:a16="http://schemas.microsoft.com/office/drawing/2014/main" id="{7CD1E11D-1822-C98C-0A3C-23FCA05F194D}"/>
              </a:ext>
            </a:extLst>
          </p:cNvPr>
          <p:cNvGrpSpPr/>
          <p:nvPr/>
        </p:nvGrpSpPr>
        <p:grpSpPr>
          <a:xfrm>
            <a:off x="4413509" y="3905465"/>
            <a:ext cx="2088000" cy="1032000"/>
            <a:chOff x="6674843" y="5502274"/>
            <a:chExt cx="3132000" cy="1548000"/>
          </a:xfrm>
        </p:grpSpPr>
        <p:sp>
          <p:nvSpPr>
            <p:cNvPr id="2267" name="Rectangle: Top Corners Rounded 2266">
              <a:extLst>
                <a:ext uri="{FF2B5EF4-FFF2-40B4-BE49-F238E27FC236}">
                  <a16:creationId xmlns:a16="http://schemas.microsoft.com/office/drawing/2014/main" id="{C2B0EB70-3287-49F6-3FBF-B9E471BA7232}"/>
                </a:ext>
              </a:extLst>
            </p:cNvPr>
            <p:cNvSpPr/>
            <p:nvPr/>
          </p:nvSpPr>
          <p:spPr>
            <a:xfrm rot="16200000">
              <a:off x="7466843" y="4710274"/>
              <a:ext cx="1548000" cy="3132000"/>
            </a:xfrm>
            <a:prstGeom prst="round2SameRect">
              <a:avLst>
                <a:gd name="adj1" fmla="val 16667"/>
                <a:gd name="adj2" fmla="val 12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D" sz="1200"/>
            </a:p>
          </p:txBody>
        </p:sp>
        <p:sp>
          <p:nvSpPr>
            <p:cNvPr id="2268" name="Rectangle 2267">
              <a:extLst>
                <a:ext uri="{FF2B5EF4-FFF2-40B4-BE49-F238E27FC236}">
                  <a16:creationId xmlns:a16="http://schemas.microsoft.com/office/drawing/2014/main" id="{6EC2A8DF-EDBE-1C73-2063-A32AFDA3ECD1}"/>
                </a:ext>
              </a:extLst>
            </p:cNvPr>
            <p:cNvSpPr/>
            <p:nvPr/>
          </p:nvSpPr>
          <p:spPr>
            <a:xfrm>
              <a:off x="6973363" y="6416367"/>
              <a:ext cx="2650040" cy="430985"/>
            </a:xfrm>
            <a:prstGeom prst="rect">
              <a:avLst/>
            </a:prstGeom>
            <a:noFill/>
          </p:spPr>
          <p:txBody>
            <a:bodyPr wrap="square" lIns="0" tIns="0" rIns="0" bIns="0" anchor="b">
              <a:spAutoFit/>
            </a:bodyPr>
            <a:lstStyle/>
            <a:p>
              <a:r>
                <a:rPr lang="en-US" sz="1867" b="1">
                  <a:solidFill>
                    <a:schemeClr val="bg1"/>
                  </a:solidFill>
                  <a:latin typeface="+mj-lt"/>
                </a:rPr>
                <a:t>Robustness</a:t>
              </a:r>
            </a:p>
          </p:txBody>
        </p:sp>
      </p:grpSp>
      <p:sp>
        <p:nvSpPr>
          <p:cNvPr id="2270" name="TextBox 2269">
            <a:extLst>
              <a:ext uri="{FF2B5EF4-FFF2-40B4-BE49-F238E27FC236}">
                <a16:creationId xmlns:a16="http://schemas.microsoft.com/office/drawing/2014/main" id="{721CB1BA-EDC8-D935-922C-4F5E9B965131}"/>
              </a:ext>
            </a:extLst>
          </p:cNvPr>
          <p:cNvSpPr txBox="1"/>
          <p:nvPr/>
        </p:nvSpPr>
        <p:spPr>
          <a:xfrm>
            <a:off x="7957474" y="5118241"/>
            <a:ext cx="3359938" cy="984885"/>
          </a:xfrm>
          <a:prstGeom prst="rect">
            <a:avLst/>
          </a:prstGeom>
          <a:noFill/>
        </p:spPr>
        <p:txBody>
          <a:bodyPr wrap="square" lIns="0" tIns="0" rIns="0" bIns="0">
            <a:noAutofit/>
          </a:bodyPr>
          <a:lstStyle/>
          <a:p>
            <a:r>
              <a:rPr lang="en-US" sz="1600" b="1">
                <a:solidFill>
                  <a:schemeClr val="accent1"/>
                </a:solidFill>
                <a:latin typeface="+mj-lt"/>
              </a:rPr>
              <a:t>Respect</a:t>
            </a:r>
            <a:r>
              <a:rPr lang="en-US" sz="1600">
                <a:solidFill>
                  <a:schemeClr val="accent1"/>
                </a:solidFill>
              </a:rPr>
              <a:t> </a:t>
            </a:r>
            <a:r>
              <a:rPr lang="en-US" sz="1600">
                <a:solidFill>
                  <a:schemeClr val="tx2"/>
                </a:solidFill>
              </a:rPr>
              <a:t>the privacy of data subjects.</a:t>
            </a:r>
          </a:p>
        </p:txBody>
      </p:sp>
      <p:sp>
        <p:nvSpPr>
          <p:cNvPr id="2271" name="Rectangle: Top Corners Rounded 2270">
            <a:extLst>
              <a:ext uri="{FF2B5EF4-FFF2-40B4-BE49-F238E27FC236}">
                <a16:creationId xmlns:a16="http://schemas.microsoft.com/office/drawing/2014/main" id="{A0EB392A-AA4C-E620-7B6D-7C2E9E0765D2}"/>
              </a:ext>
            </a:extLst>
          </p:cNvPr>
          <p:cNvSpPr/>
          <p:nvPr/>
        </p:nvSpPr>
        <p:spPr>
          <a:xfrm>
            <a:off x="8713025" y="3905465"/>
            <a:ext cx="2568000" cy="1032000"/>
          </a:xfrm>
          <a:prstGeom prst="round2SameRect">
            <a:avLst>
              <a:gd name="adj1" fmla="val 21833"/>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grpSp>
        <p:nvGrpSpPr>
          <p:cNvPr id="7" name="Group 6">
            <a:extLst>
              <a:ext uri="{FF2B5EF4-FFF2-40B4-BE49-F238E27FC236}">
                <a16:creationId xmlns:a16="http://schemas.microsoft.com/office/drawing/2014/main" id="{4C1CF2A6-B620-E2A5-FC46-0D4E1E6E047E}"/>
              </a:ext>
            </a:extLst>
          </p:cNvPr>
          <p:cNvGrpSpPr/>
          <p:nvPr/>
        </p:nvGrpSpPr>
        <p:grpSpPr>
          <a:xfrm>
            <a:off x="7981663" y="3905465"/>
            <a:ext cx="2088000" cy="1032000"/>
            <a:chOff x="12027074" y="5502274"/>
            <a:chExt cx="3132000" cy="1548000"/>
          </a:xfrm>
        </p:grpSpPr>
        <p:sp>
          <p:nvSpPr>
            <p:cNvPr id="2081" name="Rectangle: Top Corners Rounded 2080">
              <a:extLst>
                <a:ext uri="{FF2B5EF4-FFF2-40B4-BE49-F238E27FC236}">
                  <a16:creationId xmlns:a16="http://schemas.microsoft.com/office/drawing/2014/main" id="{4FBF3384-6FAA-B66A-D33D-F16ED470285C}"/>
                </a:ext>
              </a:extLst>
            </p:cNvPr>
            <p:cNvSpPr/>
            <p:nvPr/>
          </p:nvSpPr>
          <p:spPr>
            <a:xfrm rot="16200000">
              <a:off x="12819074" y="4710274"/>
              <a:ext cx="1548000" cy="3132000"/>
            </a:xfrm>
            <a:prstGeom prst="round2SameRect">
              <a:avLst>
                <a:gd name="adj1" fmla="val 16667"/>
                <a:gd name="adj2" fmla="val 12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D" sz="1200"/>
            </a:p>
          </p:txBody>
        </p:sp>
        <p:sp>
          <p:nvSpPr>
            <p:cNvPr id="2082" name="Rectangle 2081">
              <a:extLst>
                <a:ext uri="{FF2B5EF4-FFF2-40B4-BE49-F238E27FC236}">
                  <a16:creationId xmlns:a16="http://schemas.microsoft.com/office/drawing/2014/main" id="{37C85959-CC1D-B7EB-9FFA-3C39AB8FBE90}"/>
                </a:ext>
              </a:extLst>
            </p:cNvPr>
            <p:cNvSpPr/>
            <p:nvPr/>
          </p:nvSpPr>
          <p:spPr>
            <a:xfrm>
              <a:off x="12325593" y="6416367"/>
              <a:ext cx="2650040" cy="430985"/>
            </a:xfrm>
            <a:prstGeom prst="rect">
              <a:avLst/>
            </a:prstGeom>
            <a:noFill/>
          </p:spPr>
          <p:txBody>
            <a:bodyPr wrap="square" lIns="0" tIns="0" rIns="0" bIns="0" anchor="b">
              <a:spAutoFit/>
            </a:bodyPr>
            <a:lstStyle/>
            <a:p>
              <a:r>
                <a:rPr lang="en-US" sz="1867" b="1">
                  <a:solidFill>
                    <a:schemeClr val="bg1"/>
                  </a:solidFill>
                  <a:latin typeface="+mj-lt"/>
                </a:rPr>
                <a:t>Privacy &amp; Security</a:t>
              </a:r>
            </a:p>
          </p:txBody>
        </p:sp>
      </p:grpSp>
      <p:pic>
        <p:nvPicPr>
          <p:cNvPr id="2085" name="Graphic 2084">
            <a:extLst>
              <a:ext uri="{FF2B5EF4-FFF2-40B4-BE49-F238E27FC236}">
                <a16:creationId xmlns:a16="http://schemas.microsoft.com/office/drawing/2014/main" id="{4DC0E23E-FCCE-A98A-6121-45C4B2F239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3251" y="1813699"/>
            <a:ext cx="562776" cy="699349"/>
          </a:xfrm>
          <a:prstGeom prst="rect">
            <a:avLst/>
          </a:prstGeom>
        </p:spPr>
      </p:pic>
      <p:grpSp>
        <p:nvGrpSpPr>
          <p:cNvPr id="2087" name="Group 2086">
            <a:extLst>
              <a:ext uri="{FF2B5EF4-FFF2-40B4-BE49-F238E27FC236}">
                <a16:creationId xmlns:a16="http://schemas.microsoft.com/office/drawing/2014/main" id="{104F1A98-806E-1064-500F-71F6BCE4246C}"/>
              </a:ext>
            </a:extLst>
          </p:cNvPr>
          <p:cNvGrpSpPr/>
          <p:nvPr/>
        </p:nvGrpSpPr>
        <p:grpSpPr>
          <a:xfrm>
            <a:off x="3251945" y="4122090"/>
            <a:ext cx="582292" cy="608451"/>
            <a:chOff x="4412520" y="3909195"/>
            <a:chExt cx="424369" cy="452572"/>
          </a:xfrm>
          <a:noFill/>
        </p:grpSpPr>
        <p:sp>
          <p:nvSpPr>
            <p:cNvPr id="2088" name="Freeform: Shape 142">
              <a:extLst>
                <a:ext uri="{FF2B5EF4-FFF2-40B4-BE49-F238E27FC236}">
                  <a16:creationId xmlns:a16="http://schemas.microsoft.com/office/drawing/2014/main" id="{13262B06-B433-C0FA-4F81-D17F4F970332}"/>
                </a:ext>
              </a:extLst>
            </p:cNvPr>
            <p:cNvSpPr/>
            <p:nvPr/>
          </p:nvSpPr>
          <p:spPr>
            <a:xfrm>
              <a:off x="4564951" y="3952038"/>
              <a:ext cx="188820" cy="188820"/>
            </a:xfrm>
            <a:custGeom>
              <a:avLst/>
              <a:gdLst>
                <a:gd name="connsiteX0" fmla="*/ 188821 w 188820"/>
                <a:gd name="connsiteY0" fmla="*/ 94410 h 188820"/>
                <a:gd name="connsiteX1" fmla="*/ 94410 w 188820"/>
                <a:gd name="connsiteY1" fmla="*/ 188821 h 188820"/>
                <a:gd name="connsiteX2" fmla="*/ 0 w 188820"/>
                <a:gd name="connsiteY2" fmla="*/ 94410 h 188820"/>
                <a:gd name="connsiteX3" fmla="*/ 94410 w 188820"/>
                <a:gd name="connsiteY3" fmla="*/ 0 h 188820"/>
                <a:gd name="connsiteX4" fmla="*/ 188821 w 188820"/>
                <a:gd name="connsiteY4" fmla="*/ 94410 h 18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20" h="188820">
                  <a:moveTo>
                    <a:pt x="188821" y="94410"/>
                  </a:moveTo>
                  <a:cubicBezTo>
                    <a:pt x="188821" y="146552"/>
                    <a:pt x="146552" y="188821"/>
                    <a:pt x="94410" y="188821"/>
                  </a:cubicBezTo>
                  <a:cubicBezTo>
                    <a:pt x="42269" y="188821"/>
                    <a:pt x="0" y="146552"/>
                    <a:pt x="0" y="94410"/>
                  </a:cubicBezTo>
                  <a:cubicBezTo>
                    <a:pt x="0" y="42269"/>
                    <a:pt x="42269" y="0"/>
                    <a:pt x="94410" y="0"/>
                  </a:cubicBezTo>
                  <a:cubicBezTo>
                    <a:pt x="146552" y="0"/>
                    <a:pt x="188821" y="42269"/>
                    <a:pt x="188821" y="94410"/>
                  </a:cubicBezTo>
                  <a:close/>
                </a:path>
              </a:pathLst>
            </a:custGeom>
            <a:grpFill/>
            <a:ln w="15875" cap="flat">
              <a:solidFill>
                <a:schemeClr val="accent1"/>
              </a:solidFill>
              <a:prstDash val="solid"/>
              <a:miter/>
            </a:ln>
          </p:spPr>
          <p:txBody>
            <a:bodyPr rtlCol="0" anchor="ctr"/>
            <a:lstStyle/>
            <a:p>
              <a:endParaRPr lang="en-US" sz="4800"/>
            </a:p>
          </p:txBody>
        </p:sp>
        <p:sp>
          <p:nvSpPr>
            <p:cNvPr id="2089" name="Freeform: Shape 143">
              <a:extLst>
                <a:ext uri="{FF2B5EF4-FFF2-40B4-BE49-F238E27FC236}">
                  <a16:creationId xmlns:a16="http://schemas.microsoft.com/office/drawing/2014/main" id="{35999F0F-6249-2677-3777-BADFAFB5DAA8}"/>
                </a:ext>
              </a:extLst>
            </p:cNvPr>
            <p:cNvSpPr/>
            <p:nvPr/>
          </p:nvSpPr>
          <p:spPr>
            <a:xfrm>
              <a:off x="4495099" y="4113731"/>
              <a:ext cx="96143" cy="95067"/>
            </a:xfrm>
            <a:custGeom>
              <a:avLst/>
              <a:gdLst>
                <a:gd name="connsiteX0" fmla="*/ 0 w 96143"/>
                <a:gd name="connsiteY0" fmla="*/ 95068 h 95067"/>
                <a:gd name="connsiteX1" fmla="*/ 96143 w 96143"/>
                <a:gd name="connsiteY1" fmla="*/ 0 h 95067"/>
              </a:gdLst>
              <a:ahLst/>
              <a:cxnLst>
                <a:cxn ang="0">
                  <a:pos x="connsiteX0" y="connsiteY0"/>
                </a:cxn>
                <a:cxn ang="0">
                  <a:pos x="connsiteX1" y="connsiteY1"/>
                </a:cxn>
              </a:cxnLst>
              <a:rect l="l" t="t" r="r" b="b"/>
              <a:pathLst>
                <a:path w="96143" h="95067">
                  <a:moveTo>
                    <a:pt x="0" y="95068"/>
                  </a:moveTo>
                  <a:lnTo>
                    <a:pt x="96143" y="0"/>
                  </a:lnTo>
                </a:path>
              </a:pathLst>
            </a:custGeom>
            <a:grpFill/>
            <a:ln w="15875" cap="rnd">
              <a:solidFill>
                <a:schemeClr val="accent1"/>
              </a:solidFill>
              <a:prstDash val="solid"/>
              <a:round/>
            </a:ln>
          </p:spPr>
          <p:txBody>
            <a:bodyPr rtlCol="0" anchor="ctr"/>
            <a:lstStyle/>
            <a:p>
              <a:endParaRPr lang="en-US" sz="4800"/>
            </a:p>
          </p:txBody>
        </p:sp>
        <p:sp>
          <p:nvSpPr>
            <p:cNvPr id="2090" name="Freeform: Shape 144">
              <a:extLst>
                <a:ext uri="{FF2B5EF4-FFF2-40B4-BE49-F238E27FC236}">
                  <a16:creationId xmlns:a16="http://schemas.microsoft.com/office/drawing/2014/main" id="{4987821C-044F-0865-C8CB-0C2C854801B0}"/>
                </a:ext>
              </a:extLst>
            </p:cNvPr>
            <p:cNvSpPr/>
            <p:nvPr/>
          </p:nvSpPr>
          <p:spPr>
            <a:xfrm>
              <a:off x="4596083" y="4061148"/>
              <a:ext cx="5975" cy="23542"/>
            </a:xfrm>
            <a:custGeom>
              <a:avLst/>
              <a:gdLst>
                <a:gd name="connsiteX0" fmla="*/ 0 w 5975"/>
                <a:gd name="connsiteY0" fmla="*/ 0 h 23542"/>
                <a:gd name="connsiteX1" fmla="*/ 0 w 5975"/>
                <a:gd name="connsiteY1" fmla="*/ 23543 h 23542"/>
              </a:gdLst>
              <a:ahLst/>
              <a:cxnLst>
                <a:cxn ang="0">
                  <a:pos x="connsiteX0" y="connsiteY0"/>
                </a:cxn>
                <a:cxn ang="0">
                  <a:pos x="connsiteX1" y="connsiteY1"/>
                </a:cxn>
              </a:cxnLst>
              <a:rect l="l" t="t" r="r" b="b"/>
              <a:pathLst>
                <a:path w="5975" h="23542">
                  <a:moveTo>
                    <a:pt x="0" y="0"/>
                  </a:moveTo>
                  <a:lnTo>
                    <a:pt x="0" y="23543"/>
                  </a:lnTo>
                </a:path>
              </a:pathLst>
            </a:custGeom>
            <a:grpFill/>
            <a:ln w="15875" cap="rnd">
              <a:solidFill>
                <a:schemeClr val="accent1"/>
              </a:solidFill>
              <a:prstDash val="solid"/>
              <a:round/>
            </a:ln>
          </p:spPr>
          <p:txBody>
            <a:bodyPr rtlCol="0" anchor="ctr"/>
            <a:lstStyle/>
            <a:p>
              <a:endParaRPr lang="en-US" sz="4800"/>
            </a:p>
          </p:txBody>
        </p:sp>
        <p:sp>
          <p:nvSpPr>
            <p:cNvPr id="2092" name="Freeform: Shape 145">
              <a:extLst>
                <a:ext uri="{FF2B5EF4-FFF2-40B4-BE49-F238E27FC236}">
                  <a16:creationId xmlns:a16="http://schemas.microsoft.com/office/drawing/2014/main" id="{2C7D1736-ABB1-9741-138A-D59AF5930EA8}"/>
                </a:ext>
              </a:extLst>
            </p:cNvPr>
            <p:cNvSpPr/>
            <p:nvPr/>
          </p:nvSpPr>
          <p:spPr>
            <a:xfrm>
              <a:off x="4715171" y="4061148"/>
              <a:ext cx="5975" cy="23542"/>
            </a:xfrm>
            <a:custGeom>
              <a:avLst/>
              <a:gdLst>
                <a:gd name="connsiteX0" fmla="*/ 0 w 5975"/>
                <a:gd name="connsiteY0" fmla="*/ 0 h 23542"/>
                <a:gd name="connsiteX1" fmla="*/ 0 w 5975"/>
                <a:gd name="connsiteY1" fmla="*/ 23543 h 23542"/>
              </a:gdLst>
              <a:ahLst/>
              <a:cxnLst>
                <a:cxn ang="0">
                  <a:pos x="connsiteX0" y="connsiteY0"/>
                </a:cxn>
                <a:cxn ang="0">
                  <a:pos x="connsiteX1" y="connsiteY1"/>
                </a:cxn>
              </a:cxnLst>
              <a:rect l="l" t="t" r="r" b="b"/>
              <a:pathLst>
                <a:path w="5975" h="23542">
                  <a:moveTo>
                    <a:pt x="0" y="0"/>
                  </a:moveTo>
                  <a:lnTo>
                    <a:pt x="0" y="23543"/>
                  </a:lnTo>
                </a:path>
              </a:pathLst>
            </a:custGeom>
            <a:grpFill/>
            <a:ln w="15875" cap="rnd">
              <a:solidFill>
                <a:schemeClr val="accent1"/>
              </a:solidFill>
              <a:prstDash val="solid"/>
              <a:round/>
            </a:ln>
          </p:spPr>
          <p:txBody>
            <a:bodyPr rtlCol="0" anchor="ctr"/>
            <a:lstStyle/>
            <a:p>
              <a:endParaRPr lang="en-US" sz="4800"/>
            </a:p>
          </p:txBody>
        </p:sp>
        <p:sp>
          <p:nvSpPr>
            <p:cNvPr id="2093" name="Freeform: Shape 146">
              <a:extLst>
                <a:ext uri="{FF2B5EF4-FFF2-40B4-BE49-F238E27FC236}">
                  <a16:creationId xmlns:a16="http://schemas.microsoft.com/office/drawing/2014/main" id="{9A913346-8B20-ED6E-6382-4BFE5358D4D5}"/>
                </a:ext>
              </a:extLst>
            </p:cNvPr>
            <p:cNvSpPr/>
            <p:nvPr/>
          </p:nvSpPr>
          <p:spPr>
            <a:xfrm>
              <a:off x="4619924" y="4040473"/>
              <a:ext cx="5975" cy="44217"/>
            </a:xfrm>
            <a:custGeom>
              <a:avLst/>
              <a:gdLst>
                <a:gd name="connsiteX0" fmla="*/ 0 w 5975"/>
                <a:gd name="connsiteY0" fmla="*/ 0 h 44217"/>
                <a:gd name="connsiteX1" fmla="*/ 0 w 5975"/>
                <a:gd name="connsiteY1" fmla="*/ 44217 h 44217"/>
              </a:gdLst>
              <a:ahLst/>
              <a:cxnLst>
                <a:cxn ang="0">
                  <a:pos x="connsiteX0" y="connsiteY0"/>
                </a:cxn>
                <a:cxn ang="0">
                  <a:pos x="connsiteX1" y="connsiteY1"/>
                </a:cxn>
              </a:cxnLst>
              <a:rect l="l" t="t" r="r" b="b"/>
              <a:pathLst>
                <a:path w="5975" h="44217">
                  <a:moveTo>
                    <a:pt x="0" y="0"/>
                  </a:moveTo>
                  <a:lnTo>
                    <a:pt x="0" y="44217"/>
                  </a:lnTo>
                </a:path>
              </a:pathLst>
            </a:custGeom>
            <a:grpFill/>
            <a:ln w="15875" cap="rnd">
              <a:solidFill>
                <a:schemeClr val="accent1"/>
              </a:solidFill>
              <a:prstDash val="solid"/>
              <a:round/>
            </a:ln>
          </p:spPr>
          <p:txBody>
            <a:bodyPr rtlCol="0" anchor="ctr"/>
            <a:lstStyle/>
            <a:p>
              <a:endParaRPr lang="en-US" sz="4800"/>
            </a:p>
          </p:txBody>
        </p:sp>
        <p:sp>
          <p:nvSpPr>
            <p:cNvPr id="2184" name="Freeform: Shape 147">
              <a:extLst>
                <a:ext uri="{FF2B5EF4-FFF2-40B4-BE49-F238E27FC236}">
                  <a16:creationId xmlns:a16="http://schemas.microsoft.com/office/drawing/2014/main" id="{F7804E65-7C51-7804-AA45-8C9D06526BC1}"/>
                </a:ext>
              </a:extLst>
            </p:cNvPr>
            <p:cNvSpPr/>
            <p:nvPr/>
          </p:nvSpPr>
          <p:spPr>
            <a:xfrm>
              <a:off x="4691330" y="4040473"/>
              <a:ext cx="5975" cy="44217"/>
            </a:xfrm>
            <a:custGeom>
              <a:avLst/>
              <a:gdLst>
                <a:gd name="connsiteX0" fmla="*/ 0 w 5975"/>
                <a:gd name="connsiteY0" fmla="*/ 0 h 44217"/>
                <a:gd name="connsiteX1" fmla="*/ 0 w 5975"/>
                <a:gd name="connsiteY1" fmla="*/ 44217 h 44217"/>
              </a:gdLst>
              <a:ahLst/>
              <a:cxnLst>
                <a:cxn ang="0">
                  <a:pos x="connsiteX0" y="connsiteY0"/>
                </a:cxn>
                <a:cxn ang="0">
                  <a:pos x="connsiteX1" y="connsiteY1"/>
                </a:cxn>
              </a:cxnLst>
              <a:rect l="l" t="t" r="r" b="b"/>
              <a:pathLst>
                <a:path w="5975" h="44217">
                  <a:moveTo>
                    <a:pt x="0" y="0"/>
                  </a:moveTo>
                  <a:lnTo>
                    <a:pt x="0" y="44217"/>
                  </a:lnTo>
                </a:path>
              </a:pathLst>
            </a:custGeom>
            <a:grpFill/>
            <a:ln w="15875" cap="rnd">
              <a:solidFill>
                <a:schemeClr val="accent1"/>
              </a:solidFill>
              <a:prstDash val="solid"/>
              <a:round/>
            </a:ln>
          </p:spPr>
          <p:txBody>
            <a:bodyPr rtlCol="0" anchor="ctr"/>
            <a:lstStyle/>
            <a:p>
              <a:endParaRPr lang="en-US" sz="4800"/>
            </a:p>
          </p:txBody>
        </p:sp>
        <p:sp>
          <p:nvSpPr>
            <p:cNvPr id="2185" name="Freeform: Shape 148">
              <a:extLst>
                <a:ext uri="{FF2B5EF4-FFF2-40B4-BE49-F238E27FC236}">
                  <a16:creationId xmlns:a16="http://schemas.microsoft.com/office/drawing/2014/main" id="{190D76FB-8531-4DB5-5DE6-17749BDE6ABF}"/>
                </a:ext>
              </a:extLst>
            </p:cNvPr>
            <p:cNvSpPr/>
            <p:nvPr/>
          </p:nvSpPr>
          <p:spPr>
            <a:xfrm>
              <a:off x="4643706" y="4027029"/>
              <a:ext cx="5975" cy="57662"/>
            </a:xfrm>
            <a:custGeom>
              <a:avLst/>
              <a:gdLst>
                <a:gd name="connsiteX0" fmla="*/ 0 w 5975"/>
                <a:gd name="connsiteY0" fmla="*/ 0 h 57662"/>
                <a:gd name="connsiteX1" fmla="*/ 0 w 5975"/>
                <a:gd name="connsiteY1" fmla="*/ 57662 h 57662"/>
              </a:gdLst>
              <a:ahLst/>
              <a:cxnLst>
                <a:cxn ang="0">
                  <a:pos x="connsiteX0" y="connsiteY0"/>
                </a:cxn>
                <a:cxn ang="0">
                  <a:pos x="connsiteX1" y="connsiteY1"/>
                </a:cxn>
              </a:cxnLst>
              <a:rect l="l" t="t" r="r" b="b"/>
              <a:pathLst>
                <a:path w="5975" h="57662">
                  <a:moveTo>
                    <a:pt x="0" y="0"/>
                  </a:moveTo>
                  <a:lnTo>
                    <a:pt x="0" y="57662"/>
                  </a:lnTo>
                </a:path>
              </a:pathLst>
            </a:custGeom>
            <a:grpFill/>
            <a:ln w="15875" cap="rnd">
              <a:solidFill>
                <a:schemeClr val="accent1"/>
              </a:solidFill>
              <a:prstDash val="solid"/>
              <a:round/>
            </a:ln>
          </p:spPr>
          <p:txBody>
            <a:bodyPr rtlCol="0" anchor="ctr"/>
            <a:lstStyle/>
            <a:p>
              <a:endParaRPr lang="en-US" sz="4800"/>
            </a:p>
          </p:txBody>
        </p:sp>
        <p:sp>
          <p:nvSpPr>
            <p:cNvPr id="2186" name="Freeform: Shape 149">
              <a:extLst>
                <a:ext uri="{FF2B5EF4-FFF2-40B4-BE49-F238E27FC236}">
                  <a16:creationId xmlns:a16="http://schemas.microsoft.com/office/drawing/2014/main" id="{BA4B1A0A-218D-56C8-43F7-AF9504124B14}"/>
                </a:ext>
              </a:extLst>
            </p:cNvPr>
            <p:cNvSpPr/>
            <p:nvPr/>
          </p:nvSpPr>
          <p:spPr>
            <a:xfrm>
              <a:off x="4667548" y="3995359"/>
              <a:ext cx="5975" cy="89331"/>
            </a:xfrm>
            <a:custGeom>
              <a:avLst/>
              <a:gdLst>
                <a:gd name="connsiteX0" fmla="*/ 0 w 5975"/>
                <a:gd name="connsiteY0" fmla="*/ 0 h 89331"/>
                <a:gd name="connsiteX1" fmla="*/ 0 w 5975"/>
                <a:gd name="connsiteY1" fmla="*/ 89331 h 89331"/>
              </a:gdLst>
              <a:ahLst/>
              <a:cxnLst>
                <a:cxn ang="0">
                  <a:pos x="connsiteX0" y="connsiteY0"/>
                </a:cxn>
                <a:cxn ang="0">
                  <a:pos x="connsiteX1" y="connsiteY1"/>
                </a:cxn>
              </a:cxnLst>
              <a:rect l="l" t="t" r="r" b="b"/>
              <a:pathLst>
                <a:path w="5975" h="89331">
                  <a:moveTo>
                    <a:pt x="0" y="0"/>
                  </a:moveTo>
                  <a:lnTo>
                    <a:pt x="0" y="89331"/>
                  </a:lnTo>
                </a:path>
              </a:pathLst>
            </a:custGeom>
            <a:grpFill/>
            <a:ln w="15875" cap="rnd">
              <a:solidFill>
                <a:schemeClr val="accent1"/>
              </a:solidFill>
              <a:prstDash val="solid"/>
              <a:round/>
            </a:ln>
          </p:spPr>
          <p:txBody>
            <a:bodyPr rtlCol="0" anchor="ctr"/>
            <a:lstStyle/>
            <a:p>
              <a:endParaRPr lang="en-US" sz="4800"/>
            </a:p>
          </p:txBody>
        </p:sp>
        <p:sp>
          <p:nvSpPr>
            <p:cNvPr id="2187" name="Freeform: Shape 150">
              <a:extLst>
                <a:ext uri="{FF2B5EF4-FFF2-40B4-BE49-F238E27FC236}">
                  <a16:creationId xmlns:a16="http://schemas.microsoft.com/office/drawing/2014/main" id="{9F16B697-E879-C5CE-AC84-6CE84C81C9F1}"/>
                </a:ext>
              </a:extLst>
            </p:cNvPr>
            <p:cNvSpPr/>
            <p:nvPr/>
          </p:nvSpPr>
          <p:spPr>
            <a:xfrm>
              <a:off x="4412520" y="3909195"/>
              <a:ext cx="424369" cy="452572"/>
            </a:xfrm>
            <a:custGeom>
              <a:avLst/>
              <a:gdLst>
                <a:gd name="connsiteX0" fmla="*/ 212005 w 424369"/>
                <a:gd name="connsiteY0" fmla="*/ 330974 h 452572"/>
                <a:gd name="connsiteX1" fmla="*/ 399273 w 424369"/>
                <a:gd name="connsiteY1" fmla="*/ 330974 h 452572"/>
                <a:gd name="connsiteX2" fmla="*/ 424369 w 424369"/>
                <a:gd name="connsiteY2" fmla="*/ 305878 h 452572"/>
                <a:gd name="connsiteX3" fmla="*/ 424369 w 424369"/>
                <a:gd name="connsiteY3" fmla="*/ 25037 h 452572"/>
                <a:gd name="connsiteX4" fmla="*/ 399273 w 424369"/>
                <a:gd name="connsiteY4" fmla="*/ 0 h 452572"/>
                <a:gd name="connsiteX5" fmla="*/ 25037 w 424369"/>
                <a:gd name="connsiteY5" fmla="*/ 0 h 452572"/>
                <a:gd name="connsiteX6" fmla="*/ 0 w 424369"/>
                <a:gd name="connsiteY6" fmla="*/ 25037 h 452572"/>
                <a:gd name="connsiteX7" fmla="*/ 0 w 424369"/>
                <a:gd name="connsiteY7" fmla="*/ 305878 h 452572"/>
                <a:gd name="connsiteX8" fmla="*/ 25037 w 424369"/>
                <a:gd name="connsiteY8" fmla="*/ 330974 h 452572"/>
                <a:gd name="connsiteX9" fmla="*/ 90766 w 424369"/>
                <a:gd name="connsiteY9" fmla="*/ 330974 h 452572"/>
                <a:gd name="connsiteX10" fmla="*/ 90766 w 424369"/>
                <a:gd name="connsiteY10" fmla="*/ 452573 h 4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369" h="452572">
                  <a:moveTo>
                    <a:pt x="212005" y="330974"/>
                  </a:moveTo>
                  <a:lnTo>
                    <a:pt x="399273" y="330974"/>
                  </a:lnTo>
                  <a:cubicBezTo>
                    <a:pt x="413117" y="330939"/>
                    <a:pt x="424339" y="319723"/>
                    <a:pt x="424369" y="305878"/>
                  </a:cubicBezTo>
                  <a:lnTo>
                    <a:pt x="424369" y="25037"/>
                  </a:lnTo>
                  <a:cubicBezTo>
                    <a:pt x="424303" y="11216"/>
                    <a:pt x="413094" y="30"/>
                    <a:pt x="399273" y="0"/>
                  </a:cubicBezTo>
                  <a:lnTo>
                    <a:pt x="25037" y="0"/>
                  </a:lnTo>
                  <a:cubicBezTo>
                    <a:pt x="11240" y="66"/>
                    <a:pt x="66" y="11234"/>
                    <a:pt x="0" y="25037"/>
                  </a:cubicBezTo>
                  <a:lnTo>
                    <a:pt x="0" y="305878"/>
                  </a:lnTo>
                  <a:cubicBezTo>
                    <a:pt x="36" y="319699"/>
                    <a:pt x="11216" y="330909"/>
                    <a:pt x="25037" y="330974"/>
                  </a:cubicBezTo>
                  <a:lnTo>
                    <a:pt x="90766" y="330974"/>
                  </a:lnTo>
                  <a:lnTo>
                    <a:pt x="90766" y="452573"/>
                  </a:lnTo>
                  <a:close/>
                </a:path>
              </a:pathLst>
            </a:custGeom>
            <a:grpFill/>
            <a:ln w="15875" cap="rnd">
              <a:solidFill>
                <a:schemeClr val="accent1"/>
              </a:solidFill>
              <a:prstDash val="solid"/>
              <a:round/>
            </a:ln>
          </p:spPr>
          <p:txBody>
            <a:bodyPr rtlCol="0" anchor="ctr"/>
            <a:lstStyle/>
            <a:p>
              <a:endParaRPr lang="en-US" sz="4800"/>
            </a:p>
          </p:txBody>
        </p:sp>
      </p:grpSp>
      <p:grpSp>
        <p:nvGrpSpPr>
          <p:cNvPr id="2188" name="Group 2187">
            <a:extLst>
              <a:ext uri="{FF2B5EF4-FFF2-40B4-BE49-F238E27FC236}">
                <a16:creationId xmlns:a16="http://schemas.microsoft.com/office/drawing/2014/main" id="{CE184B96-D419-4242-4107-6522343AAE37}"/>
              </a:ext>
            </a:extLst>
          </p:cNvPr>
          <p:cNvGrpSpPr/>
          <p:nvPr/>
        </p:nvGrpSpPr>
        <p:grpSpPr>
          <a:xfrm>
            <a:off x="6682636" y="4066161"/>
            <a:ext cx="827945" cy="720285"/>
            <a:chOff x="5601727" y="2680188"/>
            <a:chExt cx="672372" cy="596998"/>
          </a:xfrm>
          <a:noFill/>
        </p:grpSpPr>
        <p:sp>
          <p:nvSpPr>
            <p:cNvPr id="2189" name="Freeform: Shape 113">
              <a:extLst>
                <a:ext uri="{FF2B5EF4-FFF2-40B4-BE49-F238E27FC236}">
                  <a16:creationId xmlns:a16="http://schemas.microsoft.com/office/drawing/2014/main" id="{EB9A2085-262B-6915-81F9-5CA44378403B}"/>
                </a:ext>
              </a:extLst>
            </p:cNvPr>
            <p:cNvSpPr/>
            <p:nvPr/>
          </p:nvSpPr>
          <p:spPr>
            <a:xfrm>
              <a:off x="5653662" y="2757331"/>
              <a:ext cx="620437" cy="476013"/>
            </a:xfrm>
            <a:custGeom>
              <a:avLst/>
              <a:gdLst>
                <a:gd name="connsiteX0" fmla="*/ 132414 w 439725"/>
                <a:gd name="connsiteY0" fmla="*/ 0 h 337367"/>
                <a:gd name="connsiteX1" fmla="*/ 416661 w 439725"/>
                <a:gd name="connsiteY1" fmla="*/ 0 h 337367"/>
                <a:gd name="connsiteX2" fmla="*/ 439725 w 439725"/>
                <a:gd name="connsiteY2" fmla="*/ 23065 h 337367"/>
                <a:gd name="connsiteX3" fmla="*/ 439725 w 439725"/>
                <a:gd name="connsiteY3" fmla="*/ 314303 h 337367"/>
                <a:gd name="connsiteX4" fmla="*/ 416661 w 439725"/>
                <a:gd name="connsiteY4" fmla="*/ 337368 h 337367"/>
                <a:gd name="connsiteX5" fmla="*/ 23065 w 439725"/>
                <a:gd name="connsiteY5" fmla="*/ 337368 h 337367"/>
                <a:gd name="connsiteX6" fmla="*/ 0 w 439725"/>
                <a:gd name="connsiteY6" fmla="*/ 314303 h 337367"/>
                <a:gd name="connsiteX7" fmla="*/ 0 w 439725"/>
                <a:gd name="connsiteY7" fmla="*/ 105704 h 3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25" h="337367">
                  <a:moveTo>
                    <a:pt x="132414" y="0"/>
                  </a:moveTo>
                  <a:lnTo>
                    <a:pt x="416661" y="0"/>
                  </a:lnTo>
                  <a:cubicBezTo>
                    <a:pt x="429388" y="30"/>
                    <a:pt x="439690" y="10337"/>
                    <a:pt x="439725" y="23065"/>
                  </a:cubicBezTo>
                  <a:lnTo>
                    <a:pt x="439725" y="314303"/>
                  </a:lnTo>
                  <a:cubicBezTo>
                    <a:pt x="439725" y="327043"/>
                    <a:pt x="429400" y="337368"/>
                    <a:pt x="416661" y="337368"/>
                  </a:cubicBezTo>
                  <a:lnTo>
                    <a:pt x="23065" y="337368"/>
                  </a:lnTo>
                  <a:cubicBezTo>
                    <a:pt x="10337" y="337332"/>
                    <a:pt x="36" y="327031"/>
                    <a:pt x="0" y="314303"/>
                  </a:cubicBezTo>
                  <a:lnTo>
                    <a:pt x="0" y="105704"/>
                  </a:lnTo>
                </a:path>
              </a:pathLst>
            </a:custGeom>
            <a:grpFill/>
            <a:ln w="15875" cap="rnd">
              <a:solidFill>
                <a:schemeClr val="accent1"/>
              </a:solidFill>
              <a:prstDash val="solid"/>
              <a:round/>
            </a:ln>
          </p:spPr>
          <p:txBody>
            <a:bodyPr rtlCol="0" anchor="ctr"/>
            <a:lstStyle/>
            <a:p>
              <a:endParaRPr lang="en-US" sz="4800"/>
            </a:p>
          </p:txBody>
        </p:sp>
        <p:sp>
          <p:nvSpPr>
            <p:cNvPr id="2190" name="Freeform: Shape 114">
              <a:extLst>
                <a:ext uri="{FF2B5EF4-FFF2-40B4-BE49-F238E27FC236}">
                  <a16:creationId xmlns:a16="http://schemas.microsoft.com/office/drawing/2014/main" id="{92992FA8-35DA-EA44-F5CC-7B7ADFD99C46}"/>
                </a:ext>
              </a:extLst>
            </p:cNvPr>
            <p:cNvSpPr/>
            <p:nvPr/>
          </p:nvSpPr>
          <p:spPr>
            <a:xfrm>
              <a:off x="5798591" y="3268755"/>
              <a:ext cx="320209" cy="8431"/>
            </a:xfrm>
            <a:custGeom>
              <a:avLst/>
              <a:gdLst>
                <a:gd name="connsiteX0" fmla="*/ 0 w 226943"/>
                <a:gd name="connsiteY0" fmla="*/ 0 h 5975"/>
                <a:gd name="connsiteX1" fmla="*/ 226944 w 226943"/>
                <a:gd name="connsiteY1" fmla="*/ 0 h 5975"/>
              </a:gdLst>
              <a:ahLst/>
              <a:cxnLst>
                <a:cxn ang="0">
                  <a:pos x="connsiteX0" y="connsiteY0"/>
                </a:cxn>
                <a:cxn ang="0">
                  <a:pos x="connsiteX1" y="connsiteY1"/>
                </a:cxn>
              </a:cxnLst>
              <a:rect l="l" t="t" r="r" b="b"/>
              <a:pathLst>
                <a:path w="226943" h="5975">
                  <a:moveTo>
                    <a:pt x="0" y="0"/>
                  </a:moveTo>
                  <a:lnTo>
                    <a:pt x="226944" y="0"/>
                  </a:lnTo>
                </a:path>
              </a:pathLst>
            </a:custGeom>
            <a:grpFill/>
            <a:ln w="15875" cap="rnd">
              <a:solidFill>
                <a:schemeClr val="accent1"/>
              </a:solidFill>
              <a:prstDash val="solid"/>
              <a:round/>
            </a:ln>
          </p:spPr>
          <p:txBody>
            <a:bodyPr rtlCol="0" anchor="ctr"/>
            <a:lstStyle/>
            <a:p>
              <a:endParaRPr lang="en-US" sz="4800"/>
            </a:p>
          </p:txBody>
        </p:sp>
        <p:sp>
          <p:nvSpPr>
            <p:cNvPr id="2191" name="Freeform: Shape 115">
              <a:extLst>
                <a:ext uri="{FF2B5EF4-FFF2-40B4-BE49-F238E27FC236}">
                  <a16:creationId xmlns:a16="http://schemas.microsoft.com/office/drawing/2014/main" id="{728360A3-76CA-410F-E33E-5E72430D5F98}"/>
                </a:ext>
              </a:extLst>
            </p:cNvPr>
            <p:cNvSpPr/>
            <p:nvPr/>
          </p:nvSpPr>
          <p:spPr>
            <a:xfrm>
              <a:off x="5699357" y="2805641"/>
              <a:ext cx="528624" cy="342382"/>
            </a:xfrm>
            <a:custGeom>
              <a:avLst/>
              <a:gdLst>
                <a:gd name="connsiteX0" fmla="*/ 101581 w 374654"/>
                <a:gd name="connsiteY0" fmla="*/ 0 h 242658"/>
                <a:gd name="connsiteX1" fmla="*/ 356728 w 374654"/>
                <a:gd name="connsiteY1" fmla="*/ 0 h 242658"/>
                <a:gd name="connsiteX2" fmla="*/ 374654 w 374654"/>
                <a:gd name="connsiteY2" fmla="*/ 17926 h 242658"/>
                <a:gd name="connsiteX3" fmla="*/ 374654 w 374654"/>
                <a:gd name="connsiteY3" fmla="*/ 224733 h 242658"/>
                <a:gd name="connsiteX4" fmla="*/ 356728 w 374654"/>
                <a:gd name="connsiteY4" fmla="*/ 242659 h 242658"/>
                <a:gd name="connsiteX5" fmla="*/ 17926 w 374654"/>
                <a:gd name="connsiteY5" fmla="*/ 242659 h 242658"/>
                <a:gd name="connsiteX6" fmla="*/ 0 w 374654"/>
                <a:gd name="connsiteY6" fmla="*/ 224733 h 242658"/>
                <a:gd name="connsiteX7" fmla="*/ 0 w 374654"/>
                <a:gd name="connsiteY7" fmla="*/ 76425 h 24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54" h="242658">
                  <a:moveTo>
                    <a:pt x="101581" y="0"/>
                  </a:moveTo>
                  <a:lnTo>
                    <a:pt x="356728" y="0"/>
                  </a:lnTo>
                  <a:cubicBezTo>
                    <a:pt x="366629" y="0"/>
                    <a:pt x="374654" y="8025"/>
                    <a:pt x="374654" y="17926"/>
                  </a:cubicBezTo>
                  <a:lnTo>
                    <a:pt x="374654" y="224733"/>
                  </a:lnTo>
                  <a:cubicBezTo>
                    <a:pt x="374654" y="234634"/>
                    <a:pt x="366629" y="242659"/>
                    <a:pt x="356728" y="242659"/>
                  </a:cubicBezTo>
                  <a:lnTo>
                    <a:pt x="17926" y="242659"/>
                  </a:lnTo>
                  <a:cubicBezTo>
                    <a:pt x="8025" y="242659"/>
                    <a:pt x="0" y="234634"/>
                    <a:pt x="0" y="224733"/>
                  </a:cubicBezTo>
                  <a:lnTo>
                    <a:pt x="0" y="76425"/>
                  </a:lnTo>
                </a:path>
              </a:pathLst>
            </a:custGeom>
            <a:grpFill/>
            <a:ln w="15875" cap="rnd">
              <a:solidFill>
                <a:schemeClr val="accent1"/>
              </a:solidFill>
              <a:prstDash val="solid"/>
              <a:round/>
            </a:ln>
          </p:spPr>
          <p:txBody>
            <a:bodyPr rtlCol="0" anchor="ctr"/>
            <a:lstStyle/>
            <a:p>
              <a:endParaRPr lang="en-US" sz="4800"/>
            </a:p>
          </p:txBody>
        </p:sp>
        <p:sp>
          <p:nvSpPr>
            <p:cNvPr id="2192" name="Freeform: Shape 116">
              <a:extLst>
                <a:ext uri="{FF2B5EF4-FFF2-40B4-BE49-F238E27FC236}">
                  <a16:creationId xmlns:a16="http://schemas.microsoft.com/office/drawing/2014/main" id="{86943875-0854-D612-3CF8-F2292058162B}"/>
                </a:ext>
              </a:extLst>
            </p:cNvPr>
            <p:cNvSpPr/>
            <p:nvPr/>
          </p:nvSpPr>
          <p:spPr>
            <a:xfrm>
              <a:off x="5947314" y="3172137"/>
              <a:ext cx="33049" cy="33049"/>
            </a:xfrm>
            <a:custGeom>
              <a:avLst/>
              <a:gdLst>
                <a:gd name="connsiteX0" fmla="*/ 23423 w 23423"/>
                <a:gd name="connsiteY0" fmla="*/ 11712 h 23423"/>
                <a:gd name="connsiteX1" fmla="*/ 11712 w 23423"/>
                <a:gd name="connsiteY1" fmla="*/ 23423 h 23423"/>
                <a:gd name="connsiteX2" fmla="*/ 0 w 23423"/>
                <a:gd name="connsiteY2" fmla="*/ 11712 h 23423"/>
                <a:gd name="connsiteX3" fmla="*/ 11712 w 23423"/>
                <a:gd name="connsiteY3" fmla="*/ 0 h 23423"/>
                <a:gd name="connsiteX4" fmla="*/ 23423 w 23423"/>
                <a:gd name="connsiteY4" fmla="*/ 11712 h 2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3" h="23423">
                  <a:moveTo>
                    <a:pt x="23423" y="11712"/>
                  </a:moveTo>
                  <a:cubicBezTo>
                    <a:pt x="23423" y="18180"/>
                    <a:pt x="18180" y="23423"/>
                    <a:pt x="11712" y="23423"/>
                  </a:cubicBezTo>
                  <a:cubicBezTo>
                    <a:pt x="5244" y="23423"/>
                    <a:pt x="0" y="18180"/>
                    <a:pt x="0" y="11712"/>
                  </a:cubicBezTo>
                  <a:cubicBezTo>
                    <a:pt x="0" y="5243"/>
                    <a:pt x="5243" y="0"/>
                    <a:pt x="11712" y="0"/>
                  </a:cubicBezTo>
                  <a:cubicBezTo>
                    <a:pt x="18180" y="0"/>
                    <a:pt x="23423" y="5244"/>
                    <a:pt x="23423" y="11712"/>
                  </a:cubicBezTo>
                  <a:close/>
                </a:path>
              </a:pathLst>
            </a:custGeom>
            <a:grpFill/>
            <a:ln w="15875" cap="rnd">
              <a:solidFill>
                <a:schemeClr val="accent1"/>
              </a:solidFill>
              <a:prstDash val="solid"/>
              <a:round/>
            </a:ln>
          </p:spPr>
          <p:txBody>
            <a:bodyPr rtlCol="0" anchor="ctr"/>
            <a:lstStyle/>
            <a:p>
              <a:endParaRPr lang="en-US" sz="4800"/>
            </a:p>
          </p:txBody>
        </p:sp>
        <p:sp>
          <p:nvSpPr>
            <p:cNvPr id="2193" name="Freeform: Shape 117">
              <a:extLst>
                <a:ext uri="{FF2B5EF4-FFF2-40B4-BE49-F238E27FC236}">
                  <a16:creationId xmlns:a16="http://schemas.microsoft.com/office/drawing/2014/main" id="{26D64FF1-E146-5927-8906-0FF4FBC7FA4B}"/>
                </a:ext>
              </a:extLst>
            </p:cNvPr>
            <p:cNvSpPr/>
            <p:nvPr/>
          </p:nvSpPr>
          <p:spPr>
            <a:xfrm>
              <a:off x="5834254" y="2915918"/>
              <a:ext cx="164320" cy="164572"/>
            </a:xfrm>
            <a:custGeom>
              <a:avLst/>
              <a:gdLst>
                <a:gd name="connsiteX0" fmla="*/ 116459 w 116459"/>
                <a:gd name="connsiteY0" fmla="*/ 66685 h 116638"/>
                <a:gd name="connsiteX1" fmla="*/ 116459 w 116459"/>
                <a:gd name="connsiteY1" fmla="*/ 50073 h 116638"/>
                <a:gd name="connsiteX2" fmla="*/ 103194 w 116459"/>
                <a:gd name="connsiteY2" fmla="*/ 50073 h 116638"/>
                <a:gd name="connsiteX3" fmla="*/ 95904 w 116459"/>
                <a:gd name="connsiteY3" fmla="*/ 32506 h 116638"/>
                <a:gd name="connsiteX4" fmla="*/ 105286 w 116459"/>
                <a:gd name="connsiteY4" fmla="*/ 23125 h 116638"/>
                <a:gd name="connsiteX5" fmla="*/ 93335 w 116459"/>
                <a:gd name="connsiteY5" fmla="*/ 11174 h 116638"/>
                <a:gd name="connsiteX6" fmla="*/ 83954 w 116459"/>
                <a:gd name="connsiteY6" fmla="*/ 20495 h 116638"/>
                <a:gd name="connsiteX7" fmla="*/ 66386 w 116459"/>
                <a:gd name="connsiteY7" fmla="*/ 13265 h 116638"/>
                <a:gd name="connsiteX8" fmla="*/ 66386 w 116459"/>
                <a:gd name="connsiteY8" fmla="*/ 0 h 116638"/>
                <a:gd name="connsiteX9" fmla="*/ 49775 w 116459"/>
                <a:gd name="connsiteY9" fmla="*/ 0 h 116638"/>
                <a:gd name="connsiteX10" fmla="*/ 49775 w 116459"/>
                <a:gd name="connsiteY10" fmla="*/ 13265 h 116638"/>
                <a:gd name="connsiteX11" fmla="*/ 32207 w 116459"/>
                <a:gd name="connsiteY11" fmla="*/ 20495 h 116638"/>
                <a:gd name="connsiteX12" fmla="*/ 22826 w 116459"/>
                <a:gd name="connsiteY12" fmla="*/ 11174 h 116638"/>
                <a:gd name="connsiteX13" fmla="*/ 10875 w 116459"/>
                <a:gd name="connsiteY13" fmla="*/ 23125 h 116638"/>
                <a:gd name="connsiteX14" fmla="*/ 20257 w 116459"/>
                <a:gd name="connsiteY14" fmla="*/ 32506 h 116638"/>
                <a:gd name="connsiteX15" fmla="*/ 12966 w 116459"/>
                <a:gd name="connsiteY15" fmla="*/ 50073 h 116638"/>
                <a:gd name="connsiteX16" fmla="*/ 0 w 116459"/>
                <a:gd name="connsiteY16" fmla="*/ 50073 h 116638"/>
                <a:gd name="connsiteX17" fmla="*/ 0 w 116459"/>
                <a:gd name="connsiteY17" fmla="*/ 66685 h 116638"/>
                <a:gd name="connsiteX18" fmla="*/ 13265 w 116459"/>
                <a:gd name="connsiteY18" fmla="*/ 66685 h 116638"/>
                <a:gd name="connsiteX19" fmla="*/ 20555 w 116459"/>
                <a:gd name="connsiteY19" fmla="*/ 84193 h 116638"/>
                <a:gd name="connsiteX20" fmla="*/ 11174 w 116459"/>
                <a:gd name="connsiteY20" fmla="*/ 93574 h 116638"/>
                <a:gd name="connsiteX21" fmla="*/ 23125 w 116459"/>
                <a:gd name="connsiteY21" fmla="*/ 105525 h 116638"/>
                <a:gd name="connsiteX22" fmla="*/ 32506 w 116459"/>
                <a:gd name="connsiteY22" fmla="*/ 96143 h 116638"/>
                <a:gd name="connsiteX23" fmla="*/ 50073 w 116459"/>
                <a:gd name="connsiteY23" fmla="*/ 103433 h 116638"/>
                <a:gd name="connsiteX24" fmla="*/ 50073 w 116459"/>
                <a:gd name="connsiteY24" fmla="*/ 116639 h 116638"/>
                <a:gd name="connsiteX25" fmla="*/ 66685 w 116459"/>
                <a:gd name="connsiteY25" fmla="*/ 116639 h 116638"/>
                <a:gd name="connsiteX26" fmla="*/ 66685 w 116459"/>
                <a:gd name="connsiteY26" fmla="*/ 103433 h 116638"/>
                <a:gd name="connsiteX27" fmla="*/ 84252 w 116459"/>
                <a:gd name="connsiteY27" fmla="*/ 96143 h 116638"/>
                <a:gd name="connsiteX28" fmla="*/ 93634 w 116459"/>
                <a:gd name="connsiteY28" fmla="*/ 105525 h 116638"/>
                <a:gd name="connsiteX29" fmla="*/ 105584 w 116459"/>
                <a:gd name="connsiteY29" fmla="*/ 93574 h 116638"/>
                <a:gd name="connsiteX30" fmla="*/ 95904 w 116459"/>
                <a:gd name="connsiteY30" fmla="*/ 84252 h 116638"/>
                <a:gd name="connsiteX31" fmla="*/ 103194 w 116459"/>
                <a:gd name="connsiteY31" fmla="*/ 66745 h 116638"/>
                <a:gd name="connsiteX32" fmla="*/ 58319 w 116459"/>
                <a:gd name="connsiteY32" fmla="*/ 77739 h 116638"/>
                <a:gd name="connsiteX33" fmla="*/ 38840 w 116459"/>
                <a:gd name="connsiteY33" fmla="*/ 58379 h 116638"/>
                <a:gd name="connsiteX34" fmla="*/ 58200 w 116459"/>
                <a:gd name="connsiteY34" fmla="*/ 38900 h 116638"/>
                <a:gd name="connsiteX35" fmla="*/ 77679 w 116459"/>
                <a:gd name="connsiteY35" fmla="*/ 58260 h 116638"/>
                <a:gd name="connsiteX36" fmla="*/ 77679 w 116459"/>
                <a:gd name="connsiteY36" fmla="*/ 58379 h 116638"/>
                <a:gd name="connsiteX37" fmla="*/ 58319 w 116459"/>
                <a:gd name="connsiteY37" fmla="*/ 77739 h 11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459" h="116638">
                  <a:moveTo>
                    <a:pt x="116459" y="66685"/>
                  </a:moveTo>
                  <a:lnTo>
                    <a:pt x="116459" y="50073"/>
                  </a:lnTo>
                  <a:lnTo>
                    <a:pt x="103194" y="50073"/>
                  </a:lnTo>
                  <a:cubicBezTo>
                    <a:pt x="102047" y="43763"/>
                    <a:pt x="99561" y="37776"/>
                    <a:pt x="95904" y="32506"/>
                  </a:cubicBezTo>
                  <a:lnTo>
                    <a:pt x="105286" y="23125"/>
                  </a:lnTo>
                  <a:lnTo>
                    <a:pt x="93335" y="11174"/>
                  </a:lnTo>
                  <a:lnTo>
                    <a:pt x="83954" y="20495"/>
                  </a:lnTo>
                  <a:cubicBezTo>
                    <a:pt x="78689" y="16845"/>
                    <a:pt x="72696" y="14377"/>
                    <a:pt x="66386" y="13265"/>
                  </a:cubicBezTo>
                  <a:lnTo>
                    <a:pt x="66386" y="0"/>
                  </a:lnTo>
                  <a:lnTo>
                    <a:pt x="49775" y="0"/>
                  </a:lnTo>
                  <a:lnTo>
                    <a:pt x="49775" y="13265"/>
                  </a:lnTo>
                  <a:cubicBezTo>
                    <a:pt x="43465" y="14377"/>
                    <a:pt x="37471" y="16845"/>
                    <a:pt x="32207" y="20495"/>
                  </a:cubicBezTo>
                  <a:lnTo>
                    <a:pt x="22826" y="11174"/>
                  </a:lnTo>
                  <a:lnTo>
                    <a:pt x="10875" y="23125"/>
                  </a:lnTo>
                  <a:lnTo>
                    <a:pt x="20257" y="32506"/>
                  </a:lnTo>
                  <a:cubicBezTo>
                    <a:pt x="16605" y="37776"/>
                    <a:pt x="14120" y="43763"/>
                    <a:pt x="12966" y="50073"/>
                  </a:cubicBezTo>
                  <a:lnTo>
                    <a:pt x="0" y="50073"/>
                  </a:lnTo>
                  <a:lnTo>
                    <a:pt x="0" y="66685"/>
                  </a:lnTo>
                  <a:lnTo>
                    <a:pt x="13265" y="66685"/>
                  </a:lnTo>
                  <a:cubicBezTo>
                    <a:pt x="14424" y="72971"/>
                    <a:pt x="16910" y="78940"/>
                    <a:pt x="20555" y="84193"/>
                  </a:cubicBezTo>
                  <a:lnTo>
                    <a:pt x="11174" y="93574"/>
                  </a:lnTo>
                  <a:lnTo>
                    <a:pt x="23125" y="105525"/>
                  </a:lnTo>
                  <a:lnTo>
                    <a:pt x="32506" y="96143"/>
                  </a:lnTo>
                  <a:cubicBezTo>
                    <a:pt x="37782" y="99788"/>
                    <a:pt x="43769" y="102274"/>
                    <a:pt x="50073" y="103433"/>
                  </a:cubicBezTo>
                  <a:lnTo>
                    <a:pt x="50073" y="116639"/>
                  </a:lnTo>
                  <a:lnTo>
                    <a:pt x="66685" y="116639"/>
                  </a:lnTo>
                  <a:lnTo>
                    <a:pt x="66685" y="103433"/>
                  </a:lnTo>
                  <a:cubicBezTo>
                    <a:pt x="72989" y="102274"/>
                    <a:pt x="78976" y="99788"/>
                    <a:pt x="84252" y="96143"/>
                  </a:cubicBezTo>
                  <a:lnTo>
                    <a:pt x="93634" y="105525"/>
                  </a:lnTo>
                  <a:lnTo>
                    <a:pt x="105584" y="93574"/>
                  </a:lnTo>
                  <a:lnTo>
                    <a:pt x="95904" y="84252"/>
                  </a:lnTo>
                  <a:cubicBezTo>
                    <a:pt x="99549" y="79000"/>
                    <a:pt x="102035" y="73031"/>
                    <a:pt x="103194" y="66745"/>
                  </a:cubicBezTo>
                  <a:close/>
                  <a:moveTo>
                    <a:pt x="58319" y="77739"/>
                  </a:moveTo>
                  <a:cubicBezTo>
                    <a:pt x="47594" y="77775"/>
                    <a:pt x="38875" y="69105"/>
                    <a:pt x="38840" y="58379"/>
                  </a:cubicBezTo>
                  <a:cubicBezTo>
                    <a:pt x="38810" y="47653"/>
                    <a:pt x="47474" y="38935"/>
                    <a:pt x="58200" y="38900"/>
                  </a:cubicBezTo>
                  <a:cubicBezTo>
                    <a:pt x="68925" y="38870"/>
                    <a:pt x="77650" y="47534"/>
                    <a:pt x="77679" y="58260"/>
                  </a:cubicBezTo>
                  <a:cubicBezTo>
                    <a:pt x="77679" y="58301"/>
                    <a:pt x="77679" y="58337"/>
                    <a:pt x="77679" y="58379"/>
                  </a:cubicBezTo>
                  <a:cubicBezTo>
                    <a:pt x="77650" y="69057"/>
                    <a:pt x="68997" y="77709"/>
                    <a:pt x="58319" y="77739"/>
                  </a:cubicBezTo>
                  <a:close/>
                </a:path>
              </a:pathLst>
            </a:custGeom>
            <a:grpFill/>
            <a:ln w="15875" cap="flat">
              <a:solidFill>
                <a:schemeClr val="accent1"/>
              </a:solidFill>
              <a:prstDash val="solid"/>
              <a:miter/>
            </a:ln>
          </p:spPr>
          <p:txBody>
            <a:bodyPr rtlCol="0" anchor="ctr"/>
            <a:lstStyle/>
            <a:p>
              <a:endParaRPr lang="en-US" sz="4800"/>
            </a:p>
          </p:txBody>
        </p:sp>
        <p:sp>
          <p:nvSpPr>
            <p:cNvPr id="2194" name="Freeform: Shape 118">
              <a:extLst>
                <a:ext uri="{FF2B5EF4-FFF2-40B4-BE49-F238E27FC236}">
                  <a16:creationId xmlns:a16="http://schemas.microsoft.com/office/drawing/2014/main" id="{302369AE-CE3F-476D-EEEC-864555BB2356}"/>
                </a:ext>
              </a:extLst>
            </p:cNvPr>
            <p:cNvSpPr/>
            <p:nvPr/>
          </p:nvSpPr>
          <p:spPr>
            <a:xfrm>
              <a:off x="5981798" y="2884723"/>
              <a:ext cx="123682" cy="123261"/>
            </a:xfrm>
            <a:custGeom>
              <a:avLst/>
              <a:gdLst>
                <a:gd name="connsiteX0" fmla="*/ 87360 w 87658"/>
                <a:gd name="connsiteY0" fmla="*/ 32625 h 87359"/>
                <a:gd name="connsiteX1" fmla="*/ 82520 w 87658"/>
                <a:gd name="connsiteY1" fmla="*/ 20675 h 87359"/>
                <a:gd name="connsiteX2" fmla="*/ 73138 w 87658"/>
                <a:gd name="connsiteY2" fmla="*/ 24499 h 87359"/>
                <a:gd name="connsiteX3" fmla="*/ 62921 w 87658"/>
                <a:gd name="connsiteY3" fmla="*/ 14221 h 87359"/>
                <a:gd name="connsiteX4" fmla="*/ 66804 w 87658"/>
                <a:gd name="connsiteY4" fmla="*/ 4900 h 87359"/>
                <a:gd name="connsiteX5" fmla="*/ 54854 w 87658"/>
                <a:gd name="connsiteY5" fmla="*/ 0 h 87359"/>
                <a:gd name="connsiteX6" fmla="*/ 51029 w 87658"/>
                <a:gd name="connsiteY6" fmla="*/ 9381 h 87359"/>
                <a:gd name="connsiteX7" fmla="*/ 36449 w 87658"/>
                <a:gd name="connsiteY7" fmla="*/ 9381 h 87359"/>
                <a:gd name="connsiteX8" fmla="*/ 32626 w 87658"/>
                <a:gd name="connsiteY8" fmla="*/ 60 h 87359"/>
                <a:gd name="connsiteX9" fmla="*/ 20675 w 87658"/>
                <a:gd name="connsiteY9" fmla="*/ 4900 h 87359"/>
                <a:gd name="connsiteX10" fmla="*/ 24559 w 87658"/>
                <a:gd name="connsiteY10" fmla="*/ 14221 h 87359"/>
                <a:gd name="connsiteX11" fmla="*/ 14281 w 87658"/>
                <a:gd name="connsiteY11" fmla="*/ 24499 h 87359"/>
                <a:gd name="connsiteX12" fmla="*/ 4900 w 87658"/>
                <a:gd name="connsiteY12" fmla="*/ 20615 h 87359"/>
                <a:gd name="connsiteX13" fmla="*/ 60 w 87658"/>
                <a:gd name="connsiteY13" fmla="*/ 32566 h 87359"/>
                <a:gd name="connsiteX14" fmla="*/ 9381 w 87658"/>
                <a:gd name="connsiteY14" fmla="*/ 36450 h 87359"/>
                <a:gd name="connsiteX15" fmla="*/ 9381 w 87658"/>
                <a:gd name="connsiteY15" fmla="*/ 50970 h 87359"/>
                <a:gd name="connsiteX16" fmla="*/ 0 w 87658"/>
                <a:gd name="connsiteY16" fmla="*/ 54854 h 87359"/>
                <a:gd name="connsiteX17" fmla="*/ 4840 w 87658"/>
                <a:gd name="connsiteY17" fmla="*/ 66804 h 87359"/>
                <a:gd name="connsiteX18" fmla="*/ 14221 w 87658"/>
                <a:gd name="connsiteY18" fmla="*/ 62920 h 87359"/>
                <a:gd name="connsiteX19" fmla="*/ 24439 w 87658"/>
                <a:gd name="connsiteY19" fmla="*/ 73258 h 87359"/>
                <a:gd name="connsiteX20" fmla="*/ 20914 w 87658"/>
                <a:gd name="connsiteY20" fmla="*/ 82460 h 87359"/>
                <a:gd name="connsiteX21" fmla="*/ 32864 w 87658"/>
                <a:gd name="connsiteY21" fmla="*/ 87360 h 87359"/>
                <a:gd name="connsiteX22" fmla="*/ 36749 w 87658"/>
                <a:gd name="connsiteY22" fmla="*/ 77978 h 87359"/>
                <a:gd name="connsiteX23" fmla="*/ 51269 w 87658"/>
                <a:gd name="connsiteY23" fmla="*/ 77978 h 87359"/>
                <a:gd name="connsiteX24" fmla="*/ 55093 w 87658"/>
                <a:gd name="connsiteY24" fmla="*/ 87360 h 87359"/>
                <a:gd name="connsiteX25" fmla="*/ 67043 w 87658"/>
                <a:gd name="connsiteY25" fmla="*/ 82520 h 87359"/>
                <a:gd name="connsiteX26" fmla="*/ 63159 w 87658"/>
                <a:gd name="connsiteY26" fmla="*/ 73138 h 87359"/>
                <a:gd name="connsiteX27" fmla="*/ 73437 w 87658"/>
                <a:gd name="connsiteY27" fmla="*/ 62920 h 87359"/>
                <a:gd name="connsiteX28" fmla="*/ 82818 w 87658"/>
                <a:gd name="connsiteY28" fmla="*/ 66804 h 87359"/>
                <a:gd name="connsiteX29" fmla="*/ 87658 w 87658"/>
                <a:gd name="connsiteY29" fmla="*/ 54854 h 87359"/>
                <a:gd name="connsiteX30" fmla="*/ 78337 w 87658"/>
                <a:gd name="connsiteY30" fmla="*/ 50970 h 87359"/>
                <a:gd name="connsiteX31" fmla="*/ 78337 w 87658"/>
                <a:gd name="connsiteY31" fmla="*/ 36450 h 87359"/>
                <a:gd name="connsiteX32" fmla="*/ 49535 w 87658"/>
                <a:gd name="connsiteY32" fmla="*/ 57363 h 87359"/>
                <a:gd name="connsiteX33" fmla="*/ 30158 w 87658"/>
                <a:gd name="connsiteY33" fmla="*/ 49392 h 87359"/>
                <a:gd name="connsiteX34" fmla="*/ 38129 w 87658"/>
                <a:gd name="connsiteY34" fmla="*/ 30008 h 87359"/>
                <a:gd name="connsiteX35" fmla="*/ 57507 w 87658"/>
                <a:gd name="connsiteY35" fmla="*/ 37985 h 87359"/>
                <a:gd name="connsiteX36" fmla="*/ 57543 w 87658"/>
                <a:gd name="connsiteY36" fmla="*/ 38063 h 87359"/>
                <a:gd name="connsiteX37" fmla="*/ 49535 w 87658"/>
                <a:gd name="connsiteY37" fmla="*/ 57363 h 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58" h="87359">
                  <a:moveTo>
                    <a:pt x="87360" y="32625"/>
                  </a:moveTo>
                  <a:lnTo>
                    <a:pt x="82520" y="20675"/>
                  </a:lnTo>
                  <a:lnTo>
                    <a:pt x="73138" y="24499"/>
                  </a:lnTo>
                  <a:cubicBezTo>
                    <a:pt x="70491" y="20394"/>
                    <a:pt x="67007" y="16892"/>
                    <a:pt x="62921" y="14221"/>
                  </a:cubicBezTo>
                  <a:lnTo>
                    <a:pt x="66804" y="4900"/>
                  </a:lnTo>
                  <a:lnTo>
                    <a:pt x="54854" y="0"/>
                  </a:lnTo>
                  <a:lnTo>
                    <a:pt x="51029" y="9381"/>
                  </a:lnTo>
                  <a:cubicBezTo>
                    <a:pt x="46225" y="8336"/>
                    <a:pt x="41254" y="8336"/>
                    <a:pt x="36449" y="9381"/>
                  </a:cubicBezTo>
                  <a:lnTo>
                    <a:pt x="32626" y="60"/>
                  </a:lnTo>
                  <a:lnTo>
                    <a:pt x="20675" y="4900"/>
                  </a:lnTo>
                  <a:lnTo>
                    <a:pt x="24559" y="14221"/>
                  </a:lnTo>
                  <a:cubicBezTo>
                    <a:pt x="20453" y="16892"/>
                    <a:pt x="16952" y="20394"/>
                    <a:pt x="14281" y="24499"/>
                  </a:cubicBezTo>
                  <a:lnTo>
                    <a:pt x="4900" y="20615"/>
                  </a:lnTo>
                  <a:lnTo>
                    <a:pt x="60" y="32566"/>
                  </a:lnTo>
                  <a:lnTo>
                    <a:pt x="9381" y="36450"/>
                  </a:lnTo>
                  <a:cubicBezTo>
                    <a:pt x="8336" y="41236"/>
                    <a:pt x="8336" y="46183"/>
                    <a:pt x="9381" y="50970"/>
                  </a:cubicBezTo>
                  <a:lnTo>
                    <a:pt x="0" y="54854"/>
                  </a:lnTo>
                  <a:lnTo>
                    <a:pt x="4840" y="66804"/>
                  </a:lnTo>
                  <a:lnTo>
                    <a:pt x="14221" y="62920"/>
                  </a:lnTo>
                  <a:cubicBezTo>
                    <a:pt x="16851" y="67055"/>
                    <a:pt x="20334" y="70581"/>
                    <a:pt x="24439" y="73258"/>
                  </a:cubicBezTo>
                  <a:lnTo>
                    <a:pt x="20914" y="82460"/>
                  </a:lnTo>
                  <a:lnTo>
                    <a:pt x="32864" y="87360"/>
                  </a:lnTo>
                  <a:lnTo>
                    <a:pt x="36749" y="77978"/>
                  </a:lnTo>
                  <a:cubicBezTo>
                    <a:pt x="41535" y="79024"/>
                    <a:pt x="46482" y="79024"/>
                    <a:pt x="51269" y="77978"/>
                  </a:cubicBezTo>
                  <a:lnTo>
                    <a:pt x="55093" y="87360"/>
                  </a:lnTo>
                  <a:lnTo>
                    <a:pt x="67043" y="82520"/>
                  </a:lnTo>
                  <a:lnTo>
                    <a:pt x="63159" y="73138"/>
                  </a:lnTo>
                  <a:cubicBezTo>
                    <a:pt x="67276" y="70503"/>
                    <a:pt x="70778" y="67020"/>
                    <a:pt x="73437" y="62920"/>
                  </a:cubicBezTo>
                  <a:lnTo>
                    <a:pt x="82818" y="66804"/>
                  </a:lnTo>
                  <a:lnTo>
                    <a:pt x="87658" y="54854"/>
                  </a:lnTo>
                  <a:lnTo>
                    <a:pt x="78337" y="50970"/>
                  </a:lnTo>
                  <a:cubicBezTo>
                    <a:pt x="79382" y="46183"/>
                    <a:pt x="79382" y="41236"/>
                    <a:pt x="78337" y="36450"/>
                  </a:cubicBezTo>
                  <a:close/>
                  <a:moveTo>
                    <a:pt x="49535" y="57363"/>
                  </a:moveTo>
                  <a:cubicBezTo>
                    <a:pt x="41983" y="60512"/>
                    <a:pt x="33306" y="56945"/>
                    <a:pt x="30158" y="49392"/>
                  </a:cubicBezTo>
                  <a:cubicBezTo>
                    <a:pt x="27002" y="41833"/>
                    <a:pt x="30576" y="33157"/>
                    <a:pt x="38129" y="30008"/>
                  </a:cubicBezTo>
                  <a:cubicBezTo>
                    <a:pt x="45682" y="26859"/>
                    <a:pt x="54358" y="30427"/>
                    <a:pt x="57507" y="37985"/>
                  </a:cubicBezTo>
                  <a:cubicBezTo>
                    <a:pt x="57519" y="38009"/>
                    <a:pt x="57531" y="38039"/>
                    <a:pt x="57543" y="38063"/>
                  </a:cubicBezTo>
                  <a:cubicBezTo>
                    <a:pt x="60638" y="45604"/>
                    <a:pt x="57059" y="54226"/>
                    <a:pt x="49535" y="57363"/>
                  </a:cubicBezTo>
                  <a:close/>
                </a:path>
              </a:pathLst>
            </a:custGeom>
            <a:grpFill/>
            <a:ln w="15875" cap="flat">
              <a:solidFill>
                <a:schemeClr val="accent1"/>
              </a:solidFill>
              <a:prstDash val="solid"/>
              <a:miter/>
            </a:ln>
          </p:spPr>
          <p:txBody>
            <a:bodyPr rtlCol="0" anchor="ctr"/>
            <a:lstStyle/>
            <a:p>
              <a:endParaRPr lang="en-US" sz="4800"/>
            </a:p>
          </p:txBody>
        </p:sp>
        <p:sp>
          <p:nvSpPr>
            <p:cNvPr id="2195" name="Freeform: Shape 119">
              <a:extLst>
                <a:ext uri="{FF2B5EF4-FFF2-40B4-BE49-F238E27FC236}">
                  <a16:creationId xmlns:a16="http://schemas.microsoft.com/office/drawing/2014/main" id="{AB30E530-41D7-8B04-F90B-779C74BA664F}"/>
                </a:ext>
              </a:extLst>
            </p:cNvPr>
            <p:cNvSpPr/>
            <p:nvPr/>
          </p:nvSpPr>
          <p:spPr>
            <a:xfrm>
              <a:off x="5601727" y="2680188"/>
              <a:ext cx="202344" cy="202344"/>
            </a:xfrm>
            <a:custGeom>
              <a:avLst/>
              <a:gdLst>
                <a:gd name="connsiteX0" fmla="*/ 143408 w 143408"/>
                <a:gd name="connsiteY0" fmla="*/ 71704 h 143408"/>
                <a:gd name="connsiteX1" fmla="*/ 71704 w 143408"/>
                <a:gd name="connsiteY1" fmla="*/ 143408 h 143408"/>
                <a:gd name="connsiteX2" fmla="*/ 0 w 143408"/>
                <a:gd name="connsiteY2" fmla="*/ 71704 h 143408"/>
                <a:gd name="connsiteX3" fmla="*/ 71704 w 143408"/>
                <a:gd name="connsiteY3" fmla="*/ 0 h 143408"/>
                <a:gd name="connsiteX4" fmla="*/ 143408 w 143408"/>
                <a:gd name="connsiteY4" fmla="*/ 71704 h 14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08" h="143408">
                  <a:moveTo>
                    <a:pt x="143408" y="71704"/>
                  </a:moveTo>
                  <a:cubicBezTo>
                    <a:pt x="143408" y="111305"/>
                    <a:pt x="111305" y="143408"/>
                    <a:pt x="71704" y="143408"/>
                  </a:cubicBezTo>
                  <a:cubicBezTo>
                    <a:pt x="32103" y="143408"/>
                    <a:pt x="0" y="111305"/>
                    <a:pt x="0" y="71704"/>
                  </a:cubicBezTo>
                  <a:cubicBezTo>
                    <a:pt x="0" y="32103"/>
                    <a:pt x="32103" y="0"/>
                    <a:pt x="71704" y="0"/>
                  </a:cubicBezTo>
                  <a:cubicBezTo>
                    <a:pt x="111305" y="0"/>
                    <a:pt x="143408" y="32103"/>
                    <a:pt x="143408" y="71704"/>
                  </a:cubicBezTo>
                  <a:close/>
                </a:path>
              </a:pathLst>
            </a:custGeom>
            <a:grpFill/>
            <a:ln w="15875" cap="rnd">
              <a:solidFill>
                <a:schemeClr val="accent1"/>
              </a:solidFill>
              <a:prstDash val="solid"/>
              <a:round/>
            </a:ln>
          </p:spPr>
          <p:txBody>
            <a:bodyPr rtlCol="0" anchor="ctr"/>
            <a:lstStyle/>
            <a:p>
              <a:endParaRPr lang="en-US" sz="4800"/>
            </a:p>
          </p:txBody>
        </p:sp>
        <p:sp>
          <p:nvSpPr>
            <p:cNvPr id="2196" name="Freeform: Shape 120">
              <a:extLst>
                <a:ext uri="{FF2B5EF4-FFF2-40B4-BE49-F238E27FC236}">
                  <a16:creationId xmlns:a16="http://schemas.microsoft.com/office/drawing/2014/main" id="{9F2E5EC8-E6F2-686F-73E3-F503D9B90AA9}"/>
                </a:ext>
              </a:extLst>
            </p:cNvPr>
            <p:cNvSpPr/>
            <p:nvPr/>
          </p:nvSpPr>
          <p:spPr>
            <a:xfrm>
              <a:off x="5632107" y="2724821"/>
              <a:ext cx="132488" cy="106994"/>
            </a:xfrm>
            <a:custGeom>
              <a:avLst/>
              <a:gdLst>
                <a:gd name="connsiteX0" fmla="*/ 92897 w 93899"/>
                <a:gd name="connsiteY0" fmla="*/ 7147 h 75830"/>
                <a:gd name="connsiteX1" fmla="*/ 86922 w 93899"/>
                <a:gd name="connsiteY1" fmla="*/ 1171 h 75830"/>
                <a:gd name="connsiteX2" fmla="*/ 81430 w 93899"/>
                <a:gd name="connsiteY2" fmla="*/ 1106 h 75830"/>
                <a:gd name="connsiteX3" fmla="*/ 81365 w 93899"/>
                <a:gd name="connsiteY3" fmla="*/ 1171 h 75830"/>
                <a:gd name="connsiteX4" fmla="*/ 27885 w 93899"/>
                <a:gd name="connsiteY4" fmla="*/ 54651 h 75830"/>
                <a:gd name="connsiteX5" fmla="*/ 12589 w 93899"/>
                <a:gd name="connsiteY5" fmla="*/ 39354 h 75830"/>
                <a:gd name="connsiteX6" fmla="*/ 7091 w 93899"/>
                <a:gd name="connsiteY6" fmla="*/ 39354 h 75830"/>
                <a:gd name="connsiteX7" fmla="*/ 1116 w 93899"/>
                <a:gd name="connsiteY7" fmla="*/ 45329 h 75830"/>
                <a:gd name="connsiteX8" fmla="*/ 1116 w 93899"/>
                <a:gd name="connsiteY8" fmla="*/ 50827 h 75830"/>
                <a:gd name="connsiteX9" fmla="*/ 25017 w 93899"/>
                <a:gd name="connsiteY9" fmla="*/ 74728 h 75830"/>
                <a:gd name="connsiteX10" fmla="*/ 29319 w 93899"/>
                <a:gd name="connsiteY10" fmla="*/ 75505 h 75830"/>
                <a:gd name="connsiteX11" fmla="*/ 30574 w 93899"/>
                <a:gd name="connsiteY11" fmla="*/ 74668 h 75830"/>
                <a:gd name="connsiteX12" fmla="*/ 92539 w 93899"/>
                <a:gd name="connsiteY12" fmla="*/ 12704 h 75830"/>
                <a:gd name="connsiteX13" fmla="*/ 92969 w 93899"/>
                <a:gd name="connsiteY13" fmla="*/ 7230 h 75830"/>
                <a:gd name="connsiteX14" fmla="*/ 92897 w 93899"/>
                <a:gd name="connsiteY14" fmla="*/ 7147 h 7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899" h="75830">
                  <a:moveTo>
                    <a:pt x="92897" y="7147"/>
                  </a:moveTo>
                  <a:lnTo>
                    <a:pt x="86922" y="1171"/>
                  </a:lnTo>
                  <a:cubicBezTo>
                    <a:pt x="85422" y="-364"/>
                    <a:pt x="82966" y="-394"/>
                    <a:pt x="81430" y="1106"/>
                  </a:cubicBezTo>
                  <a:cubicBezTo>
                    <a:pt x="81406" y="1130"/>
                    <a:pt x="81389" y="1148"/>
                    <a:pt x="81365" y="1171"/>
                  </a:cubicBezTo>
                  <a:lnTo>
                    <a:pt x="27885" y="54651"/>
                  </a:lnTo>
                  <a:lnTo>
                    <a:pt x="12589" y="39354"/>
                  </a:lnTo>
                  <a:cubicBezTo>
                    <a:pt x="11059" y="37866"/>
                    <a:pt x="8621" y="37866"/>
                    <a:pt x="7091" y="39354"/>
                  </a:cubicBezTo>
                  <a:lnTo>
                    <a:pt x="1116" y="45329"/>
                  </a:lnTo>
                  <a:cubicBezTo>
                    <a:pt x="-372" y="46859"/>
                    <a:pt x="-372" y="49297"/>
                    <a:pt x="1116" y="50827"/>
                  </a:cubicBezTo>
                  <a:lnTo>
                    <a:pt x="25017" y="74728"/>
                  </a:lnTo>
                  <a:cubicBezTo>
                    <a:pt x="26164" y="75833"/>
                    <a:pt x="27861" y="76138"/>
                    <a:pt x="29319" y="75505"/>
                  </a:cubicBezTo>
                  <a:cubicBezTo>
                    <a:pt x="29786" y="75302"/>
                    <a:pt x="30210" y="75021"/>
                    <a:pt x="30574" y="74668"/>
                  </a:cubicBezTo>
                  <a:lnTo>
                    <a:pt x="92539" y="12704"/>
                  </a:lnTo>
                  <a:cubicBezTo>
                    <a:pt x="94170" y="11312"/>
                    <a:pt x="94361" y="8862"/>
                    <a:pt x="92969" y="7230"/>
                  </a:cubicBezTo>
                  <a:cubicBezTo>
                    <a:pt x="92945" y="7201"/>
                    <a:pt x="92921" y="7171"/>
                    <a:pt x="92897" y="7147"/>
                  </a:cubicBezTo>
                  <a:close/>
                </a:path>
              </a:pathLst>
            </a:custGeom>
            <a:grpFill/>
            <a:ln w="15875" cap="flat">
              <a:solidFill>
                <a:schemeClr val="accent1"/>
              </a:solidFill>
              <a:prstDash val="solid"/>
              <a:miter/>
            </a:ln>
          </p:spPr>
          <p:txBody>
            <a:bodyPr rtlCol="0" anchor="ctr"/>
            <a:lstStyle/>
            <a:p>
              <a:endParaRPr lang="en-US" sz="4800"/>
            </a:p>
          </p:txBody>
        </p:sp>
      </p:grpSp>
      <p:grpSp>
        <p:nvGrpSpPr>
          <p:cNvPr id="2197" name="Group 2196">
            <a:extLst>
              <a:ext uri="{FF2B5EF4-FFF2-40B4-BE49-F238E27FC236}">
                <a16:creationId xmlns:a16="http://schemas.microsoft.com/office/drawing/2014/main" id="{7000CBE4-C2D3-B93D-96D9-E15CFDADE43A}"/>
              </a:ext>
            </a:extLst>
          </p:cNvPr>
          <p:cNvGrpSpPr/>
          <p:nvPr/>
        </p:nvGrpSpPr>
        <p:grpSpPr>
          <a:xfrm>
            <a:off x="10360621" y="4086569"/>
            <a:ext cx="657255" cy="718151"/>
            <a:chOff x="5589842" y="3353607"/>
            <a:chExt cx="432137" cy="481911"/>
          </a:xfrm>
          <a:noFill/>
        </p:grpSpPr>
        <p:sp>
          <p:nvSpPr>
            <p:cNvPr id="2198" name="Freeform: Shape 21">
              <a:extLst>
                <a:ext uri="{FF2B5EF4-FFF2-40B4-BE49-F238E27FC236}">
                  <a16:creationId xmlns:a16="http://schemas.microsoft.com/office/drawing/2014/main" id="{96049346-C9B9-5C94-6434-08E6E1BBE868}"/>
                </a:ext>
              </a:extLst>
            </p:cNvPr>
            <p:cNvSpPr/>
            <p:nvPr/>
          </p:nvSpPr>
          <p:spPr>
            <a:xfrm>
              <a:off x="5606215" y="3353607"/>
              <a:ext cx="91841" cy="75050"/>
            </a:xfrm>
            <a:custGeom>
              <a:avLst/>
              <a:gdLst>
                <a:gd name="connsiteX0" fmla="*/ 91841 w 91841"/>
                <a:gd name="connsiteY0" fmla="*/ 75050 h 75050"/>
                <a:gd name="connsiteX1" fmla="*/ 91841 w 91841"/>
                <a:gd name="connsiteY1" fmla="*/ 40692 h 75050"/>
                <a:gd name="connsiteX2" fmla="*/ 45891 w 91841"/>
                <a:gd name="connsiteY2" fmla="*/ 0 h 75050"/>
                <a:gd name="connsiteX3" fmla="*/ 0 w 91841"/>
                <a:gd name="connsiteY3" fmla="*/ 40692 h 75050"/>
                <a:gd name="connsiteX4" fmla="*/ 0 w 91841"/>
                <a:gd name="connsiteY4" fmla="*/ 74513 h 7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1" h="75050">
                  <a:moveTo>
                    <a:pt x="91841" y="75050"/>
                  </a:moveTo>
                  <a:lnTo>
                    <a:pt x="91841" y="40692"/>
                  </a:lnTo>
                  <a:cubicBezTo>
                    <a:pt x="91841" y="18225"/>
                    <a:pt x="71286" y="0"/>
                    <a:pt x="45891" y="0"/>
                  </a:cubicBezTo>
                  <a:cubicBezTo>
                    <a:pt x="20495" y="0"/>
                    <a:pt x="0" y="18225"/>
                    <a:pt x="0" y="40692"/>
                  </a:cubicBezTo>
                  <a:lnTo>
                    <a:pt x="0" y="74513"/>
                  </a:lnTo>
                </a:path>
              </a:pathLst>
            </a:custGeom>
            <a:grpFill/>
            <a:ln w="15875" cap="rnd">
              <a:solidFill>
                <a:schemeClr val="bg2"/>
              </a:solidFill>
              <a:prstDash val="solid"/>
              <a:round/>
            </a:ln>
          </p:spPr>
          <p:txBody>
            <a:bodyPr rtlCol="0" anchor="ctr"/>
            <a:lstStyle/>
            <a:p>
              <a:endParaRPr lang="en-US" sz="4800"/>
            </a:p>
          </p:txBody>
        </p:sp>
        <p:sp>
          <p:nvSpPr>
            <p:cNvPr id="2199" name="Rectangle: Rounded Corners 22">
              <a:extLst>
                <a:ext uri="{FF2B5EF4-FFF2-40B4-BE49-F238E27FC236}">
                  <a16:creationId xmlns:a16="http://schemas.microsoft.com/office/drawing/2014/main" id="{E9240236-CE2E-9EE4-7C9B-7468EE062082}"/>
                </a:ext>
              </a:extLst>
            </p:cNvPr>
            <p:cNvSpPr/>
            <p:nvPr/>
          </p:nvSpPr>
          <p:spPr>
            <a:xfrm>
              <a:off x="5589842" y="3429673"/>
              <a:ext cx="122972" cy="109348"/>
            </a:xfrm>
            <a:prstGeom prst="roundRect">
              <a:avLst/>
            </a:prstGeom>
            <a:grpFill/>
            <a:ln w="15875" cap="flat">
              <a:solidFill>
                <a:schemeClr val="bg2"/>
              </a:solidFill>
              <a:prstDash val="solid"/>
              <a:miter/>
            </a:ln>
          </p:spPr>
          <p:txBody>
            <a:bodyPr rtlCol="0" anchor="ctr"/>
            <a:lstStyle/>
            <a:p>
              <a:endParaRPr lang="en-US" sz="4800"/>
            </a:p>
          </p:txBody>
        </p:sp>
        <p:sp>
          <p:nvSpPr>
            <p:cNvPr id="2200" name="Freeform: Shape 23">
              <a:extLst>
                <a:ext uri="{FF2B5EF4-FFF2-40B4-BE49-F238E27FC236}">
                  <a16:creationId xmlns:a16="http://schemas.microsoft.com/office/drawing/2014/main" id="{A052CE9A-D27A-DBDA-64C9-21C47EC1EB80}"/>
                </a:ext>
              </a:extLst>
            </p:cNvPr>
            <p:cNvSpPr/>
            <p:nvPr/>
          </p:nvSpPr>
          <p:spPr>
            <a:xfrm>
              <a:off x="5634478" y="3453311"/>
              <a:ext cx="34477" cy="68213"/>
            </a:xfrm>
            <a:custGeom>
              <a:avLst/>
              <a:gdLst>
                <a:gd name="connsiteX0" fmla="*/ 4780 w 34477"/>
                <a:gd name="connsiteY0" fmla="*/ 24404 h 68213"/>
                <a:gd name="connsiteX1" fmla="*/ 837 w 34477"/>
                <a:gd name="connsiteY1" fmla="*/ 14843 h 68213"/>
                <a:gd name="connsiteX2" fmla="*/ 837 w 34477"/>
                <a:gd name="connsiteY2" fmla="*/ 14843 h 68213"/>
                <a:gd name="connsiteX3" fmla="*/ 17568 w 34477"/>
                <a:gd name="connsiteY3" fmla="*/ 24 h 68213"/>
                <a:gd name="connsiteX4" fmla="*/ 17568 w 34477"/>
                <a:gd name="connsiteY4" fmla="*/ 24 h 68213"/>
                <a:gd name="connsiteX5" fmla="*/ 34298 w 34477"/>
                <a:gd name="connsiteY5" fmla="*/ 14843 h 68213"/>
                <a:gd name="connsiteX6" fmla="*/ 34298 w 34477"/>
                <a:gd name="connsiteY6" fmla="*/ 14843 h 68213"/>
                <a:gd name="connsiteX7" fmla="*/ 30235 w 34477"/>
                <a:gd name="connsiteY7" fmla="*/ 24523 h 68213"/>
                <a:gd name="connsiteX8" fmla="*/ 34478 w 34477"/>
                <a:gd name="connsiteY8" fmla="*/ 61690 h 68213"/>
                <a:gd name="connsiteX9" fmla="*/ 27128 w 34477"/>
                <a:gd name="connsiteY9" fmla="*/ 68203 h 68213"/>
                <a:gd name="connsiteX10" fmla="*/ 7350 w 34477"/>
                <a:gd name="connsiteY10" fmla="*/ 68203 h 68213"/>
                <a:gd name="connsiteX11" fmla="*/ 0 w 34477"/>
                <a:gd name="connsiteY11" fmla="*/ 61690 h 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77" h="68213">
                  <a:moveTo>
                    <a:pt x="4780" y="24404"/>
                  </a:moveTo>
                  <a:cubicBezTo>
                    <a:pt x="2276" y="21846"/>
                    <a:pt x="860" y="18423"/>
                    <a:pt x="837" y="14843"/>
                  </a:cubicBezTo>
                  <a:lnTo>
                    <a:pt x="837" y="14843"/>
                  </a:lnTo>
                  <a:cubicBezTo>
                    <a:pt x="1410" y="6155"/>
                    <a:pt x="8873" y="-454"/>
                    <a:pt x="17568" y="24"/>
                  </a:cubicBezTo>
                  <a:lnTo>
                    <a:pt x="17568" y="24"/>
                  </a:lnTo>
                  <a:cubicBezTo>
                    <a:pt x="26262" y="-454"/>
                    <a:pt x="33725" y="6155"/>
                    <a:pt x="34298" y="14843"/>
                  </a:cubicBezTo>
                  <a:lnTo>
                    <a:pt x="34298" y="14843"/>
                  </a:lnTo>
                  <a:cubicBezTo>
                    <a:pt x="34293" y="18482"/>
                    <a:pt x="32829" y="21972"/>
                    <a:pt x="30235" y="24523"/>
                  </a:cubicBezTo>
                  <a:lnTo>
                    <a:pt x="34478" y="61690"/>
                  </a:lnTo>
                  <a:cubicBezTo>
                    <a:pt x="34221" y="65508"/>
                    <a:pt x="30946" y="68406"/>
                    <a:pt x="27128" y="68203"/>
                  </a:cubicBezTo>
                  <a:lnTo>
                    <a:pt x="7350" y="68203"/>
                  </a:lnTo>
                  <a:cubicBezTo>
                    <a:pt x="3531" y="68406"/>
                    <a:pt x="257" y="65508"/>
                    <a:pt x="0" y="61690"/>
                  </a:cubicBezTo>
                  <a:close/>
                </a:path>
              </a:pathLst>
            </a:custGeom>
            <a:grpFill/>
            <a:ln w="15875" cap="flat">
              <a:solidFill>
                <a:schemeClr val="bg2"/>
              </a:solidFill>
              <a:prstDash val="solid"/>
              <a:miter/>
            </a:ln>
          </p:spPr>
          <p:txBody>
            <a:bodyPr rtlCol="0" anchor="ctr"/>
            <a:lstStyle/>
            <a:p>
              <a:endParaRPr lang="en-US" sz="4800"/>
            </a:p>
          </p:txBody>
        </p:sp>
        <p:sp>
          <p:nvSpPr>
            <p:cNvPr id="2201" name="Freeform: Shape 24">
              <a:extLst>
                <a:ext uri="{FF2B5EF4-FFF2-40B4-BE49-F238E27FC236}">
                  <a16:creationId xmlns:a16="http://schemas.microsoft.com/office/drawing/2014/main" id="{30B6253E-ED82-9F3A-598D-1B0C376C1D94}"/>
                </a:ext>
              </a:extLst>
            </p:cNvPr>
            <p:cNvSpPr/>
            <p:nvPr/>
          </p:nvSpPr>
          <p:spPr>
            <a:xfrm>
              <a:off x="5828677" y="3437083"/>
              <a:ext cx="193302" cy="258911"/>
            </a:xfrm>
            <a:custGeom>
              <a:avLst/>
              <a:gdLst>
                <a:gd name="connsiteX0" fmla="*/ 0 w 193302"/>
                <a:gd name="connsiteY0" fmla="*/ 84312 h 258911"/>
                <a:gd name="connsiteX1" fmla="*/ 0 w 193302"/>
                <a:gd name="connsiteY1" fmla="*/ 13325 h 258911"/>
                <a:gd name="connsiteX2" fmla="*/ 13265 w 193302"/>
                <a:gd name="connsiteY2" fmla="*/ 0 h 258911"/>
                <a:gd name="connsiteX3" fmla="*/ 179977 w 193302"/>
                <a:gd name="connsiteY3" fmla="*/ 0 h 258911"/>
                <a:gd name="connsiteX4" fmla="*/ 193302 w 193302"/>
                <a:gd name="connsiteY4" fmla="*/ 13325 h 258911"/>
                <a:gd name="connsiteX5" fmla="*/ 193302 w 193302"/>
                <a:gd name="connsiteY5" fmla="*/ 245646 h 258911"/>
                <a:gd name="connsiteX6" fmla="*/ 179977 w 193302"/>
                <a:gd name="connsiteY6" fmla="*/ 258912 h 258911"/>
                <a:gd name="connsiteX7" fmla="*/ 134027 w 193302"/>
                <a:gd name="connsiteY7" fmla="*/ 258912 h 2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02" h="258911">
                  <a:moveTo>
                    <a:pt x="0" y="84312"/>
                  </a:moveTo>
                  <a:lnTo>
                    <a:pt x="0" y="13325"/>
                  </a:lnTo>
                  <a:cubicBezTo>
                    <a:pt x="0" y="5987"/>
                    <a:pt x="5928" y="36"/>
                    <a:pt x="13265" y="0"/>
                  </a:cubicBezTo>
                  <a:lnTo>
                    <a:pt x="179977" y="0"/>
                  </a:lnTo>
                  <a:cubicBezTo>
                    <a:pt x="187339" y="0"/>
                    <a:pt x="193302" y="5963"/>
                    <a:pt x="193302" y="13325"/>
                  </a:cubicBezTo>
                  <a:lnTo>
                    <a:pt x="193302" y="245646"/>
                  </a:lnTo>
                  <a:cubicBezTo>
                    <a:pt x="193267" y="252984"/>
                    <a:pt x="187315" y="258912"/>
                    <a:pt x="179977" y="258912"/>
                  </a:cubicBezTo>
                  <a:lnTo>
                    <a:pt x="134027" y="258912"/>
                  </a:lnTo>
                </a:path>
              </a:pathLst>
            </a:custGeom>
            <a:grpFill/>
            <a:ln w="15875" cap="rnd">
              <a:solidFill>
                <a:schemeClr val="bg2"/>
              </a:solidFill>
              <a:prstDash val="solid"/>
              <a:round/>
            </a:ln>
          </p:spPr>
          <p:txBody>
            <a:bodyPr rtlCol="0" anchor="ctr"/>
            <a:lstStyle/>
            <a:p>
              <a:endParaRPr lang="en-US" sz="4800"/>
            </a:p>
          </p:txBody>
        </p:sp>
        <p:sp>
          <p:nvSpPr>
            <p:cNvPr id="2202" name="Freeform: Shape 25">
              <a:extLst>
                <a:ext uri="{FF2B5EF4-FFF2-40B4-BE49-F238E27FC236}">
                  <a16:creationId xmlns:a16="http://schemas.microsoft.com/office/drawing/2014/main" id="{178CF5D9-BD98-528D-AA41-AD8442D261EB}"/>
                </a:ext>
              </a:extLst>
            </p:cNvPr>
            <p:cNvSpPr/>
            <p:nvPr/>
          </p:nvSpPr>
          <p:spPr>
            <a:xfrm>
              <a:off x="5847798" y="3463494"/>
              <a:ext cx="154522" cy="28621"/>
            </a:xfrm>
            <a:custGeom>
              <a:avLst/>
              <a:gdLst>
                <a:gd name="connsiteX0" fmla="*/ 147950 w 154522"/>
                <a:gd name="connsiteY0" fmla="*/ 0 h 28621"/>
                <a:gd name="connsiteX1" fmla="*/ 154522 w 154522"/>
                <a:gd name="connsiteY1" fmla="*/ 0 h 28621"/>
                <a:gd name="connsiteX2" fmla="*/ 154522 w 154522"/>
                <a:gd name="connsiteY2" fmla="*/ 28622 h 28621"/>
                <a:gd name="connsiteX3" fmla="*/ 147950 w 154522"/>
                <a:gd name="connsiteY3" fmla="*/ 28622 h 28621"/>
                <a:gd name="connsiteX4" fmla="*/ 6573 w 154522"/>
                <a:gd name="connsiteY4" fmla="*/ 28622 h 28621"/>
                <a:gd name="connsiteX5" fmla="*/ 0 w 154522"/>
                <a:gd name="connsiteY5" fmla="*/ 28622 h 28621"/>
                <a:gd name="connsiteX6" fmla="*/ 0 w 154522"/>
                <a:gd name="connsiteY6" fmla="*/ 0 h 28621"/>
                <a:gd name="connsiteX7" fmla="*/ 6573 w 154522"/>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522" h="28621">
                  <a:moveTo>
                    <a:pt x="147950" y="0"/>
                  </a:moveTo>
                  <a:cubicBezTo>
                    <a:pt x="151580" y="0"/>
                    <a:pt x="154522" y="0"/>
                    <a:pt x="154522" y="0"/>
                  </a:cubicBezTo>
                  <a:lnTo>
                    <a:pt x="154522" y="28622"/>
                  </a:lnTo>
                  <a:cubicBezTo>
                    <a:pt x="154522" y="28622"/>
                    <a:pt x="151580" y="28622"/>
                    <a:pt x="147950" y="28622"/>
                  </a:cubicBezTo>
                  <a:lnTo>
                    <a:pt x="6573" y="28622"/>
                  </a:lnTo>
                  <a:cubicBezTo>
                    <a:pt x="2943" y="28622"/>
                    <a:pt x="0" y="28622"/>
                    <a:pt x="0" y="28622"/>
                  </a:cubicBezTo>
                  <a:lnTo>
                    <a:pt x="0" y="0"/>
                  </a:lnTo>
                  <a:cubicBezTo>
                    <a:pt x="0" y="0"/>
                    <a:pt x="2943" y="0"/>
                    <a:pt x="6573" y="0"/>
                  </a:cubicBezTo>
                  <a:close/>
                </a:path>
              </a:pathLst>
            </a:custGeom>
            <a:grpFill/>
            <a:ln w="15875" cap="rnd">
              <a:solidFill>
                <a:schemeClr val="bg2"/>
              </a:solidFill>
              <a:prstDash val="solid"/>
              <a:round/>
            </a:ln>
          </p:spPr>
          <p:txBody>
            <a:bodyPr rtlCol="0" anchor="ctr"/>
            <a:lstStyle/>
            <a:p>
              <a:endParaRPr lang="en-US" sz="4800"/>
            </a:p>
          </p:txBody>
        </p:sp>
        <p:sp>
          <p:nvSpPr>
            <p:cNvPr id="2203" name="Freeform: Shape 26">
              <a:extLst>
                <a:ext uri="{FF2B5EF4-FFF2-40B4-BE49-F238E27FC236}">
                  <a16:creationId xmlns:a16="http://schemas.microsoft.com/office/drawing/2014/main" id="{3BA3C7DE-4CB1-D3EC-5D9B-7B8C6C579144}"/>
                </a:ext>
              </a:extLst>
            </p:cNvPr>
            <p:cNvSpPr/>
            <p:nvPr/>
          </p:nvSpPr>
          <p:spPr>
            <a:xfrm>
              <a:off x="5942985" y="3522052"/>
              <a:ext cx="59454" cy="5975"/>
            </a:xfrm>
            <a:custGeom>
              <a:avLst/>
              <a:gdLst>
                <a:gd name="connsiteX0" fmla="*/ 0 w 59454"/>
                <a:gd name="connsiteY0" fmla="*/ 0 h 5975"/>
                <a:gd name="connsiteX1" fmla="*/ 59455 w 59454"/>
                <a:gd name="connsiteY1" fmla="*/ 0 h 5975"/>
              </a:gdLst>
              <a:ahLst/>
              <a:cxnLst>
                <a:cxn ang="0">
                  <a:pos x="connsiteX0" y="connsiteY0"/>
                </a:cxn>
                <a:cxn ang="0">
                  <a:pos x="connsiteX1" y="connsiteY1"/>
                </a:cxn>
              </a:cxnLst>
              <a:rect l="l" t="t" r="r" b="b"/>
              <a:pathLst>
                <a:path w="59454" h="5975">
                  <a:moveTo>
                    <a:pt x="0" y="0"/>
                  </a:moveTo>
                  <a:lnTo>
                    <a:pt x="59455" y="0"/>
                  </a:lnTo>
                </a:path>
              </a:pathLst>
            </a:custGeom>
            <a:grpFill/>
            <a:ln w="15875" cap="rnd">
              <a:solidFill>
                <a:schemeClr val="bg2"/>
              </a:solidFill>
              <a:prstDash val="solid"/>
              <a:round/>
            </a:ln>
          </p:spPr>
          <p:txBody>
            <a:bodyPr rtlCol="0" anchor="ctr"/>
            <a:lstStyle/>
            <a:p>
              <a:endParaRPr lang="en-US" sz="4800"/>
            </a:p>
          </p:txBody>
        </p:sp>
        <p:sp>
          <p:nvSpPr>
            <p:cNvPr id="2204" name="Freeform: Shape 27">
              <a:extLst>
                <a:ext uri="{FF2B5EF4-FFF2-40B4-BE49-F238E27FC236}">
                  <a16:creationId xmlns:a16="http://schemas.microsoft.com/office/drawing/2014/main" id="{C39E6BF4-6DF9-3588-1619-68A2A495D187}"/>
                </a:ext>
              </a:extLst>
            </p:cNvPr>
            <p:cNvSpPr/>
            <p:nvPr/>
          </p:nvSpPr>
          <p:spPr>
            <a:xfrm>
              <a:off x="5962226" y="3544579"/>
              <a:ext cx="40214" cy="5975"/>
            </a:xfrm>
            <a:custGeom>
              <a:avLst/>
              <a:gdLst>
                <a:gd name="connsiteX0" fmla="*/ 0 w 40214"/>
                <a:gd name="connsiteY0" fmla="*/ 0 h 5975"/>
                <a:gd name="connsiteX1" fmla="*/ 40214 w 40214"/>
                <a:gd name="connsiteY1" fmla="*/ 0 h 5975"/>
              </a:gdLst>
              <a:ahLst/>
              <a:cxnLst>
                <a:cxn ang="0">
                  <a:pos x="connsiteX0" y="connsiteY0"/>
                </a:cxn>
                <a:cxn ang="0">
                  <a:pos x="connsiteX1" y="connsiteY1"/>
                </a:cxn>
              </a:cxnLst>
              <a:rect l="l" t="t" r="r" b="b"/>
              <a:pathLst>
                <a:path w="40214" h="5975">
                  <a:moveTo>
                    <a:pt x="0" y="0"/>
                  </a:moveTo>
                  <a:lnTo>
                    <a:pt x="40214" y="0"/>
                  </a:lnTo>
                </a:path>
              </a:pathLst>
            </a:custGeom>
            <a:grpFill/>
            <a:ln w="15875" cap="rnd">
              <a:solidFill>
                <a:schemeClr val="bg2"/>
              </a:solidFill>
              <a:prstDash val="solid"/>
              <a:round/>
            </a:ln>
          </p:spPr>
          <p:txBody>
            <a:bodyPr rtlCol="0" anchor="ctr"/>
            <a:lstStyle/>
            <a:p>
              <a:endParaRPr lang="en-US" sz="4800"/>
            </a:p>
          </p:txBody>
        </p:sp>
        <p:sp>
          <p:nvSpPr>
            <p:cNvPr id="2205" name="Freeform: Shape 28">
              <a:extLst>
                <a:ext uri="{FF2B5EF4-FFF2-40B4-BE49-F238E27FC236}">
                  <a16:creationId xmlns:a16="http://schemas.microsoft.com/office/drawing/2014/main" id="{F854615D-C72E-401A-44A7-11E98BE155F0}"/>
                </a:ext>
              </a:extLst>
            </p:cNvPr>
            <p:cNvSpPr/>
            <p:nvPr/>
          </p:nvSpPr>
          <p:spPr>
            <a:xfrm>
              <a:off x="5962405" y="3566808"/>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5875" cap="rnd">
              <a:solidFill>
                <a:schemeClr val="bg2"/>
              </a:solidFill>
              <a:prstDash val="solid"/>
              <a:round/>
            </a:ln>
          </p:spPr>
          <p:txBody>
            <a:bodyPr rtlCol="0" anchor="ctr"/>
            <a:lstStyle/>
            <a:p>
              <a:endParaRPr lang="en-US" sz="4800"/>
            </a:p>
          </p:txBody>
        </p:sp>
        <p:sp>
          <p:nvSpPr>
            <p:cNvPr id="2206" name="Freeform: Shape 29">
              <a:extLst>
                <a:ext uri="{FF2B5EF4-FFF2-40B4-BE49-F238E27FC236}">
                  <a16:creationId xmlns:a16="http://schemas.microsoft.com/office/drawing/2014/main" id="{C7A305EA-33E0-83AE-EC43-CFE3DA448BDF}"/>
                </a:ext>
              </a:extLst>
            </p:cNvPr>
            <p:cNvSpPr/>
            <p:nvPr/>
          </p:nvSpPr>
          <p:spPr>
            <a:xfrm>
              <a:off x="5962405" y="3588737"/>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5875" cap="rnd">
              <a:solidFill>
                <a:schemeClr val="bg2"/>
              </a:solidFill>
              <a:prstDash val="solid"/>
              <a:round/>
            </a:ln>
          </p:spPr>
          <p:txBody>
            <a:bodyPr rtlCol="0" anchor="ctr"/>
            <a:lstStyle/>
            <a:p>
              <a:endParaRPr lang="en-US" sz="4800"/>
            </a:p>
          </p:txBody>
        </p:sp>
        <p:sp>
          <p:nvSpPr>
            <p:cNvPr id="2207" name="Freeform: Shape 30">
              <a:extLst>
                <a:ext uri="{FF2B5EF4-FFF2-40B4-BE49-F238E27FC236}">
                  <a16:creationId xmlns:a16="http://schemas.microsoft.com/office/drawing/2014/main" id="{71379C48-0720-A04E-6425-2576D2AD1712}"/>
                </a:ext>
              </a:extLst>
            </p:cNvPr>
            <p:cNvSpPr/>
            <p:nvPr/>
          </p:nvSpPr>
          <p:spPr>
            <a:xfrm>
              <a:off x="5962405" y="3610965"/>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5875" cap="rnd">
              <a:solidFill>
                <a:schemeClr val="bg2"/>
              </a:solidFill>
              <a:prstDash val="solid"/>
              <a:round/>
            </a:ln>
          </p:spPr>
          <p:txBody>
            <a:bodyPr rtlCol="0" anchor="ctr"/>
            <a:lstStyle/>
            <a:p>
              <a:endParaRPr lang="en-US" sz="4800"/>
            </a:p>
          </p:txBody>
        </p:sp>
        <p:sp>
          <p:nvSpPr>
            <p:cNvPr id="2272" name="Freeform: Shape 31">
              <a:extLst>
                <a:ext uri="{FF2B5EF4-FFF2-40B4-BE49-F238E27FC236}">
                  <a16:creationId xmlns:a16="http://schemas.microsoft.com/office/drawing/2014/main" id="{26559BA7-0B96-0019-1033-3731CACCDB7F}"/>
                </a:ext>
              </a:extLst>
            </p:cNvPr>
            <p:cNvSpPr/>
            <p:nvPr/>
          </p:nvSpPr>
          <p:spPr>
            <a:xfrm>
              <a:off x="5962405" y="3632895"/>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5875" cap="rnd">
              <a:solidFill>
                <a:schemeClr val="bg2"/>
              </a:solidFill>
              <a:prstDash val="solid"/>
              <a:round/>
            </a:ln>
          </p:spPr>
          <p:txBody>
            <a:bodyPr rtlCol="0" anchor="ctr"/>
            <a:lstStyle/>
            <a:p>
              <a:endParaRPr lang="en-US" sz="4800"/>
            </a:p>
          </p:txBody>
        </p:sp>
        <p:sp>
          <p:nvSpPr>
            <p:cNvPr id="2273" name="Freeform: Shape 32">
              <a:extLst>
                <a:ext uri="{FF2B5EF4-FFF2-40B4-BE49-F238E27FC236}">
                  <a16:creationId xmlns:a16="http://schemas.microsoft.com/office/drawing/2014/main" id="{577002F5-41DE-2420-E921-78E06D0BE091}"/>
                </a:ext>
              </a:extLst>
            </p:cNvPr>
            <p:cNvSpPr/>
            <p:nvPr/>
          </p:nvSpPr>
          <p:spPr>
            <a:xfrm>
              <a:off x="5962405" y="3655123"/>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5875" cap="rnd">
              <a:solidFill>
                <a:schemeClr val="bg2"/>
              </a:solidFill>
              <a:prstDash val="solid"/>
              <a:round/>
            </a:ln>
          </p:spPr>
          <p:txBody>
            <a:bodyPr rtlCol="0" anchor="ctr"/>
            <a:lstStyle/>
            <a:p>
              <a:endParaRPr lang="en-US" sz="4800"/>
            </a:p>
          </p:txBody>
        </p:sp>
        <p:sp>
          <p:nvSpPr>
            <p:cNvPr id="2274" name="Freeform: Shape 33">
              <a:extLst>
                <a:ext uri="{FF2B5EF4-FFF2-40B4-BE49-F238E27FC236}">
                  <a16:creationId xmlns:a16="http://schemas.microsoft.com/office/drawing/2014/main" id="{50B4B0DA-0344-A26D-9211-6382C308F7F8}"/>
                </a:ext>
              </a:extLst>
            </p:cNvPr>
            <p:cNvSpPr/>
            <p:nvPr/>
          </p:nvSpPr>
          <p:spPr>
            <a:xfrm>
              <a:off x="5854491" y="3543145"/>
              <a:ext cx="108213" cy="176631"/>
            </a:xfrm>
            <a:custGeom>
              <a:avLst/>
              <a:gdLst>
                <a:gd name="connsiteX0" fmla="*/ 108213 w 108213"/>
                <a:gd name="connsiteY0" fmla="*/ 0 h 176631"/>
                <a:gd name="connsiteX1" fmla="*/ 108213 w 108213"/>
                <a:gd name="connsiteY1" fmla="*/ 160737 h 176631"/>
                <a:gd name="connsiteX2" fmla="*/ 92379 w 108213"/>
                <a:gd name="connsiteY2" fmla="*/ 176631 h 176631"/>
                <a:gd name="connsiteX3" fmla="*/ 0 w 108213"/>
                <a:gd name="connsiteY3" fmla="*/ 176631 h 176631"/>
              </a:gdLst>
              <a:ahLst/>
              <a:cxnLst>
                <a:cxn ang="0">
                  <a:pos x="connsiteX0" y="connsiteY0"/>
                </a:cxn>
                <a:cxn ang="0">
                  <a:pos x="connsiteX1" y="connsiteY1"/>
                </a:cxn>
                <a:cxn ang="0">
                  <a:pos x="connsiteX2" y="connsiteY2"/>
                </a:cxn>
                <a:cxn ang="0">
                  <a:pos x="connsiteX3" y="connsiteY3"/>
                </a:cxn>
              </a:cxnLst>
              <a:rect l="l" t="t" r="r" b="b"/>
              <a:pathLst>
                <a:path w="108213" h="176631">
                  <a:moveTo>
                    <a:pt x="108213" y="0"/>
                  </a:moveTo>
                  <a:lnTo>
                    <a:pt x="108213" y="160737"/>
                  </a:lnTo>
                  <a:cubicBezTo>
                    <a:pt x="108213" y="169491"/>
                    <a:pt x="101133" y="176595"/>
                    <a:pt x="92379" y="176631"/>
                  </a:cubicBezTo>
                  <a:lnTo>
                    <a:pt x="0" y="176631"/>
                  </a:lnTo>
                </a:path>
              </a:pathLst>
            </a:custGeom>
            <a:grpFill/>
            <a:ln w="15875" cap="rnd">
              <a:solidFill>
                <a:schemeClr val="bg2"/>
              </a:solidFill>
              <a:prstDash val="solid"/>
              <a:round/>
            </a:ln>
          </p:spPr>
          <p:txBody>
            <a:bodyPr rtlCol="0" anchor="ctr"/>
            <a:lstStyle/>
            <a:p>
              <a:endParaRPr lang="en-US" sz="4800"/>
            </a:p>
          </p:txBody>
        </p:sp>
        <p:sp>
          <p:nvSpPr>
            <p:cNvPr id="2275" name="Freeform: Shape 34">
              <a:extLst>
                <a:ext uri="{FF2B5EF4-FFF2-40B4-BE49-F238E27FC236}">
                  <a16:creationId xmlns:a16="http://schemas.microsoft.com/office/drawing/2014/main" id="{726E21E1-1903-8D5B-C141-91FC477976F0}"/>
                </a:ext>
              </a:extLst>
            </p:cNvPr>
            <p:cNvSpPr/>
            <p:nvPr/>
          </p:nvSpPr>
          <p:spPr>
            <a:xfrm>
              <a:off x="5653300" y="3565433"/>
              <a:ext cx="28562" cy="154343"/>
            </a:xfrm>
            <a:custGeom>
              <a:avLst/>
              <a:gdLst>
                <a:gd name="connsiteX0" fmla="*/ 0 w 28562"/>
                <a:gd name="connsiteY0" fmla="*/ 0 h 154343"/>
                <a:gd name="connsiteX1" fmla="*/ 0 w 28562"/>
                <a:gd name="connsiteY1" fmla="*/ 138449 h 154343"/>
                <a:gd name="connsiteX2" fmla="*/ 15835 w 28562"/>
                <a:gd name="connsiteY2" fmla="*/ 154343 h 154343"/>
                <a:gd name="connsiteX3" fmla="*/ 28562 w 28562"/>
                <a:gd name="connsiteY3" fmla="*/ 154343 h 154343"/>
              </a:gdLst>
              <a:ahLst/>
              <a:cxnLst>
                <a:cxn ang="0">
                  <a:pos x="connsiteX0" y="connsiteY0"/>
                </a:cxn>
                <a:cxn ang="0">
                  <a:pos x="connsiteX1" y="connsiteY1"/>
                </a:cxn>
                <a:cxn ang="0">
                  <a:pos x="connsiteX2" y="connsiteY2"/>
                </a:cxn>
                <a:cxn ang="0">
                  <a:pos x="connsiteX3" y="connsiteY3"/>
                </a:cxn>
              </a:cxnLst>
              <a:rect l="l" t="t" r="r" b="b"/>
              <a:pathLst>
                <a:path w="28562" h="154343">
                  <a:moveTo>
                    <a:pt x="0" y="0"/>
                  </a:moveTo>
                  <a:lnTo>
                    <a:pt x="0" y="138449"/>
                  </a:lnTo>
                  <a:cubicBezTo>
                    <a:pt x="0" y="147203"/>
                    <a:pt x="7081" y="154307"/>
                    <a:pt x="15835" y="154343"/>
                  </a:cubicBezTo>
                  <a:lnTo>
                    <a:pt x="28562" y="154343"/>
                  </a:lnTo>
                </a:path>
              </a:pathLst>
            </a:custGeom>
            <a:grpFill/>
            <a:ln w="15875" cap="rnd">
              <a:solidFill>
                <a:schemeClr val="bg2"/>
              </a:solidFill>
              <a:prstDash val="solid"/>
              <a:round/>
            </a:ln>
          </p:spPr>
          <p:txBody>
            <a:bodyPr rtlCol="0" anchor="ctr"/>
            <a:lstStyle/>
            <a:p>
              <a:endParaRPr lang="en-US" sz="4800"/>
            </a:p>
          </p:txBody>
        </p:sp>
        <p:sp>
          <p:nvSpPr>
            <p:cNvPr id="2276" name="Freeform: Shape 35">
              <a:extLst>
                <a:ext uri="{FF2B5EF4-FFF2-40B4-BE49-F238E27FC236}">
                  <a16:creationId xmlns:a16="http://schemas.microsoft.com/office/drawing/2014/main" id="{980D9AB0-D947-6542-2DCA-8FB7E6CF2C28}"/>
                </a:ext>
              </a:extLst>
            </p:cNvPr>
            <p:cNvSpPr/>
            <p:nvPr/>
          </p:nvSpPr>
          <p:spPr>
            <a:xfrm>
              <a:off x="5730621" y="3482017"/>
              <a:ext cx="204356" cy="40034"/>
            </a:xfrm>
            <a:custGeom>
              <a:avLst/>
              <a:gdLst>
                <a:gd name="connsiteX0" fmla="*/ 204357 w 204356"/>
                <a:gd name="connsiteY0" fmla="*/ 40035 h 40034"/>
                <a:gd name="connsiteX1" fmla="*/ 78875 w 204356"/>
                <a:gd name="connsiteY1" fmla="*/ 40035 h 40034"/>
                <a:gd name="connsiteX2" fmla="*/ 62980 w 204356"/>
                <a:gd name="connsiteY2" fmla="*/ 24200 h 40034"/>
                <a:gd name="connsiteX3" fmla="*/ 62980 w 204356"/>
                <a:gd name="connsiteY3" fmla="*/ 15835 h 40034"/>
                <a:gd name="connsiteX4" fmla="*/ 47146 w 204356"/>
                <a:gd name="connsiteY4" fmla="*/ 0 h 40034"/>
                <a:gd name="connsiteX5" fmla="*/ 0 w 204356"/>
                <a:gd name="connsiteY5" fmla="*/ 0 h 4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356" h="40034">
                  <a:moveTo>
                    <a:pt x="204357" y="40035"/>
                  </a:moveTo>
                  <a:lnTo>
                    <a:pt x="78875" y="40035"/>
                  </a:lnTo>
                  <a:cubicBezTo>
                    <a:pt x="70121" y="40035"/>
                    <a:pt x="63016" y="32954"/>
                    <a:pt x="62980" y="24200"/>
                  </a:cubicBezTo>
                  <a:lnTo>
                    <a:pt x="62980" y="15835"/>
                  </a:lnTo>
                  <a:cubicBezTo>
                    <a:pt x="62980" y="7087"/>
                    <a:pt x="55893" y="0"/>
                    <a:pt x="47146" y="0"/>
                  </a:cubicBezTo>
                  <a:lnTo>
                    <a:pt x="0" y="0"/>
                  </a:lnTo>
                </a:path>
              </a:pathLst>
            </a:custGeom>
            <a:grpFill/>
            <a:ln w="15875" cap="rnd">
              <a:solidFill>
                <a:schemeClr val="bg2"/>
              </a:solidFill>
              <a:prstDash val="solid"/>
              <a:round/>
            </a:ln>
          </p:spPr>
          <p:txBody>
            <a:bodyPr rtlCol="0" anchor="ctr"/>
            <a:lstStyle/>
            <a:p>
              <a:endParaRPr lang="en-US" sz="4800"/>
            </a:p>
          </p:txBody>
        </p:sp>
        <p:sp>
          <p:nvSpPr>
            <p:cNvPr id="2277" name="Freeform: Shape 36">
              <a:extLst>
                <a:ext uri="{FF2B5EF4-FFF2-40B4-BE49-F238E27FC236}">
                  <a16:creationId xmlns:a16="http://schemas.microsoft.com/office/drawing/2014/main" id="{1F3BA1DE-A7C0-5D10-CE3C-B48CB49F7277}"/>
                </a:ext>
              </a:extLst>
            </p:cNvPr>
            <p:cNvSpPr/>
            <p:nvPr/>
          </p:nvSpPr>
          <p:spPr>
            <a:xfrm>
              <a:off x="5929899" y="3522052"/>
              <a:ext cx="32505" cy="25395"/>
            </a:xfrm>
            <a:custGeom>
              <a:avLst/>
              <a:gdLst>
                <a:gd name="connsiteX0" fmla="*/ 0 w 32505"/>
                <a:gd name="connsiteY0" fmla="*/ 0 h 25395"/>
                <a:gd name="connsiteX1" fmla="*/ 16671 w 32505"/>
                <a:gd name="connsiteY1" fmla="*/ 0 h 25395"/>
                <a:gd name="connsiteX2" fmla="*/ 32506 w 32505"/>
                <a:gd name="connsiteY2" fmla="*/ 15835 h 25395"/>
                <a:gd name="connsiteX3" fmla="*/ 32506 w 32505"/>
                <a:gd name="connsiteY3" fmla="*/ 25395 h 25395"/>
              </a:gdLst>
              <a:ahLst/>
              <a:cxnLst>
                <a:cxn ang="0">
                  <a:pos x="connsiteX0" y="connsiteY0"/>
                </a:cxn>
                <a:cxn ang="0">
                  <a:pos x="connsiteX1" y="connsiteY1"/>
                </a:cxn>
                <a:cxn ang="0">
                  <a:pos x="connsiteX2" y="connsiteY2"/>
                </a:cxn>
                <a:cxn ang="0">
                  <a:pos x="connsiteX3" y="connsiteY3"/>
                </a:cxn>
              </a:cxnLst>
              <a:rect l="l" t="t" r="r" b="b"/>
              <a:pathLst>
                <a:path w="32505" h="25395">
                  <a:moveTo>
                    <a:pt x="0" y="0"/>
                  </a:moveTo>
                  <a:lnTo>
                    <a:pt x="16671" y="0"/>
                  </a:lnTo>
                  <a:cubicBezTo>
                    <a:pt x="25419" y="0"/>
                    <a:pt x="32506" y="7087"/>
                    <a:pt x="32506" y="15835"/>
                  </a:cubicBezTo>
                  <a:lnTo>
                    <a:pt x="32506" y="25395"/>
                  </a:lnTo>
                </a:path>
              </a:pathLst>
            </a:custGeom>
            <a:grpFill/>
            <a:ln w="15875" cap="rnd">
              <a:solidFill>
                <a:schemeClr val="bg2"/>
              </a:solidFill>
              <a:prstDash val="solid"/>
              <a:round/>
            </a:ln>
          </p:spPr>
          <p:txBody>
            <a:bodyPr rtlCol="0" anchor="ctr"/>
            <a:lstStyle/>
            <a:p>
              <a:endParaRPr lang="en-US" sz="4800"/>
            </a:p>
          </p:txBody>
        </p:sp>
        <p:sp>
          <p:nvSpPr>
            <p:cNvPr id="2278" name="Freeform: Shape 37">
              <a:extLst>
                <a:ext uri="{FF2B5EF4-FFF2-40B4-BE49-F238E27FC236}">
                  <a16:creationId xmlns:a16="http://schemas.microsoft.com/office/drawing/2014/main" id="{9AA939A4-6DDF-DD3B-1EBB-FAAEC5BD8EE0}"/>
                </a:ext>
              </a:extLst>
            </p:cNvPr>
            <p:cNvSpPr/>
            <p:nvPr/>
          </p:nvSpPr>
          <p:spPr>
            <a:xfrm>
              <a:off x="5690545" y="3614073"/>
              <a:ext cx="16713" cy="32804"/>
            </a:xfrm>
            <a:custGeom>
              <a:avLst/>
              <a:gdLst>
                <a:gd name="connsiteX0" fmla="*/ 16713 w 16713"/>
                <a:gd name="connsiteY0" fmla="*/ 32805 h 32804"/>
                <a:gd name="connsiteX1" fmla="*/ 0 w 16713"/>
                <a:gd name="connsiteY1" fmla="*/ 16175 h 32804"/>
                <a:gd name="connsiteX2" fmla="*/ 12470 w 16713"/>
                <a:gd name="connsiteY2" fmla="*/ 0 h 32804"/>
              </a:gdLst>
              <a:ahLst/>
              <a:cxnLst>
                <a:cxn ang="0">
                  <a:pos x="connsiteX0" y="connsiteY0"/>
                </a:cxn>
                <a:cxn ang="0">
                  <a:pos x="connsiteX1" y="connsiteY1"/>
                </a:cxn>
                <a:cxn ang="0">
                  <a:pos x="connsiteX2" y="connsiteY2"/>
                </a:cxn>
              </a:cxnLst>
              <a:rect l="l" t="t" r="r" b="b"/>
              <a:pathLst>
                <a:path w="16713" h="32804">
                  <a:moveTo>
                    <a:pt x="16713" y="32805"/>
                  </a:moveTo>
                  <a:cubicBezTo>
                    <a:pt x="7505" y="32828"/>
                    <a:pt x="24" y="25383"/>
                    <a:pt x="0" y="16175"/>
                  </a:cubicBezTo>
                  <a:cubicBezTo>
                    <a:pt x="-18" y="8569"/>
                    <a:pt x="5109" y="1918"/>
                    <a:pt x="12470" y="0"/>
                  </a:cubicBezTo>
                </a:path>
              </a:pathLst>
            </a:custGeom>
            <a:grpFill/>
            <a:ln w="15875" cap="rnd">
              <a:solidFill>
                <a:schemeClr val="bg2"/>
              </a:solidFill>
              <a:prstDash val="solid"/>
              <a:round/>
            </a:ln>
          </p:spPr>
          <p:txBody>
            <a:bodyPr rtlCol="0" anchor="ctr"/>
            <a:lstStyle/>
            <a:p>
              <a:endParaRPr lang="en-US" sz="4800"/>
            </a:p>
          </p:txBody>
        </p:sp>
        <p:sp>
          <p:nvSpPr>
            <p:cNvPr id="2279" name="Freeform: Shape 38">
              <a:extLst>
                <a:ext uri="{FF2B5EF4-FFF2-40B4-BE49-F238E27FC236}">
                  <a16:creationId xmlns:a16="http://schemas.microsoft.com/office/drawing/2014/main" id="{E85C1B53-6831-FEBA-E525-7246AAE27AEB}"/>
                </a:ext>
              </a:extLst>
            </p:cNvPr>
            <p:cNvSpPr/>
            <p:nvPr/>
          </p:nvSpPr>
          <p:spPr>
            <a:xfrm>
              <a:off x="5815113" y="3613534"/>
              <a:ext cx="23064" cy="33342"/>
            </a:xfrm>
            <a:custGeom>
              <a:avLst/>
              <a:gdLst>
                <a:gd name="connsiteX0" fmla="*/ 6394 w 23064"/>
                <a:gd name="connsiteY0" fmla="*/ 33343 h 33342"/>
                <a:gd name="connsiteX1" fmla="*/ 23065 w 23064"/>
                <a:gd name="connsiteY1" fmla="*/ 16672 h 33342"/>
                <a:gd name="connsiteX2" fmla="*/ 6394 w 23064"/>
                <a:gd name="connsiteY2" fmla="*/ 1 h 33342"/>
                <a:gd name="connsiteX3" fmla="*/ 0 w 23064"/>
                <a:gd name="connsiteY3" fmla="*/ 1255 h 33342"/>
              </a:gdLst>
              <a:ahLst/>
              <a:cxnLst>
                <a:cxn ang="0">
                  <a:pos x="connsiteX0" y="connsiteY0"/>
                </a:cxn>
                <a:cxn ang="0">
                  <a:pos x="connsiteX1" y="connsiteY1"/>
                </a:cxn>
                <a:cxn ang="0">
                  <a:pos x="connsiteX2" y="connsiteY2"/>
                </a:cxn>
                <a:cxn ang="0">
                  <a:pos x="connsiteX3" y="connsiteY3"/>
                </a:cxn>
              </a:cxnLst>
              <a:rect l="l" t="t" r="r" b="b"/>
              <a:pathLst>
                <a:path w="23064" h="33342">
                  <a:moveTo>
                    <a:pt x="6394" y="33343"/>
                  </a:moveTo>
                  <a:cubicBezTo>
                    <a:pt x="15602" y="33343"/>
                    <a:pt x="23065" y="25880"/>
                    <a:pt x="23065" y="16672"/>
                  </a:cubicBezTo>
                  <a:cubicBezTo>
                    <a:pt x="23065" y="7464"/>
                    <a:pt x="15602" y="1"/>
                    <a:pt x="6394" y="1"/>
                  </a:cubicBezTo>
                  <a:cubicBezTo>
                    <a:pt x="4201" y="-18"/>
                    <a:pt x="2026" y="407"/>
                    <a:pt x="0" y="1255"/>
                  </a:cubicBezTo>
                </a:path>
              </a:pathLst>
            </a:custGeom>
            <a:grpFill/>
            <a:ln w="15875" cap="rnd">
              <a:solidFill>
                <a:schemeClr val="bg2"/>
              </a:solidFill>
              <a:prstDash val="solid"/>
              <a:round/>
            </a:ln>
          </p:spPr>
          <p:txBody>
            <a:bodyPr rtlCol="0" anchor="ctr"/>
            <a:lstStyle/>
            <a:p>
              <a:endParaRPr lang="en-US" sz="4800"/>
            </a:p>
          </p:txBody>
        </p:sp>
        <p:sp>
          <p:nvSpPr>
            <p:cNvPr id="2280" name="Freeform: Shape 39">
              <a:extLst>
                <a:ext uri="{FF2B5EF4-FFF2-40B4-BE49-F238E27FC236}">
                  <a16:creationId xmlns:a16="http://schemas.microsoft.com/office/drawing/2014/main" id="{B0ECC544-5BE6-E173-2840-AB5604F7A9C3}"/>
                </a:ext>
              </a:extLst>
            </p:cNvPr>
            <p:cNvSpPr/>
            <p:nvPr/>
          </p:nvSpPr>
          <p:spPr>
            <a:xfrm>
              <a:off x="5739644" y="3609950"/>
              <a:ext cx="8245" cy="8245"/>
            </a:xfrm>
            <a:custGeom>
              <a:avLst/>
              <a:gdLst>
                <a:gd name="connsiteX0" fmla="*/ 8246 w 8245"/>
                <a:gd name="connsiteY0" fmla="*/ 4123 h 8245"/>
                <a:gd name="connsiteX1" fmla="*/ 4123 w 8245"/>
                <a:gd name="connsiteY1" fmla="*/ 8246 h 8245"/>
                <a:gd name="connsiteX2" fmla="*/ 0 w 8245"/>
                <a:gd name="connsiteY2" fmla="*/ 4123 h 8245"/>
                <a:gd name="connsiteX3" fmla="*/ 4123 w 8245"/>
                <a:gd name="connsiteY3" fmla="*/ 0 h 8245"/>
                <a:gd name="connsiteX4" fmla="*/ 8246 w 8245"/>
                <a:gd name="connsiteY4" fmla="*/ 4123 h 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 h="8245">
                  <a:moveTo>
                    <a:pt x="8246" y="4123"/>
                  </a:moveTo>
                  <a:cubicBezTo>
                    <a:pt x="8246" y="6400"/>
                    <a:pt x="6400" y="8246"/>
                    <a:pt x="4123" y="8246"/>
                  </a:cubicBezTo>
                  <a:cubicBezTo>
                    <a:pt x="1846" y="8246"/>
                    <a:pt x="0" y="6400"/>
                    <a:pt x="0" y="4123"/>
                  </a:cubicBezTo>
                  <a:cubicBezTo>
                    <a:pt x="0" y="1846"/>
                    <a:pt x="1846" y="0"/>
                    <a:pt x="4123" y="0"/>
                  </a:cubicBezTo>
                  <a:cubicBezTo>
                    <a:pt x="6400" y="0"/>
                    <a:pt x="8246" y="1846"/>
                    <a:pt x="8246" y="4123"/>
                  </a:cubicBezTo>
                  <a:close/>
                </a:path>
              </a:pathLst>
            </a:custGeom>
            <a:grpFill/>
            <a:ln w="15875" cap="flat">
              <a:solidFill>
                <a:schemeClr val="bg2"/>
              </a:solidFill>
              <a:prstDash val="solid"/>
              <a:miter/>
            </a:ln>
          </p:spPr>
          <p:txBody>
            <a:bodyPr rtlCol="0" anchor="ctr"/>
            <a:lstStyle/>
            <a:p>
              <a:endParaRPr lang="en-US" sz="4800"/>
            </a:p>
          </p:txBody>
        </p:sp>
        <p:sp>
          <p:nvSpPr>
            <p:cNvPr id="2281" name="Freeform: Shape 40">
              <a:extLst>
                <a:ext uri="{FF2B5EF4-FFF2-40B4-BE49-F238E27FC236}">
                  <a16:creationId xmlns:a16="http://schemas.microsoft.com/office/drawing/2014/main" id="{A6171EEE-91DD-433E-AEF2-1950AEC5B493}"/>
                </a:ext>
              </a:extLst>
            </p:cNvPr>
            <p:cNvSpPr/>
            <p:nvPr/>
          </p:nvSpPr>
          <p:spPr>
            <a:xfrm>
              <a:off x="5783324" y="3610129"/>
              <a:ext cx="8245" cy="8245"/>
            </a:xfrm>
            <a:custGeom>
              <a:avLst/>
              <a:gdLst>
                <a:gd name="connsiteX0" fmla="*/ 8246 w 8245"/>
                <a:gd name="connsiteY0" fmla="*/ 4123 h 8245"/>
                <a:gd name="connsiteX1" fmla="*/ 4123 w 8245"/>
                <a:gd name="connsiteY1" fmla="*/ 8246 h 8245"/>
                <a:gd name="connsiteX2" fmla="*/ 0 w 8245"/>
                <a:gd name="connsiteY2" fmla="*/ 4123 h 8245"/>
                <a:gd name="connsiteX3" fmla="*/ 4123 w 8245"/>
                <a:gd name="connsiteY3" fmla="*/ 0 h 8245"/>
                <a:gd name="connsiteX4" fmla="*/ 8246 w 8245"/>
                <a:gd name="connsiteY4" fmla="*/ 4123 h 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 h="8245">
                  <a:moveTo>
                    <a:pt x="8246" y="4123"/>
                  </a:moveTo>
                  <a:cubicBezTo>
                    <a:pt x="8246" y="6400"/>
                    <a:pt x="6400" y="8246"/>
                    <a:pt x="4123" y="8246"/>
                  </a:cubicBezTo>
                  <a:cubicBezTo>
                    <a:pt x="1846" y="8246"/>
                    <a:pt x="0" y="6400"/>
                    <a:pt x="0" y="4123"/>
                  </a:cubicBezTo>
                  <a:cubicBezTo>
                    <a:pt x="0" y="1846"/>
                    <a:pt x="1846" y="0"/>
                    <a:pt x="4123" y="0"/>
                  </a:cubicBezTo>
                  <a:cubicBezTo>
                    <a:pt x="6400" y="0"/>
                    <a:pt x="8246" y="1846"/>
                    <a:pt x="8246" y="4123"/>
                  </a:cubicBezTo>
                  <a:close/>
                </a:path>
              </a:pathLst>
            </a:custGeom>
            <a:grpFill/>
            <a:ln w="15875" cap="flat">
              <a:solidFill>
                <a:schemeClr val="bg2"/>
              </a:solidFill>
              <a:prstDash val="solid"/>
              <a:miter/>
            </a:ln>
          </p:spPr>
          <p:txBody>
            <a:bodyPr rtlCol="0" anchor="ctr"/>
            <a:lstStyle/>
            <a:p>
              <a:endParaRPr lang="en-US" sz="4800"/>
            </a:p>
          </p:txBody>
        </p:sp>
        <p:sp>
          <p:nvSpPr>
            <p:cNvPr id="2282" name="Freeform: Shape 41">
              <a:extLst>
                <a:ext uri="{FF2B5EF4-FFF2-40B4-BE49-F238E27FC236}">
                  <a16:creationId xmlns:a16="http://schemas.microsoft.com/office/drawing/2014/main" id="{A55820F7-CC0F-4134-85DB-B4DE06F5CDBE}"/>
                </a:ext>
              </a:extLst>
            </p:cNvPr>
            <p:cNvSpPr/>
            <p:nvPr/>
          </p:nvSpPr>
          <p:spPr>
            <a:xfrm>
              <a:off x="5702776" y="3612399"/>
              <a:ext cx="119327" cy="79890"/>
            </a:xfrm>
            <a:custGeom>
              <a:avLst/>
              <a:gdLst>
                <a:gd name="connsiteX0" fmla="*/ 119327 w 119327"/>
                <a:gd name="connsiteY0" fmla="*/ 0 h 79890"/>
                <a:gd name="connsiteX1" fmla="*/ 119327 w 119327"/>
                <a:gd name="connsiteY1" fmla="*/ 26112 h 79890"/>
                <a:gd name="connsiteX2" fmla="*/ 65549 w 119327"/>
                <a:gd name="connsiteY2" fmla="*/ 79890 h 79890"/>
                <a:gd name="connsiteX3" fmla="*/ 57722 w 119327"/>
                <a:gd name="connsiteY3" fmla="*/ 79890 h 79890"/>
                <a:gd name="connsiteX4" fmla="*/ 3944 w 119327"/>
                <a:gd name="connsiteY4" fmla="*/ 26112 h 79890"/>
                <a:gd name="connsiteX5" fmla="*/ 0 w 119327"/>
                <a:gd name="connsiteY5" fmla="*/ 1434 h 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27" h="79890">
                  <a:moveTo>
                    <a:pt x="119327" y="0"/>
                  </a:moveTo>
                  <a:lnTo>
                    <a:pt x="119327" y="26112"/>
                  </a:lnTo>
                  <a:cubicBezTo>
                    <a:pt x="119327" y="55816"/>
                    <a:pt x="95253" y="79890"/>
                    <a:pt x="65549" y="79890"/>
                  </a:cubicBezTo>
                  <a:lnTo>
                    <a:pt x="57722" y="79890"/>
                  </a:lnTo>
                  <a:cubicBezTo>
                    <a:pt x="28019" y="79890"/>
                    <a:pt x="3944" y="55816"/>
                    <a:pt x="3944" y="26112"/>
                  </a:cubicBezTo>
                  <a:lnTo>
                    <a:pt x="0" y="1434"/>
                  </a:lnTo>
                </a:path>
              </a:pathLst>
            </a:custGeom>
            <a:grpFill/>
            <a:ln w="15875" cap="rnd">
              <a:solidFill>
                <a:schemeClr val="bg2"/>
              </a:solidFill>
              <a:prstDash val="solid"/>
              <a:round/>
            </a:ln>
          </p:spPr>
          <p:txBody>
            <a:bodyPr rtlCol="0" anchor="ctr"/>
            <a:lstStyle/>
            <a:p>
              <a:endParaRPr lang="en-US" sz="4800"/>
            </a:p>
          </p:txBody>
        </p:sp>
        <p:sp>
          <p:nvSpPr>
            <p:cNvPr id="2283" name="Freeform: Shape 42">
              <a:extLst>
                <a:ext uri="{FF2B5EF4-FFF2-40B4-BE49-F238E27FC236}">
                  <a16:creationId xmlns:a16="http://schemas.microsoft.com/office/drawing/2014/main" id="{339ADA14-80E5-2C1A-1FDB-36F272512F79}"/>
                </a:ext>
              </a:extLst>
            </p:cNvPr>
            <p:cNvSpPr/>
            <p:nvPr/>
          </p:nvSpPr>
          <p:spPr>
            <a:xfrm>
              <a:off x="5733012" y="3686075"/>
              <a:ext cx="1034" cy="14759"/>
            </a:xfrm>
            <a:custGeom>
              <a:avLst/>
              <a:gdLst>
                <a:gd name="connsiteX0" fmla="*/ 0 w 1034"/>
                <a:gd name="connsiteY0" fmla="*/ 0 h 14759"/>
                <a:gd name="connsiteX1" fmla="*/ 837 w 1034"/>
                <a:gd name="connsiteY1" fmla="*/ 14759 h 14759"/>
              </a:gdLst>
              <a:ahLst/>
              <a:cxnLst>
                <a:cxn ang="0">
                  <a:pos x="connsiteX0" y="connsiteY0"/>
                </a:cxn>
                <a:cxn ang="0">
                  <a:pos x="connsiteX1" y="connsiteY1"/>
                </a:cxn>
              </a:cxnLst>
              <a:rect l="l" t="t" r="r" b="b"/>
              <a:pathLst>
                <a:path w="1034" h="14759">
                  <a:moveTo>
                    <a:pt x="0" y="0"/>
                  </a:moveTo>
                  <a:cubicBezTo>
                    <a:pt x="986" y="4852"/>
                    <a:pt x="1273" y="9824"/>
                    <a:pt x="837" y="14759"/>
                  </a:cubicBezTo>
                </a:path>
              </a:pathLst>
            </a:custGeom>
            <a:grpFill/>
            <a:ln w="15875" cap="rnd">
              <a:solidFill>
                <a:schemeClr val="bg2"/>
              </a:solidFill>
              <a:prstDash val="solid"/>
              <a:round/>
            </a:ln>
          </p:spPr>
          <p:txBody>
            <a:bodyPr rtlCol="0" anchor="ctr"/>
            <a:lstStyle/>
            <a:p>
              <a:endParaRPr lang="en-US" sz="4800"/>
            </a:p>
          </p:txBody>
        </p:sp>
        <p:sp>
          <p:nvSpPr>
            <p:cNvPr id="2284" name="Freeform: Shape 43">
              <a:extLst>
                <a:ext uri="{FF2B5EF4-FFF2-40B4-BE49-F238E27FC236}">
                  <a16:creationId xmlns:a16="http://schemas.microsoft.com/office/drawing/2014/main" id="{828E0C4A-C529-C8F4-9DD2-872E8FE003B1}"/>
                </a:ext>
              </a:extLst>
            </p:cNvPr>
            <p:cNvSpPr/>
            <p:nvPr/>
          </p:nvSpPr>
          <p:spPr>
            <a:xfrm>
              <a:off x="5798356" y="3682729"/>
              <a:ext cx="1758" cy="17926"/>
            </a:xfrm>
            <a:custGeom>
              <a:avLst/>
              <a:gdLst>
                <a:gd name="connsiteX0" fmla="*/ 1758 w 1758"/>
                <a:gd name="connsiteY0" fmla="*/ 0 h 17926"/>
                <a:gd name="connsiteX1" fmla="*/ 384 w 1758"/>
                <a:gd name="connsiteY1" fmla="*/ 17926 h 17926"/>
              </a:gdLst>
              <a:ahLst/>
              <a:cxnLst>
                <a:cxn ang="0">
                  <a:pos x="connsiteX0" y="connsiteY0"/>
                </a:cxn>
                <a:cxn ang="0">
                  <a:pos x="connsiteX1" y="connsiteY1"/>
                </a:cxn>
              </a:cxnLst>
              <a:rect l="l" t="t" r="r" b="b"/>
              <a:pathLst>
                <a:path w="1758" h="17926">
                  <a:moveTo>
                    <a:pt x="1758" y="0"/>
                  </a:moveTo>
                  <a:cubicBezTo>
                    <a:pt x="44" y="5814"/>
                    <a:pt x="-422" y="11921"/>
                    <a:pt x="384" y="17926"/>
                  </a:cubicBezTo>
                </a:path>
              </a:pathLst>
            </a:custGeom>
            <a:grpFill/>
            <a:ln w="15875" cap="rnd">
              <a:solidFill>
                <a:schemeClr val="bg2"/>
              </a:solidFill>
              <a:prstDash val="solid"/>
              <a:round/>
            </a:ln>
          </p:spPr>
          <p:txBody>
            <a:bodyPr rtlCol="0" anchor="ctr"/>
            <a:lstStyle/>
            <a:p>
              <a:endParaRPr lang="en-US" sz="4800"/>
            </a:p>
          </p:txBody>
        </p:sp>
        <p:sp>
          <p:nvSpPr>
            <p:cNvPr id="2285" name="Freeform: Shape 44">
              <a:extLst>
                <a:ext uri="{FF2B5EF4-FFF2-40B4-BE49-F238E27FC236}">
                  <a16:creationId xmlns:a16="http://schemas.microsoft.com/office/drawing/2014/main" id="{4418FBA3-9D08-8CD5-BCC0-82E5F58BEACA}"/>
                </a:ext>
              </a:extLst>
            </p:cNvPr>
            <p:cNvSpPr/>
            <p:nvPr/>
          </p:nvSpPr>
          <p:spPr>
            <a:xfrm>
              <a:off x="5700777" y="3536362"/>
              <a:ext cx="127582" cy="81090"/>
            </a:xfrm>
            <a:custGeom>
              <a:avLst/>
              <a:gdLst>
                <a:gd name="connsiteX0" fmla="*/ 1761 w 127582"/>
                <a:gd name="connsiteY0" fmla="*/ 80041 h 81090"/>
                <a:gd name="connsiteX1" fmla="*/ 22794 w 127582"/>
                <a:gd name="connsiteY1" fmla="*/ 19332 h 81090"/>
                <a:gd name="connsiteX2" fmla="*/ 64621 w 127582"/>
                <a:gd name="connsiteY2" fmla="*/ 390 h 81090"/>
                <a:gd name="connsiteX3" fmla="*/ 95096 w 127582"/>
                <a:gd name="connsiteY3" fmla="*/ 15448 h 81090"/>
                <a:gd name="connsiteX4" fmla="*/ 108719 w 127582"/>
                <a:gd name="connsiteY4" fmla="*/ 17241 h 81090"/>
                <a:gd name="connsiteX5" fmla="*/ 123777 w 127582"/>
                <a:gd name="connsiteY5" fmla="*/ 75082 h 81090"/>
                <a:gd name="connsiteX6" fmla="*/ 110034 w 127582"/>
                <a:gd name="connsiteY6" fmla="*/ 81057 h 81090"/>
                <a:gd name="connsiteX7" fmla="*/ 99398 w 127582"/>
                <a:gd name="connsiteY7" fmla="*/ 57753 h 81090"/>
                <a:gd name="connsiteX8" fmla="*/ 59542 w 127582"/>
                <a:gd name="connsiteY8" fmla="*/ 53571 h 81090"/>
                <a:gd name="connsiteX9" fmla="*/ 19029 w 127582"/>
                <a:gd name="connsiteY9" fmla="*/ 72692 h 8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82" h="81090">
                  <a:moveTo>
                    <a:pt x="1761" y="80041"/>
                  </a:moveTo>
                  <a:cubicBezTo>
                    <a:pt x="-7501" y="21602"/>
                    <a:pt x="22794" y="19332"/>
                    <a:pt x="22794" y="19332"/>
                  </a:cubicBezTo>
                  <a:cubicBezTo>
                    <a:pt x="31960" y="5529"/>
                    <a:pt x="48201" y="-1827"/>
                    <a:pt x="64621" y="390"/>
                  </a:cubicBezTo>
                  <a:cubicBezTo>
                    <a:pt x="95573" y="3019"/>
                    <a:pt x="95096" y="15448"/>
                    <a:pt x="95096" y="15448"/>
                  </a:cubicBezTo>
                  <a:cubicBezTo>
                    <a:pt x="99708" y="15233"/>
                    <a:pt x="104322" y="15836"/>
                    <a:pt x="108719" y="17241"/>
                  </a:cubicBezTo>
                  <a:cubicBezTo>
                    <a:pt x="116607" y="20826"/>
                    <a:pt x="135668" y="38752"/>
                    <a:pt x="123777" y="75082"/>
                  </a:cubicBezTo>
                  <a:cubicBezTo>
                    <a:pt x="123777" y="75082"/>
                    <a:pt x="111348" y="79982"/>
                    <a:pt x="110034" y="81057"/>
                  </a:cubicBezTo>
                  <a:cubicBezTo>
                    <a:pt x="108719" y="82133"/>
                    <a:pt x="113141" y="57156"/>
                    <a:pt x="99398" y="57753"/>
                  </a:cubicBezTo>
                  <a:cubicBezTo>
                    <a:pt x="85971" y="58584"/>
                    <a:pt x="72503" y="57168"/>
                    <a:pt x="59542" y="53571"/>
                  </a:cubicBezTo>
                  <a:cubicBezTo>
                    <a:pt x="48070" y="49627"/>
                    <a:pt x="29187" y="49209"/>
                    <a:pt x="19029" y="72692"/>
                  </a:cubicBezTo>
                  <a:close/>
                </a:path>
              </a:pathLst>
            </a:custGeom>
            <a:grpFill/>
            <a:ln w="15875" cap="rnd">
              <a:solidFill>
                <a:schemeClr val="bg2"/>
              </a:solidFill>
              <a:prstDash val="solid"/>
              <a:round/>
            </a:ln>
          </p:spPr>
          <p:txBody>
            <a:bodyPr rtlCol="0" anchor="ctr"/>
            <a:lstStyle/>
            <a:p>
              <a:endParaRPr lang="en-US" sz="4800"/>
            </a:p>
          </p:txBody>
        </p:sp>
        <p:sp>
          <p:nvSpPr>
            <p:cNvPr id="2286" name="Freeform: Shape 45">
              <a:extLst>
                <a:ext uri="{FF2B5EF4-FFF2-40B4-BE49-F238E27FC236}">
                  <a16:creationId xmlns:a16="http://schemas.microsoft.com/office/drawing/2014/main" id="{957D771C-20DB-B2E6-0FE8-67EF55B793C4}"/>
                </a:ext>
              </a:extLst>
            </p:cNvPr>
            <p:cNvSpPr/>
            <p:nvPr/>
          </p:nvSpPr>
          <p:spPr>
            <a:xfrm>
              <a:off x="5666148" y="3701385"/>
              <a:ext cx="134206" cy="101388"/>
            </a:xfrm>
            <a:custGeom>
              <a:avLst/>
              <a:gdLst>
                <a:gd name="connsiteX0" fmla="*/ 134206 w 134206"/>
                <a:gd name="connsiteY0" fmla="*/ 47 h 101388"/>
                <a:gd name="connsiteX1" fmla="*/ 65430 w 134206"/>
                <a:gd name="connsiteY1" fmla="*/ 47 h 101388"/>
                <a:gd name="connsiteX2" fmla="*/ 50312 w 134206"/>
                <a:gd name="connsiteY2" fmla="*/ 1720 h 101388"/>
                <a:gd name="connsiteX3" fmla="*/ 0 w 134206"/>
                <a:gd name="connsiteY3" fmla="*/ 51554 h 101388"/>
                <a:gd name="connsiteX4" fmla="*/ 0 w 134206"/>
                <a:gd name="connsiteY4" fmla="*/ 71870 h 101388"/>
                <a:gd name="connsiteX5" fmla="*/ 29518 w 134206"/>
                <a:gd name="connsiteY5" fmla="*/ 101389 h 101388"/>
                <a:gd name="connsiteX6" fmla="*/ 79592 w 134206"/>
                <a:gd name="connsiteY6" fmla="*/ 101389 h 10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06" h="101388">
                  <a:moveTo>
                    <a:pt x="134206" y="47"/>
                  </a:moveTo>
                  <a:cubicBezTo>
                    <a:pt x="129426" y="14448"/>
                    <a:pt x="70270" y="14567"/>
                    <a:pt x="65430" y="47"/>
                  </a:cubicBezTo>
                  <a:cubicBezTo>
                    <a:pt x="60333" y="-174"/>
                    <a:pt x="55236" y="388"/>
                    <a:pt x="50312" y="1720"/>
                  </a:cubicBezTo>
                  <a:cubicBezTo>
                    <a:pt x="22706" y="11281"/>
                    <a:pt x="239" y="24187"/>
                    <a:pt x="0" y="51554"/>
                  </a:cubicBezTo>
                  <a:lnTo>
                    <a:pt x="0" y="71870"/>
                  </a:lnTo>
                  <a:cubicBezTo>
                    <a:pt x="191" y="88094"/>
                    <a:pt x="13295" y="101198"/>
                    <a:pt x="29518" y="101389"/>
                  </a:cubicBezTo>
                  <a:lnTo>
                    <a:pt x="79592" y="101389"/>
                  </a:lnTo>
                </a:path>
              </a:pathLst>
            </a:custGeom>
            <a:grpFill/>
            <a:ln w="15875" cap="rnd">
              <a:solidFill>
                <a:schemeClr val="bg2"/>
              </a:solidFill>
              <a:prstDash val="solid"/>
              <a:round/>
            </a:ln>
          </p:spPr>
          <p:txBody>
            <a:bodyPr rtlCol="0" anchor="ctr"/>
            <a:lstStyle/>
            <a:p>
              <a:endParaRPr lang="en-US" sz="4800"/>
            </a:p>
          </p:txBody>
        </p:sp>
        <p:sp>
          <p:nvSpPr>
            <p:cNvPr id="2287" name="Freeform: Shape 46">
              <a:extLst>
                <a:ext uri="{FF2B5EF4-FFF2-40B4-BE49-F238E27FC236}">
                  <a16:creationId xmlns:a16="http://schemas.microsoft.com/office/drawing/2014/main" id="{BB783706-C0D2-9DBD-995B-DBE4A86FDAC9}"/>
                </a:ext>
              </a:extLst>
            </p:cNvPr>
            <p:cNvSpPr/>
            <p:nvPr/>
          </p:nvSpPr>
          <p:spPr>
            <a:xfrm>
              <a:off x="5745739" y="3740212"/>
              <a:ext cx="43679" cy="95306"/>
            </a:xfrm>
            <a:custGeom>
              <a:avLst/>
              <a:gdLst>
                <a:gd name="connsiteX0" fmla="*/ 31729 w 43679"/>
                <a:gd name="connsiteY0" fmla="*/ 0 h 95306"/>
                <a:gd name="connsiteX1" fmla="*/ 43680 w 43679"/>
                <a:gd name="connsiteY1" fmla="*/ 70868 h 95306"/>
                <a:gd name="connsiteX2" fmla="*/ 21810 w 43679"/>
                <a:gd name="connsiteY2" fmla="*/ 95307 h 95306"/>
                <a:gd name="connsiteX3" fmla="*/ 0 w 43679"/>
                <a:gd name="connsiteY3" fmla="*/ 70868 h 95306"/>
                <a:gd name="connsiteX4" fmla="*/ 11951 w 43679"/>
                <a:gd name="connsiteY4" fmla="*/ 1793 h 9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79" h="95306">
                  <a:moveTo>
                    <a:pt x="31729" y="0"/>
                  </a:moveTo>
                  <a:lnTo>
                    <a:pt x="43680" y="70868"/>
                  </a:lnTo>
                  <a:lnTo>
                    <a:pt x="21810" y="95307"/>
                  </a:lnTo>
                  <a:cubicBezTo>
                    <a:pt x="21810" y="95307"/>
                    <a:pt x="0" y="71047"/>
                    <a:pt x="0" y="70868"/>
                  </a:cubicBezTo>
                  <a:lnTo>
                    <a:pt x="11951" y="1793"/>
                  </a:lnTo>
                </a:path>
              </a:pathLst>
            </a:custGeom>
            <a:grpFill/>
            <a:ln w="15875" cap="rnd">
              <a:solidFill>
                <a:schemeClr val="bg2"/>
              </a:solidFill>
              <a:prstDash val="solid"/>
              <a:round/>
            </a:ln>
          </p:spPr>
          <p:txBody>
            <a:bodyPr rtlCol="0" anchor="ctr"/>
            <a:lstStyle/>
            <a:p>
              <a:endParaRPr lang="en-US" sz="4800"/>
            </a:p>
          </p:txBody>
        </p:sp>
        <p:sp>
          <p:nvSpPr>
            <p:cNvPr id="2288" name="Rectangle: Rounded Corners 47">
              <a:extLst>
                <a:ext uri="{FF2B5EF4-FFF2-40B4-BE49-F238E27FC236}">
                  <a16:creationId xmlns:a16="http://schemas.microsoft.com/office/drawing/2014/main" id="{0170F262-D1B2-8C42-BEAB-2D0EB05E398E}"/>
                </a:ext>
              </a:extLst>
            </p:cNvPr>
            <p:cNvSpPr/>
            <p:nvPr/>
          </p:nvSpPr>
          <p:spPr>
            <a:xfrm>
              <a:off x="5722256" y="3601823"/>
              <a:ext cx="40572" cy="25514"/>
            </a:xfrm>
            <a:prstGeom prst="roundRect">
              <a:avLst/>
            </a:prstGeom>
            <a:grpFill/>
            <a:ln w="15875" cap="flat">
              <a:solidFill>
                <a:schemeClr val="bg2"/>
              </a:solidFill>
              <a:prstDash val="solid"/>
              <a:miter/>
            </a:ln>
          </p:spPr>
          <p:txBody>
            <a:bodyPr rtlCol="0" anchor="ctr"/>
            <a:lstStyle/>
            <a:p>
              <a:endParaRPr lang="en-US" sz="4800"/>
            </a:p>
          </p:txBody>
        </p:sp>
        <p:sp>
          <p:nvSpPr>
            <p:cNvPr id="2289" name="Rectangle: Rounded Corners 48">
              <a:extLst>
                <a:ext uri="{FF2B5EF4-FFF2-40B4-BE49-F238E27FC236}">
                  <a16:creationId xmlns:a16="http://schemas.microsoft.com/office/drawing/2014/main" id="{79CA78FD-82BA-4449-9BAD-B089B1D05A7B}"/>
                </a:ext>
              </a:extLst>
            </p:cNvPr>
            <p:cNvSpPr/>
            <p:nvPr/>
          </p:nvSpPr>
          <p:spPr>
            <a:xfrm>
              <a:off x="5767967" y="3601823"/>
              <a:ext cx="40572" cy="25514"/>
            </a:xfrm>
            <a:prstGeom prst="roundRect">
              <a:avLst/>
            </a:prstGeom>
            <a:grpFill/>
            <a:ln w="15875" cap="flat">
              <a:solidFill>
                <a:schemeClr val="bg2"/>
              </a:solidFill>
              <a:prstDash val="solid"/>
              <a:miter/>
            </a:ln>
          </p:spPr>
          <p:txBody>
            <a:bodyPr rtlCol="0" anchor="ctr"/>
            <a:lstStyle/>
            <a:p>
              <a:endParaRPr lang="en-US" sz="4800"/>
            </a:p>
          </p:txBody>
        </p:sp>
        <p:sp>
          <p:nvSpPr>
            <p:cNvPr id="2290" name="Freeform: Shape 49">
              <a:extLst>
                <a:ext uri="{FF2B5EF4-FFF2-40B4-BE49-F238E27FC236}">
                  <a16:creationId xmlns:a16="http://schemas.microsoft.com/office/drawing/2014/main" id="{02446D2B-8315-6FDA-68A0-EFBD0892FE9A}"/>
                </a:ext>
              </a:extLst>
            </p:cNvPr>
            <p:cNvSpPr/>
            <p:nvPr/>
          </p:nvSpPr>
          <p:spPr>
            <a:xfrm>
              <a:off x="5757451" y="3553961"/>
              <a:ext cx="38779" cy="20077"/>
            </a:xfrm>
            <a:custGeom>
              <a:avLst/>
              <a:gdLst>
                <a:gd name="connsiteX0" fmla="*/ 38780 w 38779"/>
                <a:gd name="connsiteY0" fmla="*/ 0 h 20077"/>
                <a:gd name="connsiteX1" fmla="*/ 0 w 38779"/>
                <a:gd name="connsiteY1" fmla="*/ 20077 h 20077"/>
              </a:gdLst>
              <a:ahLst/>
              <a:cxnLst>
                <a:cxn ang="0">
                  <a:pos x="connsiteX0" y="connsiteY0"/>
                </a:cxn>
                <a:cxn ang="0">
                  <a:pos x="connsiteX1" y="connsiteY1"/>
                </a:cxn>
              </a:cxnLst>
              <a:rect l="l" t="t" r="r" b="b"/>
              <a:pathLst>
                <a:path w="38779" h="20077">
                  <a:moveTo>
                    <a:pt x="38780" y="0"/>
                  </a:moveTo>
                  <a:cubicBezTo>
                    <a:pt x="38780" y="0"/>
                    <a:pt x="34119" y="13265"/>
                    <a:pt x="0" y="20077"/>
                  </a:cubicBezTo>
                </a:path>
              </a:pathLst>
            </a:custGeom>
            <a:grpFill/>
            <a:ln w="15875" cap="rnd">
              <a:solidFill>
                <a:schemeClr val="bg2"/>
              </a:solidFill>
              <a:prstDash val="solid"/>
              <a:round/>
            </a:ln>
          </p:spPr>
          <p:txBody>
            <a:bodyPr rtlCol="0" anchor="ctr"/>
            <a:lstStyle/>
            <a:p>
              <a:endParaRPr lang="en-US" sz="4800"/>
            </a:p>
          </p:txBody>
        </p:sp>
        <p:sp>
          <p:nvSpPr>
            <p:cNvPr id="2291" name="Freeform: Shape 50">
              <a:extLst>
                <a:ext uri="{FF2B5EF4-FFF2-40B4-BE49-F238E27FC236}">
                  <a16:creationId xmlns:a16="http://schemas.microsoft.com/office/drawing/2014/main" id="{D549B7F4-7500-F053-45E3-5FC7C5C52BD0}"/>
                </a:ext>
              </a:extLst>
            </p:cNvPr>
            <p:cNvSpPr/>
            <p:nvPr/>
          </p:nvSpPr>
          <p:spPr>
            <a:xfrm>
              <a:off x="5787806" y="3700619"/>
              <a:ext cx="79591" cy="101258"/>
            </a:xfrm>
            <a:custGeom>
              <a:avLst/>
              <a:gdLst>
                <a:gd name="connsiteX0" fmla="*/ 14221 w 79591"/>
                <a:gd name="connsiteY0" fmla="*/ 36 h 101258"/>
                <a:gd name="connsiteX1" fmla="*/ 29279 w 79591"/>
                <a:gd name="connsiteY1" fmla="*/ 1710 h 101258"/>
                <a:gd name="connsiteX2" fmla="*/ 79592 w 79591"/>
                <a:gd name="connsiteY2" fmla="*/ 51544 h 101258"/>
                <a:gd name="connsiteX3" fmla="*/ 79592 w 79591"/>
                <a:gd name="connsiteY3" fmla="*/ 71741 h 101258"/>
                <a:gd name="connsiteX4" fmla="*/ 50073 w 79591"/>
                <a:gd name="connsiteY4" fmla="*/ 101259 h 101258"/>
                <a:gd name="connsiteX5" fmla="*/ 0 w 79591"/>
                <a:gd name="connsiteY5" fmla="*/ 101259 h 10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91" h="101258">
                  <a:moveTo>
                    <a:pt x="14221" y="36"/>
                  </a:moveTo>
                  <a:cubicBezTo>
                    <a:pt x="19294" y="-155"/>
                    <a:pt x="24374" y="407"/>
                    <a:pt x="29279" y="1710"/>
                  </a:cubicBezTo>
                  <a:cubicBezTo>
                    <a:pt x="56885" y="11270"/>
                    <a:pt x="79353" y="24237"/>
                    <a:pt x="79592" y="51544"/>
                  </a:cubicBezTo>
                  <a:lnTo>
                    <a:pt x="79592" y="71741"/>
                  </a:lnTo>
                  <a:cubicBezTo>
                    <a:pt x="79401" y="87964"/>
                    <a:pt x="66297" y="101068"/>
                    <a:pt x="50073" y="101259"/>
                  </a:cubicBezTo>
                  <a:lnTo>
                    <a:pt x="0" y="101259"/>
                  </a:lnTo>
                </a:path>
              </a:pathLst>
            </a:custGeom>
            <a:grpFill/>
            <a:ln w="15875" cap="rnd">
              <a:solidFill>
                <a:schemeClr val="bg2"/>
              </a:solidFill>
              <a:prstDash val="solid"/>
              <a:round/>
            </a:ln>
          </p:spPr>
          <p:txBody>
            <a:bodyPr rtlCol="0" anchor="ctr"/>
            <a:lstStyle/>
            <a:p>
              <a:endParaRPr lang="en-US" sz="4800"/>
            </a:p>
          </p:txBody>
        </p:sp>
        <p:sp>
          <p:nvSpPr>
            <p:cNvPr id="2292" name="Freeform: Shape 51">
              <a:extLst>
                <a:ext uri="{FF2B5EF4-FFF2-40B4-BE49-F238E27FC236}">
                  <a16:creationId xmlns:a16="http://schemas.microsoft.com/office/drawing/2014/main" id="{5B0D78E4-931C-FB83-FC98-E2D7373272D7}"/>
                </a:ext>
              </a:extLst>
            </p:cNvPr>
            <p:cNvSpPr/>
            <p:nvPr/>
          </p:nvSpPr>
          <p:spPr>
            <a:xfrm>
              <a:off x="5750281" y="3711889"/>
              <a:ext cx="30892" cy="29816"/>
            </a:xfrm>
            <a:custGeom>
              <a:avLst/>
              <a:gdLst>
                <a:gd name="connsiteX0" fmla="*/ 30892 w 30892"/>
                <a:gd name="connsiteY0" fmla="*/ 0 h 29816"/>
                <a:gd name="connsiteX1" fmla="*/ 28383 w 30892"/>
                <a:gd name="connsiteY1" fmla="*/ 21212 h 29816"/>
                <a:gd name="connsiteX2" fmla="*/ 19778 w 30892"/>
                <a:gd name="connsiteY2" fmla="*/ 29817 h 29816"/>
                <a:gd name="connsiteX3" fmla="*/ 12548 w 30892"/>
                <a:gd name="connsiteY3" fmla="*/ 29817 h 29816"/>
                <a:gd name="connsiteX4" fmla="*/ 3944 w 30892"/>
                <a:gd name="connsiteY4" fmla="*/ 21212 h 29816"/>
                <a:gd name="connsiteX5" fmla="*/ 0 w 30892"/>
                <a:gd name="connsiteY5" fmla="*/ 359 h 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92" h="29816">
                  <a:moveTo>
                    <a:pt x="30892" y="0"/>
                  </a:moveTo>
                  <a:lnTo>
                    <a:pt x="28383" y="21212"/>
                  </a:lnTo>
                  <a:cubicBezTo>
                    <a:pt x="28353" y="25951"/>
                    <a:pt x="24517" y="29787"/>
                    <a:pt x="19778" y="29817"/>
                  </a:cubicBezTo>
                  <a:lnTo>
                    <a:pt x="12548" y="29817"/>
                  </a:lnTo>
                  <a:cubicBezTo>
                    <a:pt x="7810" y="29787"/>
                    <a:pt x="3973" y="25951"/>
                    <a:pt x="3944" y="21212"/>
                  </a:cubicBezTo>
                  <a:lnTo>
                    <a:pt x="0" y="359"/>
                  </a:lnTo>
                </a:path>
              </a:pathLst>
            </a:custGeom>
            <a:grpFill/>
            <a:ln w="15875" cap="rnd">
              <a:solidFill>
                <a:schemeClr val="bg2"/>
              </a:solidFill>
              <a:prstDash val="solid"/>
              <a:round/>
            </a:ln>
          </p:spPr>
          <p:txBody>
            <a:bodyPr rtlCol="0" anchor="ctr"/>
            <a:lstStyle/>
            <a:p>
              <a:endParaRPr lang="en-US" sz="4800"/>
            </a:p>
          </p:txBody>
        </p:sp>
        <p:sp>
          <p:nvSpPr>
            <p:cNvPr id="2293" name="Freeform: Shape 52">
              <a:extLst>
                <a:ext uri="{FF2B5EF4-FFF2-40B4-BE49-F238E27FC236}">
                  <a16:creationId xmlns:a16="http://schemas.microsoft.com/office/drawing/2014/main" id="{CAFB15B2-5328-1C5B-3324-3348D4652D17}"/>
                </a:ext>
              </a:extLst>
            </p:cNvPr>
            <p:cNvSpPr/>
            <p:nvPr/>
          </p:nvSpPr>
          <p:spPr>
            <a:xfrm>
              <a:off x="5757451" y="3662712"/>
              <a:ext cx="20495" cy="3273"/>
            </a:xfrm>
            <a:custGeom>
              <a:avLst/>
              <a:gdLst>
                <a:gd name="connsiteX0" fmla="*/ 0 w 20495"/>
                <a:gd name="connsiteY0" fmla="*/ 3227 h 3273"/>
                <a:gd name="connsiteX1" fmla="*/ 20495 w 20495"/>
                <a:gd name="connsiteY1" fmla="*/ 0 h 3273"/>
              </a:gdLst>
              <a:ahLst/>
              <a:cxnLst>
                <a:cxn ang="0">
                  <a:pos x="connsiteX0" y="connsiteY0"/>
                </a:cxn>
                <a:cxn ang="0">
                  <a:pos x="connsiteX1" y="connsiteY1"/>
                </a:cxn>
              </a:cxnLst>
              <a:rect l="l" t="t" r="r" b="b"/>
              <a:pathLst>
                <a:path w="20495" h="3273">
                  <a:moveTo>
                    <a:pt x="0" y="3227"/>
                  </a:moveTo>
                  <a:cubicBezTo>
                    <a:pt x="6979" y="3520"/>
                    <a:pt x="13946" y="2420"/>
                    <a:pt x="20495" y="0"/>
                  </a:cubicBezTo>
                </a:path>
              </a:pathLst>
            </a:custGeom>
            <a:grpFill/>
            <a:ln w="15875" cap="rnd">
              <a:solidFill>
                <a:schemeClr val="bg2"/>
              </a:solidFill>
              <a:prstDash val="solid"/>
              <a:round/>
            </a:ln>
          </p:spPr>
          <p:txBody>
            <a:bodyPr rtlCol="0" anchor="ctr"/>
            <a:lstStyle/>
            <a:p>
              <a:endParaRPr lang="en-US" sz="4800"/>
            </a:p>
          </p:txBody>
        </p:sp>
      </p:grpSp>
      <p:grpSp>
        <p:nvGrpSpPr>
          <p:cNvPr id="10" name="Group 9">
            <a:extLst>
              <a:ext uri="{FF2B5EF4-FFF2-40B4-BE49-F238E27FC236}">
                <a16:creationId xmlns:a16="http://schemas.microsoft.com/office/drawing/2014/main" id="{E8E53EC1-35B5-5506-8DA6-FD7E8D73ADF9}"/>
              </a:ext>
            </a:extLst>
          </p:cNvPr>
          <p:cNvGrpSpPr/>
          <p:nvPr/>
        </p:nvGrpSpPr>
        <p:grpSpPr>
          <a:xfrm>
            <a:off x="10358238" y="1845414"/>
            <a:ext cx="725670" cy="647109"/>
            <a:chOff x="15476459" y="2806220"/>
            <a:chExt cx="1134872" cy="1012013"/>
          </a:xfrm>
        </p:grpSpPr>
        <p:pic>
          <p:nvPicPr>
            <p:cNvPr id="2306" name="Graphic 2305">
              <a:extLst>
                <a:ext uri="{FF2B5EF4-FFF2-40B4-BE49-F238E27FC236}">
                  <a16:creationId xmlns:a16="http://schemas.microsoft.com/office/drawing/2014/main" id="{BA43A9FB-DDF4-BE19-3556-ECCE1135D9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27331" y="3447339"/>
              <a:ext cx="1084000" cy="370894"/>
            </a:xfrm>
            <a:prstGeom prst="rect">
              <a:avLst/>
            </a:prstGeom>
          </p:spPr>
        </p:pic>
        <p:sp>
          <p:nvSpPr>
            <p:cNvPr id="2307" name="Freeform 13">
              <a:extLst>
                <a:ext uri="{FF2B5EF4-FFF2-40B4-BE49-F238E27FC236}">
                  <a16:creationId xmlns:a16="http://schemas.microsoft.com/office/drawing/2014/main" id="{D4F26F51-4DD8-74C6-E307-2EE29EC3509A}"/>
                </a:ext>
              </a:extLst>
            </p:cNvPr>
            <p:cNvSpPr>
              <a:spLocks noChangeAspect="1" noEditPoints="1"/>
            </p:cNvSpPr>
            <p:nvPr/>
          </p:nvSpPr>
          <p:spPr bwMode="auto">
            <a:xfrm>
              <a:off x="15476459" y="2806220"/>
              <a:ext cx="662457" cy="649076"/>
            </a:xfrm>
            <a:custGeom>
              <a:avLst/>
              <a:gdLst>
                <a:gd name="T0" fmla="*/ 633 w 4799"/>
                <a:gd name="T1" fmla="*/ 981 h 4799"/>
                <a:gd name="T2" fmla="*/ 530 w 4799"/>
                <a:gd name="T3" fmla="*/ 1751 h 4799"/>
                <a:gd name="T4" fmla="*/ 1038 w 4799"/>
                <a:gd name="T5" fmla="*/ 2458 h 4799"/>
                <a:gd name="T6" fmla="*/ 1191 w 4799"/>
                <a:gd name="T7" fmla="*/ 3153 h 4799"/>
                <a:gd name="T8" fmla="*/ 1627 w 4799"/>
                <a:gd name="T9" fmla="*/ 4419 h 4799"/>
                <a:gd name="T10" fmla="*/ 1788 w 4799"/>
                <a:gd name="T11" fmla="*/ 3724 h 4799"/>
                <a:gd name="T12" fmla="*/ 2228 w 4799"/>
                <a:gd name="T13" fmla="*/ 2822 h 4799"/>
                <a:gd name="T14" fmla="*/ 1833 w 4799"/>
                <a:gd name="T15" fmla="*/ 2590 h 4799"/>
                <a:gd name="T16" fmla="*/ 1333 w 4799"/>
                <a:gd name="T17" fmla="*/ 2216 h 4799"/>
                <a:gd name="T18" fmla="*/ 1141 w 4799"/>
                <a:gd name="T19" fmla="*/ 1911 h 4799"/>
                <a:gd name="T20" fmla="*/ 1624 w 4799"/>
                <a:gd name="T21" fmla="*/ 1747 h 4799"/>
                <a:gd name="T22" fmla="*/ 2208 w 4799"/>
                <a:gd name="T23" fmla="*/ 901 h 4799"/>
                <a:gd name="T24" fmla="*/ 1714 w 4799"/>
                <a:gd name="T25" fmla="*/ 1008 h 4799"/>
                <a:gd name="T26" fmla="*/ 1766 w 4799"/>
                <a:gd name="T27" fmla="*/ 760 h 4799"/>
                <a:gd name="T28" fmla="*/ 1736 w 4799"/>
                <a:gd name="T29" fmla="*/ 375 h 4799"/>
                <a:gd name="T30" fmla="*/ 3520 w 4799"/>
                <a:gd name="T31" fmla="*/ 676 h 4799"/>
                <a:gd name="T32" fmla="*/ 2960 w 4799"/>
                <a:gd name="T33" fmla="*/ 798 h 4799"/>
                <a:gd name="T34" fmla="*/ 2991 w 4799"/>
                <a:gd name="T35" fmla="*/ 1090 h 4799"/>
                <a:gd name="T36" fmla="*/ 2681 w 4799"/>
                <a:gd name="T37" fmla="*/ 1505 h 4799"/>
                <a:gd name="T38" fmla="*/ 3157 w 4799"/>
                <a:gd name="T39" fmla="*/ 1418 h 4799"/>
                <a:gd name="T40" fmla="*/ 2290 w 4799"/>
                <a:gd name="T41" fmla="*/ 1812 h 4799"/>
                <a:gd name="T42" fmla="*/ 2983 w 4799"/>
                <a:gd name="T43" fmla="*/ 3050 h 4799"/>
                <a:gd name="T44" fmla="*/ 3331 w 4799"/>
                <a:gd name="T45" fmla="*/ 4079 h 4799"/>
                <a:gd name="T46" fmla="*/ 3794 w 4799"/>
                <a:gd name="T47" fmla="*/ 3404 h 4799"/>
                <a:gd name="T48" fmla="*/ 4228 w 4799"/>
                <a:gd name="T49" fmla="*/ 2372 h 4799"/>
                <a:gd name="T50" fmla="*/ 4077 w 4799"/>
                <a:gd name="T51" fmla="*/ 2260 h 4799"/>
                <a:gd name="T52" fmla="*/ 4663 w 4799"/>
                <a:gd name="T53" fmla="*/ 2291 h 4799"/>
                <a:gd name="T54" fmla="*/ 1007 w 4799"/>
                <a:gd name="T55" fmla="*/ 598 h 4799"/>
                <a:gd name="T56" fmla="*/ 1498 w 4799"/>
                <a:gd name="T57" fmla="*/ 783 h 4799"/>
                <a:gd name="T58" fmla="*/ 1794 w 4799"/>
                <a:gd name="T59" fmla="*/ 1116 h 4799"/>
                <a:gd name="T60" fmla="*/ 2075 w 4799"/>
                <a:gd name="T61" fmla="*/ 920 h 4799"/>
                <a:gd name="T62" fmla="*/ 1510 w 4799"/>
                <a:gd name="T63" fmla="*/ 1676 h 4799"/>
                <a:gd name="T64" fmla="*/ 1153 w 4799"/>
                <a:gd name="T65" fmla="*/ 2068 h 4799"/>
                <a:gd name="T66" fmla="*/ 1697 w 4799"/>
                <a:gd name="T67" fmla="*/ 2663 h 4799"/>
                <a:gd name="T68" fmla="*/ 2063 w 4799"/>
                <a:gd name="T69" fmla="*/ 2870 h 4799"/>
                <a:gd name="T70" fmla="*/ 1804 w 4799"/>
                <a:gd name="T71" fmla="*/ 3560 h 4799"/>
                <a:gd name="T72" fmla="*/ 1550 w 4799"/>
                <a:gd name="T73" fmla="*/ 4230 h 4799"/>
                <a:gd name="T74" fmla="*/ 1322 w 4799"/>
                <a:gd name="T75" fmla="*/ 3136 h 4799"/>
                <a:gd name="T76" fmla="*/ 1214 w 4799"/>
                <a:gd name="T77" fmla="*/ 2344 h 4799"/>
                <a:gd name="T78" fmla="*/ 905 w 4799"/>
                <a:gd name="T79" fmla="*/ 2089 h 4799"/>
                <a:gd name="T80" fmla="*/ 762 w 4799"/>
                <a:gd name="T81" fmla="*/ 1053 h 4799"/>
                <a:gd name="T82" fmla="*/ 3844 w 4799"/>
                <a:gd name="T83" fmla="*/ 711 h 4799"/>
                <a:gd name="T84" fmla="*/ 4377 w 4799"/>
                <a:gd name="T85" fmla="*/ 1984 h 4799"/>
                <a:gd name="T86" fmla="*/ 3888 w 4799"/>
                <a:gd name="T87" fmla="*/ 1860 h 4799"/>
                <a:gd name="T88" fmla="*/ 3889 w 4799"/>
                <a:gd name="T89" fmla="*/ 2155 h 4799"/>
                <a:gd name="T90" fmla="*/ 3982 w 4799"/>
                <a:gd name="T91" fmla="*/ 2453 h 4799"/>
                <a:gd name="T92" fmla="*/ 3696 w 4799"/>
                <a:gd name="T93" fmla="*/ 3313 h 4799"/>
                <a:gd name="T94" fmla="*/ 3354 w 4799"/>
                <a:gd name="T95" fmla="*/ 3947 h 4799"/>
                <a:gd name="T96" fmla="*/ 3116 w 4799"/>
                <a:gd name="T97" fmla="*/ 3035 h 4799"/>
                <a:gd name="T98" fmla="*/ 2391 w 4799"/>
                <a:gd name="T99" fmla="*/ 1899 h 4799"/>
                <a:gd name="T100" fmla="*/ 3414 w 4799"/>
                <a:gd name="T101" fmla="*/ 1708 h 4799"/>
                <a:gd name="T102" fmla="*/ 2929 w 4799"/>
                <a:gd name="T103" fmla="*/ 1346 h 4799"/>
                <a:gd name="T104" fmla="*/ 2924 w 4799"/>
                <a:gd name="T105" fmla="*/ 1228 h 4799"/>
                <a:gd name="T106" fmla="*/ 3088 w 4799"/>
                <a:gd name="T107" fmla="*/ 937 h 4799"/>
                <a:gd name="T108" fmla="*/ 3073 w 4799"/>
                <a:gd name="T109" fmla="*/ 870 h 4799"/>
                <a:gd name="T110" fmla="*/ 3580 w 4799"/>
                <a:gd name="T111" fmla="*/ 795 h 4799"/>
                <a:gd name="T112" fmla="*/ 4796 w 4799"/>
                <a:gd name="T113" fmla="*/ 2282 h 4799"/>
                <a:gd name="T114" fmla="*/ 3938 w 4799"/>
                <a:gd name="T115" fmla="*/ 556 h 4799"/>
                <a:gd name="T116" fmla="*/ 2399 w 4799"/>
                <a:gd name="T117" fmla="*/ 4799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9" h="4799">
                  <a:moveTo>
                    <a:pt x="2399" y="4665"/>
                  </a:moveTo>
                  <a:lnTo>
                    <a:pt x="2399" y="4665"/>
                  </a:lnTo>
                  <a:cubicBezTo>
                    <a:pt x="1150" y="4665"/>
                    <a:pt x="133" y="3648"/>
                    <a:pt x="133" y="2399"/>
                  </a:cubicBezTo>
                  <a:cubicBezTo>
                    <a:pt x="133" y="1883"/>
                    <a:pt x="311" y="1380"/>
                    <a:pt x="630" y="982"/>
                  </a:cubicBezTo>
                  <a:cubicBezTo>
                    <a:pt x="631" y="982"/>
                    <a:pt x="632" y="981"/>
                    <a:pt x="633" y="981"/>
                  </a:cubicBezTo>
                  <a:cubicBezTo>
                    <a:pt x="633" y="990"/>
                    <a:pt x="633" y="1006"/>
                    <a:pt x="629" y="1035"/>
                  </a:cubicBezTo>
                  <a:cubicBezTo>
                    <a:pt x="627" y="1047"/>
                    <a:pt x="609" y="1078"/>
                    <a:pt x="598" y="1097"/>
                  </a:cubicBezTo>
                  <a:cubicBezTo>
                    <a:pt x="585" y="1118"/>
                    <a:pt x="573" y="1138"/>
                    <a:pt x="566" y="1157"/>
                  </a:cubicBezTo>
                  <a:cubicBezTo>
                    <a:pt x="494" y="1358"/>
                    <a:pt x="452" y="1506"/>
                    <a:pt x="520" y="1721"/>
                  </a:cubicBezTo>
                  <a:lnTo>
                    <a:pt x="530" y="1751"/>
                  </a:lnTo>
                  <a:cubicBezTo>
                    <a:pt x="589" y="1939"/>
                    <a:pt x="650" y="2133"/>
                    <a:pt x="856" y="2213"/>
                  </a:cubicBezTo>
                  <a:cubicBezTo>
                    <a:pt x="911" y="2235"/>
                    <a:pt x="920" y="2247"/>
                    <a:pt x="944" y="2281"/>
                  </a:cubicBezTo>
                  <a:cubicBezTo>
                    <a:pt x="958" y="2301"/>
                    <a:pt x="975" y="2326"/>
                    <a:pt x="1003" y="2357"/>
                  </a:cubicBezTo>
                  <a:cubicBezTo>
                    <a:pt x="1004" y="2358"/>
                    <a:pt x="1034" y="2385"/>
                    <a:pt x="1071" y="2405"/>
                  </a:cubicBezTo>
                  <a:cubicBezTo>
                    <a:pt x="1063" y="2422"/>
                    <a:pt x="1050" y="2439"/>
                    <a:pt x="1038" y="2458"/>
                  </a:cubicBezTo>
                  <a:cubicBezTo>
                    <a:pt x="1017" y="2487"/>
                    <a:pt x="996" y="2517"/>
                    <a:pt x="983" y="2552"/>
                  </a:cubicBezTo>
                  <a:cubicBezTo>
                    <a:pt x="949" y="2646"/>
                    <a:pt x="945" y="2747"/>
                    <a:pt x="972" y="2837"/>
                  </a:cubicBezTo>
                  <a:cubicBezTo>
                    <a:pt x="998" y="2920"/>
                    <a:pt x="1055" y="2972"/>
                    <a:pt x="1106" y="3018"/>
                  </a:cubicBezTo>
                  <a:cubicBezTo>
                    <a:pt x="1158" y="3065"/>
                    <a:pt x="1188" y="3095"/>
                    <a:pt x="1188" y="3136"/>
                  </a:cubicBezTo>
                  <a:cubicBezTo>
                    <a:pt x="1188" y="3142"/>
                    <a:pt x="1190" y="3148"/>
                    <a:pt x="1191" y="3153"/>
                  </a:cubicBezTo>
                  <a:cubicBezTo>
                    <a:pt x="1190" y="3156"/>
                    <a:pt x="1189" y="3157"/>
                    <a:pt x="1189" y="3160"/>
                  </a:cubicBezTo>
                  <a:cubicBezTo>
                    <a:pt x="1150" y="3393"/>
                    <a:pt x="1161" y="3652"/>
                    <a:pt x="1222" y="3929"/>
                  </a:cubicBezTo>
                  <a:cubicBezTo>
                    <a:pt x="1251" y="4063"/>
                    <a:pt x="1284" y="4154"/>
                    <a:pt x="1373" y="4255"/>
                  </a:cubicBezTo>
                  <a:cubicBezTo>
                    <a:pt x="1374" y="4256"/>
                    <a:pt x="1536" y="4422"/>
                    <a:pt x="1613" y="4422"/>
                  </a:cubicBezTo>
                  <a:cubicBezTo>
                    <a:pt x="1618" y="4422"/>
                    <a:pt x="1623" y="4421"/>
                    <a:pt x="1627" y="4419"/>
                  </a:cubicBezTo>
                  <a:cubicBezTo>
                    <a:pt x="1652" y="4411"/>
                    <a:pt x="1670" y="4388"/>
                    <a:pt x="1672" y="4361"/>
                  </a:cubicBezTo>
                  <a:cubicBezTo>
                    <a:pt x="1679" y="4279"/>
                    <a:pt x="1688" y="4196"/>
                    <a:pt x="1698" y="4113"/>
                  </a:cubicBezTo>
                  <a:cubicBezTo>
                    <a:pt x="1704" y="4059"/>
                    <a:pt x="1710" y="4004"/>
                    <a:pt x="1715" y="3950"/>
                  </a:cubicBezTo>
                  <a:lnTo>
                    <a:pt x="1717" y="3927"/>
                  </a:lnTo>
                  <a:cubicBezTo>
                    <a:pt x="1725" y="3843"/>
                    <a:pt x="1732" y="3770"/>
                    <a:pt x="1788" y="3724"/>
                  </a:cubicBezTo>
                  <a:cubicBezTo>
                    <a:pt x="1808" y="3706"/>
                    <a:pt x="1833" y="3695"/>
                    <a:pt x="1861" y="3682"/>
                  </a:cubicBezTo>
                  <a:cubicBezTo>
                    <a:pt x="1898" y="3664"/>
                    <a:pt x="1941" y="3645"/>
                    <a:pt x="1979" y="3606"/>
                  </a:cubicBezTo>
                  <a:cubicBezTo>
                    <a:pt x="2060" y="3527"/>
                    <a:pt x="2157" y="3382"/>
                    <a:pt x="2205" y="3268"/>
                  </a:cubicBezTo>
                  <a:cubicBezTo>
                    <a:pt x="2210" y="3257"/>
                    <a:pt x="2215" y="3244"/>
                    <a:pt x="2221" y="3231"/>
                  </a:cubicBezTo>
                  <a:cubicBezTo>
                    <a:pt x="2272" y="3117"/>
                    <a:pt x="2348" y="2945"/>
                    <a:pt x="2228" y="2822"/>
                  </a:cubicBezTo>
                  <a:cubicBezTo>
                    <a:pt x="2202" y="2795"/>
                    <a:pt x="2165" y="2774"/>
                    <a:pt x="2129" y="2753"/>
                  </a:cubicBezTo>
                  <a:cubicBezTo>
                    <a:pt x="2100" y="2737"/>
                    <a:pt x="2071" y="2721"/>
                    <a:pt x="2054" y="2705"/>
                  </a:cubicBezTo>
                  <a:lnTo>
                    <a:pt x="2041" y="2693"/>
                  </a:lnTo>
                  <a:cubicBezTo>
                    <a:pt x="1998" y="2655"/>
                    <a:pt x="1973" y="2631"/>
                    <a:pt x="1910" y="2610"/>
                  </a:cubicBezTo>
                  <a:cubicBezTo>
                    <a:pt x="1876" y="2598"/>
                    <a:pt x="1851" y="2593"/>
                    <a:pt x="1833" y="2590"/>
                  </a:cubicBezTo>
                  <a:cubicBezTo>
                    <a:pt x="1810" y="2586"/>
                    <a:pt x="1809" y="2586"/>
                    <a:pt x="1793" y="2570"/>
                  </a:cubicBezTo>
                  <a:cubicBezTo>
                    <a:pt x="1776" y="2553"/>
                    <a:pt x="1761" y="2528"/>
                    <a:pt x="1744" y="2501"/>
                  </a:cubicBezTo>
                  <a:cubicBezTo>
                    <a:pt x="1720" y="2463"/>
                    <a:pt x="1692" y="2419"/>
                    <a:pt x="1652" y="2384"/>
                  </a:cubicBezTo>
                  <a:cubicBezTo>
                    <a:pt x="1593" y="2331"/>
                    <a:pt x="1526" y="2306"/>
                    <a:pt x="1467" y="2283"/>
                  </a:cubicBezTo>
                  <a:cubicBezTo>
                    <a:pt x="1418" y="2264"/>
                    <a:pt x="1372" y="2246"/>
                    <a:pt x="1333" y="2216"/>
                  </a:cubicBezTo>
                  <a:cubicBezTo>
                    <a:pt x="1276" y="2171"/>
                    <a:pt x="1279" y="2147"/>
                    <a:pt x="1286" y="2083"/>
                  </a:cubicBezTo>
                  <a:cubicBezTo>
                    <a:pt x="1290" y="2047"/>
                    <a:pt x="1294" y="2003"/>
                    <a:pt x="1286" y="1952"/>
                  </a:cubicBezTo>
                  <a:cubicBezTo>
                    <a:pt x="1283" y="1933"/>
                    <a:pt x="1272" y="1916"/>
                    <a:pt x="1256" y="1906"/>
                  </a:cubicBezTo>
                  <a:cubicBezTo>
                    <a:pt x="1239" y="1895"/>
                    <a:pt x="1219" y="1893"/>
                    <a:pt x="1201" y="1898"/>
                  </a:cubicBezTo>
                  <a:cubicBezTo>
                    <a:pt x="1172" y="1907"/>
                    <a:pt x="1153" y="1910"/>
                    <a:pt x="1141" y="1911"/>
                  </a:cubicBezTo>
                  <a:cubicBezTo>
                    <a:pt x="1144" y="1899"/>
                    <a:pt x="1151" y="1880"/>
                    <a:pt x="1166" y="1852"/>
                  </a:cubicBezTo>
                  <a:cubicBezTo>
                    <a:pt x="1196" y="1796"/>
                    <a:pt x="1337" y="1727"/>
                    <a:pt x="1394" y="1752"/>
                  </a:cubicBezTo>
                  <a:cubicBezTo>
                    <a:pt x="1405" y="1757"/>
                    <a:pt x="1415" y="1771"/>
                    <a:pt x="1425" y="1786"/>
                  </a:cubicBezTo>
                  <a:cubicBezTo>
                    <a:pt x="1441" y="1809"/>
                    <a:pt x="1468" y="1847"/>
                    <a:pt x="1518" y="1844"/>
                  </a:cubicBezTo>
                  <a:cubicBezTo>
                    <a:pt x="1570" y="1841"/>
                    <a:pt x="1600" y="1792"/>
                    <a:pt x="1624" y="1747"/>
                  </a:cubicBezTo>
                  <a:cubicBezTo>
                    <a:pt x="1644" y="1712"/>
                    <a:pt x="1649" y="1674"/>
                    <a:pt x="1653" y="1641"/>
                  </a:cubicBezTo>
                  <a:cubicBezTo>
                    <a:pt x="1657" y="1616"/>
                    <a:pt x="1660" y="1592"/>
                    <a:pt x="1669" y="1575"/>
                  </a:cubicBezTo>
                  <a:cubicBezTo>
                    <a:pt x="1689" y="1534"/>
                    <a:pt x="1738" y="1475"/>
                    <a:pt x="1799" y="1418"/>
                  </a:cubicBezTo>
                  <a:cubicBezTo>
                    <a:pt x="1821" y="1397"/>
                    <a:pt x="1857" y="1370"/>
                    <a:pt x="1894" y="1342"/>
                  </a:cubicBezTo>
                  <a:cubicBezTo>
                    <a:pt x="2038" y="1233"/>
                    <a:pt x="2234" y="1084"/>
                    <a:pt x="2208" y="901"/>
                  </a:cubicBezTo>
                  <a:cubicBezTo>
                    <a:pt x="2197" y="829"/>
                    <a:pt x="2138" y="761"/>
                    <a:pt x="2061" y="732"/>
                  </a:cubicBezTo>
                  <a:cubicBezTo>
                    <a:pt x="1991" y="706"/>
                    <a:pt x="1921" y="717"/>
                    <a:pt x="1869" y="762"/>
                  </a:cubicBezTo>
                  <a:cubicBezTo>
                    <a:pt x="1822" y="802"/>
                    <a:pt x="1822" y="855"/>
                    <a:pt x="1822" y="887"/>
                  </a:cubicBezTo>
                  <a:cubicBezTo>
                    <a:pt x="1822" y="896"/>
                    <a:pt x="1822" y="910"/>
                    <a:pt x="1820" y="914"/>
                  </a:cubicBezTo>
                  <a:cubicBezTo>
                    <a:pt x="1806" y="940"/>
                    <a:pt x="1753" y="979"/>
                    <a:pt x="1714" y="1008"/>
                  </a:cubicBezTo>
                  <a:cubicBezTo>
                    <a:pt x="1706" y="1014"/>
                    <a:pt x="1697" y="1021"/>
                    <a:pt x="1689" y="1027"/>
                  </a:cubicBezTo>
                  <a:cubicBezTo>
                    <a:pt x="1682" y="1022"/>
                    <a:pt x="1674" y="1018"/>
                    <a:pt x="1667" y="1013"/>
                  </a:cubicBezTo>
                  <a:cubicBezTo>
                    <a:pt x="1628" y="990"/>
                    <a:pt x="1588" y="966"/>
                    <a:pt x="1582" y="940"/>
                  </a:cubicBezTo>
                  <a:cubicBezTo>
                    <a:pt x="1577" y="921"/>
                    <a:pt x="1588" y="891"/>
                    <a:pt x="1611" y="855"/>
                  </a:cubicBezTo>
                  <a:cubicBezTo>
                    <a:pt x="1636" y="815"/>
                    <a:pt x="1699" y="788"/>
                    <a:pt x="1766" y="760"/>
                  </a:cubicBezTo>
                  <a:cubicBezTo>
                    <a:pt x="1862" y="720"/>
                    <a:pt x="1970" y="675"/>
                    <a:pt x="2024" y="569"/>
                  </a:cubicBezTo>
                  <a:cubicBezTo>
                    <a:pt x="2036" y="546"/>
                    <a:pt x="2033" y="519"/>
                    <a:pt x="2018" y="498"/>
                  </a:cubicBezTo>
                  <a:cubicBezTo>
                    <a:pt x="2011" y="488"/>
                    <a:pt x="2001" y="481"/>
                    <a:pt x="1990" y="476"/>
                  </a:cubicBezTo>
                  <a:cubicBezTo>
                    <a:pt x="1987" y="473"/>
                    <a:pt x="1983" y="469"/>
                    <a:pt x="1979" y="465"/>
                  </a:cubicBezTo>
                  <a:cubicBezTo>
                    <a:pt x="1937" y="423"/>
                    <a:pt x="1850" y="336"/>
                    <a:pt x="1736" y="375"/>
                  </a:cubicBezTo>
                  <a:cubicBezTo>
                    <a:pt x="1730" y="377"/>
                    <a:pt x="1724" y="380"/>
                    <a:pt x="1719" y="384"/>
                  </a:cubicBezTo>
                  <a:cubicBezTo>
                    <a:pt x="1601" y="467"/>
                    <a:pt x="1383" y="473"/>
                    <a:pt x="1196" y="469"/>
                  </a:cubicBezTo>
                  <a:cubicBezTo>
                    <a:pt x="1550" y="251"/>
                    <a:pt x="1971" y="132"/>
                    <a:pt x="2399" y="132"/>
                  </a:cubicBezTo>
                  <a:cubicBezTo>
                    <a:pt x="2889" y="132"/>
                    <a:pt x="3366" y="291"/>
                    <a:pt x="3755" y="583"/>
                  </a:cubicBezTo>
                  <a:cubicBezTo>
                    <a:pt x="3671" y="599"/>
                    <a:pt x="3587" y="642"/>
                    <a:pt x="3520" y="676"/>
                  </a:cubicBezTo>
                  <a:cubicBezTo>
                    <a:pt x="3492" y="690"/>
                    <a:pt x="3454" y="709"/>
                    <a:pt x="3446" y="711"/>
                  </a:cubicBezTo>
                  <a:cubicBezTo>
                    <a:pt x="3414" y="712"/>
                    <a:pt x="3410" y="708"/>
                    <a:pt x="3395" y="693"/>
                  </a:cubicBezTo>
                  <a:cubicBezTo>
                    <a:pt x="3380" y="678"/>
                    <a:pt x="3359" y="658"/>
                    <a:pt x="3323" y="644"/>
                  </a:cubicBezTo>
                  <a:cubicBezTo>
                    <a:pt x="3109" y="561"/>
                    <a:pt x="3038" y="673"/>
                    <a:pt x="2970" y="783"/>
                  </a:cubicBezTo>
                  <a:lnTo>
                    <a:pt x="2960" y="798"/>
                  </a:lnTo>
                  <a:cubicBezTo>
                    <a:pt x="2957" y="804"/>
                    <a:pt x="2950" y="811"/>
                    <a:pt x="2944" y="819"/>
                  </a:cubicBezTo>
                  <a:cubicBezTo>
                    <a:pt x="2909" y="860"/>
                    <a:pt x="2857" y="922"/>
                    <a:pt x="2880" y="993"/>
                  </a:cubicBezTo>
                  <a:cubicBezTo>
                    <a:pt x="2894" y="1037"/>
                    <a:pt x="2934" y="1069"/>
                    <a:pt x="2999" y="1086"/>
                  </a:cubicBezTo>
                  <a:cubicBezTo>
                    <a:pt x="3004" y="1087"/>
                    <a:pt x="3009" y="1088"/>
                    <a:pt x="3014" y="1089"/>
                  </a:cubicBezTo>
                  <a:cubicBezTo>
                    <a:pt x="3007" y="1089"/>
                    <a:pt x="2999" y="1090"/>
                    <a:pt x="2991" y="1090"/>
                  </a:cubicBezTo>
                  <a:cubicBezTo>
                    <a:pt x="2973" y="1091"/>
                    <a:pt x="2956" y="1092"/>
                    <a:pt x="2941" y="1093"/>
                  </a:cubicBezTo>
                  <a:cubicBezTo>
                    <a:pt x="2937" y="1094"/>
                    <a:pt x="2929" y="1094"/>
                    <a:pt x="2920" y="1094"/>
                  </a:cubicBezTo>
                  <a:cubicBezTo>
                    <a:pt x="2827" y="1097"/>
                    <a:pt x="2781" y="1103"/>
                    <a:pt x="2752" y="1129"/>
                  </a:cubicBezTo>
                  <a:cubicBezTo>
                    <a:pt x="2691" y="1184"/>
                    <a:pt x="2610" y="1270"/>
                    <a:pt x="2612" y="1369"/>
                  </a:cubicBezTo>
                  <a:cubicBezTo>
                    <a:pt x="2613" y="1405"/>
                    <a:pt x="2625" y="1458"/>
                    <a:pt x="2681" y="1505"/>
                  </a:cubicBezTo>
                  <a:cubicBezTo>
                    <a:pt x="2756" y="1568"/>
                    <a:pt x="2850" y="1526"/>
                    <a:pt x="2919" y="1495"/>
                  </a:cubicBezTo>
                  <a:cubicBezTo>
                    <a:pt x="2937" y="1487"/>
                    <a:pt x="2954" y="1479"/>
                    <a:pt x="2969" y="1474"/>
                  </a:cubicBezTo>
                  <a:cubicBezTo>
                    <a:pt x="2981" y="1471"/>
                    <a:pt x="2997" y="1465"/>
                    <a:pt x="3015" y="1458"/>
                  </a:cubicBezTo>
                  <a:cubicBezTo>
                    <a:pt x="3047" y="1447"/>
                    <a:pt x="3127" y="1418"/>
                    <a:pt x="3157" y="1418"/>
                  </a:cubicBezTo>
                  <a:cubicBezTo>
                    <a:pt x="3157" y="1418"/>
                    <a:pt x="3157" y="1418"/>
                    <a:pt x="3157" y="1418"/>
                  </a:cubicBezTo>
                  <a:cubicBezTo>
                    <a:pt x="3186" y="1441"/>
                    <a:pt x="3255" y="1516"/>
                    <a:pt x="3269" y="1545"/>
                  </a:cubicBezTo>
                  <a:cubicBezTo>
                    <a:pt x="3271" y="1571"/>
                    <a:pt x="3279" y="1595"/>
                    <a:pt x="3286" y="1617"/>
                  </a:cubicBezTo>
                  <a:cubicBezTo>
                    <a:pt x="3106" y="1605"/>
                    <a:pt x="2609" y="1602"/>
                    <a:pt x="2498" y="1718"/>
                  </a:cubicBezTo>
                  <a:cubicBezTo>
                    <a:pt x="2484" y="1734"/>
                    <a:pt x="2466" y="1737"/>
                    <a:pt x="2433" y="1743"/>
                  </a:cubicBezTo>
                  <a:cubicBezTo>
                    <a:pt x="2392" y="1749"/>
                    <a:pt x="2335" y="1758"/>
                    <a:pt x="2290" y="1812"/>
                  </a:cubicBezTo>
                  <a:cubicBezTo>
                    <a:pt x="2196" y="1920"/>
                    <a:pt x="2120" y="2230"/>
                    <a:pt x="2150" y="2373"/>
                  </a:cubicBezTo>
                  <a:cubicBezTo>
                    <a:pt x="2201" y="2611"/>
                    <a:pt x="2384" y="2758"/>
                    <a:pt x="2696" y="2811"/>
                  </a:cubicBezTo>
                  <a:cubicBezTo>
                    <a:pt x="2767" y="2823"/>
                    <a:pt x="2934" y="2859"/>
                    <a:pt x="3011" y="2879"/>
                  </a:cubicBezTo>
                  <a:cubicBezTo>
                    <a:pt x="3008" y="2894"/>
                    <a:pt x="3004" y="2911"/>
                    <a:pt x="3001" y="2924"/>
                  </a:cubicBezTo>
                  <a:cubicBezTo>
                    <a:pt x="2988" y="2982"/>
                    <a:pt x="2980" y="3019"/>
                    <a:pt x="2983" y="3050"/>
                  </a:cubicBezTo>
                  <a:cubicBezTo>
                    <a:pt x="2991" y="3117"/>
                    <a:pt x="3008" y="3171"/>
                    <a:pt x="3022" y="3219"/>
                  </a:cubicBezTo>
                  <a:cubicBezTo>
                    <a:pt x="3042" y="3283"/>
                    <a:pt x="3059" y="3339"/>
                    <a:pt x="3054" y="3419"/>
                  </a:cubicBezTo>
                  <a:cubicBezTo>
                    <a:pt x="3043" y="3570"/>
                    <a:pt x="3052" y="3680"/>
                    <a:pt x="3081" y="3763"/>
                  </a:cubicBezTo>
                  <a:cubicBezTo>
                    <a:pt x="3133" y="3913"/>
                    <a:pt x="3204" y="3987"/>
                    <a:pt x="3238" y="4016"/>
                  </a:cubicBezTo>
                  <a:cubicBezTo>
                    <a:pt x="3256" y="4050"/>
                    <a:pt x="3289" y="4073"/>
                    <a:pt x="3331" y="4079"/>
                  </a:cubicBezTo>
                  <a:cubicBezTo>
                    <a:pt x="3413" y="4091"/>
                    <a:pt x="3537" y="4039"/>
                    <a:pt x="3573" y="3979"/>
                  </a:cubicBezTo>
                  <a:cubicBezTo>
                    <a:pt x="3602" y="3929"/>
                    <a:pt x="3671" y="3655"/>
                    <a:pt x="3675" y="3622"/>
                  </a:cubicBezTo>
                  <a:lnTo>
                    <a:pt x="3678" y="3598"/>
                  </a:lnTo>
                  <a:cubicBezTo>
                    <a:pt x="3685" y="3533"/>
                    <a:pt x="3686" y="3529"/>
                    <a:pt x="3725" y="3482"/>
                  </a:cubicBezTo>
                  <a:cubicBezTo>
                    <a:pt x="3747" y="3454"/>
                    <a:pt x="3771" y="3429"/>
                    <a:pt x="3794" y="3404"/>
                  </a:cubicBezTo>
                  <a:cubicBezTo>
                    <a:pt x="3882" y="3309"/>
                    <a:pt x="3972" y="3211"/>
                    <a:pt x="3985" y="3037"/>
                  </a:cubicBezTo>
                  <a:cubicBezTo>
                    <a:pt x="3991" y="2959"/>
                    <a:pt x="3974" y="2895"/>
                    <a:pt x="3960" y="2839"/>
                  </a:cubicBezTo>
                  <a:cubicBezTo>
                    <a:pt x="3937" y="2752"/>
                    <a:pt x="3924" y="2704"/>
                    <a:pt x="3985" y="2635"/>
                  </a:cubicBezTo>
                  <a:cubicBezTo>
                    <a:pt x="3990" y="2629"/>
                    <a:pt x="4015" y="2606"/>
                    <a:pt x="4046" y="2577"/>
                  </a:cubicBezTo>
                  <a:cubicBezTo>
                    <a:pt x="4227" y="2406"/>
                    <a:pt x="4227" y="2406"/>
                    <a:pt x="4228" y="2372"/>
                  </a:cubicBezTo>
                  <a:cubicBezTo>
                    <a:pt x="4228" y="2354"/>
                    <a:pt x="4221" y="2336"/>
                    <a:pt x="4208" y="2324"/>
                  </a:cubicBezTo>
                  <a:cubicBezTo>
                    <a:pt x="4162" y="2277"/>
                    <a:pt x="4094" y="2294"/>
                    <a:pt x="4039" y="2308"/>
                  </a:cubicBezTo>
                  <a:cubicBezTo>
                    <a:pt x="4021" y="2313"/>
                    <a:pt x="3991" y="2320"/>
                    <a:pt x="3985" y="2321"/>
                  </a:cubicBezTo>
                  <a:cubicBezTo>
                    <a:pt x="3978" y="2317"/>
                    <a:pt x="3968" y="2306"/>
                    <a:pt x="3956" y="2292"/>
                  </a:cubicBezTo>
                  <a:cubicBezTo>
                    <a:pt x="4001" y="2289"/>
                    <a:pt x="4045" y="2277"/>
                    <a:pt x="4077" y="2260"/>
                  </a:cubicBezTo>
                  <a:cubicBezTo>
                    <a:pt x="4177" y="2207"/>
                    <a:pt x="4195" y="2171"/>
                    <a:pt x="4162" y="2075"/>
                  </a:cubicBezTo>
                  <a:cubicBezTo>
                    <a:pt x="4182" y="2088"/>
                    <a:pt x="4203" y="2099"/>
                    <a:pt x="4226" y="2107"/>
                  </a:cubicBezTo>
                  <a:cubicBezTo>
                    <a:pt x="4289" y="2127"/>
                    <a:pt x="4343" y="2122"/>
                    <a:pt x="4391" y="2117"/>
                  </a:cubicBezTo>
                  <a:cubicBezTo>
                    <a:pt x="4422" y="2114"/>
                    <a:pt x="4449" y="2111"/>
                    <a:pt x="4478" y="2116"/>
                  </a:cubicBezTo>
                  <a:cubicBezTo>
                    <a:pt x="4571" y="2130"/>
                    <a:pt x="4634" y="2217"/>
                    <a:pt x="4663" y="2291"/>
                  </a:cubicBezTo>
                  <a:cubicBezTo>
                    <a:pt x="4664" y="2327"/>
                    <a:pt x="4666" y="2363"/>
                    <a:pt x="4666" y="2399"/>
                  </a:cubicBezTo>
                  <a:cubicBezTo>
                    <a:pt x="4666" y="3648"/>
                    <a:pt x="3649" y="4665"/>
                    <a:pt x="2399" y="4665"/>
                  </a:cubicBezTo>
                  <a:lnTo>
                    <a:pt x="2399" y="4665"/>
                  </a:lnTo>
                  <a:close/>
                  <a:moveTo>
                    <a:pt x="1007" y="598"/>
                  </a:moveTo>
                  <a:lnTo>
                    <a:pt x="1007" y="598"/>
                  </a:lnTo>
                  <a:cubicBezTo>
                    <a:pt x="1036" y="598"/>
                    <a:pt x="1067" y="599"/>
                    <a:pt x="1100" y="600"/>
                  </a:cubicBezTo>
                  <a:cubicBezTo>
                    <a:pt x="1316" y="607"/>
                    <a:pt x="1610" y="616"/>
                    <a:pt x="1786" y="500"/>
                  </a:cubicBezTo>
                  <a:cubicBezTo>
                    <a:pt x="1812" y="495"/>
                    <a:pt x="1843" y="520"/>
                    <a:pt x="1873" y="549"/>
                  </a:cubicBezTo>
                  <a:cubicBezTo>
                    <a:pt x="1835" y="586"/>
                    <a:pt x="1776" y="611"/>
                    <a:pt x="1715" y="637"/>
                  </a:cubicBezTo>
                  <a:cubicBezTo>
                    <a:pt x="1632" y="672"/>
                    <a:pt x="1546" y="708"/>
                    <a:pt x="1498" y="783"/>
                  </a:cubicBezTo>
                  <a:cubicBezTo>
                    <a:pt x="1453" y="852"/>
                    <a:pt x="1438" y="914"/>
                    <a:pt x="1451" y="970"/>
                  </a:cubicBezTo>
                  <a:cubicBezTo>
                    <a:pt x="1470" y="1052"/>
                    <a:pt x="1541" y="1094"/>
                    <a:pt x="1598" y="1128"/>
                  </a:cubicBezTo>
                  <a:cubicBezTo>
                    <a:pt x="1617" y="1140"/>
                    <a:pt x="1636" y="1151"/>
                    <a:pt x="1649" y="1162"/>
                  </a:cubicBezTo>
                  <a:cubicBezTo>
                    <a:pt x="1675" y="1183"/>
                    <a:pt x="1712" y="1183"/>
                    <a:pt x="1737" y="1160"/>
                  </a:cubicBezTo>
                  <a:cubicBezTo>
                    <a:pt x="1752" y="1147"/>
                    <a:pt x="1773" y="1132"/>
                    <a:pt x="1794" y="1116"/>
                  </a:cubicBezTo>
                  <a:cubicBezTo>
                    <a:pt x="1851" y="1073"/>
                    <a:pt x="1911" y="1029"/>
                    <a:pt x="1938" y="976"/>
                  </a:cubicBezTo>
                  <a:cubicBezTo>
                    <a:pt x="1955" y="944"/>
                    <a:pt x="1956" y="912"/>
                    <a:pt x="1956" y="888"/>
                  </a:cubicBezTo>
                  <a:cubicBezTo>
                    <a:pt x="1956" y="879"/>
                    <a:pt x="1956" y="866"/>
                    <a:pt x="1957" y="863"/>
                  </a:cubicBezTo>
                  <a:cubicBezTo>
                    <a:pt x="1975" y="848"/>
                    <a:pt x="1998" y="852"/>
                    <a:pt x="2014" y="858"/>
                  </a:cubicBezTo>
                  <a:cubicBezTo>
                    <a:pt x="2048" y="870"/>
                    <a:pt x="2072" y="900"/>
                    <a:pt x="2075" y="920"/>
                  </a:cubicBezTo>
                  <a:cubicBezTo>
                    <a:pt x="2090" y="1025"/>
                    <a:pt x="1924" y="1152"/>
                    <a:pt x="1813" y="1235"/>
                  </a:cubicBezTo>
                  <a:cubicBezTo>
                    <a:pt x="1771" y="1267"/>
                    <a:pt x="1735" y="1295"/>
                    <a:pt x="1707" y="1320"/>
                  </a:cubicBezTo>
                  <a:cubicBezTo>
                    <a:pt x="1664" y="1361"/>
                    <a:pt x="1586" y="1439"/>
                    <a:pt x="1549" y="1516"/>
                  </a:cubicBezTo>
                  <a:cubicBezTo>
                    <a:pt x="1531" y="1552"/>
                    <a:pt x="1525" y="1590"/>
                    <a:pt x="1521" y="1622"/>
                  </a:cubicBezTo>
                  <a:cubicBezTo>
                    <a:pt x="1518" y="1642"/>
                    <a:pt x="1515" y="1662"/>
                    <a:pt x="1510" y="1676"/>
                  </a:cubicBezTo>
                  <a:cubicBezTo>
                    <a:pt x="1495" y="1659"/>
                    <a:pt x="1475" y="1641"/>
                    <a:pt x="1448" y="1629"/>
                  </a:cubicBezTo>
                  <a:cubicBezTo>
                    <a:pt x="1313" y="1570"/>
                    <a:pt x="1104" y="1686"/>
                    <a:pt x="1048" y="1788"/>
                  </a:cubicBezTo>
                  <a:cubicBezTo>
                    <a:pt x="1029" y="1823"/>
                    <a:pt x="972" y="1930"/>
                    <a:pt x="1030" y="2001"/>
                  </a:cubicBezTo>
                  <a:cubicBezTo>
                    <a:pt x="1062" y="2040"/>
                    <a:pt x="1111" y="2048"/>
                    <a:pt x="1155" y="2044"/>
                  </a:cubicBezTo>
                  <a:cubicBezTo>
                    <a:pt x="1154" y="2052"/>
                    <a:pt x="1153" y="2060"/>
                    <a:pt x="1153" y="2068"/>
                  </a:cubicBezTo>
                  <a:cubicBezTo>
                    <a:pt x="1145" y="2140"/>
                    <a:pt x="1135" y="2230"/>
                    <a:pt x="1251" y="2321"/>
                  </a:cubicBezTo>
                  <a:cubicBezTo>
                    <a:pt x="1305" y="2364"/>
                    <a:pt x="1363" y="2386"/>
                    <a:pt x="1419" y="2408"/>
                  </a:cubicBezTo>
                  <a:cubicBezTo>
                    <a:pt x="1472" y="2428"/>
                    <a:pt x="1522" y="2448"/>
                    <a:pt x="1564" y="2484"/>
                  </a:cubicBezTo>
                  <a:cubicBezTo>
                    <a:pt x="1589" y="2507"/>
                    <a:pt x="1610" y="2539"/>
                    <a:pt x="1631" y="2573"/>
                  </a:cubicBezTo>
                  <a:cubicBezTo>
                    <a:pt x="1650" y="2604"/>
                    <a:pt x="1671" y="2636"/>
                    <a:pt x="1697" y="2663"/>
                  </a:cubicBezTo>
                  <a:cubicBezTo>
                    <a:pt x="1740" y="2707"/>
                    <a:pt x="1771" y="2715"/>
                    <a:pt x="1810" y="2722"/>
                  </a:cubicBezTo>
                  <a:cubicBezTo>
                    <a:pt x="1826" y="2725"/>
                    <a:pt x="1842" y="2728"/>
                    <a:pt x="1866" y="2736"/>
                  </a:cubicBezTo>
                  <a:cubicBezTo>
                    <a:pt x="1903" y="2749"/>
                    <a:pt x="1912" y="2757"/>
                    <a:pt x="1950" y="2792"/>
                  </a:cubicBezTo>
                  <a:lnTo>
                    <a:pt x="1964" y="2804"/>
                  </a:lnTo>
                  <a:cubicBezTo>
                    <a:pt x="1992" y="2830"/>
                    <a:pt x="2028" y="2850"/>
                    <a:pt x="2063" y="2870"/>
                  </a:cubicBezTo>
                  <a:cubicBezTo>
                    <a:pt x="2089" y="2885"/>
                    <a:pt x="2120" y="2902"/>
                    <a:pt x="2132" y="2915"/>
                  </a:cubicBezTo>
                  <a:cubicBezTo>
                    <a:pt x="2185" y="2969"/>
                    <a:pt x="2148" y="3066"/>
                    <a:pt x="2099" y="3177"/>
                  </a:cubicBezTo>
                  <a:cubicBezTo>
                    <a:pt x="2093" y="3191"/>
                    <a:pt x="2087" y="3204"/>
                    <a:pt x="2081" y="3216"/>
                  </a:cubicBezTo>
                  <a:cubicBezTo>
                    <a:pt x="2041" y="3312"/>
                    <a:pt x="1953" y="3445"/>
                    <a:pt x="1885" y="3511"/>
                  </a:cubicBezTo>
                  <a:cubicBezTo>
                    <a:pt x="1863" y="3533"/>
                    <a:pt x="1836" y="3546"/>
                    <a:pt x="1804" y="3560"/>
                  </a:cubicBezTo>
                  <a:cubicBezTo>
                    <a:pt x="1772" y="3575"/>
                    <a:pt x="1736" y="3592"/>
                    <a:pt x="1701" y="3621"/>
                  </a:cubicBezTo>
                  <a:cubicBezTo>
                    <a:pt x="1604" y="3703"/>
                    <a:pt x="1593" y="3816"/>
                    <a:pt x="1584" y="3915"/>
                  </a:cubicBezTo>
                  <a:lnTo>
                    <a:pt x="1582" y="3937"/>
                  </a:lnTo>
                  <a:cubicBezTo>
                    <a:pt x="1577" y="3990"/>
                    <a:pt x="1571" y="4044"/>
                    <a:pt x="1564" y="4098"/>
                  </a:cubicBezTo>
                  <a:cubicBezTo>
                    <a:pt x="1559" y="4142"/>
                    <a:pt x="1555" y="4186"/>
                    <a:pt x="1550" y="4230"/>
                  </a:cubicBezTo>
                  <a:cubicBezTo>
                    <a:pt x="1515" y="4202"/>
                    <a:pt x="1482" y="4175"/>
                    <a:pt x="1473" y="4166"/>
                  </a:cubicBezTo>
                  <a:cubicBezTo>
                    <a:pt x="1403" y="4086"/>
                    <a:pt x="1378" y="4017"/>
                    <a:pt x="1352" y="3901"/>
                  </a:cubicBezTo>
                  <a:cubicBezTo>
                    <a:pt x="1295" y="3640"/>
                    <a:pt x="1284" y="3398"/>
                    <a:pt x="1321" y="3182"/>
                  </a:cubicBezTo>
                  <a:cubicBezTo>
                    <a:pt x="1322" y="3172"/>
                    <a:pt x="1321" y="3162"/>
                    <a:pt x="1318" y="3152"/>
                  </a:cubicBezTo>
                  <a:cubicBezTo>
                    <a:pt x="1320" y="3147"/>
                    <a:pt x="1322" y="3142"/>
                    <a:pt x="1322" y="3136"/>
                  </a:cubicBezTo>
                  <a:cubicBezTo>
                    <a:pt x="1322" y="3033"/>
                    <a:pt x="1255" y="2972"/>
                    <a:pt x="1196" y="2919"/>
                  </a:cubicBezTo>
                  <a:cubicBezTo>
                    <a:pt x="1154" y="2881"/>
                    <a:pt x="1115" y="2845"/>
                    <a:pt x="1100" y="2797"/>
                  </a:cubicBezTo>
                  <a:cubicBezTo>
                    <a:pt x="1081" y="2736"/>
                    <a:pt x="1084" y="2665"/>
                    <a:pt x="1109" y="2598"/>
                  </a:cubicBezTo>
                  <a:cubicBezTo>
                    <a:pt x="1116" y="2580"/>
                    <a:pt x="1131" y="2558"/>
                    <a:pt x="1147" y="2535"/>
                  </a:cubicBezTo>
                  <a:cubicBezTo>
                    <a:pt x="1182" y="2485"/>
                    <a:pt x="1226" y="2423"/>
                    <a:pt x="1214" y="2344"/>
                  </a:cubicBezTo>
                  <a:cubicBezTo>
                    <a:pt x="1214" y="2344"/>
                    <a:pt x="1214" y="2344"/>
                    <a:pt x="1214" y="2344"/>
                  </a:cubicBezTo>
                  <a:cubicBezTo>
                    <a:pt x="1208" y="2308"/>
                    <a:pt x="1175" y="2283"/>
                    <a:pt x="1138" y="2288"/>
                  </a:cubicBezTo>
                  <a:cubicBezTo>
                    <a:pt x="1125" y="2280"/>
                    <a:pt x="1108" y="2270"/>
                    <a:pt x="1098" y="2263"/>
                  </a:cubicBezTo>
                  <a:cubicBezTo>
                    <a:pt x="1078" y="2240"/>
                    <a:pt x="1065" y="2221"/>
                    <a:pt x="1053" y="2205"/>
                  </a:cubicBezTo>
                  <a:cubicBezTo>
                    <a:pt x="1019" y="2155"/>
                    <a:pt x="992" y="2123"/>
                    <a:pt x="905" y="2089"/>
                  </a:cubicBezTo>
                  <a:cubicBezTo>
                    <a:pt x="759" y="2031"/>
                    <a:pt x="714" y="1890"/>
                    <a:pt x="657" y="1711"/>
                  </a:cubicBezTo>
                  <a:lnTo>
                    <a:pt x="648" y="1681"/>
                  </a:lnTo>
                  <a:cubicBezTo>
                    <a:pt x="591" y="1501"/>
                    <a:pt x="628" y="1382"/>
                    <a:pt x="692" y="1202"/>
                  </a:cubicBezTo>
                  <a:cubicBezTo>
                    <a:pt x="695" y="1195"/>
                    <a:pt x="705" y="1179"/>
                    <a:pt x="713" y="1165"/>
                  </a:cubicBezTo>
                  <a:cubicBezTo>
                    <a:pt x="733" y="1131"/>
                    <a:pt x="756" y="1092"/>
                    <a:pt x="762" y="1053"/>
                  </a:cubicBezTo>
                  <a:cubicBezTo>
                    <a:pt x="770" y="995"/>
                    <a:pt x="773" y="929"/>
                    <a:pt x="733" y="884"/>
                  </a:cubicBezTo>
                  <a:cubicBezTo>
                    <a:pt x="728" y="879"/>
                    <a:pt x="722" y="875"/>
                    <a:pt x="716" y="871"/>
                  </a:cubicBezTo>
                  <a:cubicBezTo>
                    <a:pt x="776" y="797"/>
                    <a:pt x="873" y="693"/>
                    <a:pt x="1007" y="598"/>
                  </a:cubicBezTo>
                  <a:lnTo>
                    <a:pt x="1007" y="598"/>
                  </a:lnTo>
                  <a:close/>
                  <a:moveTo>
                    <a:pt x="3844" y="711"/>
                  </a:moveTo>
                  <a:lnTo>
                    <a:pt x="3844" y="711"/>
                  </a:lnTo>
                  <a:cubicBezTo>
                    <a:pt x="3872" y="717"/>
                    <a:pt x="3894" y="718"/>
                    <a:pt x="3912" y="716"/>
                  </a:cubicBezTo>
                  <a:cubicBezTo>
                    <a:pt x="4393" y="1184"/>
                    <a:pt x="4567" y="1733"/>
                    <a:pt x="4629" y="2036"/>
                  </a:cubicBezTo>
                  <a:cubicBezTo>
                    <a:pt x="4591" y="2010"/>
                    <a:pt x="4547" y="1991"/>
                    <a:pt x="4498" y="1983"/>
                  </a:cubicBezTo>
                  <a:cubicBezTo>
                    <a:pt x="4453" y="1976"/>
                    <a:pt x="4412" y="1980"/>
                    <a:pt x="4377" y="1984"/>
                  </a:cubicBezTo>
                  <a:cubicBezTo>
                    <a:pt x="4336" y="1988"/>
                    <a:pt x="4304" y="1991"/>
                    <a:pt x="4269" y="1980"/>
                  </a:cubicBezTo>
                  <a:cubicBezTo>
                    <a:pt x="4222" y="1964"/>
                    <a:pt x="4181" y="1916"/>
                    <a:pt x="4137" y="1865"/>
                  </a:cubicBezTo>
                  <a:cubicBezTo>
                    <a:pt x="4090" y="1810"/>
                    <a:pt x="4041" y="1753"/>
                    <a:pt x="3974" y="1726"/>
                  </a:cubicBezTo>
                  <a:cubicBezTo>
                    <a:pt x="3937" y="1710"/>
                    <a:pt x="3896" y="1724"/>
                    <a:pt x="3874" y="1757"/>
                  </a:cubicBezTo>
                  <a:cubicBezTo>
                    <a:pt x="3853" y="1790"/>
                    <a:pt x="3859" y="1834"/>
                    <a:pt x="3888" y="1860"/>
                  </a:cubicBezTo>
                  <a:cubicBezTo>
                    <a:pt x="3944" y="1911"/>
                    <a:pt x="4007" y="2037"/>
                    <a:pt x="4026" y="2093"/>
                  </a:cubicBezTo>
                  <a:lnTo>
                    <a:pt x="4033" y="2111"/>
                  </a:lnTo>
                  <a:cubicBezTo>
                    <a:pt x="4035" y="2117"/>
                    <a:pt x="4037" y="2123"/>
                    <a:pt x="4039" y="2129"/>
                  </a:cubicBezTo>
                  <a:cubicBezTo>
                    <a:pt x="4030" y="2134"/>
                    <a:pt x="4020" y="2139"/>
                    <a:pt x="4014" y="2142"/>
                  </a:cubicBezTo>
                  <a:cubicBezTo>
                    <a:pt x="3983" y="2158"/>
                    <a:pt x="3917" y="2164"/>
                    <a:pt x="3889" y="2155"/>
                  </a:cubicBezTo>
                  <a:cubicBezTo>
                    <a:pt x="3812" y="2075"/>
                    <a:pt x="3768" y="2033"/>
                    <a:pt x="3716" y="2077"/>
                  </a:cubicBezTo>
                  <a:cubicBezTo>
                    <a:pt x="3666" y="2120"/>
                    <a:pt x="3707" y="2174"/>
                    <a:pt x="3731" y="2206"/>
                  </a:cubicBezTo>
                  <a:cubicBezTo>
                    <a:pt x="3740" y="2217"/>
                    <a:pt x="3752" y="2235"/>
                    <a:pt x="3765" y="2256"/>
                  </a:cubicBezTo>
                  <a:cubicBezTo>
                    <a:pt x="3830" y="2353"/>
                    <a:pt x="3880" y="2424"/>
                    <a:pt x="3936" y="2445"/>
                  </a:cubicBezTo>
                  <a:cubicBezTo>
                    <a:pt x="3951" y="2451"/>
                    <a:pt x="3966" y="2453"/>
                    <a:pt x="3982" y="2453"/>
                  </a:cubicBezTo>
                  <a:cubicBezTo>
                    <a:pt x="3972" y="2463"/>
                    <a:pt x="3962" y="2472"/>
                    <a:pt x="3954" y="2479"/>
                  </a:cubicBezTo>
                  <a:cubicBezTo>
                    <a:pt x="3898" y="2532"/>
                    <a:pt x="3890" y="2540"/>
                    <a:pt x="3885" y="2546"/>
                  </a:cubicBezTo>
                  <a:cubicBezTo>
                    <a:pt x="3777" y="2670"/>
                    <a:pt x="3805" y="2778"/>
                    <a:pt x="3830" y="2873"/>
                  </a:cubicBezTo>
                  <a:cubicBezTo>
                    <a:pt x="3843" y="2924"/>
                    <a:pt x="3856" y="2972"/>
                    <a:pt x="3852" y="3027"/>
                  </a:cubicBezTo>
                  <a:cubicBezTo>
                    <a:pt x="3842" y="3154"/>
                    <a:pt x="3778" y="3224"/>
                    <a:pt x="3696" y="3313"/>
                  </a:cubicBezTo>
                  <a:cubicBezTo>
                    <a:pt x="3671" y="3340"/>
                    <a:pt x="3646" y="3367"/>
                    <a:pt x="3621" y="3397"/>
                  </a:cubicBezTo>
                  <a:cubicBezTo>
                    <a:pt x="3561" y="3471"/>
                    <a:pt x="3554" y="3502"/>
                    <a:pt x="3545" y="3582"/>
                  </a:cubicBezTo>
                  <a:lnTo>
                    <a:pt x="3542" y="3606"/>
                  </a:lnTo>
                  <a:cubicBezTo>
                    <a:pt x="3537" y="3640"/>
                    <a:pt x="3473" y="3879"/>
                    <a:pt x="3459" y="3908"/>
                  </a:cubicBezTo>
                  <a:cubicBezTo>
                    <a:pt x="3444" y="3925"/>
                    <a:pt x="3380" y="3951"/>
                    <a:pt x="3354" y="3947"/>
                  </a:cubicBezTo>
                  <a:cubicBezTo>
                    <a:pt x="3349" y="3936"/>
                    <a:pt x="3341" y="3926"/>
                    <a:pt x="3331" y="3919"/>
                  </a:cubicBezTo>
                  <a:cubicBezTo>
                    <a:pt x="3330" y="3918"/>
                    <a:pt x="3259" y="3867"/>
                    <a:pt x="3208" y="3719"/>
                  </a:cubicBezTo>
                  <a:cubicBezTo>
                    <a:pt x="3185" y="3654"/>
                    <a:pt x="3178" y="3559"/>
                    <a:pt x="3187" y="3428"/>
                  </a:cubicBezTo>
                  <a:cubicBezTo>
                    <a:pt x="3194" y="3324"/>
                    <a:pt x="3172" y="3250"/>
                    <a:pt x="3150" y="3180"/>
                  </a:cubicBezTo>
                  <a:cubicBezTo>
                    <a:pt x="3136" y="3133"/>
                    <a:pt x="3123" y="3089"/>
                    <a:pt x="3116" y="3035"/>
                  </a:cubicBezTo>
                  <a:cubicBezTo>
                    <a:pt x="3116" y="3022"/>
                    <a:pt x="3126" y="2980"/>
                    <a:pt x="3131" y="2954"/>
                  </a:cubicBezTo>
                  <a:cubicBezTo>
                    <a:pt x="3149" y="2880"/>
                    <a:pt x="3160" y="2831"/>
                    <a:pt x="3134" y="2793"/>
                  </a:cubicBezTo>
                  <a:cubicBezTo>
                    <a:pt x="3102" y="2747"/>
                    <a:pt x="2807" y="2694"/>
                    <a:pt x="2718" y="2679"/>
                  </a:cubicBezTo>
                  <a:cubicBezTo>
                    <a:pt x="2459" y="2635"/>
                    <a:pt x="2320" y="2529"/>
                    <a:pt x="2281" y="2346"/>
                  </a:cubicBezTo>
                  <a:cubicBezTo>
                    <a:pt x="2259" y="2243"/>
                    <a:pt x="2325" y="1976"/>
                    <a:pt x="2391" y="1899"/>
                  </a:cubicBezTo>
                  <a:cubicBezTo>
                    <a:pt x="2404" y="1884"/>
                    <a:pt x="2418" y="1881"/>
                    <a:pt x="2454" y="1875"/>
                  </a:cubicBezTo>
                  <a:cubicBezTo>
                    <a:pt x="2494" y="1868"/>
                    <a:pt x="2549" y="1860"/>
                    <a:pt x="2595" y="1811"/>
                  </a:cubicBezTo>
                  <a:cubicBezTo>
                    <a:pt x="2661" y="1742"/>
                    <a:pt x="3217" y="1735"/>
                    <a:pt x="3309" y="1752"/>
                  </a:cubicBezTo>
                  <a:cubicBezTo>
                    <a:pt x="3318" y="1755"/>
                    <a:pt x="3328" y="1756"/>
                    <a:pt x="3339" y="1754"/>
                  </a:cubicBezTo>
                  <a:cubicBezTo>
                    <a:pt x="3381" y="1748"/>
                    <a:pt x="3403" y="1725"/>
                    <a:pt x="3414" y="1708"/>
                  </a:cubicBezTo>
                  <a:cubicBezTo>
                    <a:pt x="3441" y="1665"/>
                    <a:pt x="3426" y="1617"/>
                    <a:pt x="3414" y="1579"/>
                  </a:cubicBezTo>
                  <a:cubicBezTo>
                    <a:pt x="3409" y="1563"/>
                    <a:pt x="3403" y="1544"/>
                    <a:pt x="3403" y="1533"/>
                  </a:cubicBezTo>
                  <a:cubicBezTo>
                    <a:pt x="3401" y="1456"/>
                    <a:pt x="3243" y="1304"/>
                    <a:pt x="3203" y="1291"/>
                  </a:cubicBezTo>
                  <a:cubicBezTo>
                    <a:pt x="3145" y="1272"/>
                    <a:pt x="3067" y="1297"/>
                    <a:pt x="2970" y="1332"/>
                  </a:cubicBezTo>
                  <a:cubicBezTo>
                    <a:pt x="2954" y="1338"/>
                    <a:pt x="2940" y="1343"/>
                    <a:pt x="2929" y="1346"/>
                  </a:cubicBezTo>
                  <a:cubicBezTo>
                    <a:pt x="2909" y="1353"/>
                    <a:pt x="2887" y="1362"/>
                    <a:pt x="2864" y="1373"/>
                  </a:cubicBezTo>
                  <a:cubicBezTo>
                    <a:pt x="2843" y="1382"/>
                    <a:pt x="2778" y="1412"/>
                    <a:pt x="2767" y="1402"/>
                  </a:cubicBezTo>
                  <a:cubicBezTo>
                    <a:pt x="2749" y="1387"/>
                    <a:pt x="2746" y="1375"/>
                    <a:pt x="2746" y="1367"/>
                  </a:cubicBezTo>
                  <a:cubicBezTo>
                    <a:pt x="2745" y="1344"/>
                    <a:pt x="2761" y="1304"/>
                    <a:pt x="2835" y="1234"/>
                  </a:cubicBezTo>
                  <a:cubicBezTo>
                    <a:pt x="2856" y="1230"/>
                    <a:pt x="2906" y="1228"/>
                    <a:pt x="2924" y="1228"/>
                  </a:cubicBezTo>
                  <a:cubicBezTo>
                    <a:pt x="2938" y="1227"/>
                    <a:pt x="2949" y="1227"/>
                    <a:pt x="2954" y="1226"/>
                  </a:cubicBezTo>
                  <a:cubicBezTo>
                    <a:pt x="2967" y="1225"/>
                    <a:pt x="2982" y="1225"/>
                    <a:pt x="2997" y="1224"/>
                  </a:cubicBezTo>
                  <a:cubicBezTo>
                    <a:pt x="3085" y="1220"/>
                    <a:pt x="3249" y="1212"/>
                    <a:pt x="3271" y="1053"/>
                  </a:cubicBezTo>
                  <a:cubicBezTo>
                    <a:pt x="3274" y="1032"/>
                    <a:pt x="3283" y="968"/>
                    <a:pt x="3236" y="932"/>
                  </a:cubicBezTo>
                  <a:cubicBezTo>
                    <a:pt x="3189" y="896"/>
                    <a:pt x="3133" y="919"/>
                    <a:pt x="3088" y="937"/>
                  </a:cubicBezTo>
                  <a:cubicBezTo>
                    <a:pt x="3072" y="944"/>
                    <a:pt x="3042" y="956"/>
                    <a:pt x="3033" y="956"/>
                  </a:cubicBezTo>
                  <a:cubicBezTo>
                    <a:pt x="3033" y="956"/>
                    <a:pt x="3033" y="956"/>
                    <a:pt x="3033" y="956"/>
                  </a:cubicBezTo>
                  <a:cubicBezTo>
                    <a:pt x="3024" y="954"/>
                    <a:pt x="3017" y="952"/>
                    <a:pt x="3013" y="950"/>
                  </a:cubicBezTo>
                  <a:cubicBezTo>
                    <a:pt x="3021" y="936"/>
                    <a:pt x="3037" y="916"/>
                    <a:pt x="3046" y="905"/>
                  </a:cubicBezTo>
                  <a:cubicBezTo>
                    <a:pt x="3058" y="892"/>
                    <a:pt x="3067" y="879"/>
                    <a:pt x="3073" y="870"/>
                  </a:cubicBezTo>
                  <a:lnTo>
                    <a:pt x="3084" y="854"/>
                  </a:lnTo>
                  <a:cubicBezTo>
                    <a:pt x="3150" y="748"/>
                    <a:pt x="3164" y="726"/>
                    <a:pt x="3274" y="769"/>
                  </a:cubicBezTo>
                  <a:cubicBezTo>
                    <a:pt x="3284" y="772"/>
                    <a:pt x="3289" y="777"/>
                    <a:pt x="3300" y="788"/>
                  </a:cubicBezTo>
                  <a:cubicBezTo>
                    <a:pt x="3331" y="818"/>
                    <a:pt x="3367" y="847"/>
                    <a:pt x="3450" y="845"/>
                  </a:cubicBezTo>
                  <a:cubicBezTo>
                    <a:pt x="3484" y="844"/>
                    <a:pt x="3523" y="825"/>
                    <a:pt x="3580" y="795"/>
                  </a:cubicBezTo>
                  <a:cubicBezTo>
                    <a:pt x="3656" y="757"/>
                    <a:pt x="3771" y="699"/>
                    <a:pt x="3844" y="711"/>
                  </a:cubicBezTo>
                  <a:lnTo>
                    <a:pt x="3844" y="711"/>
                  </a:lnTo>
                  <a:close/>
                  <a:moveTo>
                    <a:pt x="4796" y="2283"/>
                  </a:moveTo>
                  <a:lnTo>
                    <a:pt x="4796" y="2283"/>
                  </a:lnTo>
                  <a:cubicBezTo>
                    <a:pt x="4796" y="2283"/>
                    <a:pt x="4796" y="2282"/>
                    <a:pt x="4796" y="2282"/>
                  </a:cubicBezTo>
                  <a:cubicBezTo>
                    <a:pt x="4796" y="2274"/>
                    <a:pt x="4796" y="2267"/>
                    <a:pt x="4795" y="2259"/>
                  </a:cubicBezTo>
                  <a:lnTo>
                    <a:pt x="4796" y="2259"/>
                  </a:lnTo>
                  <a:cubicBezTo>
                    <a:pt x="4794" y="2220"/>
                    <a:pt x="4745" y="1290"/>
                    <a:pt x="3940" y="558"/>
                  </a:cubicBezTo>
                  <a:lnTo>
                    <a:pt x="3940" y="559"/>
                  </a:lnTo>
                  <a:cubicBezTo>
                    <a:pt x="3939" y="558"/>
                    <a:pt x="3939" y="557"/>
                    <a:pt x="3938" y="556"/>
                  </a:cubicBezTo>
                  <a:cubicBezTo>
                    <a:pt x="3508" y="197"/>
                    <a:pt x="2961" y="0"/>
                    <a:pt x="2399" y="0"/>
                  </a:cubicBezTo>
                  <a:cubicBezTo>
                    <a:pt x="1882" y="0"/>
                    <a:pt x="1376" y="162"/>
                    <a:pt x="972" y="459"/>
                  </a:cubicBezTo>
                  <a:cubicBezTo>
                    <a:pt x="731" y="619"/>
                    <a:pt x="588" y="812"/>
                    <a:pt x="546" y="874"/>
                  </a:cubicBezTo>
                  <a:cubicBezTo>
                    <a:pt x="193" y="1302"/>
                    <a:pt x="0" y="1843"/>
                    <a:pt x="0" y="2399"/>
                  </a:cubicBezTo>
                  <a:cubicBezTo>
                    <a:pt x="0" y="3722"/>
                    <a:pt x="1076" y="4799"/>
                    <a:pt x="2399" y="4799"/>
                  </a:cubicBezTo>
                  <a:cubicBezTo>
                    <a:pt x="3723" y="4799"/>
                    <a:pt x="4799" y="3722"/>
                    <a:pt x="4799" y="2399"/>
                  </a:cubicBezTo>
                  <a:cubicBezTo>
                    <a:pt x="4799" y="2360"/>
                    <a:pt x="4798" y="2321"/>
                    <a:pt x="4796" y="2283"/>
                  </a:cubicBezTo>
                  <a:close/>
                </a:path>
              </a:pathLst>
            </a:custGeom>
            <a:solidFill>
              <a:schemeClr val="accent1"/>
            </a:solidFill>
            <a:ln w="12700">
              <a:noFill/>
              <a:prstDash val="solid"/>
              <a:round/>
              <a:headEnd/>
              <a:tailEnd/>
            </a:ln>
          </p:spPr>
          <p:txBody>
            <a:bodyPr vert="horz" wrap="square" lIns="121920" tIns="60960" rIns="121920" bIns="60960" numCol="1" anchor="t" anchorCtr="0" compatLnSpc="1">
              <a:prstTxWarp prst="textNoShape">
                <a:avLst/>
              </a:prstTxWarp>
            </a:bodyPr>
            <a:lstStyle/>
            <a:p>
              <a:endParaRPr lang="en-US" sz="4800"/>
            </a:p>
          </p:txBody>
        </p:sp>
      </p:grpSp>
      <p:grpSp>
        <p:nvGrpSpPr>
          <p:cNvPr id="2309" name="Graphic 2085">
            <a:extLst>
              <a:ext uri="{FF2B5EF4-FFF2-40B4-BE49-F238E27FC236}">
                <a16:creationId xmlns:a16="http://schemas.microsoft.com/office/drawing/2014/main" id="{740A2FF0-071C-33C0-19D1-98D57E86A680}"/>
              </a:ext>
            </a:extLst>
          </p:cNvPr>
          <p:cNvGrpSpPr/>
          <p:nvPr/>
        </p:nvGrpSpPr>
        <p:grpSpPr>
          <a:xfrm>
            <a:off x="6831369" y="1853571"/>
            <a:ext cx="632279" cy="619603"/>
            <a:chOff x="10136134" y="2741332"/>
            <a:chExt cx="948418" cy="929405"/>
          </a:xfrm>
        </p:grpSpPr>
        <p:grpSp>
          <p:nvGrpSpPr>
            <p:cNvPr id="2310" name="Graphic 2085">
              <a:extLst>
                <a:ext uri="{FF2B5EF4-FFF2-40B4-BE49-F238E27FC236}">
                  <a16:creationId xmlns:a16="http://schemas.microsoft.com/office/drawing/2014/main" id="{E99CFFE2-5712-DEF5-A174-71CB57AF8E59}"/>
                </a:ext>
              </a:extLst>
            </p:cNvPr>
            <p:cNvGrpSpPr/>
            <p:nvPr/>
          </p:nvGrpSpPr>
          <p:grpSpPr>
            <a:xfrm>
              <a:off x="10269043" y="2903469"/>
              <a:ext cx="681438" cy="552034"/>
              <a:chOff x="10269043" y="2903469"/>
              <a:chExt cx="681438" cy="552034"/>
            </a:xfrm>
            <a:noFill/>
          </p:grpSpPr>
          <p:sp>
            <p:nvSpPr>
              <p:cNvPr id="2311" name="Free-form: Shape 2310">
                <a:extLst>
                  <a:ext uri="{FF2B5EF4-FFF2-40B4-BE49-F238E27FC236}">
                    <a16:creationId xmlns:a16="http://schemas.microsoft.com/office/drawing/2014/main" id="{FD8F3460-EEDC-87C3-F55A-12843EC39F00}"/>
                  </a:ext>
                </a:extLst>
              </p:cNvPr>
              <p:cNvSpPr/>
              <p:nvPr/>
            </p:nvSpPr>
            <p:spPr>
              <a:xfrm>
                <a:off x="10417658" y="3190447"/>
                <a:ext cx="385807" cy="265056"/>
              </a:xfrm>
              <a:custGeom>
                <a:avLst/>
                <a:gdLst>
                  <a:gd name="connsiteX0" fmla="*/ 310512 w 385807"/>
                  <a:gd name="connsiteY0" fmla="*/ 0 h 265056"/>
                  <a:gd name="connsiteX1" fmla="*/ 192831 w 385807"/>
                  <a:gd name="connsiteY1" fmla="*/ 60784 h 265056"/>
                  <a:gd name="connsiteX2" fmla="*/ 75150 w 385807"/>
                  <a:gd name="connsiteY2" fmla="*/ 0 h 265056"/>
                  <a:gd name="connsiteX3" fmla="*/ 75150 w 385807"/>
                  <a:gd name="connsiteY3" fmla="*/ 0 h 265056"/>
                  <a:gd name="connsiteX4" fmla="*/ 329 w 385807"/>
                  <a:gd name="connsiteY4" fmla="*/ 227191 h 265056"/>
                  <a:gd name="connsiteX5" fmla="*/ 191959 w 385807"/>
                  <a:gd name="connsiteY5" fmla="*/ 265057 h 265056"/>
                  <a:gd name="connsiteX6" fmla="*/ 385479 w 385807"/>
                  <a:gd name="connsiteY6" fmla="*/ 227191 h 265056"/>
                  <a:gd name="connsiteX7" fmla="*/ 310657 w 385807"/>
                  <a:gd name="connsiteY7" fmla="*/ 0 h 265056"/>
                  <a:gd name="connsiteX8" fmla="*/ 310657 w 385807"/>
                  <a:gd name="connsiteY8" fmla="*/ 0 h 26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07" h="265056">
                    <a:moveTo>
                      <a:pt x="310512" y="0"/>
                    </a:moveTo>
                    <a:cubicBezTo>
                      <a:pt x="284796" y="36726"/>
                      <a:pt x="241647" y="60784"/>
                      <a:pt x="192831" y="60784"/>
                    </a:cubicBezTo>
                    <a:cubicBezTo>
                      <a:pt x="144015" y="60784"/>
                      <a:pt x="100866" y="36726"/>
                      <a:pt x="75150" y="0"/>
                    </a:cubicBezTo>
                    <a:lnTo>
                      <a:pt x="75150" y="0"/>
                    </a:lnTo>
                    <a:cubicBezTo>
                      <a:pt x="-9260" y="42136"/>
                      <a:pt x="329" y="127973"/>
                      <a:pt x="329" y="227191"/>
                    </a:cubicBezTo>
                    <a:cubicBezTo>
                      <a:pt x="329" y="227191"/>
                      <a:pt x="59024" y="265057"/>
                      <a:pt x="191959" y="265057"/>
                    </a:cubicBezTo>
                    <a:cubicBezTo>
                      <a:pt x="324895" y="265057"/>
                      <a:pt x="385479" y="227191"/>
                      <a:pt x="385479" y="227191"/>
                    </a:cubicBezTo>
                    <a:cubicBezTo>
                      <a:pt x="385479" y="127973"/>
                      <a:pt x="395067" y="42136"/>
                      <a:pt x="310657" y="0"/>
                    </a:cubicBezTo>
                    <a:lnTo>
                      <a:pt x="310657" y="0"/>
                    </a:lnTo>
                    <a:close/>
                  </a:path>
                </a:pathLst>
              </a:custGeom>
              <a:noFill/>
              <a:ln w="15875" cap="rnd">
                <a:solidFill>
                  <a:schemeClr val="accent1"/>
                </a:solidFill>
                <a:prstDash val="solid"/>
                <a:round/>
              </a:ln>
            </p:spPr>
            <p:txBody>
              <a:bodyPr rtlCol="0" anchor="ctr"/>
              <a:lstStyle/>
              <a:p>
                <a:endParaRPr lang="en-ID" sz="1200"/>
              </a:p>
            </p:txBody>
          </p:sp>
          <p:sp>
            <p:nvSpPr>
              <p:cNvPr id="2312" name="Free-form: Shape 2311">
                <a:extLst>
                  <a:ext uri="{FF2B5EF4-FFF2-40B4-BE49-F238E27FC236}">
                    <a16:creationId xmlns:a16="http://schemas.microsoft.com/office/drawing/2014/main" id="{6C4C27FE-4E35-C71F-8538-948F5276A500}"/>
                  </a:ext>
                </a:extLst>
              </p:cNvPr>
              <p:cNvSpPr/>
              <p:nvPr/>
            </p:nvSpPr>
            <p:spPr>
              <a:xfrm>
                <a:off x="10469127" y="2903469"/>
                <a:ext cx="277493" cy="271889"/>
              </a:xfrm>
              <a:custGeom>
                <a:avLst/>
                <a:gdLst>
                  <a:gd name="connsiteX0" fmla="*/ 277494 w 277493"/>
                  <a:gd name="connsiteY0" fmla="*/ 135945 h 271889"/>
                  <a:gd name="connsiteX1" fmla="*/ 138747 w 277493"/>
                  <a:gd name="connsiteY1" fmla="*/ 271889 h 271889"/>
                  <a:gd name="connsiteX2" fmla="*/ 0 w 277493"/>
                  <a:gd name="connsiteY2" fmla="*/ 135945 h 271889"/>
                  <a:gd name="connsiteX3" fmla="*/ 138747 w 277493"/>
                  <a:gd name="connsiteY3" fmla="*/ 0 h 271889"/>
                  <a:gd name="connsiteX4" fmla="*/ 277494 w 277493"/>
                  <a:gd name="connsiteY4" fmla="*/ 135945 h 27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3" h="271889">
                    <a:moveTo>
                      <a:pt x="277494" y="135945"/>
                    </a:moveTo>
                    <a:cubicBezTo>
                      <a:pt x="277494" y="211025"/>
                      <a:pt x="215375" y="271889"/>
                      <a:pt x="138747" y="271889"/>
                    </a:cubicBezTo>
                    <a:cubicBezTo>
                      <a:pt x="62119" y="271889"/>
                      <a:pt x="0" y="211025"/>
                      <a:pt x="0" y="135945"/>
                    </a:cubicBezTo>
                    <a:cubicBezTo>
                      <a:pt x="0" y="60865"/>
                      <a:pt x="62119" y="0"/>
                      <a:pt x="138747" y="0"/>
                    </a:cubicBezTo>
                    <a:cubicBezTo>
                      <a:pt x="215375" y="0"/>
                      <a:pt x="277494" y="60865"/>
                      <a:pt x="277494" y="135945"/>
                    </a:cubicBezTo>
                    <a:close/>
                  </a:path>
                </a:pathLst>
              </a:custGeom>
              <a:noFill/>
              <a:ln w="15875" cap="flat">
                <a:solidFill>
                  <a:schemeClr val="accent1"/>
                </a:solidFill>
                <a:prstDash val="solid"/>
                <a:miter/>
              </a:ln>
            </p:spPr>
            <p:txBody>
              <a:bodyPr rtlCol="0" anchor="ctr"/>
              <a:lstStyle/>
              <a:p>
                <a:endParaRPr lang="en-ID" sz="1200"/>
              </a:p>
            </p:txBody>
          </p:sp>
          <p:sp>
            <p:nvSpPr>
              <p:cNvPr id="2313" name="Free-form: Shape 2312">
                <a:extLst>
                  <a:ext uri="{FF2B5EF4-FFF2-40B4-BE49-F238E27FC236}">
                    <a16:creationId xmlns:a16="http://schemas.microsoft.com/office/drawing/2014/main" id="{792D8053-FB7B-4948-17E9-F4F5B20E9DBF}"/>
                  </a:ext>
                </a:extLst>
              </p:cNvPr>
              <p:cNvSpPr/>
              <p:nvPr/>
            </p:nvSpPr>
            <p:spPr>
              <a:xfrm>
                <a:off x="10761585" y="3179344"/>
                <a:ext cx="188896" cy="135375"/>
              </a:xfrm>
              <a:custGeom>
                <a:avLst/>
                <a:gdLst>
                  <a:gd name="connsiteX0" fmla="*/ 0 w 188896"/>
                  <a:gd name="connsiteY0" fmla="*/ 30890 h 135375"/>
                  <a:gd name="connsiteX1" fmla="*/ 30219 w 188896"/>
                  <a:gd name="connsiteY1" fmla="*/ 0 h 135375"/>
                  <a:gd name="connsiteX2" fmla="*/ 30219 w 188896"/>
                  <a:gd name="connsiteY2" fmla="*/ 0 h 135375"/>
                  <a:gd name="connsiteX3" fmla="*/ 90367 w 188896"/>
                  <a:gd name="connsiteY3" fmla="*/ 31032 h 135375"/>
                  <a:gd name="connsiteX4" fmla="*/ 150515 w 188896"/>
                  <a:gd name="connsiteY4" fmla="*/ 0 h 135375"/>
                  <a:gd name="connsiteX5" fmla="*/ 150515 w 188896"/>
                  <a:gd name="connsiteY5" fmla="*/ 0 h 135375"/>
                  <a:gd name="connsiteX6" fmla="*/ 188725 w 188896"/>
                  <a:gd name="connsiteY6" fmla="*/ 116016 h 135375"/>
                  <a:gd name="connsiteX7" fmla="*/ 89931 w 188896"/>
                  <a:gd name="connsiteY7" fmla="*/ 135375 h 135375"/>
                  <a:gd name="connsiteX8" fmla="*/ 42568 w 188896"/>
                  <a:gd name="connsiteY8" fmla="*/ 131816 h 13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96" h="135375">
                    <a:moveTo>
                      <a:pt x="0" y="30890"/>
                    </a:moveTo>
                    <a:cubicBezTo>
                      <a:pt x="5521" y="18221"/>
                      <a:pt x="14819" y="7687"/>
                      <a:pt x="30219" y="0"/>
                    </a:cubicBezTo>
                    <a:lnTo>
                      <a:pt x="30219" y="0"/>
                    </a:lnTo>
                    <a:cubicBezTo>
                      <a:pt x="43295" y="18648"/>
                      <a:pt x="65378" y="31032"/>
                      <a:pt x="90367" y="31032"/>
                    </a:cubicBezTo>
                    <a:cubicBezTo>
                      <a:pt x="115356" y="31032"/>
                      <a:pt x="137294" y="18790"/>
                      <a:pt x="150515" y="0"/>
                    </a:cubicBezTo>
                    <a:lnTo>
                      <a:pt x="150515" y="0"/>
                    </a:lnTo>
                    <a:cubicBezTo>
                      <a:pt x="193665" y="21495"/>
                      <a:pt x="188725" y="65339"/>
                      <a:pt x="188725" y="116016"/>
                    </a:cubicBezTo>
                    <a:cubicBezTo>
                      <a:pt x="188725" y="116016"/>
                      <a:pt x="157779" y="135375"/>
                      <a:pt x="89931" y="135375"/>
                    </a:cubicBezTo>
                    <a:cubicBezTo>
                      <a:pt x="71335" y="135375"/>
                      <a:pt x="55644" y="133952"/>
                      <a:pt x="42568" y="131816"/>
                    </a:cubicBezTo>
                  </a:path>
                </a:pathLst>
              </a:custGeom>
              <a:noFill/>
              <a:ln w="15875" cap="rnd">
                <a:solidFill>
                  <a:schemeClr val="accent1"/>
                </a:solidFill>
                <a:prstDash val="solid"/>
                <a:round/>
              </a:ln>
            </p:spPr>
            <p:txBody>
              <a:bodyPr rtlCol="0" anchor="ctr"/>
              <a:lstStyle/>
              <a:p>
                <a:endParaRPr lang="en-ID" sz="1200"/>
              </a:p>
            </p:txBody>
          </p:sp>
          <p:sp>
            <p:nvSpPr>
              <p:cNvPr id="2314" name="Free-form: Shape 2313">
                <a:extLst>
                  <a:ext uri="{FF2B5EF4-FFF2-40B4-BE49-F238E27FC236}">
                    <a16:creationId xmlns:a16="http://schemas.microsoft.com/office/drawing/2014/main" id="{CBC79262-A76D-E246-D4E5-DD39186FF343}"/>
                  </a:ext>
                </a:extLst>
              </p:cNvPr>
              <p:cNvSpPr/>
              <p:nvPr/>
            </p:nvSpPr>
            <p:spPr>
              <a:xfrm>
                <a:off x="10779746" y="3032865"/>
                <a:ext cx="141797" cy="138934"/>
              </a:xfrm>
              <a:custGeom>
                <a:avLst/>
                <a:gdLst>
                  <a:gd name="connsiteX0" fmla="*/ 141798 w 141797"/>
                  <a:gd name="connsiteY0" fmla="*/ 69467 h 138934"/>
                  <a:gd name="connsiteX1" fmla="*/ 70899 w 141797"/>
                  <a:gd name="connsiteY1" fmla="*/ 138934 h 138934"/>
                  <a:gd name="connsiteX2" fmla="*/ 0 w 141797"/>
                  <a:gd name="connsiteY2" fmla="*/ 69467 h 138934"/>
                  <a:gd name="connsiteX3" fmla="*/ 70899 w 141797"/>
                  <a:gd name="connsiteY3" fmla="*/ 0 h 138934"/>
                  <a:gd name="connsiteX4" fmla="*/ 141798 w 141797"/>
                  <a:gd name="connsiteY4" fmla="*/ 69467 h 138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97" h="138934">
                    <a:moveTo>
                      <a:pt x="141798" y="69467"/>
                    </a:moveTo>
                    <a:cubicBezTo>
                      <a:pt x="141798" y="107833"/>
                      <a:pt x="110055" y="138934"/>
                      <a:pt x="70899" y="138934"/>
                    </a:cubicBezTo>
                    <a:cubicBezTo>
                      <a:pt x="31743" y="138934"/>
                      <a:pt x="0" y="107833"/>
                      <a:pt x="0" y="69467"/>
                    </a:cubicBezTo>
                    <a:cubicBezTo>
                      <a:pt x="0" y="31101"/>
                      <a:pt x="31743" y="0"/>
                      <a:pt x="70899" y="0"/>
                    </a:cubicBezTo>
                    <a:cubicBezTo>
                      <a:pt x="110055" y="0"/>
                      <a:pt x="141798" y="31101"/>
                      <a:pt x="141798" y="69467"/>
                    </a:cubicBezTo>
                    <a:close/>
                  </a:path>
                </a:pathLst>
              </a:custGeom>
              <a:noFill/>
              <a:ln w="15875" cap="flat">
                <a:solidFill>
                  <a:schemeClr val="accent1"/>
                </a:solidFill>
                <a:prstDash val="solid"/>
                <a:miter/>
              </a:ln>
            </p:spPr>
            <p:txBody>
              <a:bodyPr rtlCol="0" anchor="ctr"/>
              <a:lstStyle/>
              <a:p>
                <a:endParaRPr lang="en-ID" sz="1200"/>
              </a:p>
            </p:txBody>
          </p:sp>
          <p:sp>
            <p:nvSpPr>
              <p:cNvPr id="2315" name="Free-form: Shape 2314">
                <a:extLst>
                  <a:ext uri="{FF2B5EF4-FFF2-40B4-BE49-F238E27FC236}">
                    <a16:creationId xmlns:a16="http://schemas.microsoft.com/office/drawing/2014/main" id="{949D0419-7667-A54D-CF7D-28765237D9D8}"/>
                  </a:ext>
                </a:extLst>
              </p:cNvPr>
              <p:cNvSpPr/>
              <p:nvPr/>
            </p:nvSpPr>
            <p:spPr>
              <a:xfrm>
                <a:off x="10269043" y="3179344"/>
                <a:ext cx="188896" cy="135375"/>
              </a:xfrm>
              <a:custGeom>
                <a:avLst/>
                <a:gdLst>
                  <a:gd name="connsiteX0" fmla="*/ 188896 w 188896"/>
                  <a:gd name="connsiteY0" fmla="*/ 30890 h 135375"/>
                  <a:gd name="connsiteX1" fmla="*/ 158677 w 188896"/>
                  <a:gd name="connsiteY1" fmla="*/ 0 h 135375"/>
                  <a:gd name="connsiteX2" fmla="*/ 158677 w 188896"/>
                  <a:gd name="connsiteY2" fmla="*/ 0 h 135375"/>
                  <a:gd name="connsiteX3" fmla="*/ 98529 w 188896"/>
                  <a:gd name="connsiteY3" fmla="*/ 31032 h 135375"/>
                  <a:gd name="connsiteX4" fmla="*/ 38381 w 188896"/>
                  <a:gd name="connsiteY4" fmla="*/ 0 h 135375"/>
                  <a:gd name="connsiteX5" fmla="*/ 38381 w 188896"/>
                  <a:gd name="connsiteY5" fmla="*/ 0 h 135375"/>
                  <a:gd name="connsiteX6" fmla="*/ 171 w 188896"/>
                  <a:gd name="connsiteY6" fmla="*/ 116016 h 135375"/>
                  <a:gd name="connsiteX7" fmla="*/ 98965 w 188896"/>
                  <a:gd name="connsiteY7" fmla="*/ 135375 h 135375"/>
                  <a:gd name="connsiteX8" fmla="*/ 146328 w 188896"/>
                  <a:gd name="connsiteY8" fmla="*/ 131816 h 13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96" h="135375">
                    <a:moveTo>
                      <a:pt x="188896" y="30890"/>
                    </a:moveTo>
                    <a:cubicBezTo>
                      <a:pt x="183376" y="18221"/>
                      <a:pt x="174077" y="7687"/>
                      <a:pt x="158677" y="0"/>
                    </a:cubicBezTo>
                    <a:lnTo>
                      <a:pt x="158677" y="0"/>
                    </a:lnTo>
                    <a:cubicBezTo>
                      <a:pt x="145602" y="18790"/>
                      <a:pt x="123518" y="31032"/>
                      <a:pt x="98529" y="31032"/>
                    </a:cubicBezTo>
                    <a:cubicBezTo>
                      <a:pt x="73540" y="31032"/>
                      <a:pt x="51602" y="18790"/>
                      <a:pt x="38381" y="0"/>
                    </a:cubicBezTo>
                    <a:lnTo>
                      <a:pt x="38381" y="0"/>
                    </a:lnTo>
                    <a:cubicBezTo>
                      <a:pt x="-4768" y="21495"/>
                      <a:pt x="171" y="65339"/>
                      <a:pt x="171" y="116016"/>
                    </a:cubicBezTo>
                    <a:cubicBezTo>
                      <a:pt x="171" y="116016"/>
                      <a:pt x="31117" y="135375"/>
                      <a:pt x="98965" y="135375"/>
                    </a:cubicBezTo>
                    <a:cubicBezTo>
                      <a:pt x="117562" y="135375"/>
                      <a:pt x="133252" y="133952"/>
                      <a:pt x="146328" y="131816"/>
                    </a:cubicBezTo>
                  </a:path>
                </a:pathLst>
              </a:custGeom>
              <a:noFill/>
              <a:ln w="15875" cap="rnd">
                <a:solidFill>
                  <a:schemeClr val="accent1"/>
                </a:solidFill>
                <a:prstDash val="solid"/>
                <a:round/>
              </a:ln>
            </p:spPr>
            <p:txBody>
              <a:bodyPr rtlCol="0" anchor="ctr"/>
              <a:lstStyle/>
              <a:p>
                <a:endParaRPr lang="en-ID" sz="1200"/>
              </a:p>
            </p:txBody>
          </p:sp>
          <p:sp>
            <p:nvSpPr>
              <p:cNvPr id="2316" name="Free-form: Shape 2315">
                <a:extLst>
                  <a:ext uri="{FF2B5EF4-FFF2-40B4-BE49-F238E27FC236}">
                    <a16:creationId xmlns:a16="http://schemas.microsoft.com/office/drawing/2014/main" id="{A327A12D-4A48-BBB6-4FCA-8A4785068A20}"/>
                  </a:ext>
                </a:extLst>
              </p:cNvPr>
              <p:cNvSpPr/>
              <p:nvPr/>
            </p:nvSpPr>
            <p:spPr>
              <a:xfrm>
                <a:off x="10297981" y="3032865"/>
                <a:ext cx="141797" cy="138934"/>
              </a:xfrm>
              <a:custGeom>
                <a:avLst/>
                <a:gdLst>
                  <a:gd name="connsiteX0" fmla="*/ 141798 w 141797"/>
                  <a:gd name="connsiteY0" fmla="*/ 69467 h 138934"/>
                  <a:gd name="connsiteX1" fmla="*/ 70899 w 141797"/>
                  <a:gd name="connsiteY1" fmla="*/ 138934 h 138934"/>
                  <a:gd name="connsiteX2" fmla="*/ 0 w 141797"/>
                  <a:gd name="connsiteY2" fmla="*/ 69467 h 138934"/>
                  <a:gd name="connsiteX3" fmla="*/ 70899 w 141797"/>
                  <a:gd name="connsiteY3" fmla="*/ 0 h 138934"/>
                  <a:gd name="connsiteX4" fmla="*/ 141798 w 141797"/>
                  <a:gd name="connsiteY4" fmla="*/ 69467 h 138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97" h="138934">
                    <a:moveTo>
                      <a:pt x="141798" y="69467"/>
                    </a:moveTo>
                    <a:cubicBezTo>
                      <a:pt x="141798" y="107833"/>
                      <a:pt x="110055" y="138934"/>
                      <a:pt x="70899" y="138934"/>
                    </a:cubicBezTo>
                    <a:cubicBezTo>
                      <a:pt x="31743" y="138934"/>
                      <a:pt x="0" y="107833"/>
                      <a:pt x="0" y="69467"/>
                    </a:cubicBezTo>
                    <a:cubicBezTo>
                      <a:pt x="0" y="31101"/>
                      <a:pt x="31743" y="0"/>
                      <a:pt x="70899" y="0"/>
                    </a:cubicBezTo>
                    <a:cubicBezTo>
                      <a:pt x="110055" y="0"/>
                      <a:pt x="141798" y="31101"/>
                      <a:pt x="141798" y="69467"/>
                    </a:cubicBezTo>
                    <a:close/>
                  </a:path>
                </a:pathLst>
              </a:custGeom>
              <a:noFill/>
              <a:ln w="15875" cap="flat">
                <a:solidFill>
                  <a:schemeClr val="accent1"/>
                </a:solidFill>
                <a:prstDash val="solid"/>
                <a:miter/>
              </a:ln>
            </p:spPr>
            <p:txBody>
              <a:bodyPr rtlCol="0" anchor="ctr"/>
              <a:lstStyle/>
              <a:p>
                <a:endParaRPr lang="en-ID" sz="1200"/>
              </a:p>
            </p:txBody>
          </p:sp>
        </p:grpSp>
        <p:grpSp>
          <p:nvGrpSpPr>
            <p:cNvPr id="2317" name="Graphic 2085">
              <a:extLst>
                <a:ext uri="{FF2B5EF4-FFF2-40B4-BE49-F238E27FC236}">
                  <a16:creationId xmlns:a16="http://schemas.microsoft.com/office/drawing/2014/main" id="{12E20D98-1781-F578-B063-4AB743A7F4A5}"/>
                </a:ext>
              </a:extLst>
            </p:cNvPr>
            <p:cNvGrpSpPr/>
            <p:nvPr/>
          </p:nvGrpSpPr>
          <p:grpSpPr>
            <a:xfrm>
              <a:off x="10136134" y="3205963"/>
              <a:ext cx="947547" cy="464774"/>
              <a:chOff x="10136134" y="3205963"/>
              <a:chExt cx="947547" cy="464774"/>
            </a:xfrm>
          </p:grpSpPr>
          <p:sp>
            <p:nvSpPr>
              <p:cNvPr id="2318" name="Free-form: Shape 2317">
                <a:extLst>
                  <a:ext uri="{FF2B5EF4-FFF2-40B4-BE49-F238E27FC236}">
                    <a16:creationId xmlns:a16="http://schemas.microsoft.com/office/drawing/2014/main" id="{080298AC-3691-04D8-E227-BA1BEB22602B}"/>
                  </a:ext>
                </a:extLst>
              </p:cNvPr>
              <p:cNvSpPr/>
              <p:nvPr/>
            </p:nvSpPr>
            <p:spPr>
              <a:xfrm>
                <a:off x="10136134" y="3205963"/>
                <a:ext cx="896116" cy="464774"/>
              </a:xfrm>
              <a:custGeom>
                <a:avLst/>
                <a:gdLst>
                  <a:gd name="connsiteX0" fmla="*/ 896117 w 896116"/>
                  <a:gd name="connsiteY0" fmla="*/ 212672 h 464774"/>
                  <a:gd name="connsiteX1" fmla="*/ 474210 w 896116"/>
                  <a:gd name="connsiteY1" fmla="*/ 464774 h 464774"/>
                  <a:gd name="connsiteX2" fmla="*/ 0 w 896116"/>
                  <a:gd name="connsiteY2" fmla="*/ 0 h 464774"/>
                </a:gdLst>
                <a:ahLst/>
                <a:cxnLst>
                  <a:cxn ang="0">
                    <a:pos x="connsiteX0" y="connsiteY0"/>
                  </a:cxn>
                  <a:cxn ang="0">
                    <a:pos x="connsiteX1" y="connsiteY1"/>
                  </a:cxn>
                  <a:cxn ang="0">
                    <a:pos x="connsiteX2" y="connsiteY2"/>
                  </a:cxn>
                </a:cxnLst>
                <a:rect l="l" t="t" r="r" b="b"/>
                <a:pathLst>
                  <a:path w="896116" h="464774">
                    <a:moveTo>
                      <a:pt x="896117" y="212672"/>
                    </a:moveTo>
                    <a:cubicBezTo>
                      <a:pt x="817372" y="362424"/>
                      <a:pt x="657995" y="464774"/>
                      <a:pt x="474210" y="464774"/>
                    </a:cubicBezTo>
                    <a:cubicBezTo>
                      <a:pt x="212406" y="464774"/>
                      <a:pt x="0" y="256658"/>
                      <a:pt x="0" y="0"/>
                    </a:cubicBezTo>
                  </a:path>
                </a:pathLst>
              </a:custGeom>
              <a:noFill/>
              <a:ln w="15875" cap="rnd">
                <a:solidFill>
                  <a:schemeClr val="accent1"/>
                </a:solidFill>
                <a:prstDash val="solid"/>
                <a:round/>
              </a:ln>
            </p:spPr>
            <p:txBody>
              <a:bodyPr rtlCol="0" anchor="ctr"/>
              <a:lstStyle/>
              <a:p>
                <a:endParaRPr lang="en-ID" sz="1200"/>
              </a:p>
            </p:txBody>
          </p:sp>
          <p:sp>
            <p:nvSpPr>
              <p:cNvPr id="2319" name="Free-form: Shape 2318">
                <a:extLst>
                  <a:ext uri="{FF2B5EF4-FFF2-40B4-BE49-F238E27FC236}">
                    <a16:creationId xmlns:a16="http://schemas.microsoft.com/office/drawing/2014/main" id="{6676D9CB-E963-2E2F-FC6F-B65A5070D159}"/>
                  </a:ext>
                </a:extLst>
              </p:cNvPr>
              <p:cNvSpPr/>
              <p:nvPr/>
            </p:nvSpPr>
            <p:spPr>
              <a:xfrm>
                <a:off x="10963240" y="3332940"/>
                <a:ext cx="120441" cy="126691"/>
              </a:xfrm>
              <a:custGeom>
                <a:avLst/>
                <a:gdLst>
                  <a:gd name="connsiteX0" fmla="*/ 0 w 120441"/>
                  <a:gd name="connsiteY0" fmla="*/ 77723 h 126691"/>
                  <a:gd name="connsiteX1" fmla="*/ 103588 w 120441"/>
                  <a:gd name="connsiteY1" fmla="*/ 0 h 126691"/>
                  <a:gd name="connsiteX2" fmla="*/ 120441 w 120441"/>
                  <a:gd name="connsiteY2" fmla="*/ 126692 h 126691"/>
                  <a:gd name="connsiteX3" fmla="*/ 0 w 120441"/>
                  <a:gd name="connsiteY3" fmla="*/ 77723 h 126691"/>
                </a:gdLst>
                <a:ahLst/>
                <a:cxnLst>
                  <a:cxn ang="0">
                    <a:pos x="connsiteX0" y="connsiteY0"/>
                  </a:cxn>
                  <a:cxn ang="0">
                    <a:pos x="connsiteX1" y="connsiteY1"/>
                  </a:cxn>
                  <a:cxn ang="0">
                    <a:pos x="connsiteX2" y="connsiteY2"/>
                  </a:cxn>
                  <a:cxn ang="0">
                    <a:pos x="connsiteX3" y="connsiteY3"/>
                  </a:cxn>
                </a:cxnLst>
                <a:rect l="l" t="t" r="r" b="b"/>
                <a:pathLst>
                  <a:path w="120441" h="126691">
                    <a:moveTo>
                      <a:pt x="0" y="77723"/>
                    </a:moveTo>
                    <a:lnTo>
                      <a:pt x="103588" y="0"/>
                    </a:lnTo>
                    <a:lnTo>
                      <a:pt x="120441" y="126692"/>
                    </a:lnTo>
                    <a:lnTo>
                      <a:pt x="0" y="77723"/>
                    </a:lnTo>
                    <a:close/>
                  </a:path>
                </a:pathLst>
              </a:custGeom>
              <a:solidFill>
                <a:schemeClr val="bg2"/>
              </a:solidFill>
              <a:ln w="15875" cap="flat">
                <a:solidFill>
                  <a:schemeClr val="accent1"/>
                </a:solidFill>
                <a:prstDash val="solid"/>
                <a:miter/>
              </a:ln>
            </p:spPr>
            <p:txBody>
              <a:bodyPr rtlCol="0" anchor="ctr"/>
              <a:lstStyle/>
              <a:p>
                <a:endParaRPr lang="en-ID" sz="1200"/>
              </a:p>
            </p:txBody>
          </p:sp>
        </p:grpSp>
        <p:grpSp>
          <p:nvGrpSpPr>
            <p:cNvPr id="2320" name="Graphic 2085">
              <a:extLst>
                <a:ext uri="{FF2B5EF4-FFF2-40B4-BE49-F238E27FC236}">
                  <a16:creationId xmlns:a16="http://schemas.microsoft.com/office/drawing/2014/main" id="{040DEE73-F45F-D3FD-09BD-BC28F3E0E1DF}"/>
                </a:ext>
              </a:extLst>
            </p:cNvPr>
            <p:cNvGrpSpPr/>
            <p:nvPr/>
          </p:nvGrpSpPr>
          <p:grpSpPr>
            <a:xfrm>
              <a:off x="10136279" y="2741332"/>
              <a:ext cx="948273" cy="464631"/>
              <a:chOff x="10136279" y="2741332"/>
              <a:chExt cx="948273" cy="464631"/>
            </a:xfrm>
          </p:grpSpPr>
          <p:sp>
            <p:nvSpPr>
              <p:cNvPr id="2321" name="Free-form: Shape 2320">
                <a:extLst>
                  <a:ext uri="{FF2B5EF4-FFF2-40B4-BE49-F238E27FC236}">
                    <a16:creationId xmlns:a16="http://schemas.microsoft.com/office/drawing/2014/main" id="{9D6CFA31-523B-C09F-99A5-409A09C27EE3}"/>
                  </a:ext>
                </a:extLst>
              </p:cNvPr>
              <p:cNvSpPr/>
              <p:nvPr/>
            </p:nvSpPr>
            <p:spPr>
              <a:xfrm>
                <a:off x="10187855" y="2741332"/>
                <a:ext cx="896697" cy="464631"/>
              </a:xfrm>
              <a:custGeom>
                <a:avLst/>
                <a:gdLst>
                  <a:gd name="connsiteX0" fmla="*/ 0 w 896697"/>
                  <a:gd name="connsiteY0" fmla="*/ 253384 h 464631"/>
                  <a:gd name="connsiteX1" fmla="*/ 422488 w 896697"/>
                  <a:gd name="connsiteY1" fmla="*/ 0 h 464631"/>
                  <a:gd name="connsiteX2" fmla="*/ 896698 w 896697"/>
                  <a:gd name="connsiteY2" fmla="*/ 464632 h 464631"/>
                </a:gdLst>
                <a:ahLst/>
                <a:cxnLst>
                  <a:cxn ang="0">
                    <a:pos x="connsiteX0" y="connsiteY0"/>
                  </a:cxn>
                  <a:cxn ang="0">
                    <a:pos x="connsiteX1" y="connsiteY1"/>
                  </a:cxn>
                  <a:cxn ang="0">
                    <a:pos x="connsiteX2" y="connsiteY2"/>
                  </a:cxn>
                </a:cxnLst>
                <a:rect l="l" t="t" r="r" b="b"/>
                <a:pathLst>
                  <a:path w="896697" h="464631">
                    <a:moveTo>
                      <a:pt x="0" y="253384"/>
                    </a:moveTo>
                    <a:cubicBezTo>
                      <a:pt x="78599" y="102919"/>
                      <a:pt x="238267" y="0"/>
                      <a:pt x="422488" y="0"/>
                    </a:cubicBezTo>
                    <a:cubicBezTo>
                      <a:pt x="684437" y="0"/>
                      <a:pt x="896698" y="208116"/>
                      <a:pt x="896698" y="464632"/>
                    </a:cubicBezTo>
                  </a:path>
                </a:pathLst>
              </a:custGeom>
              <a:noFill/>
              <a:ln w="15875" cap="rnd">
                <a:solidFill>
                  <a:schemeClr val="accent1"/>
                </a:solidFill>
                <a:prstDash val="solid"/>
                <a:round/>
              </a:ln>
            </p:spPr>
            <p:txBody>
              <a:bodyPr rtlCol="0" anchor="ctr"/>
              <a:lstStyle/>
              <a:p>
                <a:endParaRPr lang="en-ID" sz="1200"/>
              </a:p>
            </p:txBody>
          </p:sp>
          <p:sp>
            <p:nvSpPr>
              <p:cNvPr id="2322" name="Free-form: Shape 2321">
                <a:extLst>
                  <a:ext uri="{FF2B5EF4-FFF2-40B4-BE49-F238E27FC236}">
                    <a16:creationId xmlns:a16="http://schemas.microsoft.com/office/drawing/2014/main" id="{E94E08C4-2D83-CB39-1338-99800A0EB424}"/>
                  </a:ext>
                </a:extLst>
              </p:cNvPr>
              <p:cNvSpPr/>
              <p:nvPr/>
            </p:nvSpPr>
            <p:spPr>
              <a:xfrm>
                <a:off x="10136279" y="2953718"/>
                <a:ext cx="120586" cy="126691"/>
              </a:xfrm>
              <a:custGeom>
                <a:avLst/>
                <a:gdLst>
                  <a:gd name="connsiteX0" fmla="*/ 120586 w 120586"/>
                  <a:gd name="connsiteY0" fmla="*/ 48684 h 126691"/>
                  <a:gd name="connsiteX1" fmla="*/ 17434 w 120586"/>
                  <a:gd name="connsiteY1" fmla="*/ 126692 h 126691"/>
                  <a:gd name="connsiteX2" fmla="*/ 0 w 120586"/>
                  <a:gd name="connsiteY2" fmla="*/ 0 h 126691"/>
                  <a:gd name="connsiteX3" fmla="*/ 120586 w 120586"/>
                  <a:gd name="connsiteY3" fmla="*/ 48684 h 126691"/>
                </a:gdLst>
                <a:ahLst/>
                <a:cxnLst>
                  <a:cxn ang="0">
                    <a:pos x="connsiteX0" y="connsiteY0"/>
                  </a:cxn>
                  <a:cxn ang="0">
                    <a:pos x="connsiteX1" y="connsiteY1"/>
                  </a:cxn>
                  <a:cxn ang="0">
                    <a:pos x="connsiteX2" y="connsiteY2"/>
                  </a:cxn>
                  <a:cxn ang="0">
                    <a:pos x="connsiteX3" y="connsiteY3"/>
                  </a:cxn>
                </a:cxnLst>
                <a:rect l="l" t="t" r="r" b="b"/>
                <a:pathLst>
                  <a:path w="120586" h="126691">
                    <a:moveTo>
                      <a:pt x="120586" y="48684"/>
                    </a:moveTo>
                    <a:lnTo>
                      <a:pt x="17434" y="126692"/>
                    </a:lnTo>
                    <a:lnTo>
                      <a:pt x="0" y="0"/>
                    </a:lnTo>
                    <a:lnTo>
                      <a:pt x="120586" y="48684"/>
                    </a:lnTo>
                    <a:close/>
                  </a:path>
                </a:pathLst>
              </a:custGeom>
              <a:solidFill>
                <a:schemeClr val="accent1"/>
              </a:solidFill>
              <a:ln w="15875" cap="flat">
                <a:solidFill>
                  <a:schemeClr val="accent1"/>
                </a:solidFill>
                <a:prstDash val="solid"/>
                <a:miter/>
              </a:ln>
            </p:spPr>
            <p:txBody>
              <a:bodyPr rtlCol="0" anchor="ctr"/>
              <a:lstStyle/>
              <a:p>
                <a:endParaRPr lang="en-ID" sz="1200"/>
              </a:p>
            </p:txBody>
          </p:sp>
        </p:grpSp>
      </p:grpSp>
    </p:spTree>
    <p:extLst>
      <p:ext uri="{BB962C8B-B14F-4D97-AF65-F5344CB8AC3E}">
        <p14:creationId xmlns:p14="http://schemas.microsoft.com/office/powerpoint/2010/main" val="31444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2B83BC3-73DF-732E-5381-5F38F5C097F2}"/>
              </a:ext>
            </a:extLst>
          </p:cNvPr>
          <p:cNvSpPr/>
          <p:nvPr/>
        </p:nvSpPr>
        <p:spPr>
          <a:xfrm>
            <a:off x="4423617" y="2304649"/>
            <a:ext cx="3539067" cy="3271363"/>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Rectangle: Rounded Corners 22">
            <a:extLst>
              <a:ext uri="{FF2B5EF4-FFF2-40B4-BE49-F238E27FC236}">
                <a16:creationId xmlns:a16="http://schemas.microsoft.com/office/drawing/2014/main" id="{E07F90FB-A561-973B-93F2-7FBCE9844D84}"/>
              </a:ext>
            </a:extLst>
          </p:cNvPr>
          <p:cNvSpPr/>
          <p:nvPr/>
        </p:nvSpPr>
        <p:spPr>
          <a:xfrm>
            <a:off x="8144933" y="2304648"/>
            <a:ext cx="3539067"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Rectangle: Rounded Corners 17">
            <a:extLst>
              <a:ext uri="{FF2B5EF4-FFF2-40B4-BE49-F238E27FC236}">
                <a16:creationId xmlns:a16="http://schemas.microsoft.com/office/drawing/2014/main" id="{57DBA65C-6CB4-3688-28EE-15173E2E7C86}"/>
              </a:ext>
            </a:extLst>
          </p:cNvPr>
          <p:cNvSpPr/>
          <p:nvPr/>
        </p:nvSpPr>
        <p:spPr>
          <a:xfrm>
            <a:off x="694267" y="2304648"/>
            <a:ext cx="3547100"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 name="Oval 5">
            <a:extLst>
              <a:ext uri="{FF2B5EF4-FFF2-40B4-BE49-F238E27FC236}">
                <a16:creationId xmlns:a16="http://schemas.microsoft.com/office/drawing/2014/main" id="{0C58E5F7-EC72-826B-7510-C83EA321DC97}"/>
              </a:ext>
            </a:extLst>
          </p:cNvPr>
          <p:cNvSpPr/>
          <p:nvPr/>
        </p:nvSpPr>
        <p:spPr>
          <a:xfrm>
            <a:off x="694267" y="1520277"/>
            <a:ext cx="933450" cy="933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5" name="Oval 14">
            <a:extLst>
              <a:ext uri="{FF2B5EF4-FFF2-40B4-BE49-F238E27FC236}">
                <a16:creationId xmlns:a16="http://schemas.microsoft.com/office/drawing/2014/main" id="{A6E652ED-2FB8-4E1F-82C8-1AD7A8710727}"/>
              </a:ext>
            </a:extLst>
          </p:cNvPr>
          <p:cNvSpPr/>
          <p:nvPr/>
        </p:nvSpPr>
        <p:spPr>
          <a:xfrm>
            <a:off x="4418523" y="1536097"/>
            <a:ext cx="933450" cy="933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Oval 16">
            <a:extLst>
              <a:ext uri="{FF2B5EF4-FFF2-40B4-BE49-F238E27FC236}">
                <a16:creationId xmlns:a16="http://schemas.microsoft.com/office/drawing/2014/main" id="{1CC4C40D-57F5-C090-B8E4-04B739F8ACE2}"/>
              </a:ext>
            </a:extLst>
          </p:cNvPr>
          <p:cNvSpPr/>
          <p:nvPr/>
        </p:nvSpPr>
        <p:spPr>
          <a:xfrm>
            <a:off x="8165508" y="1536097"/>
            <a:ext cx="933450" cy="933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 name="Title 1">
            <a:extLst>
              <a:ext uri="{FF2B5EF4-FFF2-40B4-BE49-F238E27FC236}">
                <a16:creationId xmlns:a16="http://schemas.microsoft.com/office/drawing/2014/main" id="{77C2C22D-85B5-45A6-CC76-8985A646D163}"/>
              </a:ext>
            </a:extLst>
          </p:cNvPr>
          <p:cNvSpPr>
            <a:spLocks noGrp="1"/>
          </p:cNvSpPr>
          <p:nvPr>
            <p:ph type="title"/>
          </p:nvPr>
        </p:nvSpPr>
        <p:spPr>
          <a:xfrm>
            <a:off x="143933" y="584886"/>
            <a:ext cx="11353800" cy="517065"/>
          </a:xfrm>
        </p:spPr>
        <p:txBody>
          <a:bodyPr/>
          <a:lstStyle/>
          <a:p>
            <a:r>
              <a:rPr lang="en-US" dirty="0"/>
              <a:t>Challenges Involved in Using Generative AI</a:t>
            </a:r>
            <a:endParaRPr lang="it-IT" dirty="0"/>
          </a:p>
        </p:txBody>
      </p:sp>
      <p:sp>
        <p:nvSpPr>
          <p:cNvPr id="7" name="TextBox 6">
            <a:extLst>
              <a:ext uri="{FF2B5EF4-FFF2-40B4-BE49-F238E27FC236}">
                <a16:creationId xmlns:a16="http://schemas.microsoft.com/office/drawing/2014/main" id="{4C282C47-A752-51AD-EAC2-06C82D6500DF}"/>
              </a:ext>
            </a:extLst>
          </p:cNvPr>
          <p:cNvSpPr txBox="1"/>
          <p:nvPr/>
        </p:nvSpPr>
        <p:spPr>
          <a:xfrm>
            <a:off x="4591813" y="3310032"/>
            <a:ext cx="3366853" cy="1754070"/>
          </a:xfrm>
          <a:prstGeom prst="rect">
            <a:avLst/>
          </a:prstGeom>
          <a:noFill/>
        </p:spPr>
        <p:txBody>
          <a:bodyPr wrap="square" rtlCol="0" anchor="t">
            <a:spAutoFit/>
          </a:bodyPr>
          <a:lstStyle/>
          <a:p>
            <a:pPr defTabSz="609630">
              <a:spcAft>
                <a:spcPts val="400"/>
              </a:spcAft>
              <a:defRPr/>
            </a:pPr>
            <a:r>
              <a:rPr lang="en-US" sz="1600" dirty="0">
                <a:solidFill>
                  <a:srgbClr val="000000"/>
                </a:solidFill>
                <a:latin typeface="Anova Light"/>
              </a:rPr>
              <a:t>LLMs can be manipulated</a:t>
            </a:r>
            <a:br>
              <a:rPr lang="en-US" sz="1600" dirty="0">
                <a:solidFill>
                  <a:srgbClr val="000000"/>
                </a:solidFill>
                <a:latin typeface="Anova Light"/>
              </a:rPr>
            </a:br>
            <a:r>
              <a:rPr lang="en-US" sz="1600" dirty="0">
                <a:solidFill>
                  <a:srgbClr val="000000"/>
                </a:solidFill>
                <a:latin typeface="Anova Light"/>
              </a:rPr>
              <a:t>to obtain desired output.</a:t>
            </a:r>
          </a:p>
          <a:p>
            <a:pPr defTabSz="609630">
              <a:spcAft>
                <a:spcPts val="400"/>
              </a:spcAft>
              <a:defRPr/>
            </a:pPr>
            <a:r>
              <a:rPr lang="en-US" sz="1600" b="1" dirty="0">
                <a:solidFill>
                  <a:srgbClr val="000000"/>
                </a:solidFill>
                <a:latin typeface="Anova Light"/>
              </a:rPr>
              <a:t>For example:</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Revealing private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Stealing private information </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Deliberately providing false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Executing arbitrary code</a:t>
            </a:r>
          </a:p>
        </p:txBody>
      </p:sp>
      <p:sp>
        <p:nvSpPr>
          <p:cNvPr id="8" name="TextBox 7">
            <a:extLst>
              <a:ext uri="{FF2B5EF4-FFF2-40B4-BE49-F238E27FC236}">
                <a16:creationId xmlns:a16="http://schemas.microsoft.com/office/drawing/2014/main" id="{A2A1F775-41B8-C3BC-6835-A2A444213773}"/>
              </a:ext>
            </a:extLst>
          </p:cNvPr>
          <p:cNvSpPr txBox="1"/>
          <p:nvPr/>
        </p:nvSpPr>
        <p:spPr>
          <a:xfrm>
            <a:off x="4518760" y="2843623"/>
            <a:ext cx="2960213" cy="420564"/>
          </a:xfrm>
          <a:prstGeom prst="rect">
            <a:avLst/>
          </a:prstGeom>
          <a:noFill/>
        </p:spPr>
        <p:txBody>
          <a:bodyPr wrap="square" rtlCol="0" anchor="b">
            <a:spAutoFit/>
          </a:bodyPr>
          <a:lstStyle/>
          <a:p>
            <a:pPr defTabSz="609630">
              <a:defRPr/>
            </a:pPr>
            <a:r>
              <a:rPr lang="en-US" sz="2133" b="1" dirty="0">
                <a:solidFill>
                  <a:srgbClr val="0766D1"/>
                </a:solidFill>
                <a:latin typeface="Anova Bold"/>
              </a:rPr>
              <a:t>Privacy &amp; Security</a:t>
            </a:r>
          </a:p>
        </p:txBody>
      </p:sp>
      <p:sp>
        <p:nvSpPr>
          <p:cNvPr id="4" name="TextBox 3">
            <a:extLst>
              <a:ext uri="{FF2B5EF4-FFF2-40B4-BE49-F238E27FC236}">
                <a16:creationId xmlns:a16="http://schemas.microsoft.com/office/drawing/2014/main" id="{6ACC9C43-0771-0936-45AF-9D93B5F43A44}"/>
              </a:ext>
            </a:extLst>
          </p:cNvPr>
          <p:cNvSpPr txBox="1"/>
          <p:nvPr/>
        </p:nvSpPr>
        <p:spPr>
          <a:xfrm>
            <a:off x="880533" y="3310032"/>
            <a:ext cx="3188305" cy="1764522"/>
          </a:xfrm>
          <a:prstGeom prst="rect">
            <a:avLst/>
          </a:prstGeom>
          <a:noFill/>
        </p:spPr>
        <p:txBody>
          <a:bodyPr wrap="square" rtlCol="0" anchor="t">
            <a:spAutoFit/>
          </a:bodyPr>
          <a:lstStyle/>
          <a:p>
            <a:pPr defTabSz="609630">
              <a:spcAft>
                <a:spcPts val="400"/>
              </a:spcAft>
              <a:defRPr/>
            </a:pPr>
            <a:r>
              <a:rPr lang="en-US" sz="1600">
                <a:solidFill>
                  <a:srgbClr val="000000"/>
                </a:solidFill>
                <a:latin typeface="Anova Light"/>
              </a:rPr>
              <a:t>LLMs can produce output that is factually incorrect, not contextual or non-sensical.</a:t>
            </a:r>
          </a:p>
          <a:p>
            <a:pPr defTabSz="609630">
              <a:defRPr/>
            </a:pPr>
            <a:r>
              <a:rPr lang="en-US" sz="1600" b="1">
                <a:solidFill>
                  <a:srgbClr val="000000"/>
                </a:solidFill>
                <a:latin typeface="Anova Light"/>
              </a:rPr>
              <a:t>Consider:</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Knowledge cutoff date</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Completion relies on context</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Hallucinatio</a:t>
            </a:r>
            <a:r>
              <a:rPr lang="en-US" sz="1467">
                <a:solidFill>
                  <a:srgbClr val="000000"/>
                </a:solidFill>
                <a:latin typeface="Anova Light"/>
              </a:rPr>
              <a:t>ns</a:t>
            </a:r>
            <a:endParaRPr lang="en-US" sz="1600">
              <a:solidFill>
                <a:srgbClr val="000000"/>
              </a:solidFill>
              <a:latin typeface="Anova Light"/>
            </a:endParaRPr>
          </a:p>
        </p:txBody>
      </p:sp>
      <p:sp>
        <p:nvSpPr>
          <p:cNvPr id="5" name="TextBox 4">
            <a:extLst>
              <a:ext uri="{FF2B5EF4-FFF2-40B4-BE49-F238E27FC236}">
                <a16:creationId xmlns:a16="http://schemas.microsoft.com/office/drawing/2014/main" id="{82224FF5-8D74-C58D-2BCE-448FA2D8CD88}"/>
              </a:ext>
            </a:extLst>
          </p:cNvPr>
          <p:cNvSpPr txBox="1"/>
          <p:nvPr/>
        </p:nvSpPr>
        <p:spPr>
          <a:xfrm>
            <a:off x="824544" y="2874400"/>
            <a:ext cx="1949245" cy="389787"/>
          </a:xfrm>
          <a:prstGeom prst="rect">
            <a:avLst/>
          </a:prstGeom>
          <a:noFill/>
        </p:spPr>
        <p:txBody>
          <a:bodyPr wrap="square" lIns="60960" tIns="30480" rIns="60960" bIns="30480" rtlCol="0" anchor="b">
            <a:spAutoFit/>
          </a:bodyPr>
          <a:lstStyle/>
          <a:p>
            <a:pPr defTabSz="609630">
              <a:defRPr/>
            </a:pPr>
            <a:r>
              <a:rPr lang="en-US" sz="2133" b="1">
                <a:solidFill>
                  <a:srgbClr val="0766D1"/>
                </a:solidFill>
                <a:latin typeface="Anova Bold"/>
              </a:rPr>
              <a:t>Accuracy</a:t>
            </a:r>
          </a:p>
        </p:txBody>
      </p:sp>
      <p:sp>
        <p:nvSpPr>
          <p:cNvPr id="20" name="TextBox 19">
            <a:extLst>
              <a:ext uri="{FF2B5EF4-FFF2-40B4-BE49-F238E27FC236}">
                <a16:creationId xmlns:a16="http://schemas.microsoft.com/office/drawing/2014/main" id="{D16F1FFD-A497-AAAA-A485-ABBC4A857BD8}"/>
              </a:ext>
            </a:extLst>
          </p:cNvPr>
          <p:cNvSpPr txBox="1"/>
          <p:nvPr/>
        </p:nvSpPr>
        <p:spPr>
          <a:xfrm>
            <a:off x="8336383" y="3309297"/>
            <a:ext cx="3161350" cy="1415516"/>
          </a:xfrm>
          <a:prstGeom prst="rect">
            <a:avLst/>
          </a:prstGeom>
          <a:noFill/>
        </p:spPr>
        <p:txBody>
          <a:bodyPr wrap="square" lIns="0" tIns="0" rIns="0" bIns="0" rtlCol="0">
            <a:spAutoFit/>
          </a:bodyPr>
          <a:lstStyle/>
          <a:p>
            <a:pPr defTabSz="609630">
              <a:spcAft>
                <a:spcPts val="800"/>
              </a:spcAft>
              <a:defRPr/>
            </a:pPr>
            <a:r>
              <a:rPr lang="en-US" sz="1600">
                <a:solidFill>
                  <a:srgbClr val="000000"/>
                </a:solidFill>
                <a:latin typeface="Anova Light"/>
              </a:rPr>
              <a:t>LLMs can be released in non-standard ways across providers.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High computational demand translates in high cost for using LLMs.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Commercial models are subject to change in model behavior and policy </a:t>
            </a:r>
          </a:p>
        </p:txBody>
      </p:sp>
      <p:sp>
        <p:nvSpPr>
          <p:cNvPr id="16" name="TextBox 15">
            <a:extLst>
              <a:ext uri="{FF2B5EF4-FFF2-40B4-BE49-F238E27FC236}">
                <a16:creationId xmlns:a16="http://schemas.microsoft.com/office/drawing/2014/main" id="{D38A25F3-4062-A554-7C5D-5C266CD8ECAE}"/>
              </a:ext>
            </a:extLst>
          </p:cNvPr>
          <p:cNvSpPr txBox="1"/>
          <p:nvPr/>
        </p:nvSpPr>
        <p:spPr>
          <a:xfrm>
            <a:off x="8248210" y="2874400"/>
            <a:ext cx="1751873" cy="389787"/>
          </a:xfrm>
          <a:prstGeom prst="rect">
            <a:avLst/>
          </a:prstGeom>
          <a:noFill/>
        </p:spPr>
        <p:txBody>
          <a:bodyPr wrap="square" lIns="60960" tIns="30480" rIns="60960" bIns="30480" rtlCol="0" anchor="b">
            <a:spAutoFit/>
          </a:bodyPr>
          <a:lstStyle>
            <a:defPPr>
              <a:defRPr lang="en-US"/>
            </a:defPPr>
            <a:lvl1pPr>
              <a:defRPr sz="3200" b="1">
                <a:solidFill>
                  <a:schemeClr val="bg2"/>
                </a:solidFill>
                <a:latin typeface="+mj-lt"/>
              </a:defRPr>
            </a:lvl1pPr>
          </a:lstStyle>
          <a:p>
            <a:pPr defTabSz="609630">
              <a:defRPr/>
            </a:pPr>
            <a:r>
              <a:rPr lang="en-US" sz="2133">
                <a:solidFill>
                  <a:srgbClr val="0766D1"/>
                </a:solidFill>
                <a:latin typeface="Anova Bold"/>
              </a:rPr>
              <a:t>Governance</a:t>
            </a:r>
          </a:p>
        </p:txBody>
      </p:sp>
      <p:pic>
        <p:nvPicPr>
          <p:cNvPr id="39" name="Graphic 38">
            <a:extLst>
              <a:ext uri="{FF2B5EF4-FFF2-40B4-BE49-F238E27FC236}">
                <a16:creationId xmlns:a16="http://schemas.microsoft.com/office/drawing/2014/main" id="{89423158-3618-7BF8-1E17-51581A6F0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741" y="1761577"/>
            <a:ext cx="444500" cy="450850"/>
          </a:xfrm>
          <a:prstGeom prst="rect">
            <a:avLst/>
          </a:prstGeom>
        </p:spPr>
      </p:pic>
      <p:pic>
        <p:nvPicPr>
          <p:cNvPr id="41" name="Graphic 40">
            <a:extLst>
              <a:ext uri="{FF2B5EF4-FFF2-40B4-BE49-F238E27FC236}">
                <a16:creationId xmlns:a16="http://schemas.microsoft.com/office/drawing/2014/main" id="{F31E029D-EFE1-0511-F00F-E21E118998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0458" y="1780571"/>
            <a:ext cx="463550" cy="444500"/>
          </a:xfrm>
          <a:prstGeom prst="rect">
            <a:avLst/>
          </a:prstGeom>
        </p:spPr>
      </p:pic>
      <p:pic>
        <p:nvPicPr>
          <p:cNvPr id="43" name="Graphic 42">
            <a:extLst>
              <a:ext uri="{FF2B5EF4-FFF2-40B4-BE49-F238E27FC236}">
                <a16:creationId xmlns:a16="http://schemas.microsoft.com/office/drawing/2014/main" id="{2FE3AF08-6447-05F8-9C61-7279E28A67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1897" y="1780571"/>
            <a:ext cx="266700" cy="444500"/>
          </a:xfrm>
          <a:prstGeom prst="rect">
            <a:avLst/>
          </a:prstGeom>
        </p:spPr>
      </p:pic>
      <p:sp>
        <p:nvSpPr>
          <p:cNvPr id="9" name="Oval 8">
            <a:extLst>
              <a:ext uri="{FF2B5EF4-FFF2-40B4-BE49-F238E27FC236}">
                <a16:creationId xmlns:a16="http://schemas.microsoft.com/office/drawing/2014/main" id="{F3E6D8EB-6D5B-622C-E972-4D6DE61ACAFD}"/>
              </a:ext>
            </a:extLst>
          </p:cNvPr>
          <p:cNvSpPr/>
          <p:nvPr/>
        </p:nvSpPr>
        <p:spPr>
          <a:xfrm>
            <a:off x="1988103"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0" name="Oval 9">
            <a:extLst>
              <a:ext uri="{FF2B5EF4-FFF2-40B4-BE49-F238E27FC236}">
                <a16:creationId xmlns:a16="http://schemas.microsoft.com/office/drawing/2014/main" id="{1EE4C26F-F565-357E-2050-1C300657F39A}"/>
              </a:ext>
            </a:extLst>
          </p:cNvPr>
          <p:cNvSpPr/>
          <p:nvPr/>
        </p:nvSpPr>
        <p:spPr>
          <a:xfrm>
            <a:off x="240352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1" name="Oval 10">
            <a:extLst>
              <a:ext uri="{FF2B5EF4-FFF2-40B4-BE49-F238E27FC236}">
                <a16:creationId xmlns:a16="http://schemas.microsoft.com/office/drawing/2014/main" id="{2CAFD00B-9F4E-1EF6-8D88-5F37C29870E0}"/>
              </a:ext>
            </a:extLst>
          </p:cNvPr>
          <p:cNvSpPr/>
          <p:nvPr/>
        </p:nvSpPr>
        <p:spPr>
          <a:xfrm>
            <a:off x="2818952"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3" name="Oval 12">
            <a:extLst>
              <a:ext uri="{FF2B5EF4-FFF2-40B4-BE49-F238E27FC236}">
                <a16:creationId xmlns:a16="http://schemas.microsoft.com/office/drawing/2014/main" id="{D9414170-70F0-05FE-C327-2AEC885C2612}"/>
              </a:ext>
            </a:extLst>
          </p:cNvPr>
          <p:cNvSpPr/>
          <p:nvPr/>
        </p:nvSpPr>
        <p:spPr>
          <a:xfrm>
            <a:off x="5713437"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4" name="Oval 13">
            <a:extLst>
              <a:ext uri="{FF2B5EF4-FFF2-40B4-BE49-F238E27FC236}">
                <a16:creationId xmlns:a16="http://schemas.microsoft.com/office/drawing/2014/main" id="{60B948BF-4769-C58F-9FCC-AFC693918204}"/>
              </a:ext>
            </a:extLst>
          </p:cNvPr>
          <p:cNvSpPr/>
          <p:nvPr/>
        </p:nvSpPr>
        <p:spPr>
          <a:xfrm>
            <a:off x="6128861"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1" name="Oval 20">
            <a:extLst>
              <a:ext uri="{FF2B5EF4-FFF2-40B4-BE49-F238E27FC236}">
                <a16:creationId xmlns:a16="http://schemas.microsoft.com/office/drawing/2014/main" id="{69D286B3-41A9-3549-9149-CC66B7252BEB}"/>
              </a:ext>
            </a:extLst>
          </p:cNvPr>
          <p:cNvSpPr/>
          <p:nvPr/>
        </p:nvSpPr>
        <p:spPr>
          <a:xfrm>
            <a:off x="6544285"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4" name="Oval 23">
            <a:extLst>
              <a:ext uri="{FF2B5EF4-FFF2-40B4-BE49-F238E27FC236}">
                <a16:creationId xmlns:a16="http://schemas.microsoft.com/office/drawing/2014/main" id="{D1CC7810-7BAF-E764-314A-8AA3AC47D75D}"/>
              </a:ext>
            </a:extLst>
          </p:cNvPr>
          <p:cNvSpPr/>
          <p:nvPr/>
        </p:nvSpPr>
        <p:spPr>
          <a:xfrm>
            <a:off x="9434753"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5" name="Oval 24">
            <a:extLst>
              <a:ext uri="{FF2B5EF4-FFF2-40B4-BE49-F238E27FC236}">
                <a16:creationId xmlns:a16="http://schemas.microsoft.com/office/drawing/2014/main" id="{2C93D67C-1DEB-6C72-88E3-3AD69CC99FCD}"/>
              </a:ext>
            </a:extLst>
          </p:cNvPr>
          <p:cNvSpPr/>
          <p:nvPr/>
        </p:nvSpPr>
        <p:spPr>
          <a:xfrm>
            <a:off x="985017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6" name="Oval 25">
            <a:extLst>
              <a:ext uri="{FF2B5EF4-FFF2-40B4-BE49-F238E27FC236}">
                <a16:creationId xmlns:a16="http://schemas.microsoft.com/office/drawing/2014/main" id="{91F73C7D-D4EC-9883-513E-16E23DBD2A9A}"/>
              </a:ext>
            </a:extLst>
          </p:cNvPr>
          <p:cNvSpPr/>
          <p:nvPr/>
        </p:nvSpPr>
        <p:spPr>
          <a:xfrm>
            <a:off x="10265602"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Tree>
    <p:extLst>
      <p:ext uri="{BB962C8B-B14F-4D97-AF65-F5344CB8AC3E}">
        <p14:creationId xmlns:p14="http://schemas.microsoft.com/office/powerpoint/2010/main" val="4287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2B83BC3-73DF-732E-5381-5F38F5C097F2}"/>
              </a:ext>
            </a:extLst>
          </p:cNvPr>
          <p:cNvSpPr/>
          <p:nvPr/>
        </p:nvSpPr>
        <p:spPr>
          <a:xfrm>
            <a:off x="4423617" y="2304649"/>
            <a:ext cx="3539067" cy="3271363"/>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Rectangle: Rounded Corners 22">
            <a:extLst>
              <a:ext uri="{FF2B5EF4-FFF2-40B4-BE49-F238E27FC236}">
                <a16:creationId xmlns:a16="http://schemas.microsoft.com/office/drawing/2014/main" id="{E07F90FB-A561-973B-93F2-7FBCE9844D84}"/>
              </a:ext>
            </a:extLst>
          </p:cNvPr>
          <p:cNvSpPr/>
          <p:nvPr/>
        </p:nvSpPr>
        <p:spPr>
          <a:xfrm>
            <a:off x="8144933" y="2304648"/>
            <a:ext cx="3539067"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Rectangle: Rounded Corners 17">
            <a:extLst>
              <a:ext uri="{FF2B5EF4-FFF2-40B4-BE49-F238E27FC236}">
                <a16:creationId xmlns:a16="http://schemas.microsoft.com/office/drawing/2014/main" id="{57DBA65C-6CB4-3688-28EE-15173E2E7C86}"/>
              </a:ext>
            </a:extLst>
          </p:cNvPr>
          <p:cNvSpPr/>
          <p:nvPr/>
        </p:nvSpPr>
        <p:spPr>
          <a:xfrm>
            <a:off x="694267" y="2304648"/>
            <a:ext cx="3547100"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 name="Oval 5">
            <a:extLst>
              <a:ext uri="{FF2B5EF4-FFF2-40B4-BE49-F238E27FC236}">
                <a16:creationId xmlns:a16="http://schemas.microsoft.com/office/drawing/2014/main" id="{0C58E5F7-EC72-826B-7510-C83EA321DC97}"/>
              </a:ext>
            </a:extLst>
          </p:cNvPr>
          <p:cNvSpPr/>
          <p:nvPr/>
        </p:nvSpPr>
        <p:spPr>
          <a:xfrm>
            <a:off x="694267" y="1520277"/>
            <a:ext cx="933450" cy="933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5" name="Oval 14">
            <a:extLst>
              <a:ext uri="{FF2B5EF4-FFF2-40B4-BE49-F238E27FC236}">
                <a16:creationId xmlns:a16="http://schemas.microsoft.com/office/drawing/2014/main" id="{A6E652ED-2FB8-4E1F-82C8-1AD7A8710727}"/>
              </a:ext>
            </a:extLst>
          </p:cNvPr>
          <p:cNvSpPr/>
          <p:nvPr/>
        </p:nvSpPr>
        <p:spPr>
          <a:xfrm>
            <a:off x="4418523" y="1536097"/>
            <a:ext cx="933450" cy="9334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Oval 16">
            <a:extLst>
              <a:ext uri="{FF2B5EF4-FFF2-40B4-BE49-F238E27FC236}">
                <a16:creationId xmlns:a16="http://schemas.microsoft.com/office/drawing/2014/main" id="{1CC4C40D-57F5-C090-B8E4-04B739F8ACE2}"/>
              </a:ext>
            </a:extLst>
          </p:cNvPr>
          <p:cNvSpPr/>
          <p:nvPr/>
        </p:nvSpPr>
        <p:spPr>
          <a:xfrm>
            <a:off x="8165508" y="1536097"/>
            <a:ext cx="933450" cy="9334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 name="Title 1">
            <a:extLst>
              <a:ext uri="{FF2B5EF4-FFF2-40B4-BE49-F238E27FC236}">
                <a16:creationId xmlns:a16="http://schemas.microsoft.com/office/drawing/2014/main" id="{77C2C22D-85B5-45A6-CC76-8985A646D163}"/>
              </a:ext>
            </a:extLst>
          </p:cNvPr>
          <p:cNvSpPr>
            <a:spLocks noGrp="1"/>
          </p:cNvSpPr>
          <p:nvPr>
            <p:ph type="title"/>
          </p:nvPr>
        </p:nvSpPr>
        <p:spPr>
          <a:xfrm>
            <a:off x="143933" y="584886"/>
            <a:ext cx="11353800" cy="517065"/>
          </a:xfrm>
        </p:spPr>
        <p:txBody>
          <a:bodyPr/>
          <a:lstStyle/>
          <a:p>
            <a:r>
              <a:rPr lang="en-US" dirty="0"/>
              <a:t>Challenges Involved in Using Generative AI</a:t>
            </a:r>
            <a:endParaRPr lang="it-IT" dirty="0"/>
          </a:p>
        </p:txBody>
      </p:sp>
      <p:sp>
        <p:nvSpPr>
          <p:cNvPr id="7" name="TextBox 6">
            <a:extLst>
              <a:ext uri="{FF2B5EF4-FFF2-40B4-BE49-F238E27FC236}">
                <a16:creationId xmlns:a16="http://schemas.microsoft.com/office/drawing/2014/main" id="{4C282C47-A752-51AD-EAC2-06C82D6500DF}"/>
              </a:ext>
            </a:extLst>
          </p:cNvPr>
          <p:cNvSpPr txBox="1"/>
          <p:nvPr/>
        </p:nvSpPr>
        <p:spPr>
          <a:xfrm>
            <a:off x="4591813" y="3310032"/>
            <a:ext cx="3366853" cy="1754070"/>
          </a:xfrm>
          <a:prstGeom prst="rect">
            <a:avLst/>
          </a:prstGeom>
          <a:noFill/>
        </p:spPr>
        <p:txBody>
          <a:bodyPr wrap="square" rtlCol="0" anchor="t">
            <a:spAutoFit/>
          </a:bodyPr>
          <a:lstStyle/>
          <a:p>
            <a:pPr defTabSz="609630">
              <a:spcAft>
                <a:spcPts val="400"/>
              </a:spcAft>
              <a:defRPr/>
            </a:pPr>
            <a:r>
              <a:rPr lang="en-US" sz="1600" dirty="0">
                <a:solidFill>
                  <a:srgbClr val="000000"/>
                </a:solidFill>
                <a:latin typeface="Anova Light"/>
              </a:rPr>
              <a:t>LLMs can be manipulated</a:t>
            </a:r>
            <a:br>
              <a:rPr lang="en-US" sz="1600" dirty="0">
                <a:solidFill>
                  <a:srgbClr val="000000"/>
                </a:solidFill>
                <a:latin typeface="Anova Light"/>
              </a:rPr>
            </a:br>
            <a:r>
              <a:rPr lang="en-US" sz="1600" dirty="0">
                <a:solidFill>
                  <a:srgbClr val="000000"/>
                </a:solidFill>
                <a:latin typeface="Anova Light"/>
              </a:rPr>
              <a:t>to obtain desired output.</a:t>
            </a:r>
          </a:p>
          <a:p>
            <a:pPr defTabSz="609630">
              <a:spcAft>
                <a:spcPts val="400"/>
              </a:spcAft>
              <a:defRPr/>
            </a:pPr>
            <a:r>
              <a:rPr lang="en-US" sz="1600" b="1" dirty="0">
                <a:solidFill>
                  <a:srgbClr val="000000"/>
                </a:solidFill>
                <a:latin typeface="Anova Light"/>
              </a:rPr>
              <a:t>For example:</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Revealing private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Stealing private information </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Deliberately providing false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Executing arbitrary code</a:t>
            </a:r>
          </a:p>
        </p:txBody>
      </p:sp>
      <p:sp>
        <p:nvSpPr>
          <p:cNvPr id="8" name="TextBox 7">
            <a:extLst>
              <a:ext uri="{FF2B5EF4-FFF2-40B4-BE49-F238E27FC236}">
                <a16:creationId xmlns:a16="http://schemas.microsoft.com/office/drawing/2014/main" id="{A2A1F775-41B8-C3BC-6835-A2A444213773}"/>
              </a:ext>
            </a:extLst>
          </p:cNvPr>
          <p:cNvSpPr txBox="1"/>
          <p:nvPr/>
        </p:nvSpPr>
        <p:spPr>
          <a:xfrm>
            <a:off x="4518760" y="2843623"/>
            <a:ext cx="2987509" cy="420564"/>
          </a:xfrm>
          <a:prstGeom prst="rect">
            <a:avLst/>
          </a:prstGeom>
          <a:noFill/>
        </p:spPr>
        <p:txBody>
          <a:bodyPr wrap="square" rtlCol="0" anchor="b">
            <a:spAutoFit/>
          </a:bodyPr>
          <a:lstStyle/>
          <a:p>
            <a:pPr defTabSz="609630">
              <a:defRPr/>
            </a:pPr>
            <a:r>
              <a:rPr lang="en-US" sz="2133" b="1" dirty="0">
                <a:solidFill>
                  <a:schemeClr val="accent1">
                    <a:lumMod val="40000"/>
                    <a:lumOff val="60000"/>
                  </a:schemeClr>
                </a:solidFill>
                <a:latin typeface="Anova Bold"/>
              </a:rPr>
              <a:t>Privacy &amp; Security</a:t>
            </a:r>
          </a:p>
        </p:txBody>
      </p:sp>
      <p:sp>
        <p:nvSpPr>
          <p:cNvPr id="4" name="TextBox 3">
            <a:extLst>
              <a:ext uri="{FF2B5EF4-FFF2-40B4-BE49-F238E27FC236}">
                <a16:creationId xmlns:a16="http://schemas.microsoft.com/office/drawing/2014/main" id="{6ACC9C43-0771-0936-45AF-9D93B5F43A44}"/>
              </a:ext>
            </a:extLst>
          </p:cNvPr>
          <p:cNvSpPr txBox="1"/>
          <p:nvPr/>
        </p:nvSpPr>
        <p:spPr>
          <a:xfrm>
            <a:off x="880533" y="3310032"/>
            <a:ext cx="3188305" cy="1764522"/>
          </a:xfrm>
          <a:prstGeom prst="rect">
            <a:avLst/>
          </a:prstGeom>
          <a:noFill/>
        </p:spPr>
        <p:txBody>
          <a:bodyPr wrap="square" rtlCol="0" anchor="t">
            <a:spAutoFit/>
          </a:bodyPr>
          <a:lstStyle/>
          <a:p>
            <a:pPr defTabSz="609630">
              <a:spcAft>
                <a:spcPts val="400"/>
              </a:spcAft>
              <a:defRPr/>
            </a:pPr>
            <a:r>
              <a:rPr lang="en-US" sz="1600">
                <a:solidFill>
                  <a:srgbClr val="000000"/>
                </a:solidFill>
                <a:latin typeface="Anova Light"/>
              </a:rPr>
              <a:t>LLMs can produce output that is factually incorrect, not contextual or non-sensical.</a:t>
            </a:r>
          </a:p>
          <a:p>
            <a:pPr defTabSz="609630">
              <a:defRPr/>
            </a:pPr>
            <a:r>
              <a:rPr lang="en-US" sz="1600" b="1">
                <a:solidFill>
                  <a:srgbClr val="000000"/>
                </a:solidFill>
                <a:latin typeface="Anova Light"/>
              </a:rPr>
              <a:t>Consider:</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Knowledge cutoff date</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Completion relies on context</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Hallucinatio</a:t>
            </a:r>
            <a:r>
              <a:rPr lang="en-US" sz="1467">
                <a:solidFill>
                  <a:srgbClr val="000000"/>
                </a:solidFill>
                <a:latin typeface="Anova Light"/>
              </a:rPr>
              <a:t>ns</a:t>
            </a:r>
            <a:endParaRPr lang="en-US" sz="1600">
              <a:solidFill>
                <a:srgbClr val="000000"/>
              </a:solidFill>
              <a:latin typeface="Anova Light"/>
            </a:endParaRPr>
          </a:p>
        </p:txBody>
      </p:sp>
      <p:sp>
        <p:nvSpPr>
          <p:cNvPr id="5" name="TextBox 4">
            <a:extLst>
              <a:ext uri="{FF2B5EF4-FFF2-40B4-BE49-F238E27FC236}">
                <a16:creationId xmlns:a16="http://schemas.microsoft.com/office/drawing/2014/main" id="{82224FF5-8D74-C58D-2BCE-448FA2D8CD88}"/>
              </a:ext>
            </a:extLst>
          </p:cNvPr>
          <p:cNvSpPr txBox="1"/>
          <p:nvPr/>
        </p:nvSpPr>
        <p:spPr>
          <a:xfrm>
            <a:off x="824544" y="2874400"/>
            <a:ext cx="1949245" cy="389787"/>
          </a:xfrm>
          <a:prstGeom prst="rect">
            <a:avLst/>
          </a:prstGeom>
          <a:noFill/>
        </p:spPr>
        <p:txBody>
          <a:bodyPr wrap="square" lIns="60960" tIns="30480" rIns="60960" bIns="30480" rtlCol="0" anchor="b">
            <a:spAutoFit/>
          </a:bodyPr>
          <a:lstStyle/>
          <a:p>
            <a:pPr defTabSz="609630">
              <a:defRPr/>
            </a:pPr>
            <a:r>
              <a:rPr lang="en-US" sz="2133" b="1" dirty="0">
                <a:solidFill>
                  <a:srgbClr val="0766D1"/>
                </a:solidFill>
                <a:latin typeface="Anova Bold"/>
              </a:rPr>
              <a:t>Accuracy</a:t>
            </a:r>
          </a:p>
        </p:txBody>
      </p:sp>
      <p:sp>
        <p:nvSpPr>
          <p:cNvPr id="20" name="TextBox 19">
            <a:extLst>
              <a:ext uri="{FF2B5EF4-FFF2-40B4-BE49-F238E27FC236}">
                <a16:creationId xmlns:a16="http://schemas.microsoft.com/office/drawing/2014/main" id="{D16F1FFD-A497-AAAA-A485-ABBC4A857BD8}"/>
              </a:ext>
            </a:extLst>
          </p:cNvPr>
          <p:cNvSpPr txBox="1"/>
          <p:nvPr/>
        </p:nvSpPr>
        <p:spPr>
          <a:xfrm>
            <a:off x="8336383" y="3309297"/>
            <a:ext cx="3161350" cy="1415516"/>
          </a:xfrm>
          <a:prstGeom prst="rect">
            <a:avLst/>
          </a:prstGeom>
          <a:noFill/>
        </p:spPr>
        <p:txBody>
          <a:bodyPr wrap="square" lIns="0" tIns="0" rIns="0" bIns="0" rtlCol="0">
            <a:spAutoFit/>
          </a:bodyPr>
          <a:lstStyle/>
          <a:p>
            <a:pPr defTabSz="609630">
              <a:spcAft>
                <a:spcPts val="800"/>
              </a:spcAft>
              <a:defRPr/>
            </a:pPr>
            <a:r>
              <a:rPr lang="en-US" sz="1600">
                <a:solidFill>
                  <a:srgbClr val="000000"/>
                </a:solidFill>
                <a:latin typeface="Anova Light"/>
              </a:rPr>
              <a:t>LLMs can be released in non-standard ways across providers.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High computational demand translates in high cost for using LLMs.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Commercial models are subject to change in model behavior and policy </a:t>
            </a:r>
          </a:p>
        </p:txBody>
      </p:sp>
      <p:sp>
        <p:nvSpPr>
          <p:cNvPr id="16" name="TextBox 15">
            <a:extLst>
              <a:ext uri="{FF2B5EF4-FFF2-40B4-BE49-F238E27FC236}">
                <a16:creationId xmlns:a16="http://schemas.microsoft.com/office/drawing/2014/main" id="{D38A25F3-4062-A554-7C5D-5C266CD8ECAE}"/>
              </a:ext>
            </a:extLst>
          </p:cNvPr>
          <p:cNvSpPr txBox="1"/>
          <p:nvPr/>
        </p:nvSpPr>
        <p:spPr>
          <a:xfrm>
            <a:off x="8248210" y="2874400"/>
            <a:ext cx="1751873" cy="389787"/>
          </a:xfrm>
          <a:prstGeom prst="rect">
            <a:avLst/>
          </a:prstGeom>
          <a:noFill/>
        </p:spPr>
        <p:txBody>
          <a:bodyPr wrap="square" lIns="60960" tIns="30480" rIns="60960" bIns="30480" rtlCol="0" anchor="b">
            <a:spAutoFit/>
          </a:bodyPr>
          <a:lstStyle>
            <a:defPPr>
              <a:defRPr lang="en-US"/>
            </a:defPPr>
            <a:lvl1pPr>
              <a:defRPr sz="3200" b="1">
                <a:solidFill>
                  <a:schemeClr val="bg2"/>
                </a:solidFill>
                <a:latin typeface="+mj-lt"/>
              </a:defRPr>
            </a:lvl1pPr>
          </a:lstStyle>
          <a:p>
            <a:pPr defTabSz="609630">
              <a:defRPr/>
            </a:pPr>
            <a:r>
              <a:rPr lang="en-US" sz="2133">
                <a:solidFill>
                  <a:schemeClr val="accent1">
                    <a:lumMod val="40000"/>
                    <a:lumOff val="60000"/>
                  </a:schemeClr>
                </a:solidFill>
                <a:latin typeface="Anova Bold"/>
              </a:rPr>
              <a:t>Governance</a:t>
            </a:r>
          </a:p>
        </p:txBody>
      </p:sp>
      <p:pic>
        <p:nvPicPr>
          <p:cNvPr id="39" name="Graphic 38">
            <a:extLst>
              <a:ext uri="{FF2B5EF4-FFF2-40B4-BE49-F238E27FC236}">
                <a16:creationId xmlns:a16="http://schemas.microsoft.com/office/drawing/2014/main" id="{89423158-3618-7BF8-1E17-51581A6F0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741" y="1761577"/>
            <a:ext cx="444500" cy="450850"/>
          </a:xfrm>
          <a:prstGeom prst="rect">
            <a:avLst/>
          </a:prstGeom>
        </p:spPr>
      </p:pic>
      <p:pic>
        <p:nvPicPr>
          <p:cNvPr id="41" name="Graphic 40">
            <a:extLst>
              <a:ext uri="{FF2B5EF4-FFF2-40B4-BE49-F238E27FC236}">
                <a16:creationId xmlns:a16="http://schemas.microsoft.com/office/drawing/2014/main" id="{F31E029D-EFE1-0511-F00F-E21E118998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0458" y="1780571"/>
            <a:ext cx="463550" cy="444500"/>
          </a:xfrm>
          <a:prstGeom prst="rect">
            <a:avLst/>
          </a:prstGeom>
        </p:spPr>
      </p:pic>
      <p:pic>
        <p:nvPicPr>
          <p:cNvPr id="43" name="Graphic 42">
            <a:extLst>
              <a:ext uri="{FF2B5EF4-FFF2-40B4-BE49-F238E27FC236}">
                <a16:creationId xmlns:a16="http://schemas.microsoft.com/office/drawing/2014/main" id="{2FE3AF08-6447-05F8-9C61-7279E28A67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1897" y="1780571"/>
            <a:ext cx="266700" cy="444500"/>
          </a:xfrm>
          <a:prstGeom prst="rect">
            <a:avLst/>
          </a:prstGeom>
        </p:spPr>
      </p:pic>
      <p:sp>
        <p:nvSpPr>
          <p:cNvPr id="9" name="Oval 8">
            <a:extLst>
              <a:ext uri="{FF2B5EF4-FFF2-40B4-BE49-F238E27FC236}">
                <a16:creationId xmlns:a16="http://schemas.microsoft.com/office/drawing/2014/main" id="{F3E6D8EB-6D5B-622C-E972-4D6DE61ACAFD}"/>
              </a:ext>
            </a:extLst>
          </p:cNvPr>
          <p:cNvSpPr/>
          <p:nvPr/>
        </p:nvSpPr>
        <p:spPr>
          <a:xfrm>
            <a:off x="1988103"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0" name="Oval 9">
            <a:extLst>
              <a:ext uri="{FF2B5EF4-FFF2-40B4-BE49-F238E27FC236}">
                <a16:creationId xmlns:a16="http://schemas.microsoft.com/office/drawing/2014/main" id="{1EE4C26F-F565-357E-2050-1C300657F39A}"/>
              </a:ext>
            </a:extLst>
          </p:cNvPr>
          <p:cNvSpPr/>
          <p:nvPr/>
        </p:nvSpPr>
        <p:spPr>
          <a:xfrm>
            <a:off x="240352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1" name="Oval 10">
            <a:extLst>
              <a:ext uri="{FF2B5EF4-FFF2-40B4-BE49-F238E27FC236}">
                <a16:creationId xmlns:a16="http://schemas.microsoft.com/office/drawing/2014/main" id="{2CAFD00B-9F4E-1EF6-8D88-5F37C29870E0}"/>
              </a:ext>
            </a:extLst>
          </p:cNvPr>
          <p:cNvSpPr/>
          <p:nvPr/>
        </p:nvSpPr>
        <p:spPr>
          <a:xfrm>
            <a:off x="2818952"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3" name="Oval 12">
            <a:extLst>
              <a:ext uri="{FF2B5EF4-FFF2-40B4-BE49-F238E27FC236}">
                <a16:creationId xmlns:a16="http://schemas.microsoft.com/office/drawing/2014/main" id="{D9414170-70F0-05FE-C327-2AEC885C2612}"/>
              </a:ext>
            </a:extLst>
          </p:cNvPr>
          <p:cNvSpPr/>
          <p:nvPr/>
        </p:nvSpPr>
        <p:spPr>
          <a:xfrm>
            <a:off x="5713437"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4" name="Oval 13">
            <a:extLst>
              <a:ext uri="{FF2B5EF4-FFF2-40B4-BE49-F238E27FC236}">
                <a16:creationId xmlns:a16="http://schemas.microsoft.com/office/drawing/2014/main" id="{60B948BF-4769-C58F-9FCC-AFC693918204}"/>
              </a:ext>
            </a:extLst>
          </p:cNvPr>
          <p:cNvSpPr/>
          <p:nvPr/>
        </p:nvSpPr>
        <p:spPr>
          <a:xfrm>
            <a:off x="6128861"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1" name="Oval 20">
            <a:extLst>
              <a:ext uri="{FF2B5EF4-FFF2-40B4-BE49-F238E27FC236}">
                <a16:creationId xmlns:a16="http://schemas.microsoft.com/office/drawing/2014/main" id="{69D286B3-41A9-3549-9149-CC66B7252BEB}"/>
              </a:ext>
            </a:extLst>
          </p:cNvPr>
          <p:cNvSpPr/>
          <p:nvPr/>
        </p:nvSpPr>
        <p:spPr>
          <a:xfrm>
            <a:off x="6544285"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4" name="Oval 23">
            <a:extLst>
              <a:ext uri="{FF2B5EF4-FFF2-40B4-BE49-F238E27FC236}">
                <a16:creationId xmlns:a16="http://schemas.microsoft.com/office/drawing/2014/main" id="{D1CC7810-7BAF-E764-314A-8AA3AC47D75D}"/>
              </a:ext>
            </a:extLst>
          </p:cNvPr>
          <p:cNvSpPr/>
          <p:nvPr/>
        </p:nvSpPr>
        <p:spPr>
          <a:xfrm>
            <a:off x="9434753"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5" name="Oval 24">
            <a:extLst>
              <a:ext uri="{FF2B5EF4-FFF2-40B4-BE49-F238E27FC236}">
                <a16:creationId xmlns:a16="http://schemas.microsoft.com/office/drawing/2014/main" id="{2C93D67C-1DEB-6C72-88E3-3AD69CC99FCD}"/>
              </a:ext>
            </a:extLst>
          </p:cNvPr>
          <p:cNvSpPr/>
          <p:nvPr/>
        </p:nvSpPr>
        <p:spPr>
          <a:xfrm>
            <a:off x="985017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6" name="Oval 25">
            <a:extLst>
              <a:ext uri="{FF2B5EF4-FFF2-40B4-BE49-F238E27FC236}">
                <a16:creationId xmlns:a16="http://schemas.microsoft.com/office/drawing/2014/main" id="{91F73C7D-D4EC-9883-513E-16E23DBD2A9A}"/>
              </a:ext>
            </a:extLst>
          </p:cNvPr>
          <p:cNvSpPr/>
          <p:nvPr/>
        </p:nvSpPr>
        <p:spPr>
          <a:xfrm>
            <a:off x="10265602"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Tree>
    <p:extLst>
      <p:ext uri="{BB962C8B-B14F-4D97-AF65-F5344CB8AC3E}">
        <p14:creationId xmlns:p14="http://schemas.microsoft.com/office/powerpoint/2010/main" val="16901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4" y="1123408"/>
            <a:ext cx="11197370" cy="1867114"/>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Using Generative AI policies adopted by US cities, counties, and states, write a Generative AI policy that governs its use by employees.  Cite references to existing policies.</a:t>
            </a:r>
          </a:p>
          <a:p>
            <a:pPr defTabSz="609630"/>
            <a:endParaRPr lang="en-US" sz="1600" dirty="0">
              <a:solidFill>
                <a:srgbClr val="2F5597"/>
              </a:solidFill>
              <a:latin typeface="Calibri" panose="020F0502020204030204" pitchFamily="34" charset="0"/>
              <a:ea typeface="Calibri" panose="020F0502020204030204" pitchFamily="34" charset="0"/>
            </a:endParaRPr>
          </a:p>
          <a:p>
            <a:pPr defTabSz="609630"/>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4" name="TextBox 3">
            <a:extLst>
              <a:ext uri="{FF2B5EF4-FFF2-40B4-BE49-F238E27FC236}">
                <a16:creationId xmlns:a16="http://schemas.microsoft.com/office/drawing/2014/main" id="{ACE7043E-B93A-B3C3-D80B-75D0398483FE}"/>
              </a:ext>
            </a:extLst>
          </p:cNvPr>
          <p:cNvSpPr txBox="1"/>
          <p:nvPr/>
        </p:nvSpPr>
        <p:spPr>
          <a:xfrm>
            <a:off x="644435" y="2439513"/>
            <a:ext cx="10772503" cy="4370235"/>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The LLM Response:</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b="1" dirty="0">
                <a:solidFill>
                  <a:srgbClr val="2F5597"/>
                </a:solidFill>
                <a:latin typeface="Calibri" panose="020F0502020204030204" pitchFamily="34" charset="0"/>
                <a:ea typeface="Calibri" panose="020F0502020204030204" pitchFamily="34" charset="0"/>
              </a:rPr>
              <a:t>Introduction:</a:t>
            </a:r>
            <a:endParaRPr lang="en-US" sz="1600" b="1"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As [Organization/Agency] embraces innovative technologies to enhance its operations and service delivery, the adoption of generative artificial intelligence (AI) presents significant opportunities and challenges. This policy aims to provide guidance and establish best practices for the responsible and ethical use of generative AI technologies by employees.</a:t>
            </a:r>
            <a:endParaRPr lang="en-US" sz="933" dirty="0">
              <a:solidFill>
                <a:srgbClr val="000000"/>
              </a:solidFill>
              <a:latin typeface="Calibri" panose="020F0502020204030204" pitchFamily="34" charset="0"/>
              <a:ea typeface="Calibri" panose="020F0502020204030204" pitchFamily="34" charset="0"/>
            </a:endParaRPr>
          </a:p>
          <a:p>
            <a:pPr defTabSz="609630"/>
            <a:r>
              <a:rPr lang="en-US" sz="933" dirty="0">
                <a:solidFill>
                  <a:srgbClr val="2F5597"/>
                </a:solidFill>
                <a:latin typeface="Calibri" panose="020F0502020204030204" pitchFamily="34" charset="0"/>
                <a:ea typeface="Calibri" panose="020F0502020204030204" pitchFamily="34" charset="0"/>
              </a:rPr>
              <a:t> </a:t>
            </a:r>
            <a:endParaRPr lang="en-US" sz="933" dirty="0">
              <a:solidFill>
                <a:srgbClr val="000000"/>
              </a:solidFill>
              <a:latin typeface="Calibri" panose="020F0502020204030204" pitchFamily="34" charset="0"/>
              <a:ea typeface="Calibri" panose="020F0502020204030204" pitchFamily="34" charset="0"/>
            </a:endParaRPr>
          </a:p>
          <a:p>
            <a:pPr defTabSz="609630"/>
            <a:r>
              <a:rPr lang="en-US" sz="1600" b="1" dirty="0">
                <a:solidFill>
                  <a:srgbClr val="2F5597"/>
                </a:solidFill>
                <a:latin typeface="Calibri" panose="020F0502020204030204" pitchFamily="34" charset="0"/>
                <a:ea typeface="Calibri" panose="020F0502020204030204" pitchFamily="34" charset="0"/>
              </a:rPr>
              <a:t>Policy Statement:</a:t>
            </a:r>
            <a:endParaRPr lang="en-US" sz="1600" b="1"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 Purpose: The purpose of this policy is to promote the ethical, transparent, and accountable deployment of generative AI technologies by employees of [Organization/Agency] to achieve organizational objectives while upholding the highest standards of integrity and public trust.</a:t>
            </a:r>
            <a:endParaRPr lang="en-US" sz="933" dirty="0">
              <a:solidFill>
                <a:srgbClr val="000000"/>
              </a:solidFill>
              <a:latin typeface="Calibri" panose="020F0502020204030204" pitchFamily="34" charset="0"/>
              <a:ea typeface="Calibri" panose="020F0502020204030204" pitchFamily="34" charset="0"/>
            </a:endParaRPr>
          </a:p>
          <a:p>
            <a:pPr defTabSz="609630"/>
            <a:r>
              <a:rPr lang="en-US" sz="933" dirty="0">
                <a:solidFill>
                  <a:srgbClr val="2F5597"/>
                </a:solidFill>
                <a:latin typeface="Calibri" panose="020F0502020204030204" pitchFamily="34" charset="0"/>
                <a:ea typeface="Calibri" panose="020F0502020204030204" pitchFamily="34" charset="0"/>
              </a:rPr>
              <a:t> </a:t>
            </a:r>
            <a:endParaRPr lang="en-US" sz="933" b="1" dirty="0">
              <a:solidFill>
                <a:srgbClr val="000000"/>
              </a:solidFill>
              <a:latin typeface="Calibri" panose="020F0502020204030204" pitchFamily="34" charset="0"/>
              <a:ea typeface="Calibri" panose="020F0502020204030204" pitchFamily="34" charset="0"/>
            </a:endParaRPr>
          </a:p>
          <a:p>
            <a:pPr defTabSz="609630"/>
            <a:r>
              <a:rPr lang="en-US" sz="1600" b="1" dirty="0">
                <a:solidFill>
                  <a:srgbClr val="2F5597"/>
                </a:solidFill>
                <a:latin typeface="Calibri" panose="020F0502020204030204" pitchFamily="34" charset="0"/>
                <a:ea typeface="Calibri" panose="020F0502020204030204" pitchFamily="34" charset="0"/>
              </a:rPr>
              <a:t>References:</a:t>
            </a:r>
            <a:endParaRPr lang="en-US" sz="1600" b="1" dirty="0">
              <a:solidFill>
                <a:srgbClr val="000000"/>
              </a:solidFill>
              <a:latin typeface="Calibri" panose="020F0502020204030204" pitchFamily="34" charset="0"/>
              <a:ea typeface="Calibri" panose="020F0502020204030204" pitchFamily="34" charset="0"/>
            </a:endParaRPr>
          </a:p>
          <a:p>
            <a:pPr marL="228611" indent="-228611"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 </a:t>
            </a:r>
            <a:r>
              <a:rPr lang="en-US" sz="1600" dirty="0">
                <a:solidFill>
                  <a:srgbClr val="2F5597"/>
                </a:solidFill>
                <a:latin typeface="Calibri" panose="020F0502020204030204" pitchFamily="34" charset="0"/>
                <a:ea typeface="Times New Roman" panose="02020603050405020304" pitchFamily="18" charset="0"/>
              </a:rPr>
              <a:t>"AI in Government: Principles and Guidelines" (City of Seattle)</a:t>
            </a:r>
            <a:endParaRPr lang="en-US" sz="1600" dirty="0">
              <a:solidFill>
                <a:srgbClr val="2F5597"/>
              </a:solidFill>
              <a:latin typeface="Calibri" panose="020F0502020204030204" pitchFamily="34" charset="0"/>
              <a:ea typeface="Calibri" panose="020F0502020204030204" pitchFamily="34" charset="0"/>
            </a:endParaRPr>
          </a:p>
          <a:p>
            <a:pPr marL="190510" indent="-190510" defTabSz="609630">
              <a:buFont typeface="Arial" panose="020B0604020202020204" pitchFamily="34" charset="0"/>
              <a:buChar char="•"/>
            </a:pPr>
            <a:r>
              <a:rPr lang="en-US" sz="1600" dirty="0">
                <a:solidFill>
                  <a:srgbClr val="2F5597"/>
                </a:solidFill>
                <a:latin typeface="Calibri" panose="020F0502020204030204" pitchFamily="34" charset="0"/>
                <a:ea typeface="Times New Roman" panose="02020603050405020304" pitchFamily="18" charset="0"/>
              </a:rPr>
              <a:t>"Guidelines for the Ethical Use of Artificial Intelligence by the Government" (New York City Mayor's Office)</a:t>
            </a:r>
            <a:endParaRPr lang="en-US" sz="1600" dirty="0">
              <a:solidFill>
                <a:srgbClr val="2F5597"/>
              </a:solidFill>
              <a:latin typeface="Calibri" panose="020F0502020204030204" pitchFamily="34" charset="0"/>
              <a:ea typeface="Calibri" panose="020F0502020204030204" pitchFamily="34" charset="0"/>
            </a:endParaRPr>
          </a:p>
          <a:p>
            <a:pPr marL="190510" indent="-190510" defTabSz="609630">
              <a:buFont typeface="Arial" panose="020B0604020202020204" pitchFamily="34" charset="0"/>
              <a:buChar char="•"/>
            </a:pPr>
            <a:r>
              <a:rPr lang="en-US" sz="1600" dirty="0">
                <a:solidFill>
                  <a:srgbClr val="2F5597"/>
                </a:solidFill>
                <a:latin typeface="Calibri" panose="020F0502020204030204" pitchFamily="34" charset="0"/>
                <a:ea typeface="Times New Roman" panose="02020603050405020304" pitchFamily="18" charset="0"/>
              </a:rPr>
              <a:t>"Responsible AI Governance Framework" (State of California)</a:t>
            </a:r>
          </a:p>
          <a:p>
            <a:pPr marL="190510" indent="-190510" defTabSz="609630">
              <a:buFont typeface="Arial" panose="020B0604020202020204" pitchFamily="34" charset="0"/>
              <a:buChar char="•"/>
            </a:pPr>
            <a:r>
              <a:rPr lang="en-US" sz="1600" dirty="0">
                <a:solidFill>
                  <a:srgbClr val="2F5597"/>
                </a:solidFill>
                <a:latin typeface="Calibri" panose="020F0502020204030204" pitchFamily="34" charset="0"/>
                <a:ea typeface="Times New Roman" panose="02020603050405020304" pitchFamily="18" charset="0"/>
              </a:rPr>
              <a:t>"AI Ethics Guidelines for Public Agencies" (National Association of State Chief Information Officers) </a:t>
            </a:r>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cxnSp>
        <p:nvCxnSpPr>
          <p:cNvPr id="6" name="Straight Connector 5">
            <a:extLst>
              <a:ext uri="{FF2B5EF4-FFF2-40B4-BE49-F238E27FC236}">
                <a16:creationId xmlns:a16="http://schemas.microsoft.com/office/drawing/2014/main" id="{F7D82673-3869-05BB-BFB3-21ED22A2F87F}"/>
              </a:ext>
            </a:extLst>
          </p:cNvPr>
          <p:cNvCxnSpPr/>
          <p:nvPr/>
        </p:nvCxnSpPr>
        <p:spPr>
          <a:xfrm>
            <a:off x="644434" y="1881051"/>
            <a:ext cx="5747657"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95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7043E-B93A-B3C3-D80B-75D0398483FE}"/>
              </a:ext>
            </a:extLst>
          </p:cNvPr>
          <p:cNvSpPr txBox="1"/>
          <p:nvPr/>
        </p:nvSpPr>
        <p:spPr>
          <a:xfrm>
            <a:off x="635726" y="2439512"/>
            <a:ext cx="10772503" cy="3529108"/>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The LLM Response:</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Ethical Principles:</a:t>
            </a:r>
            <a:endParaRPr lang="en-US" sz="1600"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a. Fairness and Equity: Employees must ensure that generative AI applications are designed and implemented to minimize bias and promote fairness and equity in outcomes, particularly in areas such as decision-making and resource allocation.</a:t>
            </a:r>
            <a:endParaRPr lang="en-US" sz="1600"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b. Transparency: Employees utilizing generative AI technologies must provide clear and transparent explanations of the processes, methodologies, and decision criteria employed, ensuring accountability and public trust.</a:t>
            </a:r>
            <a:endParaRPr lang="en-US" sz="1600" b="1" dirty="0">
              <a:solidFill>
                <a:srgbClr val="000000"/>
              </a:solidFill>
              <a:latin typeface="Calibri" panose="020F0502020204030204" pitchFamily="34" charset="0"/>
              <a:ea typeface="Calibri" panose="020F0502020204030204" pitchFamily="34" charset="0"/>
            </a:endParaRPr>
          </a:p>
          <a:p>
            <a:pPr marL="304815" defTabSz="609630"/>
            <a:r>
              <a:rPr lang="en-US" sz="1600" b="1" dirty="0">
                <a:solidFill>
                  <a:srgbClr val="2F5597"/>
                </a:solidFill>
                <a:latin typeface="Calibri" panose="020F0502020204030204" pitchFamily="34" charset="0"/>
                <a:ea typeface="Calibri" panose="020F0502020204030204" pitchFamily="34" charset="0"/>
              </a:rPr>
              <a:t>c. Privacy and Data Protection: Employees are responsible for safeguarding the privacy and confidentiality of data used in generative AI applications, complying with all applicable laws and regulations governing data privacy and protection.</a:t>
            </a:r>
            <a:endParaRPr lang="en-US" sz="1600" b="1"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d. Accountability: Employees must take responsibility for the outcomes and impacts of generative AI technologies under their purview, promptly addressing any concerns or issues that arise and mitigating risks to the organization and stakeholders.</a:t>
            </a:r>
            <a:endParaRPr lang="en-US" sz="1600"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 </a:t>
            </a:r>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5" y="1123407"/>
            <a:ext cx="10833463" cy="1867114"/>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Using Generative AI policies adopted by US cities, counties, and states, write a Generative AI policy that governs its use by employees.  Cite references to existing policies.</a:t>
            </a:r>
          </a:p>
          <a:p>
            <a:pPr defTabSz="609630"/>
            <a:endParaRPr lang="en-US" sz="1600" dirty="0">
              <a:solidFill>
                <a:srgbClr val="2F5597"/>
              </a:solidFill>
              <a:latin typeface="Calibri" panose="020F0502020204030204" pitchFamily="34" charset="0"/>
              <a:ea typeface="Calibri" panose="020F0502020204030204" pitchFamily="34" charset="0"/>
            </a:endParaRPr>
          </a:p>
          <a:p>
            <a:pPr defTabSz="609630"/>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cxnSp>
        <p:nvCxnSpPr>
          <p:cNvPr id="6" name="Straight Connector 5">
            <a:extLst>
              <a:ext uri="{FF2B5EF4-FFF2-40B4-BE49-F238E27FC236}">
                <a16:creationId xmlns:a16="http://schemas.microsoft.com/office/drawing/2014/main" id="{8927AE92-A6F3-0F77-1CAC-1E69CB5B5F8C}"/>
              </a:ext>
            </a:extLst>
          </p:cNvPr>
          <p:cNvCxnSpPr/>
          <p:nvPr/>
        </p:nvCxnSpPr>
        <p:spPr>
          <a:xfrm>
            <a:off x="1149347" y="4603314"/>
            <a:ext cx="9797143"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CEBE3C-9ECF-D104-9A5C-E833DDFEB3FB}"/>
              </a:ext>
            </a:extLst>
          </p:cNvPr>
          <p:cNvCxnSpPr/>
          <p:nvPr/>
        </p:nvCxnSpPr>
        <p:spPr>
          <a:xfrm>
            <a:off x="946146" y="4879085"/>
            <a:ext cx="9797143"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23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3AE875-34B5-7C3B-59D3-88D31764FAA4}"/>
              </a:ext>
            </a:extLst>
          </p:cNvPr>
          <p:cNvSpPr txBox="1"/>
          <p:nvPr/>
        </p:nvSpPr>
        <p:spPr>
          <a:xfrm>
            <a:off x="4894218" y="5303520"/>
            <a:ext cx="4467497" cy="369332"/>
          </a:xfrm>
          <a:prstGeom prst="rect">
            <a:avLst/>
          </a:prstGeom>
          <a:noFill/>
        </p:spPr>
        <p:txBody>
          <a:bodyPr wrap="square" lIns="0" tIns="0" rIns="0" bIns="0" rtlCol="0">
            <a:spAutoFit/>
          </a:bodyPr>
          <a:lstStyle/>
          <a:p>
            <a:pPr defTabSz="609630"/>
            <a:endParaRPr lang="en-US" sz="2400" dirty="0">
              <a:solidFill>
                <a:srgbClr val="000000"/>
              </a:solidFill>
              <a:latin typeface="Anova Light"/>
            </a:endParaRPr>
          </a:p>
        </p:txBody>
      </p:sp>
      <p:cxnSp>
        <p:nvCxnSpPr>
          <p:cNvPr id="6" name="Straight Connector 5">
            <a:extLst>
              <a:ext uri="{FF2B5EF4-FFF2-40B4-BE49-F238E27FC236}">
                <a16:creationId xmlns:a16="http://schemas.microsoft.com/office/drawing/2014/main" id="{A55EE071-8CC6-21FD-B53E-4B64A899162F}"/>
              </a:ext>
            </a:extLst>
          </p:cNvPr>
          <p:cNvCxnSpPr/>
          <p:nvPr/>
        </p:nvCxnSpPr>
        <p:spPr>
          <a:xfrm>
            <a:off x="4792394" y="5505157"/>
            <a:ext cx="4569320"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9A6D9B4-0CC6-1528-4C2E-F9DD09EEEE77}"/>
              </a:ext>
            </a:extLst>
          </p:cNvPr>
          <p:cNvSpPr txBox="1"/>
          <p:nvPr/>
        </p:nvSpPr>
        <p:spPr>
          <a:xfrm>
            <a:off x="2347609" y="3755631"/>
            <a:ext cx="7263319" cy="1661993"/>
          </a:xfrm>
          <a:prstGeom prst="rect">
            <a:avLst/>
          </a:prstGeom>
          <a:solidFill>
            <a:schemeClr val="bg1"/>
          </a:solidFill>
        </p:spPr>
        <p:txBody>
          <a:bodyPr wrap="square" lIns="0" tIns="0" rIns="0" bIns="0" rtlCol="0">
            <a:spAutoFit/>
          </a:bodyPr>
          <a:lstStyle/>
          <a:p>
            <a:pPr marL="454048" defTabSz="609630"/>
            <a:r>
              <a:rPr lang="en-US" sz="1200" dirty="0">
                <a:solidFill>
                  <a:srgbClr val="000000"/>
                </a:solidFill>
                <a:latin typeface="Book Antiqua" panose="02040602050305030304" pitchFamily="18" charset="0"/>
                <a:ea typeface="Calibri" panose="020F0502020204030204" pitchFamily="34" charset="0"/>
              </a:rPr>
              <a:t>“Do not share sensitive or private information in the prompts</a:t>
            </a:r>
          </a:p>
          <a:p>
            <a:pPr marL="454048" defTabSz="609630"/>
            <a:r>
              <a:rPr lang="en-US" sz="1200" dirty="0">
                <a:solidFill>
                  <a:srgbClr val="000000"/>
                </a:solidFill>
                <a:latin typeface="Book Antiqua" panose="02040602050305030304" pitchFamily="18" charset="0"/>
                <a:ea typeface="Calibri" panose="020F0502020204030204" pitchFamily="34" charset="0"/>
              </a:rPr>
              <a:t>Why: data including prompts used in generative AI might be used by the companies that power these systems. Any information that includes personally identifying information about our residents, other public servants, etc. could inadvertently be shared with others. Basically if you wouldn’t share with other people or want to put the prompt in a public place, avoid sharing the information in the prompt. If you have an application that requires sensitive information to be used with a generative AI, contact </a:t>
            </a:r>
            <a:r>
              <a:rPr lang="en-US" sz="1200" dirty="0" err="1">
                <a:solidFill>
                  <a:srgbClr val="000000"/>
                </a:solidFill>
                <a:latin typeface="Book Antiqua" panose="02040602050305030304" pitchFamily="18" charset="0"/>
                <a:ea typeface="Calibri" panose="020F0502020204030204" pitchFamily="34" charset="0"/>
              </a:rPr>
              <a:t>DoIT</a:t>
            </a:r>
            <a:r>
              <a:rPr lang="en-US" sz="1200" dirty="0">
                <a:solidFill>
                  <a:srgbClr val="000000"/>
                </a:solidFill>
                <a:latin typeface="Book Antiqua" panose="02040602050305030304" pitchFamily="18" charset="0"/>
                <a:ea typeface="Calibri" panose="020F0502020204030204" pitchFamily="34" charset="0"/>
              </a:rPr>
              <a:t> so we can help you provision access to enterprise secure resources to do so.”</a:t>
            </a:r>
          </a:p>
          <a:p>
            <a:pPr defTabSz="609630"/>
            <a:endParaRPr lang="en-US" sz="2400" dirty="0">
              <a:solidFill>
                <a:srgbClr val="000000"/>
              </a:solidFill>
              <a:latin typeface="Anova Light"/>
            </a:endParaRPr>
          </a:p>
        </p:txBody>
      </p:sp>
      <p:sp>
        <p:nvSpPr>
          <p:cNvPr id="5" name="TextBox 4">
            <a:extLst>
              <a:ext uri="{FF2B5EF4-FFF2-40B4-BE49-F238E27FC236}">
                <a16:creationId xmlns:a16="http://schemas.microsoft.com/office/drawing/2014/main" id="{823AF40C-EA48-11A3-CF34-2FAEF04ABE3A}"/>
              </a:ext>
            </a:extLst>
          </p:cNvPr>
          <p:cNvSpPr txBox="1"/>
          <p:nvPr/>
        </p:nvSpPr>
        <p:spPr>
          <a:xfrm>
            <a:off x="801189" y="730782"/>
            <a:ext cx="1209194" cy="369332"/>
          </a:xfrm>
          <a:prstGeom prst="rect">
            <a:avLst/>
          </a:prstGeom>
          <a:solidFill>
            <a:schemeClr val="accent5">
              <a:lumMod val="50000"/>
            </a:schemeClr>
          </a:solidFill>
        </p:spPr>
        <p:txBody>
          <a:bodyPr wrap="square" lIns="0" tIns="0" rIns="0" bIns="0" rtlCol="0">
            <a:spAutoFit/>
          </a:bodyPr>
          <a:lstStyle/>
          <a:p>
            <a:pPr defTabSz="609630"/>
            <a:endParaRPr lang="en-US" sz="2400" dirty="0">
              <a:solidFill>
                <a:srgbClr val="000000"/>
              </a:solidFill>
              <a:latin typeface="Anova Light"/>
            </a:endParaRPr>
          </a:p>
        </p:txBody>
      </p:sp>
      <p:sp>
        <p:nvSpPr>
          <p:cNvPr id="8" name="TextBox 7">
            <a:extLst>
              <a:ext uri="{FF2B5EF4-FFF2-40B4-BE49-F238E27FC236}">
                <a16:creationId xmlns:a16="http://schemas.microsoft.com/office/drawing/2014/main" id="{93860E48-C09D-2072-5E41-3E82197CF8EA}"/>
              </a:ext>
            </a:extLst>
          </p:cNvPr>
          <p:cNvSpPr txBox="1"/>
          <p:nvPr/>
        </p:nvSpPr>
        <p:spPr>
          <a:xfrm>
            <a:off x="10354098" y="730782"/>
            <a:ext cx="1209194" cy="369332"/>
          </a:xfrm>
          <a:prstGeom prst="rect">
            <a:avLst/>
          </a:prstGeom>
          <a:solidFill>
            <a:schemeClr val="accent5">
              <a:lumMod val="50000"/>
            </a:schemeClr>
          </a:solidFill>
        </p:spPr>
        <p:txBody>
          <a:bodyPr wrap="square" lIns="0" tIns="0" rIns="0" bIns="0" rtlCol="0">
            <a:spAutoFit/>
          </a:bodyPr>
          <a:lstStyle/>
          <a:p>
            <a:pPr defTabSz="609630"/>
            <a:endParaRPr lang="en-US" sz="2400" dirty="0">
              <a:solidFill>
                <a:srgbClr val="000000"/>
              </a:solidFill>
              <a:latin typeface="Anova Light"/>
            </a:endParaRPr>
          </a:p>
        </p:txBody>
      </p:sp>
      <p:pic>
        <p:nvPicPr>
          <p:cNvPr id="10" name="Picture 9">
            <a:extLst>
              <a:ext uri="{FF2B5EF4-FFF2-40B4-BE49-F238E27FC236}">
                <a16:creationId xmlns:a16="http://schemas.microsoft.com/office/drawing/2014/main" id="{668A1AF2-D681-39F7-B0A9-B8D58784A640}"/>
              </a:ext>
            </a:extLst>
          </p:cNvPr>
          <p:cNvPicPr>
            <a:picLocks noChangeAspect="1"/>
          </p:cNvPicPr>
          <p:nvPr/>
        </p:nvPicPr>
        <p:blipFill>
          <a:blip r:embed="rId2"/>
          <a:stretch>
            <a:fillRect/>
          </a:stretch>
        </p:blipFill>
        <p:spPr>
          <a:xfrm>
            <a:off x="2141475" y="577519"/>
            <a:ext cx="6626389" cy="2791543"/>
          </a:xfrm>
          <a:prstGeom prst="rect">
            <a:avLst/>
          </a:prstGeom>
        </p:spPr>
      </p:pic>
      <p:cxnSp>
        <p:nvCxnSpPr>
          <p:cNvPr id="7" name="Straight Connector 6">
            <a:extLst>
              <a:ext uri="{FF2B5EF4-FFF2-40B4-BE49-F238E27FC236}">
                <a16:creationId xmlns:a16="http://schemas.microsoft.com/office/drawing/2014/main" id="{5155BC4A-4932-642D-BD21-C717773BD9A5}"/>
              </a:ext>
            </a:extLst>
          </p:cNvPr>
          <p:cNvCxnSpPr>
            <a:cxnSpLocks/>
          </p:cNvCxnSpPr>
          <p:nvPr/>
        </p:nvCxnSpPr>
        <p:spPr>
          <a:xfrm>
            <a:off x="2876029" y="3927374"/>
            <a:ext cx="4063035"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34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t="7543" b="7543"/>
          <a:stretch/>
        </p:blipFill>
        <p:spPr>
          <a:xfrm>
            <a:off x="4792135" y="0"/>
            <a:ext cx="7399867" cy="6857998"/>
          </a:xfrm>
          <a:prstGeom prst="rect">
            <a:avLst/>
          </a:prstGeom>
        </p:spPr>
      </p:pic>
      <p:sp>
        <p:nvSpPr>
          <p:cNvPr id="9" name="Rectangle 8">
            <a:extLst>
              <a:ext uri="{FF2B5EF4-FFF2-40B4-BE49-F238E27FC236}">
                <a16:creationId xmlns:a16="http://schemas.microsoft.com/office/drawing/2014/main" id="{611D456D-5533-6E56-C7E1-E6316983CE92}"/>
              </a:ext>
            </a:extLst>
          </p:cNvPr>
          <p:cNvSpPr/>
          <p:nvPr/>
        </p:nvSpPr>
        <p:spPr>
          <a:xfrm>
            <a:off x="-37548" y="0"/>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endParaRPr lang="en-US" sz="4800" dirty="0">
              <a:solidFill>
                <a:srgbClr val="FFFFFF"/>
              </a:solidFill>
              <a:latin typeface="Anova Light"/>
            </a:endParaRPr>
          </a:p>
        </p:txBody>
      </p:sp>
      <p:sp>
        <p:nvSpPr>
          <p:cNvPr id="10" name="Title 4">
            <a:extLst>
              <a:ext uri="{FF2B5EF4-FFF2-40B4-BE49-F238E27FC236}">
                <a16:creationId xmlns:a16="http://schemas.microsoft.com/office/drawing/2014/main" id="{25261631-AD32-5AD7-C317-141D30052CD3}"/>
              </a:ext>
            </a:extLst>
          </p:cNvPr>
          <p:cNvSpPr txBox="1">
            <a:spLocks/>
          </p:cNvSpPr>
          <p:nvPr/>
        </p:nvSpPr>
        <p:spPr>
          <a:xfrm>
            <a:off x="701540" y="1534036"/>
            <a:ext cx="4276330" cy="1661993"/>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92"/>
            <a:r>
              <a:rPr lang="en-US" sz="4000" dirty="0">
                <a:solidFill>
                  <a:srgbClr val="FFFFFF"/>
                </a:solidFill>
              </a:rPr>
              <a:t>Natural Language Processing </a:t>
            </a:r>
          </a:p>
        </p:txBody>
      </p:sp>
      <p:sp>
        <p:nvSpPr>
          <p:cNvPr id="11" name="TextBox 4">
            <a:extLst>
              <a:ext uri="{FF2B5EF4-FFF2-40B4-BE49-F238E27FC236}">
                <a16:creationId xmlns:a16="http://schemas.microsoft.com/office/drawing/2014/main" id="{C05BACED-0401-7A68-E4A6-F17B16EA84AC}"/>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2" name="TextBox 11">
            <a:extLst>
              <a:ext uri="{FF2B5EF4-FFF2-40B4-BE49-F238E27FC236}">
                <a16:creationId xmlns:a16="http://schemas.microsoft.com/office/drawing/2014/main" id="{D343AA12-6A85-0663-5305-0E567A0D3A23}"/>
              </a:ext>
            </a:extLst>
          </p:cNvPr>
          <p:cNvSpPr txBox="1"/>
          <p:nvPr/>
        </p:nvSpPr>
        <p:spPr>
          <a:xfrm>
            <a:off x="701541" y="3538116"/>
            <a:ext cx="4598593" cy="997196"/>
          </a:xfrm>
          <a:prstGeom prst="rect">
            <a:avLst/>
          </a:prstGeom>
          <a:noFill/>
        </p:spPr>
        <p:txBody>
          <a:bodyPr wrap="square" lIns="0" tIns="0" rIns="0" bIns="0" anchor="ctr">
            <a:spAutoFit/>
          </a:bodyPr>
          <a:lstStyle/>
          <a:p>
            <a:pPr defTabSz="609660">
              <a:lnSpc>
                <a:spcPct val="90000"/>
              </a:lnSpc>
              <a:spcAft>
                <a:spcPts val="800"/>
              </a:spcAft>
            </a:pPr>
            <a:r>
              <a:rPr lang="en-GB" sz="2400">
                <a:solidFill>
                  <a:srgbClr val="FFFFFF"/>
                </a:solidFill>
                <a:latin typeface="Anova Light"/>
              </a:rPr>
              <a:t>Enables understanding, interaction and communication between humans and machines.</a:t>
            </a:r>
          </a:p>
        </p:txBody>
      </p:sp>
    </p:spTree>
    <p:custDataLst>
      <p:tags r:id="rId1"/>
    </p:custDataLst>
    <p:extLst>
      <p:ext uri="{BB962C8B-B14F-4D97-AF65-F5344CB8AC3E}">
        <p14:creationId xmlns:p14="http://schemas.microsoft.com/office/powerpoint/2010/main" val="346698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7043E-B93A-B3C3-D80B-75D0398483FE}"/>
              </a:ext>
            </a:extLst>
          </p:cNvPr>
          <p:cNvSpPr txBox="1"/>
          <p:nvPr/>
        </p:nvSpPr>
        <p:spPr>
          <a:xfrm>
            <a:off x="581297" y="2184905"/>
            <a:ext cx="10772503" cy="4349589"/>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The LLM Response:</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While regulations vary by jurisdiction, several local governments have enacted stream buffer protections with a 200-foot buffer zone. Here are some examples:</a:t>
            </a:r>
            <a:endParaRPr lang="en-US" sz="933" dirty="0">
              <a:solidFill>
                <a:srgbClr val="000000"/>
              </a:solidFill>
              <a:latin typeface="Calibri" panose="020F0502020204030204" pitchFamily="34" charset="0"/>
              <a:ea typeface="Calibri" panose="020F0502020204030204" pitchFamily="34" charset="0"/>
            </a:endParaRPr>
          </a:p>
          <a:p>
            <a:pPr defTabSz="609630"/>
            <a:r>
              <a:rPr lang="en-US" sz="933" dirty="0">
                <a:solidFill>
                  <a:srgbClr val="2F5597"/>
                </a:solidFill>
                <a:latin typeface="Calibri" panose="020F0502020204030204" pitchFamily="34" charset="0"/>
                <a:ea typeface="Calibri" panose="020F0502020204030204" pitchFamily="34" charset="0"/>
              </a:rPr>
              <a:t> </a:t>
            </a:r>
            <a:endParaRPr lang="en-US" sz="933" dirty="0">
              <a:solidFill>
                <a:srgbClr val="000000"/>
              </a:solidFill>
              <a:latin typeface="Calibri" panose="020F0502020204030204" pitchFamily="34" charset="0"/>
              <a:ea typeface="Calibri" panose="020F0502020204030204" pitchFamily="34" charset="0"/>
            </a:endParaRPr>
          </a:p>
          <a:p>
            <a:pPr marL="228611" indent="-228611" defTabSz="609630">
              <a:buFont typeface="Symbol" panose="05050102010706020507" pitchFamily="18" charset="2"/>
              <a:buChar char=""/>
            </a:pPr>
            <a:r>
              <a:rPr lang="en-US" sz="1600" dirty="0">
                <a:solidFill>
                  <a:srgbClr val="2F5597"/>
                </a:solidFill>
                <a:latin typeface="Calibri" panose="020F0502020204030204" pitchFamily="34" charset="0"/>
                <a:ea typeface="Times New Roman" panose="02020603050405020304" pitchFamily="18" charset="0"/>
              </a:rPr>
              <a:t>City of Seattle, Washington: Seattle's Environmentally Critical Areas Ordinance establishes a 200-foot buffer along streams, wetlands, and other sensitive areas to protect water quality, habitat, and ecological functions.</a:t>
            </a:r>
            <a:endParaRPr lang="en-US" sz="933" dirty="0">
              <a:solidFill>
                <a:srgbClr val="2F5597"/>
              </a:solidFill>
              <a:latin typeface="Calibri" panose="020F0502020204030204" pitchFamily="34" charset="0"/>
              <a:ea typeface="Calibri" panose="020F0502020204030204" pitchFamily="34" charset="0"/>
            </a:endParaRPr>
          </a:p>
          <a:p>
            <a:pPr defTabSz="609630"/>
            <a:r>
              <a:rPr lang="en-US" sz="933" dirty="0">
                <a:solidFill>
                  <a:srgbClr val="2F5597"/>
                </a:solidFill>
                <a:latin typeface="Calibri" panose="020F0502020204030204" pitchFamily="34" charset="0"/>
                <a:ea typeface="Calibri" panose="020F0502020204030204" pitchFamily="34" charset="0"/>
              </a:rPr>
              <a:t> </a:t>
            </a:r>
            <a:endParaRPr lang="en-US" sz="933" dirty="0">
              <a:solidFill>
                <a:srgbClr val="000000"/>
              </a:solidFill>
              <a:latin typeface="Calibri" panose="020F0502020204030204" pitchFamily="34" charset="0"/>
              <a:ea typeface="Calibri" panose="020F0502020204030204" pitchFamily="34" charset="0"/>
            </a:endParaRPr>
          </a:p>
          <a:p>
            <a:pPr marL="228611" indent="-228611" defTabSz="609630">
              <a:buFont typeface="Symbol" panose="05050102010706020507" pitchFamily="18" charset="2"/>
              <a:buChar char=""/>
            </a:pPr>
            <a:r>
              <a:rPr lang="en-US" sz="1600" dirty="0">
                <a:solidFill>
                  <a:srgbClr val="2F5597"/>
                </a:solidFill>
                <a:latin typeface="Calibri" panose="020F0502020204030204" pitchFamily="34" charset="0"/>
                <a:ea typeface="Times New Roman" panose="02020603050405020304" pitchFamily="18" charset="0"/>
              </a:rPr>
              <a:t>City of Raleigh, North Carolina: Raleigh's Stream Buffer Protection Regulations require a 200-foot buffer along perennial streams and a 100-foot buffer along intermittent streams to safeguard water quality, reduce erosion, and maintain natural habitat.</a:t>
            </a:r>
            <a:endParaRPr lang="en-US" sz="933" dirty="0">
              <a:solidFill>
                <a:srgbClr val="2F5597"/>
              </a:solidFill>
              <a:latin typeface="Calibri" panose="020F0502020204030204" pitchFamily="34" charset="0"/>
              <a:ea typeface="Calibri" panose="020F0502020204030204" pitchFamily="34" charset="0"/>
            </a:endParaRPr>
          </a:p>
          <a:p>
            <a:pPr defTabSz="609630"/>
            <a:r>
              <a:rPr lang="en-US" sz="933" dirty="0">
                <a:solidFill>
                  <a:srgbClr val="2F5597"/>
                </a:solidFill>
                <a:latin typeface="Calibri" panose="020F0502020204030204" pitchFamily="34" charset="0"/>
                <a:ea typeface="Calibri" panose="020F0502020204030204" pitchFamily="34" charset="0"/>
              </a:rPr>
              <a:t> </a:t>
            </a:r>
            <a:endParaRPr lang="en-US" sz="933" dirty="0">
              <a:solidFill>
                <a:srgbClr val="000000"/>
              </a:solidFill>
              <a:latin typeface="Calibri" panose="020F0502020204030204" pitchFamily="34" charset="0"/>
              <a:ea typeface="Calibri" panose="020F0502020204030204" pitchFamily="34" charset="0"/>
            </a:endParaRPr>
          </a:p>
          <a:p>
            <a:pPr marL="228611" indent="-228611" defTabSz="609630">
              <a:buFont typeface="Symbol" panose="05050102010706020507" pitchFamily="18" charset="2"/>
              <a:buChar char=""/>
            </a:pPr>
            <a:r>
              <a:rPr lang="en-US" sz="1600" dirty="0">
                <a:solidFill>
                  <a:srgbClr val="2F5597"/>
                </a:solidFill>
                <a:latin typeface="Calibri" panose="020F0502020204030204" pitchFamily="34" charset="0"/>
                <a:ea typeface="Times New Roman" panose="02020603050405020304" pitchFamily="18" charset="0"/>
              </a:rPr>
              <a:t>City of Portland, Oregon: Portland's Stream Protection and Enhancement Policy includes a 200-foot buffer requirement along both sides of streams to protect riparian areas, water quality, and wildlife habitat.</a:t>
            </a:r>
            <a:endParaRPr lang="en-US" sz="933" dirty="0">
              <a:solidFill>
                <a:srgbClr val="2F5597"/>
              </a:solidFill>
              <a:latin typeface="Calibri" panose="020F0502020204030204" pitchFamily="34" charset="0"/>
              <a:ea typeface="Calibri" panose="020F0502020204030204" pitchFamily="34" charset="0"/>
            </a:endParaRPr>
          </a:p>
          <a:p>
            <a:pPr defTabSz="609630"/>
            <a:r>
              <a:rPr lang="en-US" sz="933" dirty="0">
                <a:solidFill>
                  <a:srgbClr val="2F5597"/>
                </a:solidFill>
                <a:latin typeface="Calibri" panose="020F0502020204030204" pitchFamily="34" charset="0"/>
                <a:ea typeface="Calibri" panose="020F0502020204030204" pitchFamily="34" charset="0"/>
              </a:rPr>
              <a:t> </a:t>
            </a:r>
            <a:endParaRPr lang="en-US" sz="933" dirty="0">
              <a:solidFill>
                <a:srgbClr val="000000"/>
              </a:solidFill>
              <a:latin typeface="Calibri" panose="020F0502020204030204" pitchFamily="34" charset="0"/>
              <a:ea typeface="Calibri" panose="020F0502020204030204" pitchFamily="34" charset="0"/>
            </a:endParaRPr>
          </a:p>
          <a:p>
            <a:pPr marL="228611" indent="-228611" defTabSz="609630">
              <a:buFont typeface="Symbol" panose="05050102010706020507" pitchFamily="18" charset="2"/>
              <a:buChar char=""/>
            </a:pPr>
            <a:r>
              <a:rPr lang="en-US" sz="1600" dirty="0">
                <a:solidFill>
                  <a:srgbClr val="2F5597"/>
                </a:solidFill>
                <a:latin typeface="Calibri" panose="020F0502020204030204" pitchFamily="34" charset="0"/>
                <a:ea typeface="Times New Roman" panose="02020603050405020304" pitchFamily="18" charset="0"/>
              </a:rPr>
              <a:t>City of Chapel Hill, North Carolina: Chapel Hill's Stream Buffer Protection Ordinance establishes a 200-foot buffer along perennial streams and a 100-foot buffer along intermittent streams to protect water quality, prevent erosion, and preserve natural vegetation.</a:t>
            </a:r>
            <a:endParaRPr lang="en-US" sz="1600" dirty="0">
              <a:solidFill>
                <a:srgbClr val="2F5597"/>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5" y="1123406"/>
            <a:ext cx="10833463" cy="1374672"/>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What local governments protect streams and intermittent streams with a 200' buffer?</a:t>
            </a:r>
          </a:p>
          <a:p>
            <a:pPr defTabSz="609630"/>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cxnSp>
        <p:nvCxnSpPr>
          <p:cNvPr id="6" name="Straight Connector 5">
            <a:extLst>
              <a:ext uri="{FF2B5EF4-FFF2-40B4-BE49-F238E27FC236}">
                <a16:creationId xmlns:a16="http://schemas.microsoft.com/office/drawing/2014/main" id="{8927AE92-A6F3-0F77-1CAC-1E69CB5B5F8C}"/>
              </a:ext>
            </a:extLst>
          </p:cNvPr>
          <p:cNvCxnSpPr>
            <a:cxnSpLocks/>
          </p:cNvCxnSpPr>
          <p:nvPr/>
        </p:nvCxnSpPr>
        <p:spPr>
          <a:xfrm>
            <a:off x="793206" y="5658697"/>
            <a:ext cx="9904672"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CEBE3C-9ECF-D104-9A5C-E833DDFEB3FB}"/>
              </a:ext>
            </a:extLst>
          </p:cNvPr>
          <p:cNvCxnSpPr>
            <a:cxnSpLocks/>
          </p:cNvCxnSpPr>
          <p:nvPr/>
        </p:nvCxnSpPr>
        <p:spPr>
          <a:xfrm>
            <a:off x="793206" y="5908527"/>
            <a:ext cx="10215957"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7E09D7-AC68-6836-770D-9EF7E5636F88}"/>
              </a:ext>
            </a:extLst>
          </p:cNvPr>
          <p:cNvCxnSpPr>
            <a:cxnSpLocks/>
          </p:cNvCxnSpPr>
          <p:nvPr/>
        </p:nvCxnSpPr>
        <p:spPr>
          <a:xfrm>
            <a:off x="783772" y="6126859"/>
            <a:ext cx="1613170"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36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137BF-E0DA-6E9C-97D0-467A7D4D4EFB}"/>
              </a:ext>
            </a:extLst>
          </p:cNvPr>
          <p:cNvPicPr>
            <a:picLocks noChangeAspect="1"/>
          </p:cNvPicPr>
          <p:nvPr/>
        </p:nvPicPr>
        <p:blipFill>
          <a:blip r:embed="rId3"/>
          <a:stretch>
            <a:fillRect/>
          </a:stretch>
        </p:blipFill>
        <p:spPr>
          <a:xfrm>
            <a:off x="801189" y="730781"/>
            <a:ext cx="10768123" cy="5191048"/>
          </a:xfrm>
          <a:prstGeom prst="rect">
            <a:avLst/>
          </a:prstGeom>
        </p:spPr>
      </p:pic>
      <p:sp>
        <p:nvSpPr>
          <p:cNvPr id="4" name="TextBox 3">
            <a:extLst>
              <a:ext uri="{FF2B5EF4-FFF2-40B4-BE49-F238E27FC236}">
                <a16:creationId xmlns:a16="http://schemas.microsoft.com/office/drawing/2014/main" id="{533AE875-34B5-7C3B-59D3-88D31764FAA4}"/>
              </a:ext>
            </a:extLst>
          </p:cNvPr>
          <p:cNvSpPr txBox="1"/>
          <p:nvPr/>
        </p:nvSpPr>
        <p:spPr>
          <a:xfrm>
            <a:off x="4894218" y="5303520"/>
            <a:ext cx="4467497" cy="369332"/>
          </a:xfrm>
          <a:prstGeom prst="rect">
            <a:avLst/>
          </a:prstGeom>
          <a:noFill/>
        </p:spPr>
        <p:txBody>
          <a:bodyPr wrap="square" lIns="0" tIns="0" rIns="0" bIns="0" rtlCol="0">
            <a:spAutoFit/>
          </a:bodyPr>
          <a:lstStyle/>
          <a:p>
            <a:pPr defTabSz="609630"/>
            <a:endParaRPr lang="en-US" sz="2400" dirty="0">
              <a:solidFill>
                <a:srgbClr val="000000"/>
              </a:solidFill>
              <a:latin typeface="Anova Light"/>
            </a:endParaRPr>
          </a:p>
        </p:txBody>
      </p:sp>
      <p:cxnSp>
        <p:nvCxnSpPr>
          <p:cNvPr id="6" name="Straight Connector 5">
            <a:extLst>
              <a:ext uri="{FF2B5EF4-FFF2-40B4-BE49-F238E27FC236}">
                <a16:creationId xmlns:a16="http://schemas.microsoft.com/office/drawing/2014/main" id="{A55EE071-8CC6-21FD-B53E-4B64A899162F}"/>
              </a:ext>
            </a:extLst>
          </p:cNvPr>
          <p:cNvCxnSpPr/>
          <p:nvPr/>
        </p:nvCxnSpPr>
        <p:spPr>
          <a:xfrm>
            <a:off x="4792394" y="5505157"/>
            <a:ext cx="4569320"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55BC4A-4932-642D-BD21-C717773BD9A5}"/>
              </a:ext>
            </a:extLst>
          </p:cNvPr>
          <p:cNvCxnSpPr>
            <a:cxnSpLocks/>
          </p:cNvCxnSpPr>
          <p:nvPr/>
        </p:nvCxnSpPr>
        <p:spPr>
          <a:xfrm>
            <a:off x="3965527" y="5699424"/>
            <a:ext cx="2130473"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28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2B83BC3-73DF-732E-5381-5F38F5C097F2}"/>
              </a:ext>
            </a:extLst>
          </p:cNvPr>
          <p:cNvSpPr/>
          <p:nvPr/>
        </p:nvSpPr>
        <p:spPr>
          <a:xfrm>
            <a:off x="4423617" y="2304649"/>
            <a:ext cx="3539067" cy="3271363"/>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Rectangle: Rounded Corners 22">
            <a:extLst>
              <a:ext uri="{FF2B5EF4-FFF2-40B4-BE49-F238E27FC236}">
                <a16:creationId xmlns:a16="http://schemas.microsoft.com/office/drawing/2014/main" id="{E07F90FB-A561-973B-93F2-7FBCE9844D84}"/>
              </a:ext>
            </a:extLst>
          </p:cNvPr>
          <p:cNvSpPr/>
          <p:nvPr/>
        </p:nvSpPr>
        <p:spPr>
          <a:xfrm>
            <a:off x="8144933" y="2304648"/>
            <a:ext cx="3539067"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Rectangle: Rounded Corners 17">
            <a:extLst>
              <a:ext uri="{FF2B5EF4-FFF2-40B4-BE49-F238E27FC236}">
                <a16:creationId xmlns:a16="http://schemas.microsoft.com/office/drawing/2014/main" id="{57DBA65C-6CB4-3688-28EE-15173E2E7C86}"/>
              </a:ext>
            </a:extLst>
          </p:cNvPr>
          <p:cNvSpPr/>
          <p:nvPr/>
        </p:nvSpPr>
        <p:spPr>
          <a:xfrm>
            <a:off x="694267" y="2304648"/>
            <a:ext cx="3547100"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 name="Oval 5">
            <a:extLst>
              <a:ext uri="{FF2B5EF4-FFF2-40B4-BE49-F238E27FC236}">
                <a16:creationId xmlns:a16="http://schemas.microsoft.com/office/drawing/2014/main" id="{0C58E5F7-EC72-826B-7510-C83EA321DC97}"/>
              </a:ext>
            </a:extLst>
          </p:cNvPr>
          <p:cNvSpPr/>
          <p:nvPr/>
        </p:nvSpPr>
        <p:spPr>
          <a:xfrm>
            <a:off x="694267" y="1520277"/>
            <a:ext cx="933450" cy="9334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5" name="Oval 14">
            <a:extLst>
              <a:ext uri="{FF2B5EF4-FFF2-40B4-BE49-F238E27FC236}">
                <a16:creationId xmlns:a16="http://schemas.microsoft.com/office/drawing/2014/main" id="{A6E652ED-2FB8-4E1F-82C8-1AD7A8710727}"/>
              </a:ext>
            </a:extLst>
          </p:cNvPr>
          <p:cNvSpPr/>
          <p:nvPr/>
        </p:nvSpPr>
        <p:spPr>
          <a:xfrm>
            <a:off x="4418523" y="1536097"/>
            <a:ext cx="933450" cy="9334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Oval 16">
            <a:extLst>
              <a:ext uri="{FF2B5EF4-FFF2-40B4-BE49-F238E27FC236}">
                <a16:creationId xmlns:a16="http://schemas.microsoft.com/office/drawing/2014/main" id="{1CC4C40D-57F5-C090-B8E4-04B739F8ACE2}"/>
              </a:ext>
            </a:extLst>
          </p:cNvPr>
          <p:cNvSpPr/>
          <p:nvPr/>
        </p:nvSpPr>
        <p:spPr>
          <a:xfrm>
            <a:off x="8165508" y="1536097"/>
            <a:ext cx="933450" cy="9334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 name="Title 1">
            <a:extLst>
              <a:ext uri="{FF2B5EF4-FFF2-40B4-BE49-F238E27FC236}">
                <a16:creationId xmlns:a16="http://schemas.microsoft.com/office/drawing/2014/main" id="{77C2C22D-85B5-45A6-CC76-8985A646D163}"/>
              </a:ext>
            </a:extLst>
          </p:cNvPr>
          <p:cNvSpPr>
            <a:spLocks noGrp="1"/>
          </p:cNvSpPr>
          <p:nvPr>
            <p:ph type="title"/>
          </p:nvPr>
        </p:nvSpPr>
        <p:spPr>
          <a:xfrm>
            <a:off x="143933" y="584886"/>
            <a:ext cx="11353800" cy="517065"/>
          </a:xfrm>
        </p:spPr>
        <p:txBody>
          <a:bodyPr/>
          <a:lstStyle/>
          <a:p>
            <a:r>
              <a:rPr lang="en-US" dirty="0"/>
              <a:t>Challenges Involved in Using Generative AI</a:t>
            </a:r>
            <a:endParaRPr lang="it-IT" dirty="0"/>
          </a:p>
        </p:txBody>
      </p:sp>
      <p:sp>
        <p:nvSpPr>
          <p:cNvPr id="7" name="TextBox 6">
            <a:extLst>
              <a:ext uri="{FF2B5EF4-FFF2-40B4-BE49-F238E27FC236}">
                <a16:creationId xmlns:a16="http://schemas.microsoft.com/office/drawing/2014/main" id="{4C282C47-A752-51AD-EAC2-06C82D6500DF}"/>
              </a:ext>
            </a:extLst>
          </p:cNvPr>
          <p:cNvSpPr txBox="1"/>
          <p:nvPr/>
        </p:nvSpPr>
        <p:spPr>
          <a:xfrm>
            <a:off x="4591813" y="3310032"/>
            <a:ext cx="3366853" cy="1754070"/>
          </a:xfrm>
          <a:prstGeom prst="rect">
            <a:avLst/>
          </a:prstGeom>
          <a:noFill/>
        </p:spPr>
        <p:txBody>
          <a:bodyPr wrap="square" rtlCol="0" anchor="t">
            <a:spAutoFit/>
          </a:bodyPr>
          <a:lstStyle/>
          <a:p>
            <a:pPr defTabSz="609630">
              <a:spcAft>
                <a:spcPts val="400"/>
              </a:spcAft>
              <a:defRPr/>
            </a:pPr>
            <a:r>
              <a:rPr lang="en-US" sz="1600" dirty="0">
                <a:solidFill>
                  <a:srgbClr val="000000"/>
                </a:solidFill>
                <a:latin typeface="Anova Light"/>
              </a:rPr>
              <a:t>LLMs can be manipulated</a:t>
            </a:r>
            <a:br>
              <a:rPr lang="en-US" sz="1600" dirty="0">
                <a:solidFill>
                  <a:srgbClr val="000000"/>
                </a:solidFill>
                <a:latin typeface="Anova Light"/>
              </a:rPr>
            </a:br>
            <a:r>
              <a:rPr lang="en-US" sz="1600" dirty="0">
                <a:solidFill>
                  <a:srgbClr val="000000"/>
                </a:solidFill>
                <a:latin typeface="Anova Light"/>
              </a:rPr>
              <a:t>to obtain desired output.</a:t>
            </a:r>
          </a:p>
          <a:p>
            <a:pPr defTabSz="609630">
              <a:spcAft>
                <a:spcPts val="400"/>
              </a:spcAft>
              <a:defRPr/>
            </a:pPr>
            <a:r>
              <a:rPr lang="en-US" sz="1600" b="1" dirty="0">
                <a:solidFill>
                  <a:srgbClr val="000000"/>
                </a:solidFill>
                <a:latin typeface="Anova Light"/>
              </a:rPr>
              <a:t>For example:</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Revealing private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Stealing private information </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Deliberately providing false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Executing arbitrary code</a:t>
            </a:r>
          </a:p>
        </p:txBody>
      </p:sp>
      <p:sp>
        <p:nvSpPr>
          <p:cNvPr id="8" name="TextBox 7">
            <a:extLst>
              <a:ext uri="{FF2B5EF4-FFF2-40B4-BE49-F238E27FC236}">
                <a16:creationId xmlns:a16="http://schemas.microsoft.com/office/drawing/2014/main" id="{A2A1F775-41B8-C3BC-6835-A2A444213773}"/>
              </a:ext>
            </a:extLst>
          </p:cNvPr>
          <p:cNvSpPr txBox="1"/>
          <p:nvPr/>
        </p:nvSpPr>
        <p:spPr>
          <a:xfrm>
            <a:off x="4518760" y="2843623"/>
            <a:ext cx="2987509" cy="420564"/>
          </a:xfrm>
          <a:prstGeom prst="rect">
            <a:avLst/>
          </a:prstGeom>
          <a:noFill/>
        </p:spPr>
        <p:txBody>
          <a:bodyPr wrap="square" rtlCol="0" anchor="b">
            <a:spAutoFit/>
          </a:bodyPr>
          <a:lstStyle/>
          <a:p>
            <a:pPr defTabSz="609630">
              <a:defRPr/>
            </a:pPr>
            <a:r>
              <a:rPr lang="en-US" sz="2133" b="1" dirty="0">
                <a:solidFill>
                  <a:schemeClr val="bg2"/>
                </a:solidFill>
                <a:latin typeface="Anova Bold"/>
              </a:rPr>
              <a:t>Privacy &amp; Security</a:t>
            </a:r>
          </a:p>
        </p:txBody>
      </p:sp>
      <p:sp>
        <p:nvSpPr>
          <p:cNvPr id="4" name="TextBox 3">
            <a:extLst>
              <a:ext uri="{FF2B5EF4-FFF2-40B4-BE49-F238E27FC236}">
                <a16:creationId xmlns:a16="http://schemas.microsoft.com/office/drawing/2014/main" id="{6ACC9C43-0771-0936-45AF-9D93B5F43A44}"/>
              </a:ext>
            </a:extLst>
          </p:cNvPr>
          <p:cNvSpPr txBox="1"/>
          <p:nvPr/>
        </p:nvSpPr>
        <p:spPr>
          <a:xfrm>
            <a:off x="880533" y="3310032"/>
            <a:ext cx="3188305" cy="1764522"/>
          </a:xfrm>
          <a:prstGeom prst="rect">
            <a:avLst/>
          </a:prstGeom>
          <a:noFill/>
        </p:spPr>
        <p:txBody>
          <a:bodyPr wrap="square" rtlCol="0" anchor="t">
            <a:spAutoFit/>
          </a:bodyPr>
          <a:lstStyle/>
          <a:p>
            <a:pPr defTabSz="609630">
              <a:spcAft>
                <a:spcPts val="400"/>
              </a:spcAft>
              <a:defRPr/>
            </a:pPr>
            <a:r>
              <a:rPr lang="en-US" sz="1600">
                <a:solidFill>
                  <a:srgbClr val="000000"/>
                </a:solidFill>
                <a:latin typeface="Anova Light"/>
              </a:rPr>
              <a:t>LLMs can produce output that is factually incorrect, not contextual or non-sensical.</a:t>
            </a:r>
          </a:p>
          <a:p>
            <a:pPr defTabSz="609630">
              <a:defRPr/>
            </a:pPr>
            <a:r>
              <a:rPr lang="en-US" sz="1600" b="1">
                <a:solidFill>
                  <a:srgbClr val="000000"/>
                </a:solidFill>
                <a:latin typeface="Anova Light"/>
              </a:rPr>
              <a:t>Consider:</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Knowledge cutoff date</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Completion relies on context</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Hallucinatio</a:t>
            </a:r>
            <a:r>
              <a:rPr lang="en-US" sz="1467">
                <a:solidFill>
                  <a:srgbClr val="000000"/>
                </a:solidFill>
                <a:latin typeface="Anova Light"/>
              </a:rPr>
              <a:t>ns</a:t>
            </a:r>
            <a:endParaRPr lang="en-US" sz="1600">
              <a:solidFill>
                <a:srgbClr val="000000"/>
              </a:solidFill>
              <a:latin typeface="Anova Light"/>
            </a:endParaRPr>
          </a:p>
        </p:txBody>
      </p:sp>
      <p:sp>
        <p:nvSpPr>
          <p:cNvPr id="5" name="TextBox 4">
            <a:extLst>
              <a:ext uri="{FF2B5EF4-FFF2-40B4-BE49-F238E27FC236}">
                <a16:creationId xmlns:a16="http://schemas.microsoft.com/office/drawing/2014/main" id="{82224FF5-8D74-C58D-2BCE-448FA2D8CD88}"/>
              </a:ext>
            </a:extLst>
          </p:cNvPr>
          <p:cNvSpPr txBox="1"/>
          <p:nvPr/>
        </p:nvSpPr>
        <p:spPr>
          <a:xfrm>
            <a:off x="824544" y="2874400"/>
            <a:ext cx="1949245" cy="389787"/>
          </a:xfrm>
          <a:prstGeom prst="rect">
            <a:avLst/>
          </a:prstGeom>
          <a:noFill/>
        </p:spPr>
        <p:txBody>
          <a:bodyPr wrap="square" lIns="60960" tIns="30480" rIns="60960" bIns="30480" rtlCol="0" anchor="b">
            <a:spAutoFit/>
          </a:bodyPr>
          <a:lstStyle/>
          <a:p>
            <a:pPr defTabSz="609630">
              <a:defRPr/>
            </a:pPr>
            <a:r>
              <a:rPr lang="en-US" sz="2133" b="1" dirty="0">
                <a:solidFill>
                  <a:schemeClr val="accent1">
                    <a:lumMod val="40000"/>
                    <a:lumOff val="60000"/>
                  </a:schemeClr>
                </a:solidFill>
                <a:latin typeface="Anova Bold"/>
              </a:rPr>
              <a:t>Accuracy</a:t>
            </a:r>
          </a:p>
        </p:txBody>
      </p:sp>
      <p:sp>
        <p:nvSpPr>
          <p:cNvPr id="20" name="TextBox 19">
            <a:extLst>
              <a:ext uri="{FF2B5EF4-FFF2-40B4-BE49-F238E27FC236}">
                <a16:creationId xmlns:a16="http://schemas.microsoft.com/office/drawing/2014/main" id="{D16F1FFD-A497-AAAA-A485-ABBC4A857BD8}"/>
              </a:ext>
            </a:extLst>
          </p:cNvPr>
          <p:cNvSpPr txBox="1"/>
          <p:nvPr/>
        </p:nvSpPr>
        <p:spPr>
          <a:xfrm>
            <a:off x="8336383" y="3309297"/>
            <a:ext cx="3161350" cy="1415516"/>
          </a:xfrm>
          <a:prstGeom prst="rect">
            <a:avLst/>
          </a:prstGeom>
          <a:noFill/>
        </p:spPr>
        <p:txBody>
          <a:bodyPr wrap="square" lIns="0" tIns="0" rIns="0" bIns="0" rtlCol="0">
            <a:spAutoFit/>
          </a:bodyPr>
          <a:lstStyle/>
          <a:p>
            <a:pPr defTabSz="609630">
              <a:spcAft>
                <a:spcPts val="800"/>
              </a:spcAft>
              <a:defRPr/>
            </a:pPr>
            <a:r>
              <a:rPr lang="en-US" sz="1600">
                <a:solidFill>
                  <a:srgbClr val="000000"/>
                </a:solidFill>
                <a:latin typeface="Anova Light"/>
              </a:rPr>
              <a:t>LLMs can be released in non-standard ways across providers.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High computational demand translates in high cost for using LLMs.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Commercial models are subject to change in model behavior and policy </a:t>
            </a:r>
          </a:p>
        </p:txBody>
      </p:sp>
      <p:sp>
        <p:nvSpPr>
          <p:cNvPr id="16" name="TextBox 15">
            <a:extLst>
              <a:ext uri="{FF2B5EF4-FFF2-40B4-BE49-F238E27FC236}">
                <a16:creationId xmlns:a16="http://schemas.microsoft.com/office/drawing/2014/main" id="{D38A25F3-4062-A554-7C5D-5C266CD8ECAE}"/>
              </a:ext>
            </a:extLst>
          </p:cNvPr>
          <p:cNvSpPr txBox="1"/>
          <p:nvPr/>
        </p:nvSpPr>
        <p:spPr>
          <a:xfrm>
            <a:off x="8248210" y="2874400"/>
            <a:ext cx="1751873" cy="389787"/>
          </a:xfrm>
          <a:prstGeom prst="rect">
            <a:avLst/>
          </a:prstGeom>
          <a:noFill/>
        </p:spPr>
        <p:txBody>
          <a:bodyPr wrap="square" lIns="60960" tIns="30480" rIns="60960" bIns="30480" rtlCol="0" anchor="b">
            <a:spAutoFit/>
          </a:bodyPr>
          <a:lstStyle>
            <a:defPPr>
              <a:defRPr lang="en-US"/>
            </a:defPPr>
            <a:lvl1pPr>
              <a:defRPr sz="3200" b="1">
                <a:solidFill>
                  <a:schemeClr val="bg2"/>
                </a:solidFill>
                <a:latin typeface="+mj-lt"/>
              </a:defRPr>
            </a:lvl1pPr>
          </a:lstStyle>
          <a:p>
            <a:pPr defTabSz="609630">
              <a:defRPr/>
            </a:pPr>
            <a:r>
              <a:rPr lang="en-US" sz="2133">
                <a:solidFill>
                  <a:schemeClr val="accent1">
                    <a:lumMod val="40000"/>
                    <a:lumOff val="60000"/>
                  </a:schemeClr>
                </a:solidFill>
                <a:latin typeface="Anova Bold"/>
              </a:rPr>
              <a:t>Governance</a:t>
            </a:r>
          </a:p>
        </p:txBody>
      </p:sp>
      <p:pic>
        <p:nvPicPr>
          <p:cNvPr id="39" name="Graphic 38">
            <a:extLst>
              <a:ext uri="{FF2B5EF4-FFF2-40B4-BE49-F238E27FC236}">
                <a16:creationId xmlns:a16="http://schemas.microsoft.com/office/drawing/2014/main" id="{89423158-3618-7BF8-1E17-51581A6F0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741" y="1761577"/>
            <a:ext cx="444500" cy="450850"/>
          </a:xfrm>
          <a:prstGeom prst="rect">
            <a:avLst/>
          </a:prstGeom>
        </p:spPr>
      </p:pic>
      <p:pic>
        <p:nvPicPr>
          <p:cNvPr id="41" name="Graphic 40">
            <a:extLst>
              <a:ext uri="{FF2B5EF4-FFF2-40B4-BE49-F238E27FC236}">
                <a16:creationId xmlns:a16="http://schemas.microsoft.com/office/drawing/2014/main" id="{F31E029D-EFE1-0511-F00F-E21E118998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0458" y="1780571"/>
            <a:ext cx="463550" cy="444500"/>
          </a:xfrm>
          <a:prstGeom prst="rect">
            <a:avLst/>
          </a:prstGeom>
        </p:spPr>
      </p:pic>
      <p:pic>
        <p:nvPicPr>
          <p:cNvPr id="43" name="Graphic 42">
            <a:extLst>
              <a:ext uri="{FF2B5EF4-FFF2-40B4-BE49-F238E27FC236}">
                <a16:creationId xmlns:a16="http://schemas.microsoft.com/office/drawing/2014/main" id="{2FE3AF08-6447-05F8-9C61-7279E28A67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1897" y="1780571"/>
            <a:ext cx="266700" cy="444500"/>
          </a:xfrm>
          <a:prstGeom prst="rect">
            <a:avLst/>
          </a:prstGeom>
        </p:spPr>
      </p:pic>
      <p:sp>
        <p:nvSpPr>
          <p:cNvPr id="9" name="Oval 8">
            <a:extLst>
              <a:ext uri="{FF2B5EF4-FFF2-40B4-BE49-F238E27FC236}">
                <a16:creationId xmlns:a16="http://schemas.microsoft.com/office/drawing/2014/main" id="{F3E6D8EB-6D5B-622C-E972-4D6DE61ACAFD}"/>
              </a:ext>
            </a:extLst>
          </p:cNvPr>
          <p:cNvSpPr/>
          <p:nvPr/>
        </p:nvSpPr>
        <p:spPr>
          <a:xfrm>
            <a:off x="1988103"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0" name="Oval 9">
            <a:extLst>
              <a:ext uri="{FF2B5EF4-FFF2-40B4-BE49-F238E27FC236}">
                <a16:creationId xmlns:a16="http://schemas.microsoft.com/office/drawing/2014/main" id="{1EE4C26F-F565-357E-2050-1C300657F39A}"/>
              </a:ext>
            </a:extLst>
          </p:cNvPr>
          <p:cNvSpPr/>
          <p:nvPr/>
        </p:nvSpPr>
        <p:spPr>
          <a:xfrm>
            <a:off x="240352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1" name="Oval 10">
            <a:extLst>
              <a:ext uri="{FF2B5EF4-FFF2-40B4-BE49-F238E27FC236}">
                <a16:creationId xmlns:a16="http://schemas.microsoft.com/office/drawing/2014/main" id="{2CAFD00B-9F4E-1EF6-8D88-5F37C29870E0}"/>
              </a:ext>
            </a:extLst>
          </p:cNvPr>
          <p:cNvSpPr/>
          <p:nvPr/>
        </p:nvSpPr>
        <p:spPr>
          <a:xfrm>
            <a:off x="2818952"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3" name="Oval 12">
            <a:extLst>
              <a:ext uri="{FF2B5EF4-FFF2-40B4-BE49-F238E27FC236}">
                <a16:creationId xmlns:a16="http://schemas.microsoft.com/office/drawing/2014/main" id="{D9414170-70F0-05FE-C327-2AEC885C2612}"/>
              </a:ext>
            </a:extLst>
          </p:cNvPr>
          <p:cNvSpPr/>
          <p:nvPr/>
        </p:nvSpPr>
        <p:spPr>
          <a:xfrm>
            <a:off x="5713437"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4" name="Oval 13">
            <a:extLst>
              <a:ext uri="{FF2B5EF4-FFF2-40B4-BE49-F238E27FC236}">
                <a16:creationId xmlns:a16="http://schemas.microsoft.com/office/drawing/2014/main" id="{60B948BF-4769-C58F-9FCC-AFC693918204}"/>
              </a:ext>
            </a:extLst>
          </p:cNvPr>
          <p:cNvSpPr/>
          <p:nvPr/>
        </p:nvSpPr>
        <p:spPr>
          <a:xfrm>
            <a:off x="6128861"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1" name="Oval 20">
            <a:extLst>
              <a:ext uri="{FF2B5EF4-FFF2-40B4-BE49-F238E27FC236}">
                <a16:creationId xmlns:a16="http://schemas.microsoft.com/office/drawing/2014/main" id="{69D286B3-41A9-3549-9149-CC66B7252BEB}"/>
              </a:ext>
            </a:extLst>
          </p:cNvPr>
          <p:cNvSpPr/>
          <p:nvPr/>
        </p:nvSpPr>
        <p:spPr>
          <a:xfrm>
            <a:off x="6544285"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4" name="Oval 23">
            <a:extLst>
              <a:ext uri="{FF2B5EF4-FFF2-40B4-BE49-F238E27FC236}">
                <a16:creationId xmlns:a16="http://schemas.microsoft.com/office/drawing/2014/main" id="{D1CC7810-7BAF-E764-314A-8AA3AC47D75D}"/>
              </a:ext>
            </a:extLst>
          </p:cNvPr>
          <p:cNvSpPr/>
          <p:nvPr/>
        </p:nvSpPr>
        <p:spPr>
          <a:xfrm>
            <a:off x="9434753"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5" name="Oval 24">
            <a:extLst>
              <a:ext uri="{FF2B5EF4-FFF2-40B4-BE49-F238E27FC236}">
                <a16:creationId xmlns:a16="http://schemas.microsoft.com/office/drawing/2014/main" id="{2C93D67C-1DEB-6C72-88E3-3AD69CC99FCD}"/>
              </a:ext>
            </a:extLst>
          </p:cNvPr>
          <p:cNvSpPr/>
          <p:nvPr/>
        </p:nvSpPr>
        <p:spPr>
          <a:xfrm>
            <a:off x="985017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6" name="Oval 25">
            <a:extLst>
              <a:ext uri="{FF2B5EF4-FFF2-40B4-BE49-F238E27FC236}">
                <a16:creationId xmlns:a16="http://schemas.microsoft.com/office/drawing/2014/main" id="{91F73C7D-D4EC-9883-513E-16E23DBD2A9A}"/>
              </a:ext>
            </a:extLst>
          </p:cNvPr>
          <p:cNvSpPr/>
          <p:nvPr/>
        </p:nvSpPr>
        <p:spPr>
          <a:xfrm>
            <a:off x="10265602"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Tree>
    <p:extLst>
      <p:ext uri="{BB962C8B-B14F-4D97-AF65-F5344CB8AC3E}">
        <p14:creationId xmlns:p14="http://schemas.microsoft.com/office/powerpoint/2010/main" val="176808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7043E-B93A-B3C3-D80B-75D0398483FE}"/>
              </a:ext>
            </a:extLst>
          </p:cNvPr>
          <p:cNvSpPr txBox="1"/>
          <p:nvPr/>
        </p:nvSpPr>
        <p:spPr>
          <a:xfrm>
            <a:off x="644435" y="2838728"/>
            <a:ext cx="5736911" cy="3959995"/>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The LLM Response:</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Here's a summary of The Happy Day City Camp campers grouped by their type of allergy:</a:t>
            </a:r>
            <a:endParaRPr lang="en-US" sz="1600"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 </a:t>
            </a:r>
            <a:endParaRPr lang="en-US" sz="1600"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Bees:</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 Brandon Twosome</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Charles Third</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Franklin Sixth</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Gretchen Seven</a:t>
            </a:r>
            <a:endParaRPr lang="en-US" sz="1600" dirty="0">
              <a:solidFill>
                <a:srgbClr val="000000"/>
              </a:solidFill>
              <a:latin typeface="Calibri" panose="020F0502020204030204" pitchFamily="34" charset="0"/>
              <a:ea typeface="Calibri" panose="020F0502020204030204" pitchFamily="34" charset="0"/>
            </a:endParaRPr>
          </a:p>
          <a:p>
            <a:pPr marL="304815" defTabSz="609630"/>
            <a:endParaRPr lang="en-US" sz="1200" dirty="0">
              <a:solidFill>
                <a:srgbClr val="2F5597"/>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Peanut Butter:</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 Alice One</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Brandon Twosome</a:t>
            </a:r>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5" y="1123406"/>
            <a:ext cx="10833463" cy="2113335"/>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Summarize list of The Happy Day City Camp campers for each type of allergy listed (bees, peanut butter, tree nuts, suntan lotion, pollen) from these campers: Alice One is allergic to tree nuts and peanut butter; Brandon Twosome is allergic to bees and peanut butter;  Charles Third is allergic to bees and pollen, Dylan Quarterly is allergic to tree nuts; Elsie </a:t>
            </a:r>
            <a:r>
              <a:rPr lang="en-US" sz="1600" dirty="0" err="1">
                <a:solidFill>
                  <a:srgbClr val="2F5597"/>
                </a:solidFill>
                <a:latin typeface="Calibri" panose="020F0502020204030204" pitchFamily="34" charset="0"/>
                <a:ea typeface="Calibri" panose="020F0502020204030204" pitchFamily="34" charset="0"/>
              </a:rPr>
              <a:t>Highfive</a:t>
            </a:r>
            <a:r>
              <a:rPr lang="en-US" sz="1600" dirty="0">
                <a:solidFill>
                  <a:srgbClr val="2F5597"/>
                </a:solidFill>
                <a:latin typeface="Calibri" panose="020F0502020204030204" pitchFamily="34" charset="0"/>
                <a:ea typeface="Calibri" panose="020F0502020204030204" pitchFamily="34" charset="0"/>
              </a:rPr>
              <a:t> has no allergies; Franklin Sixth is allergic to bees, suntan lotion and pollen; Gretchen Seven is allergic to bees and tree nuts..</a:t>
            </a:r>
          </a:p>
          <a:p>
            <a:pPr defTabSz="609630"/>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5" name="TextBox 4">
            <a:extLst>
              <a:ext uri="{FF2B5EF4-FFF2-40B4-BE49-F238E27FC236}">
                <a16:creationId xmlns:a16="http://schemas.microsoft.com/office/drawing/2014/main" id="{A0D12D29-F742-05E8-8D51-C0F7C2B7F66E}"/>
              </a:ext>
            </a:extLst>
          </p:cNvPr>
          <p:cNvSpPr txBox="1"/>
          <p:nvPr/>
        </p:nvSpPr>
        <p:spPr>
          <a:xfrm>
            <a:off x="3153799" y="4000843"/>
            <a:ext cx="2695767" cy="2646878"/>
          </a:xfrm>
          <a:prstGeom prst="rect">
            <a:avLst/>
          </a:prstGeom>
          <a:noFill/>
        </p:spPr>
        <p:txBody>
          <a:bodyPr wrap="square" lIns="0" tIns="0" rIns="0" bIns="0" rtlCol="0">
            <a:spAutoFit/>
          </a:bodyPr>
          <a:lstStyle/>
          <a:p>
            <a:pPr defTabSz="609630"/>
            <a:endParaRPr lang="en-US" sz="1200" dirty="0">
              <a:solidFill>
                <a:srgbClr val="000000"/>
              </a:solidFill>
              <a:latin typeface="Calibri" panose="020F0502020204030204" pitchFamily="34" charset="0"/>
              <a:ea typeface="Calibri" panose="020F0502020204030204" pitchFamily="34" charset="0"/>
            </a:endParaRPr>
          </a:p>
          <a:p>
            <a:pPr marL="304815"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Tree Nuts:</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 Alice One</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Dylan Quarterly</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Gretchen Seven</a:t>
            </a:r>
            <a:endParaRPr lang="en-US" sz="1600" dirty="0">
              <a:solidFill>
                <a:srgbClr val="000000"/>
              </a:solidFill>
              <a:latin typeface="Calibri" panose="020F0502020204030204" pitchFamily="34" charset="0"/>
              <a:ea typeface="Calibri" panose="020F0502020204030204" pitchFamily="34" charset="0"/>
            </a:endParaRPr>
          </a:p>
          <a:p>
            <a:pPr marL="304815" defTabSz="609630"/>
            <a:endParaRPr lang="en-US" sz="1200" dirty="0">
              <a:solidFill>
                <a:srgbClr val="2F5597"/>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Suntan Lotion:</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 Franklin Sixth</a:t>
            </a:r>
            <a:endParaRPr lang="en-US" sz="1600" dirty="0">
              <a:solidFill>
                <a:srgbClr val="000000"/>
              </a:solidFill>
              <a:latin typeface="Calibri" panose="020F0502020204030204" pitchFamily="34" charset="0"/>
              <a:ea typeface="Calibri" panose="020F0502020204030204" pitchFamily="34" charset="0"/>
            </a:endParaRPr>
          </a:p>
          <a:p>
            <a:pPr marL="304815" defTabSz="609630"/>
            <a:endParaRPr lang="en-US" sz="1600" dirty="0">
              <a:solidFill>
                <a:srgbClr val="2F5597"/>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8" name="TextBox 7">
            <a:extLst>
              <a:ext uri="{FF2B5EF4-FFF2-40B4-BE49-F238E27FC236}">
                <a16:creationId xmlns:a16="http://schemas.microsoft.com/office/drawing/2014/main" id="{3C7A9FC2-D854-E7FC-95DC-2398E182875C}"/>
              </a:ext>
            </a:extLst>
          </p:cNvPr>
          <p:cNvSpPr txBox="1"/>
          <p:nvPr/>
        </p:nvSpPr>
        <p:spPr>
          <a:xfrm>
            <a:off x="5663164" y="3814011"/>
            <a:ext cx="2695767" cy="2339102"/>
          </a:xfrm>
          <a:prstGeom prst="rect">
            <a:avLst/>
          </a:prstGeom>
          <a:noFill/>
        </p:spPr>
        <p:txBody>
          <a:bodyPr wrap="square" lIns="0" tIns="0" rIns="0" bIns="0" rtlCol="0">
            <a:spAutoFit/>
          </a:bodyPr>
          <a:lstStyle/>
          <a:p>
            <a:pPr defTabSz="609630"/>
            <a:endParaRPr lang="en-US" sz="1200" dirty="0">
              <a:solidFill>
                <a:srgbClr val="000000"/>
              </a:solidFill>
              <a:latin typeface="Calibri" panose="020F0502020204030204" pitchFamily="34" charset="0"/>
              <a:ea typeface="Calibri" panose="020F0502020204030204" pitchFamily="34" charset="0"/>
            </a:endParaRPr>
          </a:p>
          <a:p>
            <a:pPr marL="304815"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marL="304815" defTabSz="609630"/>
            <a:endParaRPr lang="en-US" sz="1200" dirty="0">
              <a:solidFill>
                <a:srgbClr val="2F5597"/>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Pollen:</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Charles Third</a:t>
            </a:r>
            <a:endParaRPr lang="en-US" sz="1600" dirty="0">
              <a:solidFill>
                <a:srgbClr val="000000"/>
              </a:solidFill>
              <a:latin typeface="Calibri" panose="020F0502020204030204" pitchFamily="34" charset="0"/>
              <a:ea typeface="Calibri" panose="020F0502020204030204" pitchFamily="34" charset="0"/>
            </a:endParaRPr>
          </a:p>
          <a:p>
            <a:pPr marL="495325" indent="-190510" defTabSz="609630">
              <a:buFont typeface="Arial" panose="020B0604020202020204" pitchFamily="34" charset="0"/>
              <a:buChar char="•"/>
            </a:pPr>
            <a:r>
              <a:rPr lang="en-US" sz="1600" dirty="0">
                <a:solidFill>
                  <a:srgbClr val="2F5597"/>
                </a:solidFill>
                <a:latin typeface="Calibri" panose="020F0502020204030204" pitchFamily="34" charset="0"/>
                <a:ea typeface="Calibri" panose="020F0502020204030204" pitchFamily="34" charset="0"/>
              </a:rPr>
              <a:t>Franklin Sixth</a:t>
            </a:r>
            <a:endParaRPr lang="en-US" sz="1600" dirty="0">
              <a:solidFill>
                <a:srgbClr val="000000"/>
              </a:solidFill>
              <a:latin typeface="Calibri" panose="020F0502020204030204" pitchFamily="34" charset="0"/>
              <a:ea typeface="Calibri" panose="020F0502020204030204" pitchFamily="34" charset="0"/>
            </a:endParaRPr>
          </a:p>
          <a:p>
            <a:pPr marL="304815" defTabSz="609630"/>
            <a:endParaRPr lang="en-US" sz="1200" dirty="0">
              <a:solidFill>
                <a:srgbClr val="2F5597"/>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No Allergies:</a:t>
            </a:r>
            <a:endParaRPr lang="en-US" sz="1600" dirty="0">
              <a:solidFill>
                <a:srgbClr val="000000"/>
              </a:solidFill>
              <a:latin typeface="Calibri" panose="020F0502020204030204" pitchFamily="34" charset="0"/>
              <a:ea typeface="Calibri" panose="020F0502020204030204" pitchFamily="34" charset="0"/>
            </a:endParaRPr>
          </a:p>
          <a:p>
            <a:pPr marL="304815" defTabSz="609630"/>
            <a:r>
              <a:rPr lang="en-US" sz="1600" dirty="0">
                <a:solidFill>
                  <a:srgbClr val="2F5597"/>
                </a:solidFill>
                <a:latin typeface="Calibri" panose="020F0502020204030204" pitchFamily="34" charset="0"/>
                <a:ea typeface="Calibri" panose="020F0502020204030204" pitchFamily="34" charset="0"/>
              </a:rPr>
              <a:t> Elsie </a:t>
            </a:r>
            <a:r>
              <a:rPr lang="en-US" sz="1600" dirty="0" err="1">
                <a:solidFill>
                  <a:srgbClr val="2F5597"/>
                </a:solidFill>
                <a:latin typeface="Calibri" panose="020F0502020204030204" pitchFamily="34" charset="0"/>
                <a:ea typeface="Calibri" panose="020F0502020204030204" pitchFamily="34" charset="0"/>
              </a:rPr>
              <a:t>Highfive</a:t>
            </a:r>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Tree>
    <p:extLst>
      <p:ext uri="{BB962C8B-B14F-4D97-AF65-F5344CB8AC3E}">
        <p14:creationId xmlns:p14="http://schemas.microsoft.com/office/powerpoint/2010/main" val="123585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7043E-B93A-B3C3-D80B-75D0398483FE}"/>
              </a:ext>
            </a:extLst>
          </p:cNvPr>
          <p:cNvSpPr txBox="1"/>
          <p:nvPr/>
        </p:nvSpPr>
        <p:spPr>
          <a:xfrm>
            <a:off x="605525" y="2293296"/>
            <a:ext cx="5736911" cy="3282886"/>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The LLM Response:</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The participants of The Happy Day City Camp are:</a:t>
            </a:r>
          </a:p>
          <a:p>
            <a:pPr defTabSz="609630"/>
            <a:endParaRPr lang="en-US" sz="16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	Alice One</a:t>
            </a:r>
          </a:p>
          <a:p>
            <a:pPr defTabSz="609630"/>
            <a:r>
              <a:rPr lang="en-US" sz="1600" dirty="0">
                <a:solidFill>
                  <a:srgbClr val="2F5597"/>
                </a:solidFill>
                <a:latin typeface="Calibri" panose="020F0502020204030204" pitchFamily="34" charset="0"/>
                <a:ea typeface="Calibri" panose="020F0502020204030204" pitchFamily="34" charset="0"/>
              </a:rPr>
              <a:t>•	Brandon Twosome</a:t>
            </a:r>
          </a:p>
          <a:p>
            <a:pPr defTabSz="609630"/>
            <a:r>
              <a:rPr lang="en-US" sz="1600" dirty="0">
                <a:solidFill>
                  <a:srgbClr val="2F5597"/>
                </a:solidFill>
                <a:latin typeface="Calibri" panose="020F0502020204030204" pitchFamily="34" charset="0"/>
                <a:ea typeface="Calibri" panose="020F0502020204030204" pitchFamily="34" charset="0"/>
              </a:rPr>
              <a:t>•	Charles Third</a:t>
            </a:r>
          </a:p>
          <a:p>
            <a:pPr defTabSz="609630"/>
            <a:r>
              <a:rPr lang="en-US" sz="1600" dirty="0">
                <a:solidFill>
                  <a:srgbClr val="2F5597"/>
                </a:solidFill>
                <a:latin typeface="Calibri" panose="020F0502020204030204" pitchFamily="34" charset="0"/>
                <a:ea typeface="Calibri" panose="020F0502020204030204" pitchFamily="34" charset="0"/>
              </a:rPr>
              <a:t>•	Dylan Quarterly</a:t>
            </a:r>
          </a:p>
          <a:p>
            <a:pPr defTabSz="609630"/>
            <a:r>
              <a:rPr lang="en-US" sz="1600" dirty="0">
                <a:solidFill>
                  <a:srgbClr val="2F5597"/>
                </a:solidFill>
                <a:latin typeface="Calibri" panose="020F0502020204030204" pitchFamily="34" charset="0"/>
                <a:ea typeface="Calibri" panose="020F0502020204030204" pitchFamily="34" charset="0"/>
              </a:rPr>
              <a:t>•	Elsie </a:t>
            </a:r>
            <a:r>
              <a:rPr lang="en-US" sz="1600" dirty="0" err="1">
                <a:solidFill>
                  <a:srgbClr val="2F5597"/>
                </a:solidFill>
                <a:latin typeface="Calibri" panose="020F0502020204030204" pitchFamily="34" charset="0"/>
                <a:ea typeface="Calibri" panose="020F0502020204030204" pitchFamily="34" charset="0"/>
              </a:rPr>
              <a:t>Highfive</a:t>
            </a:r>
            <a:endParaRPr lang="en-US" sz="16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	Franklin Sixth</a:t>
            </a:r>
          </a:p>
          <a:p>
            <a:pPr defTabSz="609630"/>
            <a:r>
              <a:rPr lang="en-US" sz="1600" dirty="0">
                <a:solidFill>
                  <a:srgbClr val="2F5597"/>
                </a:solidFill>
                <a:latin typeface="Calibri" panose="020F0502020204030204" pitchFamily="34" charset="0"/>
                <a:ea typeface="Calibri" panose="020F0502020204030204" pitchFamily="34" charset="0"/>
              </a:rPr>
              <a:t>•	Gretchen Seven</a:t>
            </a:r>
          </a:p>
          <a:p>
            <a:pPr defTabSz="609630"/>
            <a:endParaRPr lang="en-US" sz="2400" dirty="0">
              <a:solidFill>
                <a:srgbClr val="000000"/>
              </a:solidFill>
              <a:latin typeface="Anova Light"/>
            </a:endParaRPr>
          </a:p>
        </p:txBody>
      </p:sp>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 …..the follow-up</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5" y="1123406"/>
            <a:ext cx="10833463" cy="1374672"/>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Who are the participants of the Happy Day City Camp?</a:t>
            </a:r>
          </a:p>
          <a:p>
            <a:pPr defTabSz="609630"/>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Tree>
    <p:extLst>
      <p:ext uri="{BB962C8B-B14F-4D97-AF65-F5344CB8AC3E}">
        <p14:creationId xmlns:p14="http://schemas.microsoft.com/office/powerpoint/2010/main" val="12543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7043E-B93A-B3C3-D80B-75D0398483FE}"/>
              </a:ext>
            </a:extLst>
          </p:cNvPr>
          <p:cNvSpPr txBox="1"/>
          <p:nvPr/>
        </p:nvSpPr>
        <p:spPr>
          <a:xfrm>
            <a:off x="605525" y="2293296"/>
            <a:ext cx="5736911" cy="3282886"/>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The LLM Response:</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200" dirty="0">
                <a:solidFill>
                  <a:srgbClr val="2F5597"/>
                </a:solidFill>
                <a:latin typeface="Calibri" panose="020F0502020204030204" pitchFamily="34" charset="0"/>
                <a:ea typeface="Calibri" panose="020F050202020403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The participants of The Happy Day City Camp are:</a:t>
            </a:r>
          </a:p>
          <a:p>
            <a:pPr defTabSz="609630"/>
            <a:endParaRPr lang="en-US" sz="16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	Alice One</a:t>
            </a:r>
          </a:p>
          <a:p>
            <a:pPr defTabSz="609630"/>
            <a:r>
              <a:rPr lang="en-US" sz="1600" dirty="0">
                <a:solidFill>
                  <a:srgbClr val="2F5597"/>
                </a:solidFill>
                <a:latin typeface="Calibri" panose="020F0502020204030204" pitchFamily="34" charset="0"/>
                <a:ea typeface="Calibri" panose="020F0502020204030204" pitchFamily="34" charset="0"/>
              </a:rPr>
              <a:t>•	Brandon Twosome</a:t>
            </a:r>
          </a:p>
          <a:p>
            <a:pPr defTabSz="609630"/>
            <a:r>
              <a:rPr lang="en-US" sz="1600" dirty="0">
                <a:solidFill>
                  <a:srgbClr val="2F5597"/>
                </a:solidFill>
                <a:latin typeface="Calibri" panose="020F0502020204030204" pitchFamily="34" charset="0"/>
                <a:ea typeface="Calibri" panose="020F0502020204030204" pitchFamily="34" charset="0"/>
              </a:rPr>
              <a:t>•	Charles Third</a:t>
            </a:r>
          </a:p>
          <a:p>
            <a:pPr defTabSz="609630"/>
            <a:r>
              <a:rPr lang="en-US" sz="1600" dirty="0">
                <a:solidFill>
                  <a:srgbClr val="2F5597"/>
                </a:solidFill>
                <a:latin typeface="Calibri" panose="020F0502020204030204" pitchFamily="34" charset="0"/>
                <a:ea typeface="Calibri" panose="020F0502020204030204" pitchFamily="34" charset="0"/>
              </a:rPr>
              <a:t>•	Dylan Quarterly</a:t>
            </a:r>
          </a:p>
          <a:p>
            <a:pPr defTabSz="609630"/>
            <a:r>
              <a:rPr lang="en-US" sz="1600" dirty="0">
                <a:solidFill>
                  <a:srgbClr val="2F5597"/>
                </a:solidFill>
                <a:latin typeface="Calibri" panose="020F0502020204030204" pitchFamily="34" charset="0"/>
                <a:ea typeface="Calibri" panose="020F0502020204030204" pitchFamily="34" charset="0"/>
              </a:rPr>
              <a:t>•	Elsie </a:t>
            </a:r>
            <a:r>
              <a:rPr lang="en-US" sz="1600" dirty="0" err="1">
                <a:solidFill>
                  <a:srgbClr val="2F5597"/>
                </a:solidFill>
                <a:latin typeface="Calibri" panose="020F0502020204030204" pitchFamily="34" charset="0"/>
                <a:ea typeface="Calibri" panose="020F0502020204030204" pitchFamily="34" charset="0"/>
              </a:rPr>
              <a:t>Highfive</a:t>
            </a:r>
            <a:endParaRPr lang="en-US" sz="16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	Franklin Sixth</a:t>
            </a:r>
          </a:p>
          <a:p>
            <a:pPr defTabSz="609630"/>
            <a:r>
              <a:rPr lang="en-US" sz="1600" dirty="0">
                <a:solidFill>
                  <a:srgbClr val="2F5597"/>
                </a:solidFill>
                <a:latin typeface="Calibri" panose="020F0502020204030204" pitchFamily="34" charset="0"/>
                <a:ea typeface="Calibri" panose="020F0502020204030204" pitchFamily="34" charset="0"/>
              </a:rPr>
              <a:t>•	Gretchen Seven</a:t>
            </a:r>
          </a:p>
          <a:p>
            <a:pPr defTabSz="609630"/>
            <a:endParaRPr lang="en-US" sz="2400" dirty="0">
              <a:solidFill>
                <a:srgbClr val="000000"/>
              </a:solidFill>
              <a:latin typeface="Anova Light"/>
            </a:endParaRPr>
          </a:p>
        </p:txBody>
      </p:sp>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 …..the follow-up</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5" y="1123406"/>
            <a:ext cx="10833463" cy="1374672"/>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Who are the participants of the Happy Day City Camp?</a:t>
            </a:r>
          </a:p>
          <a:p>
            <a:pPr defTabSz="609630"/>
            <a:endParaRPr lang="en-US" sz="1600"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
        <p:nvSpPr>
          <p:cNvPr id="5" name="TextBox 4">
            <a:extLst>
              <a:ext uri="{FF2B5EF4-FFF2-40B4-BE49-F238E27FC236}">
                <a16:creationId xmlns:a16="http://schemas.microsoft.com/office/drawing/2014/main" id="{AD86F11B-E1AC-C660-A086-172CAEE173F2}"/>
              </a:ext>
            </a:extLst>
          </p:cNvPr>
          <p:cNvSpPr txBox="1"/>
          <p:nvPr/>
        </p:nvSpPr>
        <p:spPr>
          <a:xfrm>
            <a:off x="6536202" y="2820977"/>
            <a:ext cx="2181726" cy="1539011"/>
          </a:xfrm>
          <a:prstGeom prst="rect">
            <a:avLst/>
          </a:prstGeom>
          <a:noFill/>
        </p:spPr>
        <p:txBody>
          <a:bodyPr wrap="square" lIns="0" tIns="0" rIns="0" bIns="0" rtlCol="0">
            <a:spAutoFit/>
          </a:bodyPr>
          <a:lstStyle/>
          <a:p>
            <a:pPr defTabSz="609630"/>
            <a:r>
              <a:rPr lang="en-US" sz="10001" b="1" dirty="0">
                <a:solidFill>
                  <a:srgbClr val="FF9933"/>
                </a:solidFill>
                <a:latin typeface="Anova Light"/>
              </a:rPr>
              <a:t>Q:</a:t>
            </a:r>
          </a:p>
        </p:txBody>
      </p:sp>
      <p:sp>
        <p:nvSpPr>
          <p:cNvPr id="6" name="TextBox 5">
            <a:extLst>
              <a:ext uri="{FF2B5EF4-FFF2-40B4-BE49-F238E27FC236}">
                <a16:creationId xmlns:a16="http://schemas.microsoft.com/office/drawing/2014/main" id="{D8DA7E77-D7B9-E72B-3D95-DDBBEC8C3DD1}"/>
              </a:ext>
            </a:extLst>
          </p:cNvPr>
          <p:cNvSpPr txBox="1"/>
          <p:nvPr/>
        </p:nvSpPr>
        <p:spPr>
          <a:xfrm>
            <a:off x="6630737" y="4359859"/>
            <a:ext cx="5163265" cy="1107996"/>
          </a:xfrm>
          <a:prstGeom prst="rect">
            <a:avLst/>
          </a:prstGeom>
          <a:noFill/>
        </p:spPr>
        <p:txBody>
          <a:bodyPr wrap="square" lIns="0" tIns="0" rIns="0" bIns="0" rtlCol="0">
            <a:spAutoFit/>
          </a:bodyPr>
          <a:lstStyle/>
          <a:p>
            <a:pPr defTabSz="609630"/>
            <a:r>
              <a:rPr lang="en-US" sz="2400" dirty="0">
                <a:solidFill>
                  <a:srgbClr val="000000"/>
                </a:solidFill>
                <a:latin typeface="Anova Light"/>
              </a:rPr>
              <a:t>What are some possible goals that a person might have to enter </a:t>
            </a:r>
            <a:r>
              <a:rPr lang="en-US" sz="2400" b="1" dirty="0">
                <a:solidFill>
                  <a:srgbClr val="000000"/>
                </a:solidFill>
                <a:latin typeface="Anova Light"/>
              </a:rPr>
              <a:t>fake</a:t>
            </a:r>
            <a:r>
              <a:rPr lang="en-US" sz="2400" dirty="0">
                <a:solidFill>
                  <a:srgbClr val="000000"/>
                </a:solidFill>
                <a:latin typeface="Anova Light"/>
              </a:rPr>
              <a:t> local government data to corrupt a system?</a:t>
            </a:r>
          </a:p>
        </p:txBody>
      </p:sp>
    </p:spTree>
    <p:extLst>
      <p:ext uri="{BB962C8B-B14F-4D97-AF65-F5344CB8AC3E}">
        <p14:creationId xmlns:p14="http://schemas.microsoft.com/office/powerpoint/2010/main" val="23806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2B83BC3-73DF-732E-5381-5F38F5C097F2}"/>
              </a:ext>
            </a:extLst>
          </p:cNvPr>
          <p:cNvSpPr/>
          <p:nvPr/>
        </p:nvSpPr>
        <p:spPr>
          <a:xfrm>
            <a:off x="4423617" y="2304649"/>
            <a:ext cx="3539067" cy="3271363"/>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Rectangle: Rounded Corners 22">
            <a:extLst>
              <a:ext uri="{FF2B5EF4-FFF2-40B4-BE49-F238E27FC236}">
                <a16:creationId xmlns:a16="http://schemas.microsoft.com/office/drawing/2014/main" id="{E07F90FB-A561-973B-93F2-7FBCE9844D84}"/>
              </a:ext>
            </a:extLst>
          </p:cNvPr>
          <p:cNvSpPr/>
          <p:nvPr/>
        </p:nvSpPr>
        <p:spPr>
          <a:xfrm>
            <a:off x="8144933" y="2304648"/>
            <a:ext cx="3539067"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Rectangle: Rounded Corners 17">
            <a:extLst>
              <a:ext uri="{FF2B5EF4-FFF2-40B4-BE49-F238E27FC236}">
                <a16:creationId xmlns:a16="http://schemas.microsoft.com/office/drawing/2014/main" id="{57DBA65C-6CB4-3688-28EE-15173E2E7C86}"/>
              </a:ext>
            </a:extLst>
          </p:cNvPr>
          <p:cNvSpPr/>
          <p:nvPr/>
        </p:nvSpPr>
        <p:spPr>
          <a:xfrm>
            <a:off x="694267" y="2304648"/>
            <a:ext cx="3547100" cy="3271364"/>
          </a:xfrm>
          <a:prstGeom prst="roundRect">
            <a:avLst>
              <a:gd name="adj" fmla="val 729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 name="Oval 5">
            <a:extLst>
              <a:ext uri="{FF2B5EF4-FFF2-40B4-BE49-F238E27FC236}">
                <a16:creationId xmlns:a16="http://schemas.microsoft.com/office/drawing/2014/main" id="{0C58E5F7-EC72-826B-7510-C83EA321DC97}"/>
              </a:ext>
            </a:extLst>
          </p:cNvPr>
          <p:cNvSpPr/>
          <p:nvPr/>
        </p:nvSpPr>
        <p:spPr>
          <a:xfrm>
            <a:off x="694267" y="1520277"/>
            <a:ext cx="933450" cy="93345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5" name="Oval 14">
            <a:extLst>
              <a:ext uri="{FF2B5EF4-FFF2-40B4-BE49-F238E27FC236}">
                <a16:creationId xmlns:a16="http://schemas.microsoft.com/office/drawing/2014/main" id="{A6E652ED-2FB8-4E1F-82C8-1AD7A8710727}"/>
              </a:ext>
            </a:extLst>
          </p:cNvPr>
          <p:cNvSpPr/>
          <p:nvPr/>
        </p:nvSpPr>
        <p:spPr>
          <a:xfrm>
            <a:off x="4418523" y="1536097"/>
            <a:ext cx="933450" cy="93345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Oval 16">
            <a:extLst>
              <a:ext uri="{FF2B5EF4-FFF2-40B4-BE49-F238E27FC236}">
                <a16:creationId xmlns:a16="http://schemas.microsoft.com/office/drawing/2014/main" id="{1CC4C40D-57F5-C090-B8E4-04B739F8ACE2}"/>
              </a:ext>
            </a:extLst>
          </p:cNvPr>
          <p:cNvSpPr/>
          <p:nvPr/>
        </p:nvSpPr>
        <p:spPr>
          <a:xfrm>
            <a:off x="8165508" y="1536097"/>
            <a:ext cx="933450" cy="933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 name="Title 1">
            <a:extLst>
              <a:ext uri="{FF2B5EF4-FFF2-40B4-BE49-F238E27FC236}">
                <a16:creationId xmlns:a16="http://schemas.microsoft.com/office/drawing/2014/main" id="{77C2C22D-85B5-45A6-CC76-8985A646D163}"/>
              </a:ext>
            </a:extLst>
          </p:cNvPr>
          <p:cNvSpPr>
            <a:spLocks noGrp="1"/>
          </p:cNvSpPr>
          <p:nvPr>
            <p:ph type="title"/>
          </p:nvPr>
        </p:nvSpPr>
        <p:spPr>
          <a:xfrm>
            <a:off x="143933" y="584886"/>
            <a:ext cx="11353800" cy="517065"/>
          </a:xfrm>
        </p:spPr>
        <p:txBody>
          <a:bodyPr/>
          <a:lstStyle/>
          <a:p>
            <a:r>
              <a:rPr lang="en-US" dirty="0"/>
              <a:t>Challenges Involved in Using Generative AI</a:t>
            </a:r>
            <a:endParaRPr lang="it-IT" dirty="0"/>
          </a:p>
        </p:txBody>
      </p:sp>
      <p:sp>
        <p:nvSpPr>
          <p:cNvPr id="7" name="TextBox 6">
            <a:extLst>
              <a:ext uri="{FF2B5EF4-FFF2-40B4-BE49-F238E27FC236}">
                <a16:creationId xmlns:a16="http://schemas.microsoft.com/office/drawing/2014/main" id="{4C282C47-A752-51AD-EAC2-06C82D6500DF}"/>
              </a:ext>
            </a:extLst>
          </p:cNvPr>
          <p:cNvSpPr txBox="1"/>
          <p:nvPr/>
        </p:nvSpPr>
        <p:spPr>
          <a:xfrm>
            <a:off x="4591813" y="3310032"/>
            <a:ext cx="3366853" cy="1754070"/>
          </a:xfrm>
          <a:prstGeom prst="rect">
            <a:avLst/>
          </a:prstGeom>
          <a:noFill/>
        </p:spPr>
        <p:txBody>
          <a:bodyPr wrap="square" rtlCol="0" anchor="t">
            <a:spAutoFit/>
          </a:bodyPr>
          <a:lstStyle/>
          <a:p>
            <a:pPr defTabSz="609630">
              <a:spcAft>
                <a:spcPts val="400"/>
              </a:spcAft>
              <a:defRPr/>
            </a:pPr>
            <a:r>
              <a:rPr lang="en-US" sz="1600" dirty="0">
                <a:solidFill>
                  <a:srgbClr val="000000"/>
                </a:solidFill>
                <a:latin typeface="Anova Light"/>
              </a:rPr>
              <a:t>LLMs can be manipulated</a:t>
            </a:r>
            <a:br>
              <a:rPr lang="en-US" sz="1600" dirty="0">
                <a:solidFill>
                  <a:srgbClr val="000000"/>
                </a:solidFill>
                <a:latin typeface="Anova Light"/>
              </a:rPr>
            </a:br>
            <a:r>
              <a:rPr lang="en-US" sz="1600" dirty="0">
                <a:solidFill>
                  <a:srgbClr val="000000"/>
                </a:solidFill>
                <a:latin typeface="Anova Light"/>
              </a:rPr>
              <a:t>to obtain desired output.</a:t>
            </a:r>
          </a:p>
          <a:p>
            <a:pPr defTabSz="609630">
              <a:spcAft>
                <a:spcPts val="400"/>
              </a:spcAft>
              <a:defRPr/>
            </a:pPr>
            <a:r>
              <a:rPr lang="en-US" sz="1600" b="1" dirty="0">
                <a:solidFill>
                  <a:srgbClr val="000000"/>
                </a:solidFill>
                <a:latin typeface="Anova Light"/>
              </a:rPr>
              <a:t>For example:</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Revealing private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Stealing private information </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Deliberately providing false information</a:t>
            </a:r>
          </a:p>
          <a:p>
            <a:pPr marL="228611" indent="-228611" defTabSz="609630">
              <a:buClr>
                <a:srgbClr val="0766D1"/>
              </a:buClr>
              <a:buFont typeface="Wingdings" panose="05000000000000000000" pitchFamily="2" charset="2"/>
              <a:buChar char="§"/>
              <a:defRPr/>
            </a:pPr>
            <a:r>
              <a:rPr lang="en-US" sz="1333" dirty="0">
                <a:solidFill>
                  <a:srgbClr val="000000"/>
                </a:solidFill>
                <a:latin typeface="Anova Light"/>
              </a:rPr>
              <a:t>Executing arbitrary code</a:t>
            </a:r>
          </a:p>
        </p:txBody>
      </p:sp>
      <p:sp>
        <p:nvSpPr>
          <p:cNvPr id="8" name="TextBox 7">
            <a:extLst>
              <a:ext uri="{FF2B5EF4-FFF2-40B4-BE49-F238E27FC236}">
                <a16:creationId xmlns:a16="http://schemas.microsoft.com/office/drawing/2014/main" id="{A2A1F775-41B8-C3BC-6835-A2A444213773}"/>
              </a:ext>
            </a:extLst>
          </p:cNvPr>
          <p:cNvSpPr txBox="1"/>
          <p:nvPr/>
        </p:nvSpPr>
        <p:spPr>
          <a:xfrm>
            <a:off x="4518760" y="2843623"/>
            <a:ext cx="2960213" cy="420564"/>
          </a:xfrm>
          <a:prstGeom prst="rect">
            <a:avLst/>
          </a:prstGeom>
          <a:noFill/>
        </p:spPr>
        <p:txBody>
          <a:bodyPr wrap="square" rtlCol="0" anchor="b">
            <a:spAutoFit/>
          </a:bodyPr>
          <a:lstStyle/>
          <a:p>
            <a:pPr defTabSz="609630">
              <a:defRPr/>
            </a:pPr>
            <a:r>
              <a:rPr lang="en-US" sz="2133" b="1" dirty="0">
                <a:solidFill>
                  <a:schemeClr val="tx2">
                    <a:lumMod val="10000"/>
                    <a:lumOff val="90000"/>
                  </a:schemeClr>
                </a:solidFill>
                <a:latin typeface="Anova Bold"/>
              </a:rPr>
              <a:t>Privacy &amp; Security</a:t>
            </a:r>
          </a:p>
        </p:txBody>
      </p:sp>
      <p:sp>
        <p:nvSpPr>
          <p:cNvPr id="4" name="TextBox 3">
            <a:extLst>
              <a:ext uri="{FF2B5EF4-FFF2-40B4-BE49-F238E27FC236}">
                <a16:creationId xmlns:a16="http://schemas.microsoft.com/office/drawing/2014/main" id="{6ACC9C43-0771-0936-45AF-9D93B5F43A44}"/>
              </a:ext>
            </a:extLst>
          </p:cNvPr>
          <p:cNvSpPr txBox="1"/>
          <p:nvPr/>
        </p:nvSpPr>
        <p:spPr>
          <a:xfrm>
            <a:off x="880533" y="3310032"/>
            <a:ext cx="3188305" cy="1764522"/>
          </a:xfrm>
          <a:prstGeom prst="rect">
            <a:avLst/>
          </a:prstGeom>
          <a:noFill/>
        </p:spPr>
        <p:txBody>
          <a:bodyPr wrap="square" rtlCol="0" anchor="t">
            <a:spAutoFit/>
          </a:bodyPr>
          <a:lstStyle/>
          <a:p>
            <a:pPr defTabSz="609630">
              <a:spcAft>
                <a:spcPts val="400"/>
              </a:spcAft>
              <a:defRPr/>
            </a:pPr>
            <a:r>
              <a:rPr lang="en-US" sz="1600">
                <a:solidFill>
                  <a:srgbClr val="000000"/>
                </a:solidFill>
                <a:latin typeface="Anova Light"/>
              </a:rPr>
              <a:t>LLMs can produce output that is factually incorrect, not contextual or non-sensical.</a:t>
            </a:r>
          </a:p>
          <a:p>
            <a:pPr defTabSz="609630">
              <a:defRPr/>
            </a:pPr>
            <a:r>
              <a:rPr lang="en-US" sz="1600" b="1">
                <a:solidFill>
                  <a:srgbClr val="000000"/>
                </a:solidFill>
                <a:latin typeface="Anova Light"/>
              </a:rPr>
              <a:t>Consider:</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Knowledge cutoff date</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Completion relies on context</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Hallucinatio</a:t>
            </a:r>
            <a:r>
              <a:rPr lang="en-US" sz="1467">
                <a:solidFill>
                  <a:srgbClr val="000000"/>
                </a:solidFill>
                <a:latin typeface="Anova Light"/>
              </a:rPr>
              <a:t>ns</a:t>
            </a:r>
            <a:endParaRPr lang="en-US" sz="1600">
              <a:solidFill>
                <a:srgbClr val="000000"/>
              </a:solidFill>
              <a:latin typeface="Anova Light"/>
            </a:endParaRPr>
          </a:p>
        </p:txBody>
      </p:sp>
      <p:sp>
        <p:nvSpPr>
          <p:cNvPr id="5" name="TextBox 4">
            <a:extLst>
              <a:ext uri="{FF2B5EF4-FFF2-40B4-BE49-F238E27FC236}">
                <a16:creationId xmlns:a16="http://schemas.microsoft.com/office/drawing/2014/main" id="{82224FF5-8D74-C58D-2BCE-448FA2D8CD88}"/>
              </a:ext>
            </a:extLst>
          </p:cNvPr>
          <p:cNvSpPr txBox="1"/>
          <p:nvPr/>
        </p:nvSpPr>
        <p:spPr>
          <a:xfrm>
            <a:off x="824544" y="2874400"/>
            <a:ext cx="1949245" cy="389787"/>
          </a:xfrm>
          <a:prstGeom prst="rect">
            <a:avLst/>
          </a:prstGeom>
          <a:noFill/>
        </p:spPr>
        <p:txBody>
          <a:bodyPr wrap="square" lIns="60960" tIns="30480" rIns="60960" bIns="30480" rtlCol="0" anchor="b">
            <a:spAutoFit/>
          </a:bodyPr>
          <a:lstStyle/>
          <a:p>
            <a:pPr defTabSz="609630">
              <a:defRPr/>
            </a:pPr>
            <a:r>
              <a:rPr lang="en-US" sz="2133" b="1">
                <a:solidFill>
                  <a:schemeClr val="tx2">
                    <a:lumMod val="10000"/>
                    <a:lumOff val="90000"/>
                  </a:schemeClr>
                </a:solidFill>
                <a:latin typeface="Anova Bold"/>
              </a:rPr>
              <a:t>Accuracy</a:t>
            </a:r>
          </a:p>
        </p:txBody>
      </p:sp>
      <p:sp>
        <p:nvSpPr>
          <p:cNvPr id="20" name="TextBox 19">
            <a:extLst>
              <a:ext uri="{FF2B5EF4-FFF2-40B4-BE49-F238E27FC236}">
                <a16:creationId xmlns:a16="http://schemas.microsoft.com/office/drawing/2014/main" id="{D16F1FFD-A497-AAAA-A485-ABBC4A857BD8}"/>
              </a:ext>
            </a:extLst>
          </p:cNvPr>
          <p:cNvSpPr txBox="1"/>
          <p:nvPr/>
        </p:nvSpPr>
        <p:spPr>
          <a:xfrm>
            <a:off x="8336383" y="3309297"/>
            <a:ext cx="3161350" cy="1415516"/>
          </a:xfrm>
          <a:prstGeom prst="rect">
            <a:avLst/>
          </a:prstGeom>
          <a:noFill/>
        </p:spPr>
        <p:txBody>
          <a:bodyPr wrap="square" lIns="0" tIns="0" rIns="0" bIns="0" rtlCol="0">
            <a:spAutoFit/>
          </a:bodyPr>
          <a:lstStyle/>
          <a:p>
            <a:pPr defTabSz="609630">
              <a:spcAft>
                <a:spcPts val="800"/>
              </a:spcAft>
              <a:defRPr/>
            </a:pPr>
            <a:r>
              <a:rPr lang="en-US" sz="1600">
                <a:solidFill>
                  <a:srgbClr val="000000"/>
                </a:solidFill>
                <a:latin typeface="Anova Light"/>
              </a:rPr>
              <a:t>LLMs can be released in non-standard ways across providers.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High computational demand translates in high cost for using LLMs.</a:t>
            </a:r>
          </a:p>
          <a:p>
            <a:pPr marL="228611" indent="-228611" defTabSz="609630">
              <a:buClr>
                <a:srgbClr val="0766D1"/>
              </a:buClr>
              <a:buFont typeface="Wingdings" panose="05000000000000000000" pitchFamily="2" charset="2"/>
              <a:buChar char="§"/>
              <a:defRPr/>
            </a:pPr>
            <a:r>
              <a:rPr lang="en-US" sz="1333">
                <a:solidFill>
                  <a:srgbClr val="000000"/>
                </a:solidFill>
                <a:latin typeface="Anova Light"/>
              </a:rPr>
              <a:t>Commercial models are subject to change in model behavior and policy </a:t>
            </a:r>
          </a:p>
        </p:txBody>
      </p:sp>
      <p:sp>
        <p:nvSpPr>
          <p:cNvPr id="16" name="TextBox 15">
            <a:extLst>
              <a:ext uri="{FF2B5EF4-FFF2-40B4-BE49-F238E27FC236}">
                <a16:creationId xmlns:a16="http://schemas.microsoft.com/office/drawing/2014/main" id="{D38A25F3-4062-A554-7C5D-5C266CD8ECAE}"/>
              </a:ext>
            </a:extLst>
          </p:cNvPr>
          <p:cNvSpPr txBox="1"/>
          <p:nvPr/>
        </p:nvSpPr>
        <p:spPr>
          <a:xfrm>
            <a:off x="8248210" y="2874400"/>
            <a:ext cx="1751873" cy="389787"/>
          </a:xfrm>
          <a:prstGeom prst="rect">
            <a:avLst/>
          </a:prstGeom>
          <a:noFill/>
        </p:spPr>
        <p:txBody>
          <a:bodyPr wrap="square" lIns="60960" tIns="30480" rIns="60960" bIns="30480" rtlCol="0" anchor="b">
            <a:spAutoFit/>
          </a:bodyPr>
          <a:lstStyle>
            <a:defPPr>
              <a:defRPr lang="en-US"/>
            </a:defPPr>
            <a:lvl1pPr>
              <a:defRPr sz="3200" b="1">
                <a:solidFill>
                  <a:schemeClr val="bg2"/>
                </a:solidFill>
                <a:latin typeface="+mj-lt"/>
              </a:defRPr>
            </a:lvl1pPr>
          </a:lstStyle>
          <a:p>
            <a:pPr defTabSz="609630">
              <a:defRPr/>
            </a:pPr>
            <a:r>
              <a:rPr lang="en-US" sz="2133">
                <a:solidFill>
                  <a:srgbClr val="0766D1"/>
                </a:solidFill>
                <a:latin typeface="Anova Bold"/>
              </a:rPr>
              <a:t>Governance</a:t>
            </a:r>
          </a:p>
        </p:txBody>
      </p:sp>
      <p:pic>
        <p:nvPicPr>
          <p:cNvPr id="39" name="Graphic 38">
            <a:extLst>
              <a:ext uri="{FF2B5EF4-FFF2-40B4-BE49-F238E27FC236}">
                <a16:creationId xmlns:a16="http://schemas.microsoft.com/office/drawing/2014/main" id="{89423158-3618-7BF8-1E17-51581A6F0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741" y="1761577"/>
            <a:ext cx="444500" cy="450850"/>
          </a:xfrm>
          <a:prstGeom prst="rect">
            <a:avLst/>
          </a:prstGeom>
        </p:spPr>
      </p:pic>
      <p:pic>
        <p:nvPicPr>
          <p:cNvPr id="41" name="Graphic 40">
            <a:extLst>
              <a:ext uri="{FF2B5EF4-FFF2-40B4-BE49-F238E27FC236}">
                <a16:creationId xmlns:a16="http://schemas.microsoft.com/office/drawing/2014/main" id="{F31E029D-EFE1-0511-F00F-E21E118998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0458" y="1780571"/>
            <a:ext cx="463550" cy="444500"/>
          </a:xfrm>
          <a:prstGeom prst="rect">
            <a:avLst/>
          </a:prstGeom>
        </p:spPr>
      </p:pic>
      <p:pic>
        <p:nvPicPr>
          <p:cNvPr id="43" name="Graphic 42">
            <a:extLst>
              <a:ext uri="{FF2B5EF4-FFF2-40B4-BE49-F238E27FC236}">
                <a16:creationId xmlns:a16="http://schemas.microsoft.com/office/drawing/2014/main" id="{2FE3AF08-6447-05F8-9C61-7279E28A67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1897" y="1780571"/>
            <a:ext cx="266700" cy="444500"/>
          </a:xfrm>
          <a:prstGeom prst="rect">
            <a:avLst/>
          </a:prstGeom>
        </p:spPr>
      </p:pic>
      <p:sp>
        <p:nvSpPr>
          <p:cNvPr id="9" name="Oval 8">
            <a:extLst>
              <a:ext uri="{FF2B5EF4-FFF2-40B4-BE49-F238E27FC236}">
                <a16:creationId xmlns:a16="http://schemas.microsoft.com/office/drawing/2014/main" id="{F3E6D8EB-6D5B-622C-E972-4D6DE61ACAFD}"/>
              </a:ext>
            </a:extLst>
          </p:cNvPr>
          <p:cNvSpPr/>
          <p:nvPr/>
        </p:nvSpPr>
        <p:spPr>
          <a:xfrm>
            <a:off x="1988103"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0" name="Oval 9">
            <a:extLst>
              <a:ext uri="{FF2B5EF4-FFF2-40B4-BE49-F238E27FC236}">
                <a16:creationId xmlns:a16="http://schemas.microsoft.com/office/drawing/2014/main" id="{1EE4C26F-F565-357E-2050-1C300657F39A}"/>
              </a:ext>
            </a:extLst>
          </p:cNvPr>
          <p:cNvSpPr/>
          <p:nvPr/>
        </p:nvSpPr>
        <p:spPr>
          <a:xfrm>
            <a:off x="240352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1" name="Oval 10">
            <a:extLst>
              <a:ext uri="{FF2B5EF4-FFF2-40B4-BE49-F238E27FC236}">
                <a16:creationId xmlns:a16="http://schemas.microsoft.com/office/drawing/2014/main" id="{2CAFD00B-9F4E-1EF6-8D88-5F37C29870E0}"/>
              </a:ext>
            </a:extLst>
          </p:cNvPr>
          <p:cNvSpPr/>
          <p:nvPr/>
        </p:nvSpPr>
        <p:spPr>
          <a:xfrm>
            <a:off x="2818952"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3" name="Oval 12">
            <a:extLst>
              <a:ext uri="{FF2B5EF4-FFF2-40B4-BE49-F238E27FC236}">
                <a16:creationId xmlns:a16="http://schemas.microsoft.com/office/drawing/2014/main" id="{D9414170-70F0-05FE-C327-2AEC885C2612}"/>
              </a:ext>
            </a:extLst>
          </p:cNvPr>
          <p:cNvSpPr/>
          <p:nvPr/>
        </p:nvSpPr>
        <p:spPr>
          <a:xfrm>
            <a:off x="5713437"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4" name="Oval 13">
            <a:extLst>
              <a:ext uri="{FF2B5EF4-FFF2-40B4-BE49-F238E27FC236}">
                <a16:creationId xmlns:a16="http://schemas.microsoft.com/office/drawing/2014/main" id="{60B948BF-4769-C58F-9FCC-AFC693918204}"/>
              </a:ext>
            </a:extLst>
          </p:cNvPr>
          <p:cNvSpPr/>
          <p:nvPr/>
        </p:nvSpPr>
        <p:spPr>
          <a:xfrm>
            <a:off x="6128861"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1" name="Oval 20">
            <a:extLst>
              <a:ext uri="{FF2B5EF4-FFF2-40B4-BE49-F238E27FC236}">
                <a16:creationId xmlns:a16="http://schemas.microsoft.com/office/drawing/2014/main" id="{69D286B3-41A9-3549-9149-CC66B7252BEB}"/>
              </a:ext>
            </a:extLst>
          </p:cNvPr>
          <p:cNvSpPr/>
          <p:nvPr/>
        </p:nvSpPr>
        <p:spPr>
          <a:xfrm>
            <a:off x="6544285"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4" name="Oval 23">
            <a:extLst>
              <a:ext uri="{FF2B5EF4-FFF2-40B4-BE49-F238E27FC236}">
                <a16:creationId xmlns:a16="http://schemas.microsoft.com/office/drawing/2014/main" id="{D1CC7810-7BAF-E764-314A-8AA3AC47D75D}"/>
              </a:ext>
            </a:extLst>
          </p:cNvPr>
          <p:cNvSpPr/>
          <p:nvPr/>
        </p:nvSpPr>
        <p:spPr>
          <a:xfrm>
            <a:off x="9434753"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5" name="Oval 24">
            <a:extLst>
              <a:ext uri="{FF2B5EF4-FFF2-40B4-BE49-F238E27FC236}">
                <a16:creationId xmlns:a16="http://schemas.microsoft.com/office/drawing/2014/main" id="{2C93D67C-1DEB-6C72-88E3-3AD69CC99FCD}"/>
              </a:ext>
            </a:extLst>
          </p:cNvPr>
          <p:cNvSpPr/>
          <p:nvPr/>
        </p:nvSpPr>
        <p:spPr>
          <a:xfrm>
            <a:off x="9850178" y="5333919"/>
            <a:ext cx="128579" cy="12857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26" name="Oval 25">
            <a:extLst>
              <a:ext uri="{FF2B5EF4-FFF2-40B4-BE49-F238E27FC236}">
                <a16:creationId xmlns:a16="http://schemas.microsoft.com/office/drawing/2014/main" id="{91F73C7D-D4EC-9883-513E-16E23DBD2A9A}"/>
              </a:ext>
            </a:extLst>
          </p:cNvPr>
          <p:cNvSpPr/>
          <p:nvPr/>
        </p:nvSpPr>
        <p:spPr>
          <a:xfrm>
            <a:off x="10265602" y="5333919"/>
            <a:ext cx="128579" cy="128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Tree>
    <p:extLst>
      <p:ext uri="{BB962C8B-B14F-4D97-AF65-F5344CB8AC3E}">
        <p14:creationId xmlns:p14="http://schemas.microsoft.com/office/powerpoint/2010/main" val="1462396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A00F-F917-2DF8-A4BA-4E4ECAD28534}"/>
              </a:ext>
            </a:extLst>
          </p:cNvPr>
          <p:cNvSpPr>
            <a:spLocks noGrp="1"/>
          </p:cNvSpPr>
          <p:nvPr>
            <p:ph type="title"/>
          </p:nvPr>
        </p:nvSpPr>
        <p:spPr/>
        <p:txBody>
          <a:bodyPr/>
          <a:lstStyle/>
          <a:p>
            <a:r>
              <a:rPr lang="en-US" i="1" dirty="0"/>
              <a:t>What is the problem here? </a:t>
            </a:r>
          </a:p>
        </p:txBody>
      </p:sp>
      <p:sp>
        <p:nvSpPr>
          <p:cNvPr id="3" name="TextBox 2">
            <a:extLst>
              <a:ext uri="{FF2B5EF4-FFF2-40B4-BE49-F238E27FC236}">
                <a16:creationId xmlns:a16="http://schemas.microsoft.com/office/drawing/2014/main" id="{87227BFE-70A3-846F-2600-41D2219A25B8}"/>
              </a:ext>
            </a:extLst>
          </p:cNvPr>
          <p:cNvSpPr txBox="1"/>
          <p:nvPr/>
        </p:nvSpPr>
        <p:spPr>
          <a:xfrm>
            <a:off x="644435" y="1123407"/>
            <a:ext cx="10833463" cy="1620893"/>
          </a:xfrm>
          <a:prstGeom prst="rect">
            <a:avLst/>
          </a:prstGeom>
          <a:noFill/>
        </p:spPr>
        <p:txBody>
          <a:bodyPr wrap="square" lIns="0" tIns="0" rIns="0" bIns="0" rtlCol="0">
            <a:spAutoFit/>
          </a:bodyPr>
          <a:lstStyle/>
          <a:p>
            <a:pPr defTabSz="609630"/>
            <a:r>
              <a:rPr lang="en-US" sz="2133" dirty="0">
                <a:solidFill>
                  <a:srgbClr val="2F5597"/>
                </a:solidFill>
                <a:latin typeface="Calibri" panose="020F0502020204030204" pitchFamily="34" charset="0"/>
                <a:ea typeface="Calibri" panose="020F0502020204030204" pitchFamily="34" charset="0"/>
              </a:rPr>
              <a:t>My prompt: </a:t>
            </a:r>
          </a:p>
          <a:p>
            <a:pPr defTabSz="609630"/>
            <a:endParaRPr lang="en-US" sz="1200" dirty="0">
              <a:solidFill>
                <a:srgbClr val="2F5597"/>
              </a:solidFill>
              <a:latin typeface="Calibri" panose="020F0502020204030204" pitchFamily="34" charset="0"/>
              <a:ea typeface="Calibri" panose="020F0502020204030204" pitchFamily="34" charset="0"/>
            </a:endParaRPr>
          </a:p>
          <a:p>
            <a:pPr defTabSz="609630"/>
            <a:r>
              <a:rPr lang="en-US" sz="1600" dirty="0">
                <a:solidFill>
                  <a:srgbClr val="2F5597"/>
                </a:solidFill>
                <a:latin typeface="Calibri" panose="020F0502020204030204" pitchFamily="34" charset="0"/>
                <a:ea typeface="Calibri" panose="020F0502020204030204" pitchFamily="34" charset="0"/>
              </a:rPr>
              <a:t>Organize the following 12,000 public comments in response to a proposed ordinance into like groups and write a summary of each group of comments that reveal support, opposition, or concern.  …. </a:t>
            </a:r>
            <a:r>
              <a:rPr lang="en-US" sz="1600" i="1" dirty="0">
                <a:solidFill>
                  <a:srgbClr val="2F5597"/>
                </a:solidFill>
                <a:latin typeface="Calibri" panose="020F0502020204030204" pitchFamily="34" charset="0"/>
                <a:ea typeface="Calibri" panose="020F0502020204030204" pitchFamily="34" charset="0"/>
              </a:rPr>
              <a:t>(enter in 12,000 individual comments)</a:t>
            </a:r>
          </a:p>
          <a:p>
            <a:pPr defTabSz="609630"/>
            <a:endParaRPr lang="en-US" sz="1600" i="1" dirty="0">
              <a:solidFill>
                <a:srgbClr val="000000"/>
              </a:solidFill>
              <a:latin typeface="Calibri" panose="020F0502020204030204" pitchFamily="34" charset="0"/>
              <a:ea typeface="Calibri" panose="020F0502020204030204" pitchFamily="34" charset="0"/>
            </a:endParaRPr>
          </a:p>
          <a:p>
            <a:pPr defTabSz="609630"/>
            <a:endParaRPr lang="en-US" sz="2400" dirty="0">
              <a:solidFill>
                <a:srgbClr val="000000"/>
              </a:solidFill>
              <a:latin typeface="Anova Light"/>
            </a:endParaRPr>
          </a:p>
        </p:txBody>
      </p:sp>
    </p:spTree>
    <p:extLst>
      <p:ext uri="{BB962C8B-B14F-4D97-AF65-F5344CB8AC3E}">
        <p14:creationId xmlns:p14="http://schemas.microsoft.com/office/powerpoint/2010/main" val="164285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pPr marL="91440" indent="0">
              <a:spcBef>
                <a:spcPts val="0"/>
              </a:spcBef>
              <a:spcAft>
                <a:spcPts val="0"/>
              </a:spcAft>
              <a:buNone/>
            </a:pPr>
            <a:r>
              <a:rPr lang="en-US" dirty="0"/>
              <a:t>Jennifer Robinson</a:t>
            </a:r>
          </a:p>
          <a:p>
            <a:pPr marL="91440" indent="0">
              <a:spcBef>
                <a:spcPts val="0"/>
              </a:spcBef>
              <a:spcAft>
                <a:spcPts val="0"/>
              </a:spcAft>
              <a:buNone/>
            </a:pPr>
            <a:r>
              <a:rPr lang="en-US" sz="2000" dirty="0"/>
              <a:t>jennifer.robinson@sas.com</a:t>
            </a:r>
          </a:p>
        </p:txBody>
      </p:sp>
    </p:spTree>
    <p:extLst>
      <p:ext uri="{BB962C8B-B14F-4D97-AF65-F5344CB8AC3E}">
        <p14:creationId xmlns:p14="http://schemas.microsoft.com/office/powerpoint/2010/main" val="31567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l="-46" b="8111"/>
          <a:stretch/>
        </p:blipFill>
        <p:spPr>
          <a:xfrm>
            <a:off x="5350935" y="0"/>
            <a:ext cx="6841067" cy="6858000"/>
          </a:xfrm>
          <a:prstGeom prst="rect">
            <a:avLst/>
          </a:prstGeom>
        </p:spPr>
      </p:pic>
      <p:sp>
        <p:nvSpPr>
          <p:cNvPr id="4" name="Rectangle 3">
            <a:extLst>
              <a:ext uri="{FF2B5EF4-FFF2-40B4-BE49-F238E27FC236}">
                <a16:creationId xmlns:a16="http://schemas.microsoft.com/office/drawing/2014/main" id="{167A9D34-511A-BBBA-E65B-D6932E25CE5E}"/>
              </a:ext>
            </a:extLst>
          </p:cNvPr>
          <p:cNvSpPr/>
          <p:nvPr/>
        </p:nvSpPr>
        <p:spPr>
          <a:xfrm>
            <a:off x="-37548" y="0"/>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8" name="Title 4">
            <a:extLst>
              <a:ext uri="{FF2B5EF4-FFF2-40B4-BE49-F238E27FC236}">
                <a16:creationId xmlns:a16="http://schemas.microsoft.com/office/drawing/2014/main" id="{B7A19458-A09C-DA64-6E26-B950721C0D13}"/>
              </a:ext>
            </a:extLst>
          </p:cNvPr>
          <p:cNvSpPr txBox="1">
            <a:spLocks/>
          </p:cNvSpPr>
          <p:nvPr/>
        </p:nvSpPr>
        <p:spPr>
          <a:xfrm>
            <a:off x="701540" y="2727182"/>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46"/>
            <a:r>
              <a:rPr lang="en-US" sz="4000">
                <a:solidFill>
                  <a:srgbClr val="FFFFFF"/>
                </a:solidFill>
              </a:rPr>
              <a:t>Computer Vision</a:t>
            </a:r>
          </a:p>
        </p:txBody>
      </p:sp>
      <p:sp>
        <p:nvSpPr>
          <p:cNvPr id="9" name="TextBox 4">
            <a:extLst>
              <a:ext uri="{FF2B5EF4-FFF2-40B4-BE49-F238E27FC236}">
                <a16:creationId xmlns:a16="http://schemas.microsoft.com/office/drawing/2014/main" id="{671292A6-CD04-D26D-6231-D1DE5BC5FA24}"/>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DB117BC6-647B-56F1-E70D-E74F457D0BA3}"/>
              </a:ext>
            </a:extLst>
          </p:cNvPr>
          <p:cNvSpPr txBox="1"/>
          <p:nvPr/>
        </p:nvSpPr>
        <p:spPr>
          <a:xfrm>
            <a:off x="701542" y="3596172"/>
            <a:ext cx="4359107" cy="997196"/>
          </a:xfrm>
          <a:prstGeom prst="rect">
            <a:avLst/>
          </a:prstGeom>
          <a:noFill/>
        </p:spPr>
        <p:txBody>
          <a:bodyPr wrap="square" lIns="0" tIns="0" rIns="0" bIns="0" anchor="ctr">
            <a:spAutoFit/>
          </a:bodyPr>
          <a:lstStyle/>
          <a:p>
            <a:pPr defTabSz="609630">
              <a:lnSpc>
                <a:spcPct val="90000"/>
              </a:lnSpc>
              <a:spcAft>
                <a:spcPts val="800"/>
              </a:spcAft>
            </a:pPr>
            <a:r>
              <a:rPr lang="en-US" sz="2400">
                <a:solidFill>
                  <a:srgbClr val="FFFFFF"/>
                </a:solidFill>
                <a:latin typeface="Calibri Light"/>
              </a:rPr>
              <a:t>Enables systems to see, identify and process images or videos in the same way that human vision does.</a:t>
            </a:r>
            <a:endParaRPr lang="en-US" sz="2400">
              <a:solidFill>
                <a:srgbClr val="FFFFFF"/>
              </a:solidFill>
              <a:latin typeface="Anova Light"/>
            </a:endParaRPr>
          </a:p>
        </p:txBody>
      </p:sp>
    </p:spTree>
    <p:custDataLst>
      <p:tags r:id="rId1"/>
    </p:custDataLst>
    <p:extLst>
      <p:ext uri="{BB962C8B-B14F-4D97-AF65-F5344CB8AC3E}">
        <p14:creationId xmlns:p14="http://schemas.microsoft.com/office/powerpoint/2010/main" val="137449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t="7148" b="7148"/>
          <a:stretch/>
        </p:blipFill>
        <p:spPr>
          <a:xfrm>
            <a:off x="4860234" y="0"/>
            <a:ext cx="7331767" cy="6858000"/>
          </a:xfrm>
          <a:prstGeom prst="rect">
            <a:avLst/>
          </a:prstGeom>
        </p:spPr>
      </p:pic>
      <p:sp>
        <p:nvSpPr>
          <p:cNvPr id="4" name="Rectangle 3">
            <a:extLst>
              <a:ext uri="{FF2B5EF4-FFF2-40B4-BE49-F238E27FC236}">
                <a16:creationId xmlns:a16="http://schemas.microsoft.com/office/drawing/2014/main" id="{827022AF-1DA3-282E-6D32-5BB2051A1F88}"/>
              </a:ext>
            </a:extLst>
          </p:cNvPr>
          <p:cNvSpPr/>
          <p:nvPr/>
        </p:nvSpPr>
        <p:spPr>
          <a:xfrm>
            <a:off x="-37548" y="0"/>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endParaRPr lang="en-US" sz="4800">
              <a:solidFill>
                <a:srgbClr val="FFFFFF"/>
              </a:solidFill>
              <a:latin typeface="Anova Light"/>
            </a:endParaRPr>
          </a:p>
        </p:txBody>
      </p:sp>
      <p:sp>
        <p:nvSpPr>
          <p:cNvPr id="8" name="Title 4">
            <a:extLst>
              <a:ext uri="{FF2B5EF4-FFF2-40B4-BE49-F238E27FC236}">
                <a16:creationId xmlns:a16="http://schemas.microsoft.com/office/drawing/2014/main" id="{2C8B0F17-A9E8-5B3F-94FE-CE4CE41E38EA}"/>
              </a:ext>
            </a:extLst>
          </p:cNvPr>
          <p:cNvSpPr txBox="1">
            <a:spLocks/>
          </p:cNvSpPr>
          <p:nvPr/>
        </p:nvSpPr>
        <p:spPr>
          <a:xfrm>
            <a:off x="701542" y="2069163"/>
            <a:ext cx="4276330" cy="1107996"/>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92"/>
            <a:r>
              <a:rPr lang="en-US" sz="4000" dirty="0">
                <a:solidFill>
                  <a:srgbClr val="FFFFFF"/>
                </a:solidFill>
              </a:rPr>
              <a:t>Large Language Models (LLMs)</a:t>
            </a:r>
          </a:p>
        </p:txBody>
      </p:sp>
      <p:sp>
        <p:nvSpPr>
          <p:cNvPr id="9" name="TextBox 4">
            <a:extLst>
              <a:ext uri="{FF2B5EF4-FFF2-40B4-BE49-F238E27FC236}">
                <a16:creationId xmlns:a16="http://schemas.microsoft.com/office/drawing/2014/main" id="{4CBD5CBD-6911-D383-20EA-6D3E4F54F0F0}"/>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3747E937-3889-8794-374E-A0722779C8F5}"/>
              </a:ext>
            </a:extLst>
          </p:cNvPr>
          <p:cNvSpPr txBox="1"/>
          <p:nvPr/>
        </p:nvSpPr>
        <p:spPr>
          <a:xfrm>
            <a:off x="701542" y="3596172"/>
            <a:ext cx="4359107" cy="997196"/>
          </a:xfrm>
          <a:prstGeom prst="rect">
            <a:avLst/>
          </a:prstGeom>
          <a:noFill/>
        </p:spPr>
        <p:txBody>
          <a:bodyPr wrap="square" lIns="0" tIns="0" rIns="0" bIns="0" anchor="ctr">
            <a:spAutoFit/>
          </a:bodyPr>
          <a:lstStyle/>
          <a:p>
            <a:pPr defTabSz="609660">
              <a:lnSpc>
                <a:spcPct val="90000"/>
              </a:lnSpc>
              <a:spcAft>
                <a:spcPts val="800"/>
              </a:spcAft>
            </a:pPr>
            <a:r>
              <a:rPr lang="en-US" sz="2400">
                <a:solidFill>
                  <a:srgbClr val="FFFFFF"/>
                </a:solidFill>
                <a:latin typeface="Calibri Light"/>
              </a:rPr>
              <a:t>Deep learning algorithms that recognize, summarize, translate, predict, and generate content</a:t>
            </a:r>
          </a:p>
        </p:txBody>
      </p:sp>
    </p:spTree>
    <p:custDataLst>
      <p:tags r:id="rId1"/>
    </p:custDataLst>
    <p:extLst>
      <p:ext uri="{BB962C8B-B14F-4D97-AF65-F5344CB8AC3E}">
        <p14:creationId xmlns:p14="http://schemas.microsoft.com/office/powerpoint/2010/main" val="583819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bot dog looking at the skyline">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l="40972" r="-116"/>
          <a:stretch/>
        </p:blipFill>
        <p:spPr>
          <a:xfrm>
            <a:off x="5181601" y="0"/>
            <a:ext cx="7210425" cy="6858000"/>
          </a:xfrm>
          <a:prstGeom prst="rect">
            <a:avLst/>
          </a:prstGeom>
        </p:spPr>
      </p:pic>
      <p:sp>
        <p:nvSpPr>
          <p:cNvPr id="4" name="Rectangle 3">
            <a:extLst>
              <a:ext uri="{FF2B5EF4-FFF2-40B4-BE49-F238E27FC236}">
                <a16:creationId xmlns:a16="http://schemas.microsoft.com/office/drawing/2014/main" id="{7535693A-0A22-4A73-0E62-38F6DB765FEC}"/>
              </a:ext>
            </a:extLst>
          </p:cNvPr>
          <p:cNvSpPr/>
          <p:nvPr/>
        </p:nvSpPr>
        <p:spPr>
          <a:xfrm>
            <a:off x="-37548" y="0"/>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endParaRPr lang="en-US" sz="4800">
              <a:solidFill>
                <a:srgbClr val="FFFFFF"/>
              </a:solidFill>
              <a:latin typeface="Anova Light"/>
            </a:endParaRPr>
          </a:p>
        </p:txBody>
      </p:sp>
      <p:sp>
        <p:nvSpPr>
          <p:cNvPr id="8" name="Title 4">
            <a:extLst>
              <a:ext uri="{FF2B5EF4-FFF2-40B4-BE49-F238E27FC236}">
                <a16:creationId xmlns:a16="http://schemas.microsoft.com/office/drawing/2014/main" id="{D9C2935A-510B-94CA-FAFE-92563074FDD8}"/>
              </a:ext>
            </a:extLst>
          </p:cNvPr>
          <p:cNvSpPr txBox="1">
            <a:spLocks/>
          </p:cNvSpPr>
          <p:nvPr/>
        </p:nvSpPr>
        <p:spPr>
          <a:xfrm>
            <a:off x="701540" y="2818306"/>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92"/>
            <a:r>
              <a:rPr lang="en-US" sz="4000">
                <a:solidFill>
                  <a:srgbClr val="FFFFFF"/>
                </a:solidFill>
              </a:rPr>
              <a:t>Synthetic Data</a:t>
            </a:r>
          </a:p>
        </p:txBody>
      </p:sp>
      <p:sp>
        <p:nvSpPr>
          <p:cNvPr id="9" name="TextBox 4">
            <a:extLst>
              <a:ext uri="{FF2B5EF4-FFF2-40B4-BE49-F238E27FC236}">
                <a16:creationId xmlns:a16="http://schemas.microsoft.com/office/drawing/2014/main" id="{3DA4CA35-2B9E-6869-B99F-E04657A71E2B}"/>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1D0C7DC7-02EF-7DE0-F42B-BDBBC4CD4A84}"/>
              </a:ext>
            </a:extLst>
          </p:cNvPr>
          <p:cNvSpPr txBox="1"/>
          <p:nvPr/>
        </p:nvSpPr>
        <p:spPr>
          <a:xfrm>
            <a:off x="701542" y="3701598"/>
            <a:ext cx="4359107" cy="664797"/>
          </a:xfrm>
          <a:prstGeom prst="rect">
            <a:avLst/>
          </a:prstGeom>
          <a:noFill/>
        </p:spPr>
        <p:txBody>
          <a:bodyPr wrap="square" lIns="0" tIns="0" rIns="0" bIns="0" anchor="ctr">
            <a:spAutoFit/>
          </a:bodyPr>
          <a:lstStyle/>
          <a:p>
            <a:pPr defTabSz="609660">
              <a:lnSpc>
                <a:spcPct val="90000"/>
              </a:lnSpc>
              <a:spcAft>
                <a:spcPts val="800"/>
              </a:spcAft>
            </a:pPr>
            <a:r>
              <a:rPr lang="en-GB" sz="2400" dirty="0">
                <a:solidFill>
                  <a:srgbClr val="FFFFFF"/>
                </a:solidFill>
                <a:latin typeface="Calibri Light"/>
              </a:rPr>
              <a:t>Artificial data that’s</a:t>
            </a:r>
            <a:br>
              <a:rPr lang="en-GB" sz="2400" dirty="0">
                <a:solidFill>
                  <a:srgbClr val="000000"/>
                </a:solidFill>
                <a:latin typeface="Calibri Light"/>
              </a:rPr>
            </a:br>
            <a:r>
              <a:rPr lang="en-GB" sz="2400" dirty="0">
                <a:solidFill>
                  <a:srgbClr val="FFFFFF"/>
                </a:solidFill>
                <a:latin typeface="Calibri Light"/>
              </a:rPr>
              <a:t>manufactured.</a:t>
            </a:r>
          </a:p>
        </p:txBody>
      </p:sp>
    </p:spTree>
    <p:custDataLst>
      <p:tags r:id="rId1"/>
    </p:custDataLst>
    <p:extLst>
      <p:ext uri="{BB962C8B-B14F-4D97-AF65-F5344CB8AC3E}">
        <p14:creationId xmlns:p14="http://schemas.microsoft.com/office/powerpoint/2010/main" val="35686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t="6273" b="6273"/>
          <a:stretch/>
        </p:blipFill>
        <p:spPr>
          <a:xfrm>
            <a:off x="5207001" y="0"/>
            <a:ext cx="7185025" cy="6857998"/>
          </a:xfrm>
          <a:prstGeom prst="rect">
            <a:avLst/>
          </a:prstGeom>
        </p:spPr>
      </p:pic>
      <p:sp>
        <p:nvSpPr>
          <p:cNvPr id="4" name="Rectangle 3">
            <a:extLst>
              <a:ext uri="{FF2B5EF4-FFF2-40B4-BE49-F238E27FC236}">
                <a16:creationId xmlns:a16="http://schemas.microsoft.com/office/drawing/2014/main" id="{9FC58910-3ACE-CAA8-9152-BEA072134F34}"/>
              </a:ext>
            </a:extLst>
          </p:cNvPr>
          <p:cNvSpPr/>
          <p:nvPr/>
        </p:nvSpPr>
        <p:spPr>
          <a:xfrm>
            <a:off x="-37548" y="0"/>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8" name="Title 4">
            <a:extLst>
              <a:ext uri="{FF2B5EF4-FFF2-40B4-BE49-F238E27FC236}">
                <a16:creationId xmlns:a16="http://schemas.microsoft.com/office/drawing/2014/main" id="{969B9DA2-2D85-EAEA-8641-821ABD769521}"/>
              </a:ext>
            </a:extLst>
          </p:cNvPr>
          <p:cNvSpPr txBox="1">
            <a:spLocks/>
          </p:cNvSpPr>
          <p:nvPr/>
        </p:nvSpPr>
        <p:spPr>
          <a:xfrm>
            <a:off x="701540" y="2678022"/>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46"/>
            <a:r>
              <a:rPr lang="en-US" sz="4000">
                <a:solidFill>
                  <a:srgbClr val="FFFFFF"/>
                </a:solidFill>
              </a:rPr>
              <a:t>Digital Twins</a:t>
            </a:r>
          </a:p>
        </p:txBody>
      </p:sp>
      <p:sp>
        <p:nvSpPr>
          <p:cNvPr id="9" name="TextBox 4">
            <a:extLst>
              <a:ext uri="{FF2B5EF4-FFF2-40B4-BE49-F238E27FC236}">
                <a16:creationId xmlns:a16="http://schemas.microsoft.com/office/drawing/2014/main" id="{2E5AAA02-ADD3-19EB-0687-B6EE66C22ABB}"/>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F848C0A0-EC36-5F39-F303-44DB9C944294}"/>
              </a:ext>
            </a:extLst>
          </p:cNvPr>
          <p:cNvSpPr txBox="1"/>
          <p:nvPr/>
        </p:nvSpPr>
        <p:spPr>
          <a:xfrm>
            <a:off x="701542" y="3549027"/>
            <a:ext cx="4359107" cy="997196"/>
          </a:xfrm>
          <a:prstGeom prst="rect">
            <a:avLst/>
          </a:prstGeom>
          <a:noFill/>
        </p:spPr>
        <p:txBody>
          <a:bodyPr wrap="square" lIns="0" tIns="0" rIns="0" bIns="0" anchor="ctr">
            <a:spAutoFit/>
          </a:bodyPr>
          <a:lstStyle/>
          <a:p>
            <a:pPr defTabSz="609630">
              <a:lnSpc>
                <a:spcPct val="90000"/>
              </a:lnSpc>
              <a:spcAft>
                <a:spcPts val="800"/>
              </a:spcAft>
            </a:pPr>
            <a:r>
              <a:rPr lang="en-US" sz="2400">
                <a:solidFill>
                  <a:srgbClr val="FFFFFF"/>
                </a:solidFill>
                <a:latin typeface="Calibri Light"/>
              </a:rPr>
              <a:t>A virtual model designed to accurately reflect a physical object, system, or environment.</a:t>
            </a:r>
          </a:p>
        </p:txBody>
      </p:sp>
    </p:spTree>
    <p:custDataLst>
      <p:tags r:id="rId1"/>
    </p:custDataLst>
    <p:extLst>
      <p:ext uri="{BB962C8B-B14F-4D97-AF65-F5344CB8AC3E}">
        <p14:creationId xmlns:p14="http://schemas.microsoft.com/office/powerpoint/2010/main" val="99273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inbow of fresh vegetables and fruits">
            <a:extLst>
              <a:ext uri="{FF2B5EF4-FFF2-40B4-BE49-F238E27FC236}">
                <a16:creationId xmlns:a16="http://schemas.microsoft.com/office/drawing/2014/main" id="{6EEAA1AF-BC08-D2C4-7581-F35FF77FD1D8}"/>
              </a:ext>
            </a:extLst>
          </p:cNvPr>
          <p:cNvPicPr>
            <a:picLocks noChangeAspect="1"/>
          </p:cNvPicPr>
          <p:nvPr/>
        </p:nvPicPr>
        <p:blipFill rotWithShape="1">
          <a:blip r:embed="rId4">
            <a:extLst>
              <a:ext uri="{28A0092B-C50C-407E-A947-70E740481C1C}">
                <a14:useLocalDpi xmlns:a14="http://schemas.microsoft.com/office/drawing/2010/main" val="0"/>
              </a:ext>
            </a:extLst>
          </a:blip>
          <a:srcRect l="12683" r="25298" b="1639"/>
          <a:stretch/>
        </p:blipFill>
        <p:spPr>
          <a:xfrm>
            <a:off x="5909735" y="0"/>
            <a:ext cx="6482291" cy="6858000"/>
          </a:xfrm>
          <a:prstGeom prst="rect">
            <a:avLst/>
          </a:prstGeom>
        </p:spPr>
      </p:pic>
      <p:sp>
        <p:nvSpPr>
          <p:cNvPr id="8" name="Rectangle 7">
            <a:extLst>
              <a:ext uri="{FF2B5EF4-FFF2-40B4-BE49-F238E27FC236}">
                <a16:creationId xmlns:a16="http://schemas.microsoft.com/office/drawing/2014/main" id="{748CAB82-7D3A-E205-DD70-3660BEBCBA97}"/>
              </a:ext>
            </a:extLst>
          </p:cNvPr>
          <p:cNvSpPr/>
          <p:nvPr/>
        </p:nvSpPr>
        <p:spPr>
          <a:xfrm>
            <a:off x="-37548" y="0"/>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endParaRPr lang="en-US" sz="4800">
              <a:solidFill>
                <a:srgbClr val="FFFFFF"/>
              </a:solidFill>
              <a:latin typeface="Anova Light"/>
            </a:endParaRPr>
          </a:p>
        </p:txBody>
      </p:sp>
      <p:sp>
        <p:nvSpPr>
          <p:cNvPr id="9" name="Title 4">
            <a:extLst>
              <a:ext uri="{FF2B5EF4-FFF2-40B4-BE49-F238E27FC236}">
                <a16:creationId xmlns:a16="http://schemas.microsoft.com/office/drawing/2014/main" id="{1D644144-6E18-DC2D-15C8-B70A97FDF484}"/>
              </a:ext>
            </a:extLst>
          </p:cNvPr>
          <p:cNvSpPr txBox="1">
            <a:spLocks/>
          </p:cNvSpPr>
          <p:nvPr/>
        </p:nvSpPr>
        <p:spPr>
          <a:xfrm>
            <a:off x="672512" y="1970278"/>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92"/>
            <a:r>
              <a:rPr lang="en-US" sz="4000">
                <a:solidFill>
                  <a:srgbClr val="FFFFFF"/>
                </a:solidFill>
              </a:rPr>
              <a:t>Deep Learning</a:t>
            </a:r>
          </a:p>
        </p:txBody>
      </p:sp>
      <p:sp>
        <p:nvSpPr>
          <p:cNvPr id="10" name="TextBox 4">
            <a:extLst>
              <a:ext uri="{FF2B5EF4-FFF2-40B4-BE49-F238E27FC236}">
                <a16:creationId xmlns:a16="http://schemas.microsoft.com/office/drawing/2014/main" id="{615E36C2-C04B-757A-5E41-517A193F1325}"/>
              </a:ext>
            </a:extLst>
          </p:cNvPr>
          <p:cNvSpPr txBox="1"/>
          <p:nvPr/>
        </p:nvSpPr>
        <p:spPr>
          <a:xfrm>
            <a:off x="834955" y="6539393"/>
            <a:ext cx="3352800" cy="194990"/>
          </a:xfrm>
          <a:prstGeom prst="rect">
            <a:avLst/>
          </a:prstGeom>
          <a:noFill/>
        </p:spPr>
        <p:txBody>
          <a:bodyPr wrap="square" lIns="0" anchor="b" anchorCtr="0">
            <a:spAutoFit/>
          </a:bodyPr>
          <a:lstStyle/>
          <a:p>
            <a:pPr defTabSz="365788"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1" name="TextBox 10">
            <a:extLst>
              <a:ext uri="{FF2B5EF4-FFF2-40B4-BE49-F238E27FC236}">
                <a16:creationId xmlns:a16="http://schemas.microsoft.com/office/drawing/2014/main" id="{71E6B9C3-BA0B-7E0A-96D0-332F727F258E}"/>
              </a:ext>
            </a:extLst>
          </p:cNvPr>
          <p:cNvSpPr txBox="1"/>
          <p:nvPr/>
        </p:nvSpPr>
        <p:spPr>
          <a:xfrm>
            <a:off x="672513" y="2811437"/>
            <a:ext cx="4598593" cy="2096984"/>
          </a:xfrm>
          <a:prstGeom prst="rect">
            <a:avLst/>
          </a:prstGeom>
          <a:noFill/>
        </p:spPr>
        <p:txBody>
          <a:bodyPr wrap="square" lIns="0" tIns="0" rIns="0" bIns="0" anchor="ctr">
            <a:spAutoFit/>
          </a:bodyPr>
          <a:lstStyle/>
          <a:p>
            <a:pPr defTabSz="609660">
              <a:lnSpc>
                <a:spcPct val="90000"/>
              </a:lnSpc>
              <a:spcAft>
                <a:spcPts val="800"/>
              </a:spcAft>
            </a:pPr>
            <a:r>
              <a:rPr lang="en-GB" sz="2400">
                <a:solidFill>
                  <a:srgbClr val="FFFFFF"/>
                </a:solidFill>
                <a:latin typeface="Anova Light"/>
              </a:rPr>
              <a:t>A type of machine learning used in recognizing speech, identifying objects in images, generating new content, and more.</a:t>
            </a:r>
          </a:p>
          <a:p>
            <a:pPr defTabSz="609660">
              <a:lnSpc>
                <a:spcPct val="90000"/>
              </a:lnSpc>
              <a:spcAft>
                <a:spcPts val="800"/>
              </a:spcAft>
            </a:pPr>
            <a:r>
              <a:rPr lang="en-GB" sz="2400">
                <a:solidFill>
                  <a:srgbClr val="FFFFFF"/>
                </a:solidFill>
                <a:latin typeface="Anova Light"/>
              </a:rPr>
              <a:t>Comprised of three or more neural networks.</a:t>
            </a:r>
          </a:p>
        </p:txBody>
      </p:sp>
    </p:spTree>
    <p:custDataLst>
      <p:tags r:id="rId1"/>
    </p:custDataLst>
    <p:extLst>
      <p:ext uri="{BB962C8B-B14F-4D97-AF65-F5344CB8AC3E}">
        <p14:creationId xmlns:p14="http://schemas.microsoft.com/office/powerpoint/2010/main" val="284184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TotalTime>
  <Words>6727</Words>
  <Application>Microsoft Office PowerPoint</Application>
  <PresentationFormat>Widescreen</PresentationFormat>
  <Paragraphs>678</Paragraphs>
  <Slides>48</Slides>
  <Notes>36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48</vt:i4>
      </vt:variant>
    </vt:vector>
  </HeadingPairs>
  <TitlesOfParts>
    <vt:vector size="66" baseType="lpstr">
      <vt:lpstr>Anova Bold</vt:lpstr>
      <vt:lpstr>Anova Light</vt:lpstr>
      <vt:lpstr>Arial</vt:lpstr>
      <vt:lpstr>Book Antiqua</vt:lpstr>
      <vt:lpstr>Calibri</vt:lpstr>
      <vt:lpstr>Calibri Light</vt:lpstr>
      <vt:lpstr>Google Sans</vt:lpstr>
      <vt:lpstr>Lato</vt:lpstr>
      <vt:lpstr>Lato Black</vt:lpstr>
      <vt:lpstr>Px Grotesk</vt:lpstr>
      <vt:lpstr>Roboto</vt:lpstr>
      <vt:lpstr>Segoe UI</vt:lpstr>
      <vt:lpstr>Söhne</vt:lpstr>
      <vt:lpstr>Symbol</vt:lpstr>
      <vt:lpstr>var(--fontFamilyCustomFont900, var(--fontFamilyBase))</vt:lpstr>
      <vt:lpstr>Wingdings</vt:lpstr>
      <vt:lpstr>Office Theme</vt:lpstr>
      <vt:lpstr>SAS - EXTERNAL</vt:lpstr>
      <vt:lpstr>Putting Your Data to Work with AI</vt:lpstr>
      <vt:lpstr>PowerPoint Presentation</vt:lpstr>
      <vt:lpstr>Machine Learning</vt:lpstr>
      <vt:lpstr>PowerPoint Presentation</vt:lpstr>
      <vt:lpstr>PowerPoint Presentation</vt:lpstr>
      <vt:lpstr>PowerPoint Presentation</vt:lpstr>
      <vt:lpstr>PowerPoint Presentation</vt:lpstr>
      <vt:lpstr>PowerPoint Presentation</vt:lpstr>
      <vt:lpstr>PowerPoint Presentation</vt:lpstr>
      <vt:lpstr>What are Humans and Machines good at?</vt:lpstr>
      <vt:lpstr>AI Adoption</vt:lpstr>
      <vt:lpstr>A possible progression of AI adoption </vt:lpstr>
      <vt:lpstr>Areas ripe for AI adoption </vt:lpstr>
      <vt:lpstr>Question:</vt:lpstr>
      <vt:lpstr>AI Readiness</vt:lpstr>
      <vt:lpstr>Building an AI-Ready Team</vt:lpstr>
      <vt:lpstr>The Inside – Outside Approach</vt:lpstr>
      <vt:lpstr>Building an AI-Ready Team</vt:lpstr>
      <vt:lpstr>Compete for talent</vt:lpstr>
      <vt:lpstr>Building an AI-Ready Team</vt:lpstr>
      <vt:lpstr>The Five Components of a Data Strategy</vt:lpstr>
      <vt:lpstr>SAS® Data Management Framework</vt:lpstr>
      <vt:lpstr>SAS® Data Management Framework</vt:lpstr>
      <vt:lpstr>SAS® Data Management Framework</vt:lpstr>
      <vt:lpstr>SAS® Data Management Framework</vt:lpstr>
      <vt:lpstr>SAS® Data Management Framework</vt:lpstr>
      <vt:lpstr>SAS® Data Management Framework</vt:lpstr>
      <vt:lpstr>SAS® Data Management Framework</vt:lpstr>
      <vt:lpstr>Question:</vt:lpstr>
      <vt:lpstr>Building an AI-Ready Team</vt:lpstr>
      <vt:lpstr>Treat AI projects like applications development</vt:lpstr>
      <vt:lpstr>Building an AI-Ready Team</vt:lpstr>
      <vt:lpstr>Challenges Faced with Generative AI</vt:lpstr>
      <vt:lpstr>Our Principles for Trustworthy AI</vt:lpstr>
      <vt:lpstr>Challenges Involved in Using Generative AI</vt:lpstr>
      <vt:lpstr>Challenges Involved in Using Generative AI</vt:lpstr>
      <vt:lpstr>What is the problem here?</vt:lpstr>
      <vt:lpstr>What is the problem here?</vt:lpstr>
      <vt:lpstr>PowerPoint Presentation</vt:lpstr>
      <vt:lpstr>What is the problem here?</vt:lpstr>
      <vt:lpstr>PowerPoint Presentation</vt:lpstr>
      <vt:lpstr>Challenges Involved in Using Generative AI</vt:lpstr>
      <vt:lpstr>What is the problem here?</vt:lpstr>
      <vt:lpstr>What is the problem here? …..the follow-up</vt:lpstr>
      <vt:lpstr>What is the problem here? …..the follow-up</vt:lpstr>
      <vt:lpstr>Challenges Involved in Using Generative AI</vt:lpstr>
      <vt:lpstr>What is the problem here?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Jennifer Robinson</cp:lastModifiedBy>
  <cp:revision>22</cp:revision>
  <dcterms:created xsi:type="dcterms:W3CDTF">2022-10-21T14:04:38Z</dcterms:created>
  <dcterms:modified xsi:type="dcterms:W3CDTF">2024-05-31T17:47:00Z</dcterms:modified>
</cp:coreProperties>
</file>