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2.2--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48" r:id="rId1"/>
  </p:sldMasterIdLst>
  <p:notesMasterIdLst>
    <p:notesMasterId r:id="rId2"/>
  </p:notesMasterIdLst>
  <p:sldIdLst>
    <p:sldId id="257" r:id="rId3"/>
    <p:sldId id="291" r:id="rId4"/>
    <p:sldId id="269" r:id="rId5"/>
    <p:sldId id="268" r:id="rId6"/>
    <p:sldId id="267" r:id="rId7"/>
    <p:sldId id="285" r:id="rId8"/>
    <p:sldId id="274" r:id="rId9"/>
    <p:sldId id="270" r:id="rId10"/>
    <p:sldId id="286" r:id="rId11"/>
    <p:sldId id="271" r:id="rId12"/>
    <p:sldId id="272" r:id="rId13"/>
    <p:sldId id="273" r:id="rId14"/>
    <p:sldId id="275" r:id="rId15"/>
    <p:sldId id="283" r:id="rId16"/>
    <p:sldId id="284" r:id="rId17"/>
    <p:sldId id="280" r:id="rId18"/>
    <p:sldId id="277" r:id="rId19"/>
    <p:sldId id="276" r:id="rId20"/>
    <p:sldId id="278" r:id="rId21"/>
    <p:sldId id="279" r:id="rId22"/>
    <p:sldId id="281" r:id="rId23"/>
    <p:sldId id="282" r:id="rId24"/>
    <p:sldId id="289" r:id="rId25"/>
    <p:sldId id="288" r:id="rId26"/>
    <p:sldId id="290" r:id="rId27"/>
    <p:sldId id="287" r:id="rId28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CF12FB-548C-144D-A4ED-6398B3100569}" v="645" dt="2024-03-27T03:45:14.598"/>
  </p1510:revLst>
</p1510:revInfo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fill>
          <a:solidFill>
            <a:schemeClr val="accent1">
              <a:tint val="20000"/>
            </a:schemeClr>
          </a:solidFill>
        </a:fill>
      </a:tcStyle>
    </a:band1H>
    <a:band1V>
      <a:tcStyle>
        <a:fill>
          <a:solidFill>
            <a:schemeClr val="accent1">
              <a:tint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9"/>
    <p:restoredTop sz="76531"/>
  </p:normalViewPr>
  <p:slideViewPr>
    <p:cSldViewPr snapToGrid="0">
      <p:cViewPr varScale="1">
        <p:scale>
          <a:sx n="96" d="100"/>
          <a:sy n="96" d="100"/>
        </p:scale>
        <p:origin x="1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7" Type="http://schemas.openxmlformats.org/officeDocument/2006/relationships/slide" Target="slides/slide5.xml"/><Relationship Id="rId38" Type="http://schemas.openxmlformats.org/officeDocument/2006/relationships/customXml" Target="../customXml/item3.xml"/><Relationship Id="rId16" Type="http://schemas.openxmlformats.org/officeDocument/2006/relationships/slide" Target="slides/slide14.xml"/><Relationship Id="rId2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6" Type="http://schemas.openxmlformats.org/officeDocument/2006/relationships/slide" Target="slides/slide4.xml"/><Relationship Id="rId37" Type="http://schemas.openxmlformats.org/officeDocument/2006/relationships/customXml" Target="../customXml/item2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5" Type="http://schemas.openxmlformats.org/officeDocument/2006/relationships/slide" Target="slides/slide3.xml"/><Relationship Id="rId36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 Pfeiffer" userId="9c8dbd30-1ef4-4c81-841c-640aeb4207f3" providerId="ADAL" clId="{64CF12FB-548C-144D-A4ED-6398B3100569}"/>
    <pc:docChg chg="undo custSel addSld delSld modSld sldOrd">
      <pc:chgData name="Marc Pfeiffer" userId="9c8dbd30-1ef4-4c81-841c-640aeb4207f3" providerId="ADAL" clId="{64CF12FB-548C-144D-A4ED-6398B3100569}" dt="2024-03-27T03:45:14.598" v="710" actId="767"/>
      <pc:docMkLst>
        <pc:docMk/>
      </pc:docMkLst>
      <pc:sldChg chg="addSp delSp modSp mod">
        <pc:chgData name="Marc Pfeiffer" userId="9c8dbd30-1ef4-4c81-841c-640aeb4207f3" providerId="ADAL" clId="{64CF12FB-548C-144D-A4ED-6398B3100569}" dt="2024-03-27T03:45:14.598" v="710" actId="767"/>
        <pc:sldMkLst>
          <pc:docMk/>
          <pc:sldMk cId="3875376384" sldId="257"/>
        </pc:sldMkLst>
        <pc:spChg chg="mod">
          <ac:chgData name="Marc Pfeiffer" userId="9c8dbd30-1ef4-4c81-841c-640aeb4207f3" providerId="ADAL" clId="{64CF12FB-548C-144D-A4ED-6398B3100569}" dt="2024-03-27T03:35:11.681" v="455" actId="20577"/>
          <ac:spMkLst>
            <pc:docMk/>
            <pc:sldMk cId="3875376384" sldId="257"/>
            <ac:spMk id="3" creationId="{22B506AA-AA05-1CC8-9D9A-F47235C90F53}"/>
          </ac:spMkLst>
        </pc:spChg>
        <pc:spChg chg="add del mod">
          <ac:chgData name="Marc Pfeiffer" userId="9c8dbd30-1ef4-4c81-841c-640aeb4207f3" providerId="ADAL" clId="{64CF12FB-548C-144D-A4ED-6398B3100569}" dt="2024-03-27T03:18:30.241" v="2"/>
          <ac:spMkLst>
            <pc:docMk/>
            <pc:sldMk cId="3875376384" sldId="257"/>
            <ac:spMk id="5" creationId="{68DE3164-43E2-54FA-B721-E3D3E59BFFED}"/>
          </ac:spMkLst>
        </pc:spChg>
        <pc:spChg chg="add mod">
          <ac:chgData name="Marc Pfeiffer" userId="9c8dbd30-1ef4-4c81-841c-640aeb4207f3" providerId="ADAL" clId="{64CF12FB-548C-144D-A4ED-6398B3100569}" dt="2024-03-27T03:45:14.598" v="710" actId="767"/>
          <ac:spMkLst>
            <pc:docMk/>
            <pc:sldMk cId="3875376384" sldId="257"/>
            <ac:spMk id="6" creationId="{54A4469B-7845-618B-AE6C-692CD433CC7B}"/>
          </ac:spMkLst>
        </pc:spChg>
      </pc:sldChg>
      <pc:sldChg chg="modSp mod">
        <pc:chgData name="Marc Pfeiffer" userId="9c8dbd30-1ef4-4c81-841c-640aeb4207f3" providerId="ADAL" clId="{64CF12FB-548C-144D-A4ED-6398B3100569}" dt="2024-03-27T03:43:30.350" v="706" actId="1076"/>
        <pc:sldMkLst>
          <pc:docMk/>
          <pc:sldMk cId="2427276299" sldId="271"/>
        </pc:sldMkLst>
        <pc:spChg chg="mod">
          <ac:chgData name="Marc Pfeiffer" userId="9c8dbd30-1ef4-4c81-841c-640aeb4207f3" providerId="ADAL" clId="{64CF12FB-548C-144D-A4ED-6398B3100569}" dt="2024-03-27T03:43:30.350" v="706" actId="1076"/>
          <ac:spMkLst>
            <pc:docMk/>
            <pc:sldMk cId="2427276299" sldId="271"/>
            <ac:spMk id="3" creationId="{05E70060-7C00-6423-4CB3-A45652BBF266}"/>
          </ac:spMkLst>
        </pc:spChg>
      </pc:sldChg>
      <pc:sldChg chg="ord">
        <pc:chgData name="Marc Pfeiffer" userId="9c8dbd30-1ef4-4c81-841c-640aeb4207f3" providerId="ADAL" clId="{64CF12FB-548C-144D-A4ED-6398B3100569}" dt="2024-03-27T03:21:24.519" v="22" actId="20578"/>
        <pc:sldMkLst>
          <pc:docMk/>
          <pc:sldMk cId="2028390185" sldId="274"/>
        </pc:sldMkLst>
      </pc:sldChg>
      <pc:sldChg chg="modSp mod">
        <pc:chgData name="Marc Pfeiffer" userId="9c8dbd30-1ef4-4c81-841c-640aeb4207f3" providerId="ADAL" clId="{64CF12FB-548C-144D-A4ED-6398B3100569}" dt="2024-03-27T03:40:50.017" v="615" actId="20577"/>
        <pc:sldMkLst>
          <pc:docMk/>
          <pc:sldMk cId="2206868871" sldId="276"/>
        </pc:sldMkLst>
        <pc:spChg chg="mod">
          <ac:chgData name="Marc Pfeiffer" userId="9c8dbd30-1ef4-4c81-841c-640aeb4207f3" providerId="ADAL" clId="{64CF12FB-548C-144D-A4ED-6398B3100569}" dt="2024-03-27T03:40:50.017" v="615" actId="20577"/>
          <ac:spMkLst>
            <pc:docMk/>
            <pc:sldMk cId="2206868871" sldId="276"/>
            <ac:spMk id="2" creationId="{8B34313F-6822-FDA1-55D2-6679C89415BB}"/>
          </ac:spMkLst>
        </pc:spChg>
      </pc:sldChg>
      <pc:sldChg chg="modSp mod">
        <pc:chgData name="Marc Pfeiffer" userId="9c8dbd30-1ef4-4c81-841c-640aeb4207f3" providerId="ADAL" clId="{64CF12FB-548C-144D-A4ED-6398B3100569}" dt="2024-03-27T03:41:56.896" v="634" actId="6549"/>
        <pc:sldMkLst>
          <pc:docMk/>
          <pc:sldMk cId="2874050657" sldId="278"/>
        </pc:sldMkLst>
        <pc:spChg chg="mod">
          <ac:chgData name="Marc Pfeiffer" userId="9c8dbd30-1ef4-4c81-841c-640aeb4207f3" providerId="ADAL" clId="{64CF12FB-548C-144D-A4ED-6398B3100569}" dt="2024-03-27T03:41:56.896" v="634" actId="6549"/>
          <ac:spMkLst>
            <pc:docMk/>
            <pc:sldMk cId="2874050657" sldId="278"/>
            <ac:spMk id="3" creationId="{87EF1078-02E2-E0A8-FA6D-0491EB4A91F4}"/>
          </ac:spMkLst>
        </pc:spChg>
      </pc:sldChg>
      <pc:sldChg chg="addSp delSp modSp mod">
        <pc:chgData name="Marc Pfeiffer" userId="9c8dbd30-1ef4-4c81-841c-640aeb4207f3" providerId="ADAL" clId="{64CF12FB-548C-144D-A4ED-6398B3100569}" dt="2024-03-27T03:41:59.295" v="636"/>
        <pc:sldMkLst>
          <pc:docMk/>
          <pc:sldMk cId="2787148526" sldId="279"/>
        </pc:sldMkLst>
        <pc:spChg chg="add del mod">
          <ac:chgData name="Marc Pfeiffer" userId="9c8dbd30-1ef4-4c81-841c-640aeb4207f3" providerId="ADAL" clId="{64CF12FB-548C-144D-A4ED-6398B3100569}" dt="2024-03-27T03:41:59.295" v="636"/>
          <ac:spMkLst>
            <pc:docMk/>
            <pc:sldMk cId="2787148526" sldId="279"/>
            <ac:spMk id="4" creationId="{4C7AE64D-53FA-B448-7FED-5F288D73177C}"/>
          </ac:spMkLst>
        </pc:spChg>
      </pc:sldChg>
      <pc:sldChg chg="modSp mod">
        <pc:chgData name="Marc Pfeiffer" userId="9c8dbd30-1ef4-4c81-841c-640aeb4207f3" providerId="ADAL" clId="{64CF12FB-548C-144D-A4ED-6398B3100569}" dt="2024-03-27T03:43:47.998" v="709" actId="5793"/>
        <pc:sldMkLst>
          <pc:docMk/>
          <pc:sldMk cId="3394939998" sldId="280"/>
        </pc:sldMkLst>
        <pc:spChg chg="mod">
          <ac:chgData name="Marc Pfeiffer" userId="9c8dbd30-1ef4-4c81-841c-640aeb4207f3" providerId="ADAL" clId="{64CF12FB-548C-144D-A4ED-6398B3100569}" dt="2024-03-27T03:43:47.998" v="709" actId="5793"/>
          <ac:spMkLst>
            <pc:docMk/>
            <pc:sldMk cId="3394939998" sldId="280"/>
            <ac:spMk id="2" creationId="{F3A5B7F7-A1F1-6FBB-72CE-D93ECF35D4A1}"/>
          </ac:spMkLst>
        </pc:spChg>
        <pc:spChg chg="mod">
          <ac:chgData name="Marc Pfeiffer" userId="9c8dbd30-1ef4-4c81-841c-640aeb4207f3" providerId="ADAL" clId="{64CF12FB-548C-144D-A4ED-6398B3100569}" dt="2024-03-27T03:40:13.060" v="597" actId="6549"/>
          <ac:spMkLst>
            <pc:docMk/>
            <pc:sldMk cId="3394939998" sldId="280"/>
            <ac:spMk id="3" creationId="{99556CC2-17CE-B2B1-F8DB-CE3B464E00FE}"/>
          </ac:spMkLst>
        </pc:spChg>
      </pc:sldChg>
      <pc:sldChg chg="modSp modAnim modNotesTx">
        <pc:chgData name="Marc Pfeiffer" userId="9c8dbd30-1ef4-4c81-841c-640aeb4207f3" providerId="ADAL" clId="{64CF12FB-548C-144D-A4ED-6398B3100569}" dt="2024-03-27T03:42:54.885" v="679" actId="313"/>
        <pc:sldMkLst>
          <pc:docMk/>
          <pc:sldMk cId="684101587" sldId="286"/>
        </pc:sldMkLst>
        <pc:spChg chg="mod">
          <ac:chgData name="Marc Pfeiffer" userId="9c8dbd30-1ef4-4c81-841c-640aeb4207f3" providerId="ADAL" clId="{64CF12FB-548C-144D-A4ED-6398B3100569}" dt="2024-03-27T03:42:54.885" v="679" actId="313"/>
          <ac:spMkLst>
            <pc:docMk/>
            <pc:sldMk cId="684101587" sldId="286"/>
            <ac:spMk id="3" creationId="{0CBE946D-FEE8-A63A-3B79-CC28459822B7}"/>
          </ac:spMkLst>
        </pc:spChg>
      </pc:sldChg>
      <pc:sldChg chg="addSp delSp modSp add del mod ord modNotes">
        <pc:chgData name="Marc Pfeiffer" userId="9c8dbd30-1ef4-4c81-841c-640aeb4207f3" providerId="ADAL" clId="{64CF12FB-548C-144D-A4ED-6398B3100569}" dt="2024-03-27T03:29:40.417" v="76" actId="2696"/>
        <pc:sldMkLst>
          <pc:docMk/>
          <pc:sldMk cId="554422515" sldId="291"/>
        </pc:sldMkLst>
        <pc:picChg chg="add del mod">
          <ac:chgData name="Marc Pfeiffer" userId="9c8dbd30-1ef4-4c81-841c-640aeb4207f3" providerId="ADAL" clId="{64CF12FB-548C-144D-A4ED-6398B3100569}" dt="2024-03-27T03:29:34.732" v="75" actId="478"/>
          <ac:picMkLst>
            <pc:docMk/>
            <pc:sldMk cId="554422515" sldId="291"/>
            <ac:picMk id="5" creationId="{10098F2D-2793-A442-E224-3DB4345824AD}"/>
          </ac:picMkLst>
        </pc:picChg>
      </pc:sldChg>
      <pc:sldChg chg="addSp modSp add del mod ord modNotes">
        <pc:chgData name="Marc Pfeiffer" userId="9c8dbd30-1ef4-4c81-841c-640aeb4207f3" providerId="ADAL" clId="{64CF12FB-548C-144D-A4ED-6398B3100569}" dt="2024-03-27T03:28:39.143" v="57" actId="2696"/>
        <pc:sldMkLst>
          <pc:docMk/>
          <pc:sldMk cId="1735509748" sldId="291"/>
        </pc:sldMkLst>
        <pc:picChg chg="add mod">
          <ac:chgData name="Marc Pfeiffer" userId="9c8dbd30-1ef4-4c81-841c-640aeb4207f3" providerId="ADAL" clId="{64CF12FB-548C-144D-A4ED-6398B3100569}" dt="2024-03-27T03:20:32.430" v="16"/>
          <ac:picMkLst>
            <pc:docMk/>
            <pc:sldMk cId="1735509748" sldId="291"/>
            <ac:picMk id="5" creationId="{4AD07C39-70B4-3594-9153-8E3EDCAB676D}"/>
          </ac:picMkLst>
        </pc:picChg>
      </pc:sldChg>
      <pc:sldChg chg="modSp new mod">
        <pc:chgData name="Marc Pfeiffer" userId="9c8dbd30-1ef4-4c81-841c-640aeb4207f3" providerId="ADAL" clId="{64CF12FB-548C-144D-A4ED-6398B3100569}" dt="2024-03-27T03:34:34.386" v="449" actId="6549"/>
        <pc:sldMkLst>
          <pc:docMk/>
          <pc:sldMk cId="3376930590" sldId="291"/>
        </pc:sldMkLst>
        <pc:spChg chg="mod">
          <ac:chgData name="Marc Pfeiffer" userId="9c8dbd30-1ef4-4c81-841c-640aeb4207f3" providerId="ADAL" clId="{64CF12FB-548C-144D-A4ED-6398B3100569}" dt="2024-03-27T03:34:34.386" v="449" actId="6549"/>
          <ac:spMkLst>
            <pc:docMk/>
            <pc:sldMk cId="3376930590" sldId="291"/>
            <ac:spMk id="2" creationId="{26B9AB9A-1E4D-EBAE-997F-2A51728A33D7}"/>
          </ac:spMkLst>
        </pc:spChg>
        <pc:spChg chg="mod">
          <ac:chgData name="Marc Pfeiffer" userId="9c8dbd30-1ef4-4c81-841c-640aeb4207f3" providerId="ADAL" clId="{64CF12FB-548C-144D-A4ED-6398B3100569}" dt="2024-03-27T03:34:27.943" v="448" actId="20577"/>
          <ac:spMkLst>
            <pc:docMk/>
            <pc:sldMk cId="3376930590" sldId="291"/>
            <ac:spMk id="3" creationId="{C1C29F8A-0F95-8E31-BBC6-3CB0F894EB30}"/>
          </ac:spMkLst>
        </pc:spChg>
      </pc:sldChg>
      <pc:sldChg chg="addSp modSp add del mod ord modNotes">
        <pc:chgData name="Marc Pfeiffer" userId="9c8dbd30-1ef4-4c81-841c-640aeb4207f3" providerId="ADAL" clId="{64CF12FB-548C-144D-A4ED-6398B3100569}" dt="2024-03-27T03:28:35.486" v="56" actId="2696"/>
        <pc:sldMkLst>
          <pc:docMk/>
          <pc:sldMk cId="2994142612" sldId="292"/>
        </pc:sldMkLst>
        <pc:picChg chg="add mod">
          <ac:chgData name="Marc Pfeiffer" userId="9c8dbd30-1ef4-4c81-841c-640aeb4207f3" providerId="ADAL" clId="{64CF12FB-548C-144D-A4ED-6398B3100569}" dt="2024-03-27T03:22:48.454" v="36"/>
          <ac:picMkLst>
            <pc:docMk/>
            <pc:sldMk cId="2994142612" sldId="292"/>
            <ac:picMk id="5" creationId="{D1DD6396-409C-B7FC-4160-3E8660D0AB45}"/>
          </ac:picMkLst>
        </pc:picChg>
      </pc:sldChg>
      <pc:sldChg chg="addSp modSp add del mod ord modNotes">
        <pc:chgData name="Marc Pfeiffer" userId="9c8dbd30-1ef4-4c81-841c-640aeb4207f3" providerId="ADAL" clId="{64CF12FB-548C-144D-A4ED-6398B3100569}" dt="2024-03-27T03:26:00.738" v="55" actId="2696"/>
        <pc:sldMkLst>
          <pc:docMk/>
          <pc:sldMk cId="2937671631" sldId="293"/>
        </pc:sldMkLst>
        <pc:picChg chg="add mod">
          <ac:chgData name="Marc Pfeiffer" userId="9c8dbd30-1ef4-4c81-841c-640aeb4207f3" providerId="ADAL" clId="{64CF12FB-548C-144D-A4ED-6398B3100569}" dt="2024-03-27T03:24:34.423" v="52"/>
          <ac:picMkLst>
            <pc:docMk/>
            <pc:sldMk cId="2937671631" sldId="293"/>
            <ac:picMk id="5" creationId="{23C9B034-8BEA-3D3E-F55A-626C7BED1431}"/>
          </ac:picMkLst>
        </pc:picChg>
      </pc:sldChg>
    </pc:docChg>
  </pc:docChgLst>
</pc:chgInfo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EFF06-D427-7A40-A161-22395E3DBA1C}" type="datetimeFigureOut">
              <a:rPr lang="en-US" smtClean="0"/>
              <a:t>3/26/24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E5E5A-2AD5-5546-8E1A-9921DCE55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71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Relationship Id="rId3" Type="http://schemas.openxmlformats.org/officeDocument/2006/relationships/hyperlink" Target="https://www.deloitte.com/global/en/Industries/government-public/perspectives/urban-future-with-a-purpose/city-operations-throuh-ai.html" TargetMode="Externa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5E5A-2AD5-5546-8E1A-9921DCE557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07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5E5A-2AD5-5546-8E1A-9921DCE557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6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5E5A-2AD5-5546-8E1A-9921DCE557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5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5E5A-2AD5-5546-8E1A-9921DCE557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63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5E5A-2AD5-5546-8E1A-9921DCE557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54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5E5A-2AD5-5546-8E1A-9921DCE557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97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That’s a course you likely had in grad school. We’re not going into it today. Recall that values often drive decisions.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5E5A-2AD5-5546-8E1A-9921DCE557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71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Discuss based on title of each case – after discusses click to bullet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5E5A-2AD5-5546-8E1A-9921DCE557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42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Discuss – based on the Use case description, discuss what policy questions or issues should be addressed for the policy.</a:t>
            </a:r>
          </a:p>
          <a:p>
            <a:endParaRPr lang="en-US"/>
          </a:p>
          <a:p>
            <a:r>
              <a:rPr lang="en-US"/>
              <a:t>Bullet points are shown after the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5E5A-2AD5-5546-8E1A-9921DCE557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73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Discuss – based on the Use case description, discuss what policy questions or issues should be addressed for the policy.</a:t>
            </a:r>
          </a:p>
          <a:p>
            <a:endParaRPr lang="en-US"/>
          </a:p>
          <a:p>
            <a:r>
              <a:rPr lang="en-US"/>
              <a:t>Bullet points are shown after the discussion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5E5A-2AD5-5546-8E1A-9921DCE557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4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Discuss – based on the Use case description, discuss what policy questions or issues should be addressed for the policy.</a:t>
            </a:r>
          </a:p>
          <a:p>
            <a:endParaRPr lang="en-US"/>
          </a:p>
          <a:p>
            <a:r>
              <a:rPr lang="en-US"/>
              <a:t>Bullet points are shown after the discussion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5E5A-2AD5-5546-8E1A-9921DCE5579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29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5E5A-2AD5-5546-8E1A-9921DCE557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3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5E5A-2AD5-5546-8E1A-9921DCE5579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81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Group or individual assignment.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5E5A-2AD5-5546-8E1A-9921DCE5579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383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5E5A-2AD5-5546-8E1A-9921DCE557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382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b="1">
                <a:effectLst/>
                <a:latin typeface="Helvetica Neue" panose="02000503000000020004" pitchFamily="2" charset="0"/>
              </a:rPr>
              <a:t>My use of AI; how to develop policies</a:t>
            </a:r>
            <a:endParaRPr lang="en-US">
              <a:effectLst/>
              <a:latin typeface="Helvetica Neue" panose="02000503000000020004" pitchFamily="2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5E5A-2AD5-5546-8E1A-9921DCE5579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884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5E5A-2AD5-5546-8E1A-9921DCE5579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212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5E5A-2AD5-5546-8E1A-9921DCE5579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6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That means we need to start applying AI considerations to most government services since digital tech is showing up in most government activities.</a:t>
            </a:r>
            <a:endParaRPr lang="en-US" sz="1200"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5E5A-2AD5-5546-8E1A-9921DCE557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42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5E5A-2AD5-5546-8E1A-9921DCE557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21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ctr">
              <a:spcBef>
                <a:spcPts val="600"/>
              </a:spcBef>
              <a:spcAft>
                <a:spcPts val="300"/>
              </a:spcAft>
            </a:pPr>
            <a:r>
              <a:rPr lang="en-US" sz="1400" b="1" kern="1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 fontAlgn="base">
              <a:spcBef>
                <a:spcPts val="1200"/>
              </a:spcBef>
              <a:spcAft>
                <a:spcPts val="300"/>
              </a:spcAft>
              <a:buSzPts val="1200"/>
              <a:buFont typeface="Times New Roman" panose="02020603050405020304" pitchFamily="18" charset="0"/>
              <a:buAutoNum type="romanUcPeriod"/>
              <a:tabLst>
                <a:tab pos="274320"/>
              </a:tabLst>
            </a:pPr>
            <a:r>
              <a:rPr lang="en-US" sz="1200" b="1" u="none" strike="noStrike" kern="1400">
                <a:ln>
                  <a:noFill/>
                </a:ln>
                <a:effectLst>
                  <a:outerShdw sx="0" sy="0">
                    <a:srgbClr val="000000"/>
                  </a:outerShdw>
                </a:effectLst>
                <a:latin typeface="Calibri" panose="020f0502020204030204" pitchFamily="34" charset="0"/>
                <a:ea typeface="Courier New" panose="02070309020205020404" pitchFamily="49" charset="0"/>
              </a:rPr>
              <a:t>Operational Efficiency and Automation</a:t>
            </a:r>
            <a:r>
              <a:rPr lang="en-US" sz="1200" b="1" u="none" strike="noStrike" kern="1400">
                <a:ln>
                  <a:noFill/>
                </a:ln>
                <a:effectLst>
                  <a:outerShdw sx="0" sy="0">
                    <a:srgbClr val="000000"/>
                  </a:outerShdw>
                </a:effectLst>
                <a:latin typeface="Calibri" panose="020f0502020204030204" pitchFamily="34" charset="0"/>
              </a:rPr>
              <a:t>:</a:t>
            </a: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  <a:tabLst>
                <a:tab pos="502920"/>
              </a:tabLst>
            </a:pPr>
            <a:r>
              <a:rPr lang="en-US" sz="1200" b="1" kern="1400">
                <a:effectLst/>
                <a:latin typeface="Candara" panose="020e0502030303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Process Automation: AI streamlines routine tasks, such as managing utility services, traffic flow, and waste collection. </a:t>
            </a:r>
            <a:r>
              <a:rPr lang="en-US" sz="1200" b="1" u="sng" kern="0">
                <a:solidFill>
                  <a:srgbClr val="0000FF"/>
                </a:solidFill>
                <a:effectLst/>
                <a:latin typeface="Candara" panose="020e0502030303020204" pitchFamily="34" charset="0"/>
                <a:ea typeface="Courier New" panose="02070309020205020404" pitchFamily="49" charset="0"/>
                <a:cs typeface="Courier New" panose="02070309020205020404" pitchFamily="49" charset="0"/>
                <a:hlinkClick r:id="rId3"/>
              </a:rPr>
              <a:t>It optimizes resource allocation and enhances operational efficiency </a:t>
            </a:r>
            <a:r>
              <a:rPr lang="en-US" sz="1200" b="1" u="sng" kern="0" baseline="30000">
                <a:solidFill>
                  <a:srgbClr val="0000FF"/>
                </a:solidFill>
                <a:effectLst/>
                <a:latin typeface="Candara" panose="020e0502030303020204" pitchFamily="34" charset="0"/>
                <a:ea typeface="Courier New" panose="02070309020205020404" pitchFamily="49" charset="0"/>
                <a:cs typeface="Courier New" panose="02070309020205020404" pitchFamily="49" charset="0"/>
                <a:hlinkClick r:id="rId3"/>
              </a:rPr>
              <a:t>1</a:t>
            </a:r>
            <a:r>
              <a:rPr lang="en-US" sz="1200" b="1" kern="1400">
                <a:effectLst/>
                <a:latin typeface="Candara" panose="020e0502030303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n-US" sz="1200" b="1">
              <a:effectLst/>
              <a:latin typeface="Candara" panose="020e0502030303020204" pitchFamily="34" charset="0"/>
              <a:ea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  <a:tabLst>
                <a:tab pos="502920"/>
              </a:tabLst>
            </a:pPr>
            <a:r>
              <a:rPr lang="en-US" sz="1200" b="1" kern="1400">
                <a:effectLst/>
                <a:latin typeface="Candara" panose="020e0502030303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Predictive Maintenance: AI can predict equipment failures (e.g., water pumps, streetlights) and schedule maintenance proactively, reducing downtime and costs.</a:t>
            </a:r>
            <a:endParaRPr lang="en-US" sz="1200" b="1">
              <a:effectLst/>
              <a:latin typeface="Candara" panose="020e0502030303020204" pitchFamily="34" charset="0"/>
              <a:ea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marR="0" lvl="0" indent="-342900" fontAlgn="base">
              <a:spcBef>
                <a:spcPts val="1200"/>
              </a:spcBef>
              <a:spcAft>
                <a:spcPts val="300"/>
              </a:spcAft>
              <a:buSzPts val="1200"/>
              <a:buFont typeface="Times New Roman" panose="02020603050405020304" pitchFamily="18" charset="0"/>
              <a:buAutoNum type="romanUcPeriod"/>
              <a:tabLst>
                <a:tab pos="274320"/>
              </a:tabLst>
            </a:pPr>
            <a:r>
              <a:rPr lang="en-US" sz="1200" b="1" u="none" strike="noStrike" kern="1400">
                <a:ln>
                  <a:noFill/>
                </a:ln>
                <a:effectLst>
                  <a:outerShdw sx="0" sy="0">
                    <a:srgbClr val="000000"/>
                  </a:outerShdw>
                </a:effectLst>
                <a:latin typeface="Calibri" panose="020f0502020204030204" pitchFamily="34" charset="0"/>
                <a:ea typeface="Courier New" panose="02070309020205020404" pitchFamily="49" charset="0"/>
              </a:rPr>
              <a:t>Urban Planning and Infrastructure</a:t>
            </a:r>
            <a:r>
              <a:rPr lang="en-US" sz="1200" b="1" u="none" strike="noStrike" kern="1400">
                <a:ln>
                  <a:noFill/>
                </a:ln>
                <a:effectLst>
                  <a:outerShdw sx="0" sy="0">
                    <a:srgbClr val="000000"/>
                  </a:outerShdw>
                </a:effectLst>
                <a:latin typeface="Calibri" panose="020f0502020204030204" pitchFamily="34" charset="0"/>
              </a:rPr>
              <a:t>:</a:t>
            </a: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  <a:tabLst>
                <a:tab pos="502920"/>
              </a:tabLst>
            </a:pPr>
            <a:r>
              <a:rPr lang="en-US" sz="1200" b="1" kern="1400">
                <a:effectLst/>
                <a:latin typeface="Candara" panose="020e0502030303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Traffic Management: AI-powered traffic control systems optimize signal timings, reduce congestion, and improve overall mobility.</a:t>
            </a:r>
            <a:endParaRPr lang="en-US" sz="1200" b="1">
              <a:effectLst/>
              <a:latin typeface="Candara" panose="020e0502030303020204" pitchFamily="34" charset="0"/>
              <a:ea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  <a:tabLst>
                <a:tab pos="502920"/>
              </a:tabLst>
            </a:pPr>
            <a:r>
              <a:rPr lang="en-US" sz="1200" b="1" kern="1400">
                <a:effectLst/>
                <a:latin typeface="Candara" panose="020e0502030303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Energy Consumption: AI analyzes data to optimize energy usage in public buildings and street lighting.</a:t>
            </a:r>
            <a:endParaRPr lang="en-US" sz="1200" b="1">
              <a:effectLst/>
              <a:latin typeface="Candara" panose="020e0502030303020204" pitchFamily="34" charset="0"/>
              <a:ea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  <a:tabLst>
                <a:tab pos="502920"/>
              </a:tabLst>
            </a:pPr>
            <a:r>
              <a:rPr lang="en-US" sz="1200" b="1" kern="1400">
                <a:effectLst/>
                <a:latin typeface="Candara" panose="020e0502030303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Smart Grids: AI helps manage electricity distribution, load balancing, and renewable energy integration.</a:t>
            </a:r>
            <a:endParaRPr lang="en-US" sz="1200" b="1">
              <a:effectLst/>
              <a:latin typeface="Candara" panose="020e0502030303020204" pitchFamily="34" charset="0"/>
              <a:ea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marR="0" lvl="0" indent="-342900" fontAlgn="base">
              <a:spcBef>
                <a:spcPts val="1200"/>
              </a:spcBef>
              <a:spcAft>
                <a:spcPts val="300"/>
              </a:spcAft>
              <a:buSzPts val="1200"/>
              <a:buFont typeface="Times New Roman" panose="02020603050405020304" pitchFamily="18" charset="0"/>
              <a:buAutoNum type="romanUcPeriod"/>
              <a:tabLst>
                <a:tab pos="274320"/>
              </a:tabLst>
            </a:pPr>
            <a:r>
              <a:rPr lang="en-US" sz="1200" b="1" u="none" strike="noStrike" kern="1400">
                <a:ln>
                  <a:noFill/>
                </a:ln>
                <a:effectLst>
                  <a:outerShdw sx="0" sy="0">
                    <a:srgbClr val="000000"/>
                  </a:outerShdw>
                </a:effectLst>
                <a:latin typeface="Calibri" panose="020f0502020204030204" pitchFamily="34" charset="0"/>
                <a:ea typeface="Courier New" panose="02070309020205020404" pitchFamily="49" charset="0"/>
              </a:rPr>
              <a:t>Public Safety and Emergency Response</a:t>
            </a:r>
            <a:r>
              <a:rPr lang="en-US" sz="1200" b="1" u="none" strike="noStrike" kern="1400">
                <a:ln>
                  <a:noFill/>
                </a:ln>
                <a:effectLst>
                  <a:outerShdw sx="0" sy="0">
                    <a:srgbClr val="000000"/>
                  </a:outerShdw>
                </a:effectLst>
                <a:latin typeface="Calibri" panose="020f0502020204030204" pitchFamily="34" charset="0"/>
              </a:rPr>
              <a:t>:</a:t>
            </a: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  <a:tabLst>
                <a:tab pos="502920"/>
              </a:tabLst>
            </a:pPr>
            <a:r>
              <a:rPr lang="en-US" sz="1200" b="1" kern="1400">
                <a:effectLst/>
                <a:latin typeface="Candara" panose="020e0502030303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Predictive Policing: AI analyzes crime data to predict hotspots and allocate police resources effectively.</a:t>
            </a:r>
            <a:endParaRPr lang="en-US" sz="1200" b="1">
              <a:effectLst/>
              <a:latin typeface="Candara" panose="020e0502030303020204" pitchFamily="34" charset="0"/>
              <a:ea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  <a:tabLst>
                <a:tab pos="502920"/>
              </a:tabLst>
            </a:pPr>
            <a:r>
              <a:rPr lang="en-US" sz="1200" b="1" kern="1400">
                <a:effectLst/>
                <a:latin typeface="Candara" panose="020e0502030303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Emergency Dispatch: AI assists in prioritizing emergency calls and dispatching responders efficiently.</a:t>
            </a:r>
            <a:endParaRPr lang="en-US" sz="1200" b="1">
              <a:effectLst/>
              <a:latin typeface="Candara" panose="020e0502030303020204" pitchFamily="34" charset="0"/>
              <a:ea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  <a:tabLst>
                <a:tab pos="502920"/>
              </a:tabLst>
            </a:pPr>
            <a:r>
              <a:rPr lang="en-US" sz="1200" b="1" kern="1400">
                <a:effectLst/>
                <a:latin typeface="Candara" panose="020e0502030303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Natural Disaster Preparedness: AI models predict floods, earthquakes, and other disasters, aiding evacuation planning.</a:t>
            </a:r>
            <a:endParaRPr lang="en-US" sz="1200" b="1">
              <a:effectLst/>
              <a:latin typeface="Candara" panose="020e0502030303020204" pitchFamily="34" charset="0"/>
              <a:ea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marR="0" lvl="0" indent="-342900" fontAlgn="base">
              <a:spcBef>
                <a:spcPts val="1200"/>
              </a:spcBef>
              <a:spcAft>
                <a:spcPts val="300"/>
              </a:spcAft>
              <a:buSzPts val="1200"/>
              <a:buFont typeface="Times New Roman" panose="02020603050405020304" pitchFamily="18" charset="0"/>
              <a:buAutoNum type="romanUcPeriod"/>
              <a:tabLst>
                <a:tab pos="274320"/>
              </a:tabLst>
            </a:pPr>
            <a:r>
              <a:rPr lang="en-US" sz="1200" b="1" u="none" strike="noStrike" kern="1400">
                <a:ln>
                  <a:noFill/>
                </a:ln>
                <a:effectLst>
                  <a:outerShdw sx="0" sy="0">
                    <a:srgbClr val="000000"/>
                  </a:outerShdw>
                </a:effectLst>
                <a:latin typeface="Calibri" panose="020f0502020204030204" pitchFamily="34" charset="0"/>
                <a:ea typeface="Courier New" panose="02070309020205020404" pitchFamily="49" charset="0"/>
              </a:rPr>
              <a:t>Citizen Services and Engagement</a:t>
            </a:r>
            <a:r>
              <a:rPr lang="en-US" sz="1200" b="1" u="none" strike="noStrike" kern="1400">
                <a:ln>
                  <a:noFill/>
                </a:ln>
                <a:effectLst>
                  <a:outerShdw sx="0" sy="0">
                    <a:srgbClr val="000000"/>
                  </a:outerShdw>
                </a:effectLst>
                <a:latin typeface="Calibri" panose="020f0502020204030204" pitchFamily="34" charset="0"/>
              </a:rPr>
              <a:t>:</a:t>
            </a: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  <a:tabLst>
                <a:tab pos="502920"/>
              </a:tabLst>
            </a:pPr>
            <a:r>
              <a:rPr lang="en-US" sz="1200" b="1" kern="1400">
                <a:effectLst/>
                <a:latin typeface="Candara" panose="020e0502030303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Chatbots and Virtual Assistants: AI-powered chatbots handle citizen inquiries, service requests, and appointment scheduling.</a:t>
            </a:r>
            <a:endParaRPr lang="en-US" sz="1200" b="1">
              <a:effectLst/>
              <a:latin typeface="Candara" panose="020e0502030303020204" pitchFamily="34" charset="0"/>
              <a:ea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  <a:tabLst>
                <a:tab pos="502920"/>
              </a:tabLst>
            </a:pPr>
            <a:r>
              <a:rPr lang="en-US" sz="1200" b="1" kern="1400">
                <a:effectLst/>
                <a:latin typeface="Candara" panose="020e0502030303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Personalized Services: AI tailors services based on individual needs, such as personalized transit routes or health recommendations.</a:t>
            </a:r>
            <a:endParaRPr lang="en-US" sz="1200" b="1">
              <a:effectLst/>
              <a:latin typeface="Candara" panose="020e0502030303020204" pitchFamily="34" charset="0"/>
              <a:ea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  <a:tabLst>
                <a:tab pos="502920"/>
              </a:tabLst>
            </a:pPr>
            <a:r>
              <a:rPr lang="en-US" sz="1200" b="1" kern="1400">
                <a:effectLst/>
                <a:latin typeface="Candara" panose="020e0502030303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Social Services: AI assesses eligibility for benefits and identifies vulnerable populations.</a:t>
            </a:r>
            <a:endParaRPr lang="en-US" sz="1200" b="1">
              <a:effectLst/>
              <a:latin typeface="Candara" panose="020e0502030303020204" pitchFamily="34" charset="0"/>
              <a:ea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marR="0" lvl="0" indent="-342900" fontAlgn="base">
              <a:spcBef>
                <a:spcPts val="1200"/>
              </a:spcBef>
              <a:spcAft>
                <a:spcPts val="300"/>
              </a:spcAft>
              <a:buSzPts val="1200"/>
              <a:buFont typeface="Times New Roman" panose="02020603050405020304" pitchFamily="18" charset="0"/>
              <a:buAutoNum type="romanUcPeriod"/>
              <a:tabLst>
                <a:tab pos="274320"/>
              </a:tabLst>
            </a:pPr>
            <a:r>
              <a:rPr lang="en-US" sz="1200" b="1" u="none" strike="noStrike" kern="1400">
                <a:ln>
                  <a:noFill/>
                </a:ln>
                <a:effectLst>
                  <a:outerShdw sx="0" sy="0">
                    <a:srgbClr val="000000"/>
                  </a:outerShdw>
                </a:effectLst>
                <a:latin typeface="Calibri" panose="020f0502020204030204" pitchFamily="34" charset="0"/>
                <a:ea typeface="Courier New" panose="02070309020205020404" pitchFamily="49" charset="0"/>
              </a:rPr>
              <a:t>Environmental Sustainability</a:t>
            </a:r>
            <a:r>
              <a:rPr lang="en-US" sz="1200" b="1" u="none" strike="noStrike" kern="1400">
                <a:ln>
                  <a:noFill/>
                </a:ln>
                <a:effectLst>
                  <a:outerShdw sx="0" sy="0">
                    <a:srgbClr val="000000"/>
                  </a:outerShdw>
                </a:effectLst>
                <a:latin typeface="Calibri" panose="020f0502020204030204" pitchFamily="34" charset="0"/>
              </a:rPr>
              <a:t>:</a:t>
            </a: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  <a:tabLst>
                <a:tab pos="502920"/>
              </a:tabLst>
            </a:pPr>
            <a:r>
              <a:rPr lang="en-US" sz="1200" b="1" kern="1400">
                <a:effectLst/>
                <a:latin typeface="Candara" panose="020e0502030303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Air and Water Quality Monitoring: AI analyzes sensor data to detect pollution levels and trigger alerts.</a:t>
            </a:r>
            <a:endParaRPr lang="en-US" sz="1200" b="1">
              <a:effectLst/>
              <a:latin typeface="Candara" panose="020e0502030303020204" pitchFamily="34" charset="0"/>
              <a:ea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  <a:tabLst>
                <a:tab pos="502920"/>
              </a:tabLst>
            </a:pPr>
            <a:r>
              <a:rPr lang="en-US" sz="1200" b="1" kern="1400">
                <a:effectLst/>
                <a:latin typeface="Candara" panose="020e0502030303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Green Initiatives: AI supports urban forestry, waste reduction, and sustainable practices.</a:t>
            </a:r>
            <a:endParaRPr lang="en-US" sz="1200" b="1">
              <a:effectLst/>
              <a:latin typeface="Candara" panose="020e0502030303020204" pitchFamily="34" charset="0"/>
              <a:ea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marR="0" lvl="0" indent="-342900" fontAlgn="base">
              <a:spcBef>
                <a:spcPts val="1200"/>
              </a:spcBef>
              <a:spcAft>
                <a:spcPts val="300"/>
              </a:spcAft>
              <a:buSzPts val="1200"/>
              <a:buFont typeface="Times New Roman" panose="02020603050405020304" pitchFamily="18" charset="0"/>
              <a:buAutoNum type="romanUcPeriod"/>
              <a:tabLst>
                <a:tab pos="274320"/>
              </a:tabLst>
            </a:pPr>
            <a:r>
              <a:rPr lang="en-US" sz="1200" b="1" u="none" strike="noStrike" kern="1400">
                <a:ln>
                  <a:noFill/>
                </a:ln>
                <a:effectLst>
                  <a:outerShdw sx="0" sy="0">
                    <a:srgbClr val="000000"/>
                  </a:outerShdw>
                </a:effectLst>
                <a:latin typeface="Calibri" panose="020f0502020204030204" pitchFamily="34" charset="0"/>
                <a:ea typeface="Courier New" panose="02070309020205020404" pitchFamily="49" charset="0"/>
              </a:rPr>
              <a:t>Healthcare and Public Health</a:t>
            </a:r>
            <a:r>
              <a:rPr lang="en-US" sz="1200" b="1" u="none" strike="noStrike" kern="1400">
                <a:ln>
                  <a:noFill/>
                </a:ln>
                <a:effectLst>
                  <a:outerShdw sx="0" sy="0">
                    <a:srgbClr val="000000"/>
                  </a:outerShdw>
                </a:effectLst>
                <a:latin typeface="Calibri" panose="020f0502020204030204" pitchFamily="34" charset="0"/>
              </a:rPr>
              <a:t>:</a:t>
            </a: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  <a:tabLst>
                <a:tab pos="502920"/>
              </a:tabLst>
            </a:pPr>
            <a:r>
              <a:rPr lang="en-US" sz="1200" b="1" kern="1400">
                <a:effectLst/>
                <a:latin typeface="Candara" panose="020e0502030303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Health Monitoring: AI tracks disease outbreaks, monitors hospital capacity, and predicts health trends.</a:t>
            </a:r>
            <a:endParaRPr lang="en-US" sz="1200" b="1">
              <a:effectLst/>
              <a:latin typeface="Candara" panose="020e0502030303020204" pitchFamily="34" charset="0"/>
              <a:ea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  <a:tabLst>
                <a:tab pos="502920"/>
              </a:tabLst>
            </a:pPr>
            <a:r>
              <a:rPr lang="en-US" sz="1200" b="1" kern="1400">
                <a:effectLst/>
                <a:latin typeface="Candara" panose="020e0502030303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Healthcare Resource Allocation: AI optimizes healthcare facility locations and staffing.</a:t>
            </a:r>
            <a:endParaRPr lang="en-US" sz="1200" b="1">
              <a:effectLst/>
              <a:latin typeface="Candara" panose="020e0502030303020204" pitchFamily="34" charset="0"/>
              <a:ea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marR="0" lvl="0" indent="-342900" fontAlgn="base">
              <a:spcBef>
                <a:spcPts val="1200"/>
              </a:spcBef>
              <a:spcAft>
                <a:spcPts val="300"/>
              </a:spcAft>
              <a:buSzPts val="1200"/>
              <a:buFont typeface="Times New Roman" panose="02020603050405020304" pitchFamily="18" charset="0"/>
              <a:buAutoNum type="romanUcPeriod"/>
              <a:tabLst>
                <a:tab pos="274320"/>
              </a:tabLst>
            </a:pPr>
            <a:r>
              <a:rPr lang="en-US" sz="1200" b="1" u="none" strike="noStrike" kern="1400">
                <a:ln>
                  <a:noFill/>
                </a:ln>
                <a:effectLst>
                  <a:outerShdw sx="0" sy="0">
                    <a:srgbClr val="000000"/>
                  </a:outerShdw>
                </a:effectLst>
                <a:latin typeface="Calibri" panose="020f0502020204030204" pitchFamily="34" charset="0"/>
                <a:ea typeface="Courier New" panose="02070309020205020404" pitchFamily="49" charset="0"/>
              </a:rPr>
              <a:t>Data-Driven Decision-Making</a:t>
            </a:r>
            <a:r>
              <a:rPr lang="en-US" sz="1200" b="1" u="none" strike="noStrike" kern="1400">
                <a:ln>
                  <a:noFill/>
                </a:ln>
                <a:effectLst>
                  <a:outerShdw sx="0" sy="0">
                    <a:srgbClr val="000000"/>
                  </a:outerShdw>
                </a:effectLst>
                <a:latin typeface="Calibri" panose="020f0502020204030204" pitchFamily="34" charset="0"/>
              </a:rPr>
              <a:t>:</a:t>
            </a: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  <a:tabLst>
                <a:tab pos="502920"/>
              </a:tabLst>
            </a:pPr>
            <a:r>
              <a:rPr lang="en-US" sz="1200" b="1" kern="1400">
                <a:effectLst/>
                <a:latin typeface="Candara" panose="020e0502030303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Data Analytics: AI processes vast datasets to inform policy decisions, budget allocation, and service improvements.</a:t>
            </a:r>
            <a:endParaRPr lang="en-US" sz="1200" b="1">
              <a:effectLst/>
              <a:latin typeface="Candara" panose="020e0502030303020204" pitchFamily="34" charset="0"/>
              <a:ea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  <a:tabLst>
                <a:tab pos="502920"/>
              </a:tabLst>
            </a:pPr>
            <a:r>
              <a:rPr lang="en-US" sz="1200" b="1" kern="1400">
                <a:effectLst/>
                <a:latin typeface="Candara" panose="020e0502030303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Performance Metrics: AI provides real-time insights into service delivery and citizen satisfaction.</a:t>
            </a:r>
            <a:endParaRPr lang="en-US" sz="1200" b="1">
              <a:effectLst/>
              <a:latin typeface="Candara" panose="020e0502030303020204" pitchFamily="34" charset="0"/>
              <a:ea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5E5A-2AD5-5546-8E1A-9921DCE557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38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5E5A-2AD5-5546-8E1A-9921DCE557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00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5E5A-2AD5-5546-8E1A-9921DCE557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38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" indent="0">
              <a:buNone/>
            </a:pPr>
            <a:r>
              <a:rPr lang="en-US" sz="1200"/>
              <a:t>Public policies set the strategic direction, legal framework, and priorities for the government. </a:t>
            </a:r>
          </a:p>
          <a:p>
            <a:pPr marL="91440" indent="0">
              <a:buNone/>
            </a:pPr>
            <a:r>
              <a:rPr lang="en-US" sz="1200"/>
              <a:t>Agency management policies focus on the internal operations and procedures of individual agencies in line with those overarching public policies.</a:t>
            </a:r>
          </a:p>
          <a:p>
            <a:pPr marL="91440" indent="0">
              <a:buNone/>
            </a:pPr>
            <a:r>
              <a:rPr lang="en-US" sz="1200"/>
              <a:t>Overlapping issue: when execution of public policies may public actions that may involve AI technology: IoT and big data use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5E5A-2AD5-5546-8E1A-9921DCE557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73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5E5A-2AD5-5546-8E1A-9921DCE557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62562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image" Target="../media/image1.png" /><Relationship Id="rId3" Type="http://schemas.openxmlformats.org/officeDocument/2006/relationships/image" Target="../media/image4.png" /><Relationship Id="rId4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image" Target="../media/image5.png" /><Relationship Id="rId3" Type="http://schemas.openxmlformats.org/officeDocument/2006/relationships/image" Target="../media/image3.png" /><Relationship Id="rId4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image" Target="../media/image1.png" /><Relationship Id="rId3" Type="http://schemas.openxmlformats.org/officeDocument/2006/relationships/image" Target="../media/image4.png" /><Relationship Id="rId4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png" /><Relationship Id="rId2" Type="http://schemas.openxmlformats.org/officeDocument/2006/relationships/image" Target="../media/image7.png" /><Relationship Id="rId3" Type="http://schemas.openxmlformats.org/officeDocument/2006/relationships/image" Target="../media/image8.png" /><Relationship Id="rId4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png" /><Relationship Id="rId2" Type="http://schemas.openxmlformats.org/officeDocument/2006/relationships/image" Target="../media/image7.png" /><Relationship Id="rId3" Type="http://schemas.openxmlformats.org/officeDocument/2006/relationships/image" Target="../media/image8.png" /><Relationship Id="rId4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png" /><Relationship Id="rId2" Type="http://schemas.openxmlformats.org/officeDocument/2006/relationships/image" Target="../media/image6.png" /><Relationship Id="rId3" Type="http://schemas.openxmlformats.org/officeDocument/2006/relationships/image" Target="../media/image8.png" /><Relationship Id="rId4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png" /><Relationship Id="rId2" Type="http://schemas.openxmlformats.org/officeDocument/2006/relationships/image" Target="../media/image6.png" /><Relationship Id="rId3" Type="http://schemas.openxmlformats.org/officeDocument/2006/relationships/image" Target="../media/image8.png" /><Relationship Id="rId4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png" /><Relationship Id="rId2" Type="http://schemas.openxmlformats.org/officeDocument/2006/relationships/image" Target="../media/image6.png" /><Relationship Id="rId3" Type="http://schemas.openxmlformats.org/officeDocument/2006/relationships/image" Target="../media/image8.png" /><Relationship Id="rId4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title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2AB0A-ABEA-3973-1A86-A3AA2E9F3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72098"/>
            <a:ext cx="10204704" cy="1551262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066A-62BE-F642-164A-7DBDE8329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046216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570180-B32B-C7AF-5EB3-870E4C5DBA6B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696322" y="701007"/>
            <a:ext cx="7567387" cy="17710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3F77DF-D02D-0923-8BCB-39182B9A30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3529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A1A4F-A877-4FB2-7ED8-7FB8B075E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87D868-3F8C-7223-7B7F-79C5CF63A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480538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divider 1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2AB0A-ABEA-3973-1A86-A3AA2E9F3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77440"/>
            <a:ext cx="10204704" cy="164592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066A-62BE-F642-164A-7DBDE8329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371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47A065-CAEA-DB78-386A-57A765AAD95D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EBB375-59AE-2331-47CF-E3EBECD96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38243" y="5816198"/>
            <a:ext cx="2737757" cy="64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9066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section divider 2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A0DF7F-1CA5-FD66-F5B8-B12CBC9DF3EB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3EC718-5A6C-EE0A-1DCD-DEFBC186EB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7616" y="5760720"/>
            <a:ext cx="2921000" cy="762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35AC90F-BA2E-C833-4A81-99403BF05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77440"/>
            <a:ext cx="10204704" cy="164592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DDAFD94-9B6D-982F-022F-1E37D56AF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371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130948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 dark background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0EE76-E34B-0A7F-FE8B-892C636D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 baseline="0">
                <a:solidFill>
                  <a:schemeClr val="bg1"/>
                </a:solidFill>
                <a:latin typeface="Lato Black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76E-821F-3D15-EFAB-D8397D2A5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77440"/>
            <a:ext cx="10204704" cy="29718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89AE22-784A-F130-D222-256E5305E9C1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0548C1-256A-5A55-FB28-B27863220C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38243" y="5816198"/>
            <a:ext cx="2737757" cy="64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6581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 on white">
    <p:bg>
      <p:bgPr>
        <a:blipFill dpi="0" rotWithShape="1">
          <a:blip r:embed="rId3">
            <a:alphaModFix amt="25466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2D00F2E-DB11-D402-78F3-24380A597D65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914400" y="5993237"/>
            <a:ext cx="1789245" cy="2988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00EE76-E34B-0A7F-FE8B-892C636D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76E-821F-3D15-EFAB-D8397D2A5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77440"/>
            <a:ext cx="10204704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3157B6-D790-C92A-79CF-52733D4FB2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39912" y="5816847"/>
            <a:ext cx="273488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7034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itle and two blocks content">
    <p:bg>
      <p:bgPr>
        <a:blipFill dpi="0" rotWithShape="1">
          <a:blip r:embed="rId3">
            <a:alphaModFix amt="25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3A6CB-1115-E3F6-9A68-2E81A61D9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98206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A43F7-FDBC-39D1-C8DA-A8E027F9A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377440"/>
            <a:ext cx="4866132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61839-701E-49D1-765D-9055617C8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2377440"/>
            <a:ext cx="4866132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2514F7-B3CA-DCBB-347E-A597CECE5320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914400" y="5993237"/>
            <a:ext cx="1789245" cy="2988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B0A50C-7075-2899-7A3D-468CC009B5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39912" y="5816847"/>
            <a:ext cx="273488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0054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 content left">
    <p:bg>
      <p:bgPr>
        <a:blipFill dpi="0" rotWithShape="1">
          <a:blip r:embed="rId3">
            <a:alphaModFix amt="25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3A6CB-1115-E3F6-9A68-2E81A61D9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4866132" cy="118872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98206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A43F7-FDBC-39D1-C8DA-A8E027F9A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377440"/>
            <a:ext cx="4866132" cy="2971800"/>
          </a:xfrm>
        </p:spPr>
        <p:txBody>
          <a:bodyPr/>
          <a:lstStyle>
            <a:lvl1pPr marL="2286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1pPr>
            <a:lvl2pPr marL="6858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2pPr>
            <a:lvl3pPr marL="11430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3pPr>
            <a:lvl4pPr marL="16002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4pPr>
            <a:lvl5pPr marL="20574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4393D0-CF80-1B6A-0B3F-DE9EDDDCD3B6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912" y="5816847"/>
            <a:ext cx="2734889" cy="640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77920B-4D30-0368-73E7-EFC1AACB35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5993237"/>
            <a:ext cx="1789245" cy="29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8338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 white">
    <p:bg>
      <p:bgPr>
        <a:blipFill dpi="0" rotWithShape="1">
          <a:blip r:embed="rId3">
            <a:alphaModFix amt="25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8CFF-6142-FCF5-594F-85F8C6FC1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8206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1B7C9F-B8F8-1F30-42FF-BB7DD2FFB17E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912" y="5816847"/>
            <a:ext cx="2734889" cy="640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0B5820-BFAA-D4E1-61A3-B348D6C346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5993237"/>
            <a:ext cx="1789245" cy="29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1786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title on white">
    <p:bg>
      <p:bgPr>
        <a:blipFill dpi="0" rotWithShape="1">
          <a:blip r:embed="rId3">
            <a:alphaModFix amt="25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1B7C9F-B8F8-1F30-42FF-BB7DD2FFB17E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912" y="5816847"/>
            <a:ext cx="2734889" cy="640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0B5820-BFAA-D4E1-61A3-B348D6C346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5993237"/>
            <a:ext cx="1789245" cy="29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5179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A72AB5-2D61-E791-3C5A-2889D3855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200132" cy="11887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22004-5CF5-C111-0323-2D4DC3F09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377440"/>
            <a:ext cx="10204704" cy="320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538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55" r:id="rId3"/>
    <p:sldLayoutId id="2147483650" r:id="rId4"/>
    <p:sldLayoutId id="2147483656" r:id="rId5"/>
    <p:sldLayoutId id="2147483652" r:id="rId6"/>
    <p:sldLayoutId id="2147483659" r:id="rId7"/>
    <p:sldLayoutId id="2147483654" r:id="rId8"/>
    <p:sldLayoutId id="2147483663" r:id="rId9"/>
    <p:sldLayoutId id="2147483664" r:id="rId10"/>
  </p:sldLayoutIdLst>
  <p:transition/>
  <p:timing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600" b="1" i="0" kern="1200">
          <a:solidFill>
            <a:srgbClr val="982068"/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1pPr>
    </p:titleStyle>
    <p:bodyStyle>
      <a:lvl1pPr marL="228600" indent="-13716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rgbClr val="642265"/>
        </a:buClr>
        <a:buSzPct val="8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642265"/>
        </a:buClr>
        <a:buSzPct val="8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642265"/>
        </a:buClr>
        <a:buSzPct val="8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642265"/>
        </a:buClr>
        <a:buSzPct val="8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642265"/>
        </a:buClr>
        <a:buSzPct val="8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9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0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10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5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7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8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hyperlink" Target="https://pollev.com/techcity" TargetMode="Ex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9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21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11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23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24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1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9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4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5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6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8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87A8-7650-D4F0-9EDB-4B95E777F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560320"/>
            <a:ext cx="10204704" cy="1371600"/>
          </a:xfrm>
        </p:spPr>
        <p:txBody>
          <a:bodyPr/>
          <a:lstStyle/>
          <a:p>
            <a:r>
              <a:rPr lang="en-US"/>
              <a:t>Public Policy and AI: </a:t>
            </a:r>
            <a:br>
              <a:rPr lang="en-US"/>
            </a:br>
            <a:r>
              <a:rPr lang="en-US"/>
              <a:t>Implications for Local Government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506AA-AA05-1CC8-9D9A-F47235C9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3188" y="4248253"/>
            <a:ext cx="10787449" cy="190541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400"/>
              <a:t>Marc Pfeiffer, Associate Director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/>
              <a:t>Bloustein Local, Center for Urban Policy Research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/>
              <a:t>Bloustein School of Planning and Public Policy, Rutgers University</a:t>
            </a:r>
          </a:p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sz="2000"/>
              <a:t>With help from some friends: Gen AI ChatBots </a:t>
            </a:r>
            <a:r>
              <a:rPr lang="en-US" sz="2000" i="1"/>
              <a:t>Claude, Gemini, and CoPilot</a:t>
            </a:r>
            <a:endParaRPr lang="en-US" sz="2400" i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14A6E0-F984-D54B-B37A-D303C2C0F629}"/>
              </a:ext>
            </a:extLst>
          </p:cNvPr>
          <p:cNvSpPr txBox="1"/>
          <p:nvPr/>
        </p:nvSpPr>
        <p:spPr>
          <a:xfrm>
            <a:off x="9304638" y="59312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A4469B-7845-618B-AE6C-692CD433CC7B}"/>
              </a:ext>
            </a:extLst>
          </p:cNvPr>
          <p:cNvSpPr txBox="1"/>
          <p:nvPr/>
        </p:nvSpPr>
        <p:spPr>
          <a:xfrm>
            <a:off x="-1007165" y="28094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76384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F4F61-F35C-701E-A5F6-D9B7D70B7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61930"/>
            <a:ext cx="10668000" cy="594360"/>
          </a:xfrm>
        </p:spPr>
        <p:txBody>
          <a:bodyPr/>
          <a:lstStyle/>
          <a:p>
            <a:r>
              <a:rPr lang="en-US"/>
              <a:t>Adopting technology has public policy implications.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70060-7C00-6423-4CB3-A45652BBF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78605"/>
            <a:ext cx="10667999" cy="4764385"/>
          </a:xfrm>
        </p:spPr>
        <p:txBody>
          <a:bodyPr/>
          <a:lstStyle/>
          <a:p>
            <a:pPr marL="91440" indent="0">
              <a:buNone/>
            </a:pPr>
            <a:r>
              <a:rPr lang="en-US" sz="2400" b="1"/>
              <a:t>What are some public policies that need to be considered when deploying an AI (or any technology) tech?</a:t>
            </a:r>
          </a:p>
          <a:p>
            <a:r>
              <a:rPr lang="en-US" sz="2400"/>
              <a:t>Ensure ethical and equitable tech use</a:t>
            </a:r>
          </a:p>
          <a:p>
            <a:r>
              <a:rPr lang="en-US" sz="2400"/>
              <a:t>Establish and maintain public trust</a:t>
            </a:r>
          </a:p>
          <a:p>
            <a:r>
              <a:rPr lang="en-US" sz="2400"/>
              <a:t>Oversee the effectiveness of tech use</a:t>
            </a:r>
          </a:p>
          <a:p>
            <a:r>
              <a:rPr lang="en-US" sz="2400"/>
              <a:t>Identify and address environmental and sustainability concerns</a:t>
            </a:r>
          </a:p>
          <a:p>
            <a:r>
              <a:rPr lang="en-US" sz="2400"/>
              <a:t>Understand the costs, benefits, and returns on the investment</a:t>
            </a:r>
          </a:p>
          <a:p>
            <a:r>
              <a:rPr lang="en-US" sz="2400"/>
              <a:t>Ensure a process to identify issues to be addressed and how to manage them</a:t>
            </a:r>
          </a:p>
          <a:p>
            <a:pPr marL="9144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76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8F619-60AB-88CA-E9D4-A99CF2A24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16" y="546265"/>
            <a:ext cx="11528853" cy="748145"/>
          </a:xfrm>
        </p:spPr>
        <p:txBody>
          <a:bodyPr/>
          <a:lstStyle/>
          <a:p>
            <a:r>
              <a:rPr lang="en-US"/>
              <a:t>Public policies are not necessarily management policies.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8D7FF-1EE2-86ED-5DB9-C30260B73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3169"/>
            <a:ext cx="10204704" cy="4334493"/>
          </a:xfrm>
        </p:spPr>
        <p:txBody>
          <a:bodyPr/>
          <a:lstStyle/>
          <a:p>
            <a:pPr marL="91440" indent="0">
              <a:buNone/>
            </a:pPr>
            <a:r>
              <a:rPr lang="en-US" sz="2800" b="1"/>
              <a:t>But management policies can affect public policies</a:t>
            </a:r>
          </a:p>
          <a:p>
            <a:r>
              <a:rPr lang="en-US" sz="2400"/>
              <a:t>Service delivery choices and who is making them in the organization</a:t>
            </a:r>
          </a:p>
          <a:p>
            <a:r>
              <a:rPr lang="en-US" sz="2400"/>
              <a:t>How the data is governed and kept safe/secure</a:t>
            </a:r>
          </a:p>
          <a:p>
            <a:r>
              <a:rPr lang="en-US" sz="2400"/>
              <a:t>How to workforce capability to work with the tech</a:t>
            </a:r>
          </a:p>
          <a:p>
            <a:r>
              <a:rPr lang="en-US" sz="2400"/>
              <a:t>How we procure the tech</a:t>
            </a:r>
          </a:p>
          <a:p>
            <a:r>
              <a:rPr lang="en-US" sz="2400"/>
              <a:t>How the tech is managed and data security practices</a:t>
            </a:r>
          </a:p>
          <a:p>
            <a:r>
              <a:rPr lang="en-US" sz="2400"/>
              <a:t>Ensuring compliance with laws, policies, standards, accountability</a:t>
            </a:r>
          </a:p>
          <a:p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49092293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49B58-5488-9367-CC72-1F60EA5EA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200132" cy="700644"/>
          </a:xfrm>
        </p:spPr>
        <p:txBody>
          <a:bodyPr/>
          <a:lstStyle/>
          <a:p>
            <a:r>
              <a:rPr lang="en-US"/>
              <a:t>Discussion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52C4A-65AA-F127-91E1-0A62DE16D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When we look at applying AI/tech tools to a given service or practice– what are examples of public policy considerations?</a:t>
            </a:r>
          </a:p>
        </p:txBody>
      </p:sp>
    </p:spTree>
    <p:extLst>
      <p:ext uri="{BB962C8B-B14F-4D97-AF65-F5344CB8AC3E}">
        <p14:creationId xmlns:p14="http://schemas.microsoft.com/office/powerpoint/2010/main" val="3585147884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F14AA7-AA59-392F-F924-307C14B81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403761"/>
            <a:ext cx="10204704" cy="5688281"/>
          </a:xfrm>
        </p:spPr>
        <p:txBody>
          <a:bodyPr>
            <a:normAutofit fontScale="92500"/>
          </a:bodyPr>
          <a:lstStyle/>
          <a:p>
            <a:pPr marL="342900" marR="0" lvl="0" indent="-342900" rtl="0">
              <a:spcBef>
                <a:spcPct val="0"/>
              </a:spcBef>
              <a:spcAft>
                <a:spcPct val="0"/>
              </a:spcAft>
              <a:buFont typeface="Symbol" pitchFamily="2" charset="2"/>
              <a:buChar char=""/>
            </a:pPr>
            <a:r>
              <a:rPr lang="en-US" sz="2200">
                <a:solidFill>
                  <a:srgbClr val="000000"/>
                </a:solidFill>
                <a:effectLst/>
              </a:rPr>
              <a:t>Use of data – where it comes from, security of storage, how it will be used, potential for public disclosure</a:t>
            </a:r>
            <a:endParaRPr lang="en-US" sz="2200">
              <a:effectLst/>
            </a:endParaRPr>
          </a:p>
          <a:p>
            <a:pPr marL="342900" marR="0" lvl="0" indent="-342900">
              <a:spcBef>
                <a:spcPct val="0"/>
              </a:spcBef>
              <a:spcAft>
                <a:spcPct val="0"/>
              </a:spcAft>
              <a:buFont typeface="Symbol" pitchFamily="2" charset="2"/>
              <a:buChar char=""/>
            </a:pPr>
            <a:r>
              <a:rPr lang="en-US" sz="2200">
                <a:solidFill>
                  <a:srgbClr val="000000"/>
                </a:solidFill>
                <a:effectLst/>
              </a:rPr>
              <a:t>The public/impact on recipients is equitable (access to all who need it), fair (decisions are made fairly and without illegal or unethical discrimination), accountable (organizational responsibility is clear)</a:t>
            </a:r>
            <a:endParaRPr lang="en-US" sz="2200">
              <a:effectLst/>
            </a:endParaRPr>
          </a:p>
          <a:p>
            <a:pPr marL="342900" marR="0" lvl="0" indent="-342900">
              <a:spcBef>
                <a:spcPct val="0"/>
              </a:spcBef>
              <a:spcAft>
                <a:spcPct val="0"/>
              </a:spcAft>
              <a:buFont typeface="Symbol" pitchFamily="2" charset="2"/>
              <a:buChar char=""/>
            </a:pPr>
            <a:r>
              <a:rPr lang="en-US" sz="2200">
                <a:solidFill>
                  <a:srgbClr val="000000"/>
                </a:solidFill>
                <a:effectLst/>
              </a:rPr>
              <a:t>Financial impact is understood and manageable</a:t>
            </a:r>
            <a:endParaRPr lang="en-US" sz="2200">
              <a:effectLst/>
            </a:endParaRPr>
          </a:p>
          <a:p>
            <a:pPr marL="342900" marR="0" lvl="0" indent="-342900">
              <a:spcBef>
                <a:spcPct val="0"/>
              </a:spcBef>
              <a:spcAft>
                <a:spcPct val="0"/>
              </a:spcAft>
              <a:buFont typeface="Symbol" pitchFamily="2" charset="2"/>
              <a:buChar char=""/>
            </a:pPr>
            <a:r>
              <a:rPr lang="en-US" sz="2200">
                <a:solidFill>
                  <a:srgbClr val="000000"/>
                </a:solidFill>
                <a:effectLst/>
              </a:rPr>
              <a:t>Impact on employment – replacing or augmenting employees or both?</a:t>
            </a:r>
            <a:endParaRPr lang="en-US" sz="2200">
              <a:effectLst/>
            </a:endParaRPr>
          </a:p>
          <a:p>
            <a:pPr marL="342900" marR="0" lvl="0" indent="-342900">
              <a:spcBef>
                <a:spcPct val="0"/>
              </a:spcBef>
              <a:spcAft>
                <a:spcPct val="0"/>
              </a:spcAft>
              <a:buFont typeface="Symbol" pitchFamily="2" charset="2"/>
              <a:buChar char=""/>
            </a:pPr>
            <a:r>
              <a:rPr lang="en-US" sz="2200">
                <a:solidFill>
                  <a:srgbClr val="000000"/>
                </a:solidFill>
                <a:effectLst/>
              </a:rPr>
              <a:t>Understanding the value of the impact of AI issue being addressed</a:t>
            </a:r>
            <a:endParaRPr lang="en-US" sz="2200">
              <a:effectLst/>
            </a:endParaRPr>
          </a:p>
          <a:p>
            <a:pPr marL="342900" marR="0" lvl="0" indent="-342900">
              <a:spcBef>
                <a:spcPct val="0"/>
              </a:spcBef>
              <a:spcAft>
                <a:spcPct val="0"/>
              </a:spcAft>
              <a:buFont typeface="Symbol" pitchFamily="2" charset="2"/>
              <a:buChar char=""/>
            </a:pPr>
            <a:r>
              <a:rPr lang="en-US" sz="2200">
                <a:solidFill>
                  <a:srgbClr val="000000"/>
                </a:solidFill>
                <a:effectLst/>
              </a:rPr>
              <a:t>Does AI affect or alter the underlying value of the services – is the impact appropriate; positive or negative across the range of those affected (there may be different impacts</a:t>
            </a:r>
            <a:endParaRPr lang="en-US" sz="2200">
              <a:effectLst/>
            </a:endParaRPr>
          </a:p>
          <a:p>
            <a:pPr marL="1143000" marR="0" lvl="2" indent="-22860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lang="en-US" sz="2200">
                <a:solidFill>
                  <a:srgbClr val="000000"/>
                </a:solidFill>
                <a:effectLst/>
              </a:rPr>
              <a:t>Surveillance implications on criminal justice or quality of life</a:t>
            </a:r>
            <a:endParaRPr lang="en-US" sz="2200">
              <a:effectLst/>
            </a:endParaRPr>
          </a:p>
          <a:p>
            <a:pPr marL="1143000" marR="0" lvl="2" indent="-22860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lang="en-US" sz="2200">
                <a:solidFill>
                  <a:srgbClr val="000000"/>
                </a:solidFill>
                <a:effectLst/>
              </a:rPr>
              <a:t>Impact of traffic signaling controls on congestion vs. speed?</a:t>
            </a:r>
            <a:endParaRPr lang="en-US" sz="2200">
              <a:effectLst/>
            </a:endParaRPr>
          </a:p>
          <a:p>
            <a:pPr marL="1143000" marR="0" lvl="2" indent="-22860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lang="en-US" sz="2200">
                <a:solidFill>
                  <a:srgbClr val="000000"/>
                </a:solidFill>
                <a:effectLst/>
              </a:rPr>
              <a:t>Value of public safety priority signaling </a:t>
            </a:r>
            <a:endParaRPr lang="en-US" sz="2200">
              <a:effectLst/>
            </a:endParaRPr>
          </a:p>
          <a:p>
            <a:pPr marL="1143000" marR="0" lvl="2" indent="-22860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lang="en-US" sz="2200">
                <a:solidFill>
                  <a:srgbClr val="000000"/>
                </a:solidFill>
                <a:effectLst/>
              </a:rPr>
              <a:t>Implications of red-light camera ticketing practices</a:t>
            </a:r>
            <a:endParaRPr lang="en-US" sz="2200">
              <a:effectLst/>
            </a:endParaRPr>
          </a:p>
          <a:p>
            <a:pPr marL="342900" marR="0" lvl="0" indent="-342900">
              <a:spcBef>
                <a:spcPct val="0"/>
              </a:spcBef>
              <a:spcAft>
                <a:spcPct val="0"/>
              </a:spcAft>
              <a:buFont typeface="Symbol" pitchFamily="2" charset="2"/>
              <a:buChar char=""/>
            </a:pPr>
            <a:r>
              <a:rPr lang="en-US" sz="2200">
                <a:solidFill>
                  <a:srgbClr val="000000"/>
                </a:solidFill>
                <a:effectLst/>
              </a:rPr>
              <a:t>Is decision-making transparent? Should machine-made decisions be reviewed by humans, and under what circumstances?</a:t>
            </a:r>
            <a:endParaRPr lang="en-US" sz="2200">
              <a:effectLst/>
            </a:endParaRPr>
          </a:p>
          <a:p>
            <a:pPr marL="9144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18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E0592-897D-46BF-61B0-666F55C9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Remember Policy Analysis?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E1548-C259-03AA-F46C-1DD9B2F16C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47371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BD145366-8030-327B-34BB-C3684EABF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579556"/>
            <a:ext cx="10905066" cy="517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120915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5B7F7-A1F1-6FBB-72CE-D93ECF35D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934" y="320040"/>
            <a:ext cx="10200132" cy="1188720"/>
          </a:xfrm>
        </p:spPr>
        <p:txBody>
          <a:bodyPr/>
          <a:lstStyle/>
          <a:p>
            <a:r>
              <a:rPr lang="en-US"/>
              <a:t>Considering values and policy decisions…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56CC2-17CE-B2B1-F8DB-CE3B464E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362" y="2093234"/>
            <a:ext cx="10204704" cy="3813296"/>
          </a:xfrm>
        </p:spPr>
        <p:txBody>
          <a:bodyPr/>
          <a:lstStyle/>
          <a:p>
            <a:r>
              <a:rPr lang="en-US" sz="2400"/>
              <a:t>There are no single value problems</a:t>
            </a:r>
          </a:p>
          <a:p>
            <a:r>
              <a:rPr lang="en-US" sz="2400"/>
              <a:t>No one value always trumps others</a:t>
            </a:r>
          </a:p>
          <a:p>
            <a:r>
              <a:rPr lang="en-US" sz="2400"/>
              <a:t>Satisfying only one value is unjust – there are at least two in conflict and each is significant</a:t>
            </a:r>
          </a:p>
          <a:p>
            <a:r>
              <a:rPr lang="en-US" sz="2400"/>
              <a:t>Focus on win-win…getting the most from competing values</a:t>
            </a:r>
          </a:p>
          <a:p>
            <a:r>
              <a:rPr lang="en-US" sz="2400"/>
              <a:t>Trading for more or trading for less are viable, but not necessarily better</a:t>
            </a:r>
          </a:p>
          <a:p>
            <a:pPr marL="91440" indent="0">
              <a:buNone/>
            </a:pPr>
            <a:endParaRPr lang="en-US" sz="2400"/>
          </a:p>
          <a:p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94939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20DD5-79D5-5A32-8C76-7541BC7B1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of AI Use and Public Policies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7DD6E-1592-95E6-1FC7-7EAE25B73F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77272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4313F-6822-FDA1-55D2-6679C8941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914400"/>
            <a:ext cx="10675917" cy="1188720"/>
          </a:xfrm>
        </p:spPr>
        <p:txBody>
          <a:bodyPr/>
          <a:lstStyle/>
          <a:p>
            <a:br>
              <a:rPr lang="en-US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en-US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Case #1</a:t>
            </a:r>
            <a:br>
              <a:rPr lang="en-US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of surveillance cameras in various venues: e.g., parks, downtown, traffic. Public vs. private cameras (stores, doorbell, property)</a:t>
            </a:r>
            <a:endParaRPr lang="en-US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929D1-E29F-DC4E-3BFE-013162084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77440"/>
            <a:ext cx="10204704" cy="3566160"/>
          </a:xfrm>
        </p:spPr>
        <p:txBody>
          <a:bodyPr/>
          <a:lstStyle/>
          <a:p>
            <a:r>
              <a:rPr lang="en-US" sz="2400"/>
              <a:t>How are they monitored (AI or human), how are “incidents” tagged and responded to?</a:t>
            </a:r>
          </a:p>
          <a:p>
            <a:r>
              <a:rPr lang="en-US" sz="2400"/>
              <a:t>Under what circumstances are private recordings made available or are accessible to public officials?</a:t>
            </a:r>
          </a:p>
          <a:p>
            <a:r>
              <a:rPr lang="en-US" sz="2400"/>
              <a:t>Who can access them and under what circumstances?</a:t>
            </a:r>
          </a:p>
          <a:p>
            <a:r>
              <a:rPr lang="en-US" sz="2400"/>
              <a:t>Value issues: personal security, crime prevention, data-driven decisions, public perception</a:t>
            </a:r>
          </a:p>
          <a:p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06868871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6C448-23B6-EC56-8DBB-72EFB250E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34390"/>
            <a:ext cx="10200132" cy="1568730"/>
          </a:xfrm>
        </p:spPr>
        <p:txBody>
          <a:bodyPr/>
          <a:lstStyle/>
          <a:p>
            <a:r>
              <a:rPr lang="en-US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Case #2</a:t>
            </a:r>
            <a:br>
              <a:rPr lang="en-US" sz="28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 in personnel recruiting: from screening to interviewing to recommending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F1078-02E2-E0A8-FA6D-0491EB4A9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What data was it trained on to make decisions? Was it equitable? Was it tested? Is it kept refreshed?</a:t>
            </a:r>
          </a:p>
          <a:p>
            <a:r>
              <a:rPr lang="en-US" sz="2400"/>
              <a:t>How are the decisions supported or explained?</a:t>
            </a:r>
          </a:p>
          <a:p>
            <a:r>
              <a:rPr lang="en-US" sz="2400"/>
              <a:t>How is it maintained?</a:t>
            </a:r>
          </a:p>
          <a:p>
            <a:r>
              <a:rPr lang="en-US" sz="2400" b="1"/>
              <a:t>Value issues: </a:t>
            </a:r>
            <a:r>
              <a:rPr lang="en-US" sz="2400"/>
              <a:t>“importance of the human touch,” dealing with inherent personal biases, how audited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5065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9AB9A-1E4D-EBAE-997F-2A51728A3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934" y="477078"/>
            <a:ext cx="10200132" cy="808383"/>
          </a:xfrm>
        </p:spPr>
        <p:txBody>
          <a:bodyPr/>
          <a:lstStyle/>
          <a:p>
            <a:r>
              <a:rPr lang="en-US"/>
              <a:t>First thing – Online Comment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29F8A-0F95-8E31-BBC6-3CB0F894E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2800" b="1">
                <a:effectLst/>
                <a:latin typeface="var(--visual-settings-user-font-family, var(--mdc-typography-font-family, initial))"/>
              </a:rPr>
              <a:t>Text Message </a:t>
            </a:r>
            <a:r>
              <a:rPr lang="en-US" sz="2800">
                <a:effectLst/>
                <a:latin typeface="var(--visual-settings-user-font-family, var(--mdc-typography-font-family, initial))"/>
              </a:rPr>
              <a:t>Send </a:t>
            </a:r>
            <a:r>
              <a:rPr lang="en-US" sz="2800" b="1" err="1">
                <a:effectLst/>
                <a:latin typeface="var(--visual-settings-user-font-family, var(--mdc-typography-font-family, initial))"/>
              </a:rPr>
              <a:t>techcity</a:t>
            </a:r>
            <a:r>
              <a:rPr lang="en-US" sz="2800">
                <a:effectLst/>
                <a:latin typeface="var(--visual-settings-user-font-family, var(--mdc-typography-font-family, initial))"/>
              </a:rPr>
              <a:t> and your message to </a:t>
            </a:r>
            <a:r>
              <a:rPr lang="en-US" sz="2800" b="1">
                <a:effectLst/>
                <a:latin typeface="var(--visual-settings-user-font-family, var(--mdc-typography-font-family, initial))"/>
              </a:rPr>
              <a:t>37607</a:t>
            </a:r>
          </a:p>
          <a:p>
            <a:r>
              <a:rPr lang="en-US" sz="2800" b="1">
                <a:latin typeface="var(--visual-settings-user-font-family, var(--mdc-typography-font-family, initial))"/>
              </a:rPr>
              <a:t>On your laptop: </a:t>
            </a:r>
            <a:r>
              <a:rPr lang="en-US" sz="2800">
                <a:latin typeface="var(--visual-settings-user-font-family, var(--mdc-typography-font-family, initial))"/>
              </a:rPr>
              <a:t>go to </a:t>
            </a:r>
            <a:r>
              <a:rPr lang="en-US" sz="2800">
                <a:effectLst/>
                <a:latin typeface="var(--visual-settings-user-font-family, var(--mdc-typography-font-family, initial))"/>
                <a:hlinkClick r:id="rId2"/>
              </a:rPr>
              <a:t>PollEv.com​/techcity</a:t>
            </a:r>
            <a:endParaRPr lang="en-US" sz="2800">
              <a:effectLst/>
              <a:latin typeface="var(--visual-settings-user-font-family, var(--mdc-typography-font-family, initial))"/>
            </a:endParaRPr>
          </a:p>
          <a:p>
            <a:r>
              <a:rPr lang="en-US" sz="2400"/>
              <a:t>Use for questions or comments.</a:t>
            </a:r>
          </a:p>
          <a:p>
            <a:r>
              <a:rPr lang="en-US" sz="2400"/>
              <a:t>They are anonymous and not displayed – I will see them and use them for discussion</a:t>
            </a:r>
            <a:br>
              <a:rPr lang="en-US" sz="2800">
                <a:effectLst/>
              </a:rPr>
            </a:br>
            <a:endParaRPr lang="en-US" sz="2800">
              <a:effectLst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30590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A08E5-E883-696C-E846-27392E0FF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20130"/>
            <a:ext cx="10200132" cy="1188720"/>
          </a:xfrm>
        </p:spPr>
        <p:txBody>
          <a:bodyPr/>
          <a:lstStyle/>
          <a:p>
            <a:r>
              <a:rPr lang="en-US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Case #3</a:t>
            </a:r>
            <a:br>
              <a:rPr lang="en-US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Gen-AI chatbots for inquires</a:t>
            </a:r>
            <a:endParaRPr lang="en-US" sz="3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4DD33-F43D-359C-3E55-C7608D589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31451"/>
            <a:ext cx="10580914" cy="3566160"/>
          </a:xfrm>
        </p:spPr>
        <p:txBody>
          <a:bodyPr/>
          <a:lstStyle/>
          <a:p>
            <a:r>
              <a:rPr lang="en-US" sz="2400"/>
              <a:t>Is access available to all groups e.g., income, language, location)? If not are alternatives available for those who can’t?</a:t>
            </a:r>
          </a:p>
          <a:p>
            <a:r>
              <a:rPr lang="en-US" sz="2400"/>
              <a:t>Can it be tied to a 3-1-1 or related intake management system?</a:t>
            </a:r>
          </a:p>
          <a:p>
            <a:r>
              <a:rPr lang="en-US" sz="2400"/>
              <a:t>Was training tested to ensure answer are reliable? What happens if a problem erupts from an incorrect answer?</a:t>
            </a:r>
          </a:p>
          <a:p>
            <a:r>
              <a:rPr lang="en-US" sz="2400"/>
              <a:t>How often is it updated?</a:t>
            </a:r>
          </a:p>
          <a:p>
            <a:r>
              <a:rPr lang="en-US" sz="2400" b="1"/>
              <a:t>Value issues: </a:t>
            </a:r>
            <a:r>
              <a:rPr lang="en-US" sz="2400"/>
              <a:t>access/availability, accuracy, human touch</a:t>
            </a:r>
          </a:p>
          <a:p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87148526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3F567-AB98-36FF-281C-124456C6C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Turn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12BEE-000D-0B05-B83F-123B87A747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081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B0B55F-50B2-9C90-C614-CEB85D9D9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649" y="222422"/>
            <a:ext cx="11615351" cy="1188720"/>
          </a:xfrm>
        </p:spPr>
        <p:txBody>
          <a:bodyPr/>
          <a:lstStyle/>
          <a:p>
            <a:r>
              <a:rPr lang="en-US"/>
              <a:t>Make a policy inventory: </a:t>
            </a:r>
            <a:br>
              <a:rPr lang="en-US"/>
            </a:br>
            <a:r>
              <a:rPr lang="en-US"/>
              <a:t>Pick an AI tool and develop a brief policy issue inventory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4F578D-D86B-A76E-4DAC-363CAB919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660748"/>
            <a:ext cx="4769708" cy="3751512"/>
          </a:xfrm>
        </p:spPr>
        <p:txBody>
          <a:bodyPr/>
          <a:lstStyle/>
          <a:p>
            <a:pPr marL="91440" indent="0" algn="ctr">
              <a:buNone/>
            </a:pPr>
            <a:r>
              <a:rPr lang="en-US" sz="2400" b="1"/>
              <a:t>Public policies</a:t>
            </a:r>
          </a:p>
          <a:p>
            <a:pPr lvl="1"/>
            <a:r>
              <a:rPr lang="en-US" sz="2400"/>
              <a:t>Ethics/equity</a:t>
            </a:r>
          </a:p>
          <a:p>
            <a:pPr lvl="1"/>
            <a:r>
              <a:rPr lang="en-US" sz="2400"/>
              <a:t>Ensure public trust</a:t>
            </a:r>
          </a:p>
          <a:p>
            <a:pPr lvl="1"/>
            <a:r>
              <a:rPr lang="en-US" sz="2400"/>
              <a:t>Oversight</a:t>
            </a:r>
          </a:p>
          <a:p>
            <a:pPr lvl="1"/>
            <a:r>
              <a:rPr lang="en-US" sz="2400"/>
              <a:t>Environment/sustainability</a:t>
            </a:r>
          </a:p>
          <a:p>
            <a:pPr lvl="1"/>
            <a:r>
              <a:rPr lang="en-US" sz="2400"/>
              <a:t>Costs/benefits/ROI</a:t>
            </a:r>
          </a:p>
          <a:p>
            <a:pPr lvl="1"/>
            <a:r>
              <a:rPr lang="en-US" sz="2400"/>
              <a:t>What else?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754DD1-D332-B9BF-E288-6C9C1F7A0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60748"/>
            <a:ext cx="5943600" cy="4171641"/>
          </a:xfrm>
        </p:spPr>
        <p:txBody>
          <a:bodyPr/>
          <a:lstStyle/>
          <a:p>
            <a:pPr marL="91440" indent="0" algn="ctr">
              <a:buNone/>
            </a:pPr>
            <a:r>
              <a:rPr lang="en-US" sz="2400" b="1"/>
              <a:t>Management policies</a:t>
            </a:r>
          </a:p>
          <a:p>
            <a:r>
              <a:rPr lang="en-US" sz="2400"/>
              <a:t>Service delivery choices/who makes them</a:t>
            </a:r>
          </a:p>
          <a:p>
            <a:r>
              <a:rPr lang="en-US" sz="2400"/>
              <a:t>Data governance and protection</a:t>
            </a:r>
          </a:p>
          <a:p>
            <a:r>
              <a:rPr lang="en-US" sz="2400"/>
              <a:t>Workforce capacity</a:t>
            </a:r>
          </a:p>
          <a:p>
            <a:r>
              <a:rPr lang="en-US" sz="2400"/>
              <a:t>Procurement policy</a:t>
            </a:r>
          </a:p>
          <a:p>
            <a:r>
              <a:rPr lang="en-US" sz="2400"/>
              <a:t>Tech management</a:t>
            </a:r>
          </a:p>
          <a:p>
            <a:r>
              <a:rPr lang="en-US" sz="2400"/>
              <a:t>Legal/Regulatory/Community Compliance</a:t>
            </a:r>
          </a:p>
        </p:txBody>
      </p:sp>
    </p:spTree>
    <p:extLst>
      <p:ext uri="{BB962C8B-B14F-4D97-AF65-F5344CB8AC3E}">
        <p14:creationId xmlns:p14="http://schemas.microsoft.com/office/powerpoint/2010/main" val="2642461423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 descr="Many questions in a blue background&#10;&#10;Description automatically generated">
            <a:extLst>
              <a:ext uri="{FF2B5EF4-FFF2-40B4-BE49-F238E27FC236}">
                <a16:creationId xmlns:a16="http://schemas.microsoft.com/office/drawing/2014/main" id="{89EDA085-B210-1F6B-7EB7-AE1EBDEE7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723" y="112125"/>
            <a:ext cx="776455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76488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09070-D79A-687D-3C15-2C28F319F6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73892" y="2390432"/>
            <a:ext cx="10204450" cy="1644650"/>
          </a:xfrm>
        </p:spPr>
        <p:txBody>
          <a:bodyPr/>
          <a:lstStyle/>
          <a:p>
            <a:pPr algn="ctr"/>
            <a:r>
              <a:rPr lang="en-US" sz="8800"/>
              <a:t>WAIT!!!</a:t>
            </a:r>
            <a:br>
              <a:rPr lang="en-US"/>
            </a:br>
            <a:br>
              <a:rPr lang="en-US"/>
            </a:br>
            <a:r>
              <a:rPr lang="en-US"/>
              <a:t>Don’t forget the supplemental material!</a:t>
            </a:r>
          </a:p>
        </p:txBody>
      </p:sp>
    </p:spTree>
    <p:extLst>
      <p:ext uri="{BB962C8B-B14F-4D97-AF65-F5344CB8AC3E}">
        <p14:creationId xmlns:p14="http://schemas.microsoft.com/office/powerpoint/2010/main" val="2284634700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CA734-AF09-4B5A-C44D-BD8212BC9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28" y="0"/>
            <a:ext cx="10200132" cy="1757131"/>
          </a:xfrm>
        </p:spPr>
        <p:txBody>
          <a:bodyPr/>
          <a:lstStyle/>
          <a:p>
            <a:pPr algn="ctr"/>
            <a:r>
              <a:rPr lang="en-US" sz="2800"/>
              <a:t>AI Generated (and human edited) </a:t>
            </a:r>
            <a:br>
              <a:rPr lang="en-US" sz="2800"/>
            </a:br>
            <a:r>
              <a:rPr lang="en-US" sz="2800"/>
              <a:t>Supplemental Reference Contents </a:t>
            </a:r>
            <a:br>
              <a:rPr lang="en-US" sz="2800"/>
            </a:br>
            <a:r>
              <a:rPr lang="en-US" sz="2800"/>
              <a:t>(i.e., Cheat Sheet)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9E6D8-7088-9D17-AAB2-B968D06D9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828" y="2006737"/>
            <a:ext cx="10204704" cy="3677371"/>
          </a:xfrm>
        </p:spPr>
        <p:txBody>
          <a:bodyPr/>
          <a:lstStyle/>
          <a:p>
            <a:pPr marL="342900" marR="0" lvl="0" indent="-342900" rtl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10 Key Considerations in Setting Policies (via MS CoPilot)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AI Implementation Policies (via Google Gemini)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Key Public Policies to Consider when City Governments Adopt Artificial Intelligence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>
                <a:solidFill>
                  <a:srgbClr val="0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Artificial intelligence (AI) impacts on city government activities. </a:t>
            </a:r>
          </a:p>
          <a:p>
            <a:pPr marL="0" marR="0" lv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------------------------------------------------</a:t>
            </a:r>
          </a:p>
          <a:p>
            <a:pPr marL="0" marR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Separate file – PDF of the deck slides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98756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How To End A Video Presentation - Seamlessly | SecondNature">
            <a:extLst>
              <a:ext uri="{FF2B5EF4-FFF2-40B4-BE49-F238E27FC236}">
                <a16:creationId xmlns:a16="http://schemas.microsoft.com/office/drawing/2014/main" id="{E45D4380-FE71-7DE3-908B-31FE1A852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5" b="7655"/>
          <a:stretch>
            <a:fillRect/>
          </a:stretch>
        </p:blipFill>
        <p:spPr bwMode="auto">
          <a:xfrm>
            <a:off x="1025630" y="86497"/>
            <a:ext cx="9910099" cy="557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168796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EA17-5951-955F-BFF1-D45B81EAA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Level Setting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C261C-B666-52A5-DBF5-2C3A212B42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76626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405C5-44BB-31B7-2A81-BEB0B20D0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4704701"/>
            <a:ext cx="10109199" cy="12388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AI will be integrated into most digital technology products (e.g., goods and services) in 3-5 years (if not sooner!). </a:t>
            </a:r>
          </a:p>
        </p:txBody>
      </p:sp>
      <p:pic>
        <p:nvPicPr>
          <p:cNvPr id="1026" name="Picture 2" descr="Artificial intelligence in local governments: perceptions of city managers  on prospects, constraints and choices | AI &amp; SOCIETY">
            <a:extLst>
              <a:ext uri="{FF2B5EF4-FFF2-40B4-BE49-F238E27FC236}">
                <a16:creationId xmlns:a16="http://schemas.microsoft.com/office/drawing/2014/main" id="{9271653C-B9BD-9133-087C-3294472DC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4" b="11913"/>
          <a:stretch>
            <a:fillRect/>
          </a:stretch>
        </p:blipFill>
        <p:spPr bwMode="auto">
          <a:xfrm>
            <a:off x="20" y="-39"/>
            <a:ext cx="12191980" cy="417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79" name="Straight Connector 1078">
            <a:extLst>
              <a:ext uri="{FF2B5EF4-FFF2-40B4-BE49-F238E27FC236}">
                <a16:creationId xmlns:a16="http://schemas.microsoft.com/office/drawing/2014/main" id="{7667AA61-5C27-F30F-D229-06CBE570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1" y="481151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808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BF33E9-07B2-73F2-9DA2-3FAE325A6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972" y="617220"/>
            <a:ext cx="10200132" cy="594360"/>
          </a:xfrm>
        </p:spPr>
        <p:txBody>
          <a:bodyPr/>
          <a:lstStyle/>
          <a:p>
            <a:r>
              <a:rPr lang="en-US"/>
              <a:t>What AI technologies are we talking about?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F58933-1E18-2273-AEC0-CF4312406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270" y="1549798"/>
            <a:ext cx="10806545" cy="4399740"/>
          </a:xfrm>
        </p:spPr>
        <p:txBody>
          <a:bodyPr/>
          <a:lstStyle/>
          <a:p>
            <a:r>
              <a:rPr lang="en-US" sz="2400"/>
              <a:t>Machine learning – learning from user provided input</a:t>
            </a:r>
          </a:p>
          <a:p>
            <a:r>
              <a:rPr lang="en-US" sz="2400"/>
              <a:t>Natural language processing – understanding spoken and written text and make the meaning useful</a:t>
            </a:r>
          </a:p>
          <a:p>
            <a:r>
              <a:rPr lang="en-US" sz="2400"/>
              <a:t>Robotics – think Amazon warehouse robot, but also for robotic processes (e.g., business process automation, processing of forms)</a:t>
            </a:r>
          </a:p>
          <a:p>
            <a:r>
              <a:rPr lang="en-US" sz="2400"/>
              <a:t>Generative AI/Large Language Models – Chat bots, article writer, programmer</a:t>
            </a:r>
          </a:p>
          <a:p>
            <a:r>
              <a:rPr lang="en-US" sz="2400"/>
              <a:t>Image (still and video) creation – based on prompt, produces artwork</a:t>
            </a:r>
          </a:p>
          <a:p>
            <a:r>
              <a:rPr lang="en-US" sz="2400"/>
              <a:t>Computer vision – understanding what it “sees” in video cameras or recordings.</a:t>
            </a:r>
          </a:p>
          <a:p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13301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2D7B1-3D13-D2DA-1584-D74BB78C5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972" y="543697"/>
            <a:ext cx="10200132" cy="1188720"/>
          </a:xfrm>
        </p:spPr>
        <p:txBody>
          <a:bodyPr/>
          <a:lstStyle/>
          <a:p>
            <a:r>
              <a:rPr lang="en-US"/>
              <a:t>Where do we find AI at work in local government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ED6EB-5AD1-AE0A-35D8-A6832E62B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88651"/>
            <a:ext cx="10204704" cy="2971800"/>
          </a:xfrm>
        </p:spPr>
        <p:txBody>
          <a:bodyPr numCol="2"/>
          <a:lstStyle/>
          <a:p>
            <a:r>
              <a:rPr lang="en-US" sz="2400"/>
              <a:t>Operational Efficiency and Automation</a:t>
            </a:r>
          </a:p>
          <a:p>
            <a:r>
              <a:rPr lang="en-US" sz="2400"/>
              <a:t>Urban Planning and Infrastructure</a:t>
            </a:r>
          </a:p>
          <a:p>
            <a:r>
              <a:rPr lang="en-US" sz="2400"/>
              <a:t>Public Safety and Emergency Response</a:t>
            </a:r>
          </a:p>
          <a:p>
            <a:r>
              <a:rPr lang="en-US" sz="2400"/>
              <a:t>Citizen Services and Engagement</a:t>
            </a:r>
          </a:p>
          <a:p>
            <a:r>
              <a:rPr lang="en-US" sz="2400"/>
              <a:t>Environmental Sustainability</a:t>
            </a:r>
          </a:p>
          <a:p>
            <a:r>
              <a:rPr lang="en-US" sz="2400"/>
              <a:t>Healthcare and Public Health</a:t>
            </a:r>
          </a:p>
          <a:p>
            <a:r>
              <a:rPr lang="en-US" sz="2400"/>
              <a:t>Data-Driven Decision-Making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65997902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CFDF8-CD09-1515-D5A8-7340E727D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934" y="617517"/>
            <a:ext cx="10200132" cy="712519"/>
          </a:xfrm>
        </p:spPr>
        <p:txBody>
          <a:bodyPr/>
          <a:lstStyle/>
          <a:p>
            <a:r>
              <a:rPr lang="en-US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E4DAC-6900-A15B-FA4B-46F5869DA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21922"/>
            <a:ext cx="10204704" cy="4191990"/>
          </a:xfrm>
        </p:spPr>
        <p:txBody>
          <a:bodyPr/>
          <a:lstStyle/>
          <a:p>
            <a:pPr marL="91440" indent="0">
              <a:buNone/>
            </a:pPr>
            <a:r>
              <a:rPr lang="en-US" sz="2800" b="1"/>
              <a:t>Identify uses/examples of each in your organization</a:t>
            </a:r>
          </a:p>
          <a:p>
            <a:pPr lvl="1"/>
            <a:r>
              <a:rPr lang="en-US" sz="2800"/>
              <a:t>Machine learning </a:t>
            </a:r>
          </a:p>
          <a:p>
            <a:pPr lvl="1"/>
            <a:r>
              <a:rPr lang="en-US" sz="2800"/>
              <a:t>Natural language processing</a:t>
            </a:r>
          </a:p>
          <a:p>
            <a:pPr lvl="1"/>
            <a:r>
              <a:rPr lang="en-US" sz="2800"/>
              <a:t>Robotics Generative </a:t>
            </a:r>
          </a:p>
          <a:p>
            <a:pPr lvl="1"/>
            <a:r>
              <a:rPr lang="en-US" sz="2800"/>
              <a:t>AI/Large Language Models</a:t>
            </a:r>
          </a:p>
          <a:p>
            <a:pPr lvl="1"/>
            <a:r>
              <a:rPr lang="en-US" sz="2800"/>
              <a:t>Image (still and video) creation</a:t>
            </a:r>
          </a:p>
          <a:p>
            <a:pPr lvl="1"/>
            <a:r>
              <a:rPr lang="en-US" sz="2800"/>
              <a:t>Computer vision </a:t>
            </a:r>
          </a:p>
        </p:txBody>
      </p:sp>
    </p:spTree>
    <p:extLst>
      <p:ext uri="{BB962C8B-B14F-4D97-AF65-F5344CB8AC3E}">
        <p14:creationId xmlns:p14="http://schemas.microsoft.com/office/powerpoint/2010/main" val="2028390185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7B945-BB99-529D-0FBF-460BF57E9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Moving on…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9A89F-8338-B846-613A-8CE7B71EE1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81621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405C5-44BB-31B7-2A81-BEB0B20D0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836876" cy="594360"/>
          </a:xfrm>
        </p:spPr>
        <p:txBody>
          <a:bodyPr/>
          <a:lstStyle/>
          <a:p>
            <a:r>
              <a:rPr lang="en-US" sz="3600"/>
              <a:t>What do we mean when we refer to “public policies”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E946D-FEE8-A63A-3B79-CC2845982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43100"/>
            <a:ext cx="10204704" cy="3642154"/>
          </a:xfrm>
        </p:spPr>
        <p:txBody>
          <a:bodyPr/>
          <a:lstStyle/>
          <a:p>
            <a:pPr marL="91440" indent="0">
              <a:buNone/>
            </a:pPr>
            <a:r>
              <a:rPr lang="en-US" sz="2400"/>
              <a:t>Set the strategic direction, legal framework, and priorities for the government. </a:t>
            </a:r>
          </a:p>
          <a:p>
            <a:pPr marL="91440" indent="0">
              <a:buNone/>
            </a:pPr>
            <a:r>
              <a:rPr lang="en-US" sz="2400"/>
              <a:t>Agency management policies follow with policies that focus on the internal operations and procedures</a:t>
            </a:r>
          </a:p>
          <a:p>
            <a:pPr marL="91440" indent="0">
              <a:buNone/>
            </a:pPr>
            <a:r>
              <a:rPr lang="en-US" sz="2400"/>
              <a:t>Overlapping issue: when execution of public policies affect public actions that involve AI technology:</a:t>
            </a:r>
          </a:p>
          <a:p>
            <a:pPr marL="91440" indent="0">
              <a:buNone/>
            </a:pPr>
            <a:r>
              <a:rPr lang="en-US" sz="2400"/>
              <a:t>	Use case: Role of data and AI: IoT and “big”</a:t>
            </a:r>
            <a:endParaRPr lang="en-US"/>
          </a:p>
          <a:p>
            <a:pPr marL="91440" indent="0">
              <a:buNone/>
            </a:pPr>
            <a:endParaRPr lang="en-US"/>
          </a:p>
          <a:p>
            <a:pPr marL="9144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01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10.0.17763.0"/>
  <p:tag name="AS_RELEASE_DATE" val="2022.02.14"/>
  <p:tag name="AS_TITLE" val="Aspose.Slides for .NET 4.0"/>
  <p:tag name="AS_VERSION" val="22.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Aptos Display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Aptos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FC534586D1B347AAFEC02C9E763AE3" ma:contentTypeVersion="13" ma:contentTypeDescription="Create a new document." ma:contentTypeScope="" ma:versionID="646e69cc7ab1cb879de5f9fbefa176f9">
  <xsd:schema xmlns:xsd="http://www.w3.org/2001/XMLSchema" xmlns:xs="http://www.w3.org/2001/XMLSchema" xmlns:p="http://schemas.microsoft.com/office/2006/metadata/properties" xmlns:ns2="c7a0c1b0-6cfd-46fa-a72b-3b33342aa67a" xmlns:ns3="2b03622c-df81-4295-bffa-b76f23cfa4dd" targetNamespace="http://schemas.microsoft.com/office/2006/metadata/properties" ma:root="true" ma:fieldsID="38129ed58ecd964a6f74cf2e265f8f70" ns2:_="" ns3:_="">
    <xsd:import namespace="c7a0c1b0-6cfd-46fa-a72b-3b33342aa67a"/>
    <xsd:import namespace="2b03622c-df81-4295-bffa-b76f23cfa4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0c1b0-6cfd-46fa-a72b-3b33342aa6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d2d73b94-0eba-4d43-b2d8-ac573da019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3622c-df81-4295-bffa-b76f23cfa4d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22fdd60-512c-4846-84f8-bcaad8deb88d}" ma:internalName="TaxCatchAll" ma:showField="CatchAllData" ma:web="2b03622c-df81-4295-bffa-b76f23cfa4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b03622c-df81-4295-bffa-b76f23cfa4dd" xsi:nil="true"/>
    <lcf76f155ced4ddcb4097134ff3c332f xmlns="c7a0c1b0-6cfd-46fa-a72b-3b33342aa67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E658D5-64F7-47D8-8155-390F867DA689}"/>
</file>

<file path=customXml/itemProps2.xml><?xml version="1.0" encoding="utf-8"?>
<ds:datastoreItem xmlns:ds="http://schemas.openxmlformats.org/officeDocument/2006/customXml" ds:itemID="{EFA4F961-FFCE-4BA2-BEE6-F385AF2D517B}"/>
</file>

<file path=customXml/itemProps3.xml><?xml version="1.0" encoding="utf-8"?>
<ds:datastoreItem xmlns:ds="http://schemas.openxmlformats.org/officeDocument/2006/customXml" ds:itemID="{19A2AB79-108C-4A1B-BAAE-BF30E9CB0AA1}"/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Widescreen</PresentationFormat>
  <Paragraphs>118</Paragraphs>
  <Slides>26</Slides>
  <Notes>25</Notes>
  <TotalTime>5578</TotalTime>
  <HiddenSlides>0</HiddenSlides>
  <MMClips>0</MMClips>
  <ScaleCrop>0</ScaleCrop>
  <HeadingPairs>
    <vt:vector baseType="variant" size="6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42">
      <vt:lpstr>Arial</vt:lpstr>
      <vt:lpstr>Calibri Light</vt:lpstr>
      <vt:lpstr>Calibri</vt:lpstr>
      <vt:lpstr>Lato Black</vt:lpstr>
      <vt:lpstr>Lato</vt:lpstr>
      <vt:lpstr>Aptos Display</vt:lpstr>
      <vt:lpstr>Aptos</vt:lpstr>
      <vt:lpstr>var(--visual-settings-user-font-family, var(--mdc-typography-font-family, initial))</vt:lpstr>
      <vt:lpstr>Times New Roman</vt:lpstr>
      <vt:lpstr>DengXian</vt:lpstr>
      <vt:lpstr>Courier New</vt:lpstr>
      <vt:lpstr>Candara</vt:lpstr>
      <vt:lpstr>Symbol</vt:lpstr>
      <vt:lpstr>Wingdings</vt:lpstr>
      <vt:lpstr>Helvetica Neue</vt:lpstr>
      <vt:lpstr>Office Theme</vt:lpstr>
      <vt:lpstr>Public Policy and AI: Implications for Local Government</vt:lpstr>
      <vt:lpstr>First thing – Online Comment Option</vt:lpstr>
      <vt:lpstr>Level Setting</vt:lpstr>
      <vt:lpstr>AI will be integrated into most digital technology products (e.g., goods and services) in 3-5 years (if not sooner!). </vt:lpstr>
      <vt:lpstr>What AI technologies are we talking about?</vt:lpstr>
      <vt:lpstr>Where do we find AI at work in local government today?</vt:lpstr>
      <vt:lpstr>Discussion</vt:lpstr>
      <vt:lpstr>Moving on…</vt:lpstr>
      <vt:lpstr>What do we mean when we refer to “public policies” </vt:lpstr>
      <vt:lpstr>Adopting technology has public policy implications.</vt:lpstr>
      <vt:lpstr>Public policies are not necessarily management policies.</vt:lpstr>
      <vt:lpstr>Discussion ?</vt:lpstr>
      <vt:lpstr>PowerPoint Presentation</vt:lpstr>
      <vt:lpstr>Remember Policy Analysis?</vt:lpstr>
      <vt:lpstr>PowerPoint Presentation</vt:lpstr>
      <vt:lpstr>Considering values and policy decisions…</vt:lpstr>
      <vt:lpstr>Examples of AI Use and Public Policies</vt:lpstr>
      <vt:lpstr>Use Case #1Use of surveillance cameras in various venues: e.g., parks, downtown, traffic. Public vs. private cameras (stores, doorbell, property)</vt:lpstr>
      <vt:lpstr>Use Case #2AI in personnel recruiting: from screening to interviewing to recommending</vt:lpstr>
      <vt:lpstr>Use Case #3Gen-AI chatbots for inquires</vt:lpstr>
      <vt:lpstr>Your Turn</vt:lpstr>
      <vt:lpstr>Make a policy inventory: Pick an AI tool and develop a brief policy issue inventory</vt:lpstr>
      <vt:lpstr>PowerPoint Presentation</vt:lpstr>
      <vt:lpstr>WAIT!!!Don’t forget the supplemental material!</vt:lpstr>
      <vt:lpstr>AI Generated (and human edited) Supplemental Reference Contents (i.e., Cheat Sheet) Contents</vt:lpstr>
      <vt:lpstr>PowerPoint Presentation</vt:lpstr>
    </vt:vector>
  </TitlesOfParts>
  <LinksUpToDate>0</LinksUpToDate>
  <SharedDoc>0</SharedDoc>
  <HyperlinksChanged>0</HyperlinksChanged>
  <Application>Aspose.Slides for .NET</Application>
  <AppVersion>22.0200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Delia Jones</dc:creator>
  <cp:lastModifiedBy>Marc Pfeiffer</cp:lastModifiedBy>
  <cp:revision>20</cp:revision>
  <dcterms:created xsi:type="dcterms:W3CDTF">2022-10-21T14:04:38Z</dcterms:created>
  <dcterms:modified xsi:type="dcterms:W3CDTF">2024-04-20T01:17:37Z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NKTEK-CHUNK-1">
    <vt:lpwstr>010021{"F":2,"I":"C029-B3F2-3056-2FDD"}</vt:lpwstr>
  </property>
  <property fmtid="{D5CDD505-2E9C-101B-9397-08002B2CF9AE}" pid="3" name="ContentTypeId">
    <vt:lpwstr>0x0101003EFC534586D1B347AAFEC02C9E763AE3</vt:lpwstr>
  </property>
  <property fmtid="{D5CDD505-2E9C-101B-9397-08002B2CF9AE}" pid="4" name="Order">
    <vt:r8>41229800</vt:r8>
  </property>
</Properties>
</file>