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  <p:sldId id="278" r:id="rId6"/>
    <p:sldId id="265" r:id="rId7"/>
    <p:sldId id="268" r:id="rId8"/>
    <p:sldId id="270" r:id="rId9"/>
    <p:sldId id="274" r:id="rId10"/>
    <p:sldId id="281" r:id="rId11"/>
    <p:sldId id="271" r:id="rId12"/>
    <p:sldId id="272" r:id="rId13"/>
    <p:sldId id="269" r:id="rId14"/>
    <p:sldId id="279" r:id="rId15"/>
    <p:sldId id="273" r:id="rId16"/>
    <p:sldId id="276" r:id="rId17"/>
    <p:sldId id="280" r:id="rId18"/>
    <p:sldId id="275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33"/>
    <a:srgbClr val="556633"/>
    <a:srgbClr val="982068"/>
    <a:srgbClr val="FFFFFF"/>
    <a:srgbClr val="642265"/>
    <a:srgbClr val="663399"/>
    <a:srgbClr val="28427C"/>
    <a:srgbClr val="1C82B8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A53035-E04B-4E96-8CB8-F3D5166FD825}" v="53" dt="2024-06-06T00:29:00.9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095"/>
    <p:restoredTop sz="94671"/>
  </p:normalViewPr>
  <p:slideViewPr>
    <p:cSldViewPr snapToGrid="0">
      <p:cViewPr>
        <p:scale>
          <a:sx n="100" d="100"/>
          <a:sy n="100" d="100"/>
        </p:scale>
        <p:origin x="96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90074F-29E8-4554-B6B0-0DB3348A4661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9DF7D0-951E-48FD-90F7-75661E8CBCB9}">
      <dgm:prSet phldrT="[Text]"/>
      <dgm:spPr/>
      <dgm:t>
        <a:bodyPr/>
        <a:lstStyle/>
        <a:p>
          <a:r>
            <a:rPr lang="en-US"/>
            <a:t>Residents purchase, use and recycle plastics in curbside cart</a:t>
          </a:r>
        </a:p>
      </dgm:t>
    </dgm:pt>
    <dgm:pt modelId="{9E9B9104-743B-47FE-90CB-A0BF360AC0EE}" type="parTrans" cxnId="{7B0E78F7-2A19-4FEC-9B7E-2A5DF7630CB8}">
      <dgm:prSet/>
      <dgm:spPr/>
      <dgm:t>
        <a:bodyPr/>
        <a:lstStyle/>
        <a:p>
          <a:endParaRPr lang="en-US"/>
        </a:p>
      </dgm:t>
    </dgm:pt>
    <dgm:pt modelId="{3FD709FE-FC2A-4AF5-8E7E-609CCCEBF823}" type="sibTrans" cxnId="{7B0E78F7-2A19-4FEC-9B7E-2A5DF7630CB8}">
      <dgm:prSet/>
      <dgm:spPr/>
      <dgm:t>
        <a:bodyPr/>
        <a:lstStyle/>
        <a:p>
          <a:endParaRPr lang="en-US"/>
        </a:p>
      </dgm:t>
    </dgm:pt>
    <dgm:pt modelId="{D2D69573-A38B-49A0-AE70-A40308ADF89F}">
      <dgm:prSet phldrT="[Text]"/>
      <dgm:spPr/>
      <dgm:t>
        <a:bodyPr/>
        <a:lstStyle/>
        <a:p>
          <a:r>
            <a:rPr lang="en-US"/>
            <a:t>Collection trucks take plastics to traditional MRF</a:t>
          </a:r>
        </a:p>
      </dgm:t>
    </dgm:pt>
    <dgm:pt modelId="{2AF3AD26-2BA4-4D3D-8696-518B813C5CD3}" type="parTrans" cxnId="{79F7B65E-9EEC-4B03-B896-4A914BAF5CD3}">
      <dgm:prSet/>
      <dgm:spPr/>
      <dgm:t>
        <a:bodyPr/>
        <a:lstStyle/>
        <a:p>
          <a:endParaRPr lang="en-US"/>
        </a:p>
      </dgm:t>
    </dgm:pt>
    <dgm:pt modelId="{D093F94A-C450-403D-997E-D41FBDAB383F}" type="sibTrans" cxnId="{79F7B65E-9EEC-4B03-B896-4A914BAF5CD3}">
      <dgm:prSet/>
      <dgm:spPr/>
      <dgm:t>
        <a:bodyPr/>
        <a:lstStyle/>
        <a:p>
          <a:endParaRPr lang="en-US"/>
        </a:p>
      </dgm:t>
    </dgm:pt>
    <dgm:pt modelId="{8F987AF5-E140-41C0-96C7-D526733D23D3}">
      <dgm:prSet phldrT="[Text]"/>
      <dgm:spPr/>
      <dgm:t>
        <a:bodyPr/>
        <a:lstStyle/>
        <a:p>
          <a:r>
            <a:rPr lang="en-US"/>
            <a:t>MRF bales of plastics transported to Polymer Center</a:t>
          </a:r>
        </a:p>
      </dgm:t>
    </dgm:pt>
    <dgm:pt modelId="{DA3CDF07-6335-491B-84ED-122B0401A8BD}" type="parTrans" cxnId="{E8CE8858-FF47-450C-BF1D-F131FB8B22A7}">
      <dgm:prSet/>
      <dgm:spPr/>
      <dgm:t>
        <a:bodyPr/>
        <a:lstStyle/>
        <a:p>
          <a:endParaRPr lang="en-US"/>
        </a:p>
      </dgm:t>
    </dgm:pt>
    <dgm:pt modelId="{2C652E75-83A8-4C33-A8AA-03019F64098B}" type="sibTrans" cxnId="{E8CE8858-FF47-450C-BF1D-F131FB8B22A7}">
      <dgm:prSet/>
      <dgm:spPr/>
      <dgm:t>
        <a:bodyPr/>
        <a:lstStyle/>
        <a:p>
          <a:endParaRPr lang="en-US"/>
        </a:p>
      </dgm:t>
    </dgm:pt>
    <dgm:pt modelId="{13F0E894-3EB7-4C72-B9A6-91D1F90B05A6}">
      <dgm:prSet phldrT="[Text]"/>
      <dgm:spPr/>
      <dgm:t>
        <a:bodyPr/>
        <a:lstStyle/>
        <a:p>
          <a:r>
            <a:rPr lang="en-US"/>
            <a:t>Chipped, washed flakes transported to Blue Polymers for production preparation</a:t>
          </a:r>
        </a:p>
      </dgm:t>
    </dgm:pt>
    <dgm:pt modelId="{8E893D1B-EDD2-4157-9DED-BF76F7D8BCB3}" type="parTrans" cxnId="{C3EB77A9-D815-4D5C-AB58-D1F8C2D33B78}">
      <dgm:prSet/>
      <dgm:spPr/>
      <dgm:t>
        <a:bodyPr/>
        <a:lstStyle/>
        <a:p>
          <a:endParaRPr lang="en-US"/>
        </a:p>
      </dgm:t>
    </dgm:pt>
    <dgm:pt modelId="{1F8D1517-E87D-43D9-B844-D3B37B379493}" type="sibTrans" cxnId="{C3EB77A9-D815-4D5C-AB58-D1F8C2D33B78}">
      <dgm:prSet/>
      <dgm:spPr/>
      <dgm:t>
        <a:bodyPr/>
        <a:lstStyle/>
        <a:p>
          <a:endParaRPr lang="en-US"/>
        </a:p>
      </dgm:t>
    </dgm:pt>
    <dgm:pt modelId="{4149FC2B-0105-4CBF-94E7-7CB6FF25F35E}">
      <dgm:prSet phldrT="[Text]"/>
      <dgm:spPr/>
      <dgm:t>
        <a:bodyPr/>
        <a:lstStyle/>
        <a:p>
          <a:r>
            <a:rPr lang="en-US"/>
            <a:t>Production / food grade pellets sold to CPG companies to create new packages</a:t>
          </a:r>
        </a:p>
      </dgm:t>
    </dgm:pt>
    <dgm:pt modelId="{DA064921-5748-4476-A561-4098EEDE12E4}" type="parTrans" cxnId="{3892FF06-6E59-4131-BB59-FAF70F6BEA41}">
      <dgm:prSet/>
      <dgm:spPr/>
      <dgm:t>
        <a:bodyPr/>
        <a:lstStyle/>
        <a:p>
          <a:endParaRPr lang="en-US"/>
        </a:p>
      </dgm:t>
    </dgm:pt>
    <dgm:pt modelId="{27498EFD-0FF8-4F64-AA0C-1993DCBC9C2C}" type="sibTrans" cxnId="{3892FF06-6E59-4131-BB59-FAF70F6BEA41}">
      <dgm:prSet/>
      <dgm:spPr/>
      <dgm:t>
        <a:bodyPr/>
        <a:lstStyle/>
        <a:p>
          <a:endParaRPr lang="en-US"/>
        </a:p>
      </dgm:t>
    </dgm:pt>
    <dgm:pt modelId="{4D03F68A-4EE8-4EE2-9982-4ED062594A1C}" type="pres">
      <dgm:prSet presAssocID="{4F90074F-29E8-4554-B6B0-0DB3348A4661}" presName="cycle" presStyleCnt="0">
        <dgm:presLayoutVars>
          <dgm:dir/>
          <dgm:resizeHandles val="exact"/>
        </dgm:presLayoutVars>
      </dgm:prSet>
      <dgm:spPr/>
    </dgm:pt>
    <dgm:pt modelId="{BE4529E6-9EBF-4D04-8B15-C6DDF0AE04AC}" type="pres">
      <dgm:prSet presAssocID="{AE9DF7D0-951E-48FD-90F7-75661E8CBCB9}" presName="dummy" presStyleCnt="0"/>
      <dgm:spPr/>
    </dgm:pt>
    <dgm:pt modelId="{52ACD3D3-292E-445D-AA75-989522BA70D5}" type="pres">
      <dgm:prSet presAssocID="{AE9DF7D0-951E-48FD-90F7-75661E8CBCB9}" presName="node" presStyleLbl="revTx" presStyleIdx="0" presStyleCnt="5">
        <dgm:presLayoutVars>
          <dgm:bulletEnabled val="1"/>
        </dgm:presLayoutVars>
      </dgm:prSet>
      <dgm:spPr/>
    </dgm:pt>
    <dgm:pt modelId="{3B389F95-9461-4FDF-9224-2B1CBDB7D25F}" type="pres">
      <dgm:prSet presAssocID="{3FD709FE-FC2A-4AF5-8E7E-609CCCEBF823}" presName="sibTrans" presStyleLbl="node1" presStyleIdx="0" presStyleCnt="5"/>
      <dgm:spPr/>
    </dgm:pt>
    <dgm:pt modelId="{5F25C412-0CFB-4DE3-AA26-91E1D3AC12EF}" type="pres">
      <dgm:prSet presAssocID="{D2D69573-A38B-49A0-AE70-A40308ADF89F}" presName="dummy" presStyleCnt="0"/>
      <dgm:spPr/>
    </dgm:pt>
    <dgm:pt modelId="{6830F458-ACE6-4B94-8130-3E52D571EE83}" type="pres">
      <dgm:prSet presAssocID="{D2D69573-A38B-49A0-AE70-A40308ADF89F}" presName="node" presStyleLbl="revTx" presStyleIdx="1" presStyleCnt="5">
        <dgm:presLayoutVars>
          <dgm:bulletEnabled val="1"/>
        </dgm:presLayoutVars>
      </dgm:prSet>
      <dgm:spPr/>
    </dgm:pt>
    <dgm:pt modelId="{ACC456DD-1B75-4FE2-96E9-ACD5BBAB648C}" type="pres">
      <dgm:prSet presAssocID="{D093F94A-C450-403D-997E-D41FBDAB383F}" presName="sibTrans" presStyleLbl="node1" presStyleIdx="1" presStyleCnt="5"/>
      <dgm:spPr/>
    </dgm:pt>
    <dgm:pt modelId="{01BFA0E7-278A-45D9-B4B2-29509D1BEC95}" type="pres">
      <dgm:prSet presAssocID="{8F987AF5-E140-41C0-96C7-D526733D23D3}" presName="dummy" presStyleCnt="0"/>
      <dgm:spPr/>
    </dgm:pt>
    <dgm:pt modelId="{93C0AF9A-32A8-4166-80B0-A2693BDC1EDC}" type="pres">
      <dgm:prSet presAssocID="{8F987AF5-E140-41C0-96C7-D526733D23D3}" presName="node" presStyleLbl="revTx" presStyleIdx="2" presStyleCnt="5">
        <dgm:presLayoutVars>
          <dgm:bulletEnabled val="1"/>
        </dgm:presLayoutVars>
      </dgm:prSet>
      <dgm:spPr/>
    </dgm:pt>
    <dgm:pt modelId="{8FE129E0-B1BE-4067-AEE8-11E27971847F}" type="pres">
      <dgm:prSet presAssocID="{2C652E75-83A8-4C33-A8AA-03019F64098B}" presName="sibTrans" presStyleLbl="node1" presStyleIdx="2" presStyleCnt="5"/>
      <dgm:spPr/>
    </dgm:pt>
    <dgm:pt modelId="{21187EE3-7164-4D56-9DF7-58AA5FFD19DE}" type="pres">
      <dgm:prSet presAssocID="{13F0E894-3EB7-4C72-B9A6-91D1F90B05A6}" presName="dummy" presStyleCnt="0"/>
      <dgm:spPr/>
    </dgm:pt>
    <dgm:pt modelId="{C161A4DC-9248-4A0E-8EB9-56548016B3F8}" type="pres">
      <dgm:prSet presAssocID="{13F0E894-3EB7-4C72-B9A6-91D1F90B05A6}" presName="node" presStyleLbl="revTx" presStyleIdx="3" presStyleCnt="5">
        <dgm:presLayoutVars>
          <dgm:bulletEnabled val="1"/>
        </dgm:presLayoutVars>
      </dgm:prSet>
      <dgm:spPr/>
    </dgm:pt>
    <dgm:pt modelId="{A60C6950-416B-4FB0-97E1-A14F702201ED}" type="pres">
      <dgm:prSet presAssocID="{1F8D1517-E87D-43D9-B844-D3B37B379493}" presName="sibTrans" presStyleLbl="node1" presStyleIdx="3" presStyleCnt="5"/>
      <dgm:spPr/>
    </dgm:pt>
    <dgm:pt modelId="{4DEF9843-8F14-4CB1-A7A5-6997654D079C}" type="pres">
      <dgm:prSet presAssocID="{4149FC2B-0105-4CBF-94E7-7CB6FF25F35E}" presName="dummy" presStyleCnt="0"/>
      <dgm:spPr/>
    </dgm:pt>
    <dgm:pt modelId="{DCA3A80C-DC00-431C-B332-1F06134E323D}" type="pres">
      <dgm:prSet presAssocID="{4149FC2B-0105-4CBF-94E7-7CB6FF25F35E}" presName="node" presStyleLbl="revTx" presStyleIdx="4" presStyleCnt="5">
        <dgm:presLayoutVars>
          <dgm:bulletEnabled val="1"/>
        </dgm:presLayoutVars>
      </dgm:prSet>
      <dgm:spPr/>
    </dgm:pt>
    <dgm:pt modelId="{83BD998C-712A-4D6A-A25D-467F8693305C}" type="pres">
      <dgm:prSet presAssocID="{27498EFD-0FF8-4F64-AA0C-1993DCBC9C2C}" presName="sibTrans" presStyleLbl="node1" presStyleIdx="4" presStyleCnt="5"/>
      <dgm:spPr/>
    </dgm:pt>
  </dgm:ptLst>
  <dgm:cxnLst>
    <dgm:cxn modelId="{3892FF06-6E59-4131-BB59-FAF70F6BEA41}" srcId="{4F90074F-29E8-4554-B6B0-0DB3348A4661}" destId="{4149FC2B-0105-4CBF-94E7-7CB6FF25F35E}" srcOrd="4" destOrd="0" parTransId="{DA064921-5748-4476-A561-4098EEDE12E4}" sibTransId="{27498EFD-0FF8-4F64-AA0C-1993DCBC9C2C}"/>
    <dgm:cxn modelId="{F4ED780F-7FB2-4E11-A67D-F10742F2E80E}" type="presOf" srcId="{D093F94A-C450-403D-997E-D41FBDAB383F}" destId="{ACC456DD-1B75-4FE2-96E9-ACD5BBAB648C}" srcOrd="0" destOrd="0" presId="urn:microsoft.com/office/officeart/2005/8/layout/cycle1"/>
    <dgm:cxn modelId="{B989F611-409E-40C9-810E-0A8491D6A993}" type="presOf" srcId="{D2D69573-A38B-49A0-AE70-A40308ADF89F}" destId="{6830F458-ACE6-4B94-8130-3E52D571EE83}" srcOrd="0" destOrd="0" presId="urn:microsoft.com/office/officeart/2005/8/layout/cycle1"/>
    <dgm:cxn modelId="{5A4CA416-6200-4C13-9FC5-72A0C42293A8}" type="presOf" srcId="{1F8D1517-E87D-43D9-B844-D3B37B379493}" destId="{A60C6950-416B-4FB0-97E1-A14F702201ED}" srcOrd="0" destOrd="0" presId="urn:microsoft.com/office/officeart/2005/8/layout/cycle1"/>
    <dgm:cxn modelId="{AA9D4121-22EA-4E59-BB23-7806E375B9F7}" type="presOf" srcId="{4F90074F-29E8-4554-B6B0-0DB3348A4661}" destId="{4D03F68A-4EE8-4EE2-9982-4ED062594A1C}" srcOrd="0" destOrd="0" presId="urn:microsoft.com/office/officeart/2005/8/layout/cycle1"/>
    <dgm:cxn modelId="{80832925-79C2-4C41-B5AB-1AD0741578C6}" type="presOf" srcId="{AE9DF7D0-951E-48FD-90F7-75661E8CBCB9}" destId="{52ACD3D3-292E-445D-AA75-989522BA70D5}" srcOrd="0" destOrd="0" presId="urn:microsoft.com/office/officeart/2005/8/layout/cycle1"/>
    <dgm:cxn modelId="{2E6BB32C-584A-4B61-8400-51E00A04F39E}" type="presOf" srcId="{4149FC2B-0105-4CBF-94E7-7CB6FF25F35E}" destId="{DCA3A80C-DC00-431C-B332-1F06134E323D}" srcOrd="0" destOrd="0" presId="urn:microsoft.com/office/officeart/2005/8/layout/cycle1"/>
    <dgm:cxn modelId="{79F7B65E-9EEC-4B03-B896-4A914BAF5CD3}" srcId="{4F90074F-29E8-4554-B6B0-0DB3348A4661}" destId="{D2D69573-A38B-49A0-AE70-A40308ADF89F}" srcOrd="1" destOrd="0" parTransId="{2AF3AD26-2BA4-4D3D-8696-518B813C5CD3}" sibTransId="{D093F94A-C450-403D-997E-D41FBDAB383F}"/>
    <dgm:cxn modelId="{88264669-2EF5-4436-8DA9-8315B4350D36}" type="presOf" srcId="{3FD709FE-FC2A-4AF5-8E7E-609CCCEBF823}" destId="{3B389F95-9461-4FDF-9224-2B1CBDB7D25F}" srcOrd="0" destOrd="0" presId="urn:microsoft.com/office/officeart/2005/8/layout/cycle1"/>
    <dgm:cxn modelId="{DE27B54A-ED23-47F5-BA2B-66CF6C04E6F5}" type="presOf" srcId="{13F0E894-3EB7-4C72-B9A6-91D1F90B05A6}" destId="{C161A4DC-9248-4A0E-8EB9-56548016B3F8}" srcOrd="0" destOrd="0" presId="urn:microsoft.com/office/officeart/2005/8/layout/cycle1"/>
    <dgm:cxn modelId="{23721551-6690-422A-9255-83578F172E58}" type="presOf" srcId="{8F987AF5-E140-41C0-96C7-D526733D23D3}" destId="{93C0AF9A-32A8-4166-80B0-A2693BDC1EDC}" srcOrd="0" destOrd="0" presId="urn:microsoft.com/office/officeart/2005/8/layout/cycle1"/>
    <dgm:cxn modelId="{E8CE8858-FF47-450C-BF1D-F131FB8B22A7}" srcId="{4F90074F-29E8-4554-B6B0-0DB3348A4661}" destId="{8F987AF5-E140-41C0-96C7-D526733D23D3}" srcOrd="2" destOrd="0" parTransId="{DA3CDF07-6335-491B-84ED-122B0401A8BD}" sibTransId="{2C652E75-83A8-4C33-A8AA-03019F64098B}"/>
    <dgm:cxn modelId="{C30D6085-B452-4E90-A5F0-C27EAE7F8D55}" type="presOf" srcId="{27498EFD-0FF8-4F64-AA0C-1993DCBC9C2C}" destId="{83BD998C-712A-4D6A-A25D-467F8693305C}" srcOrd="0" destOrd="0" presId="urn:microsoft.com/office/officeart/2005/8/layout/cycle1"/>
    <dgm:cxn modelId="{C3EB77A9-D815-4D5C-AB58-D1F8C2D33B78}" srcId="{4F90074F-29E8-4554-B6B0-0DB3348A4661}" destId="{13F0E894-3EB7-4C72-B9A6-91D1F90B05A6}" srcOrd="3" destOrd="0" parTransId="{8E893D1B-EDD2-4157-9DED-BF76F7D8BCB3}" sibTransId="{1F8D1517-E87D-43D9-B844-D3B37B379493}"/>
    <dgm:cxn modelId="{599D72F6-EA77-4323-9F47-5B7502D3B2FF}" type="presOf" srcId="{2C652E75-83A8-4C33-A8AA-03019F64098B}" destId="{8FE129E0-B1BE-4067-AEE8-11E27971847F}" srcOrd="0" destOrd="0" presId="urn:microsoft.com/office/officeart/2005/8/layout/cycle1"/>
    <dgm:cxn modelId="{7B0E78F7-2A19-4FEC-9B7E-2A5DF7630CB8}" srcId="{4F90074F-29E8-4554-B6B0-0DB3348A4661}" destId="{AE9DF7D0-951E-48FD-90F7-75661E8CBCB9}" srcOrd="0" destOrd="0" parTransId="{9E9B9104-743B-47FE-90CB-A0BF360AC0EE}" sibTransId="{3FD709FE-FC2A-4AF5-8E7E-609CCCEBF823}"/>
    <dgm:cxn modelId="{4C236653-26AB-4F19-8DA7-7B3BCC526A1E}" type="presParOf" srcId="{4D03F68A-4EE8-4EE2-9982-4ED062594A1C}" destId="{BE4529E6-9EBF-4D04-8B15-C6DDF0AE04AC}" srcOrd="0" destOrd="0" presId="urn:microsoft.com/office/officeart/2005/8/layout/cycle1"/>
    <dgm:cxn modelId="{FBC71F40-EC9E-4DA6-88F7-FDCFC1D5F430}" type="presParOf" srcId="{4D03F68A-4EE8-4EE2-9982-4ED062594A1C}" destId="{52ACD3D3-292E-445D-AA75-989522BA70D5}" srcOrd="1" destOrd="0" presId="urn:microsoft.com/office/officeart/2005/8/layout/cycle1"/>
    <dgm:cxn modelId="{75DF45F3-1260-4226-BD8B-47C5AA8CD5AC}" type="presParOf" srcId="{4D03F68A-4EE8-4EE2-9982-4ED062594A1C}" destId="{3B389F95-9461-4FDF-9224-2B1CBDB7D25F}" srcOrd="2" destOrd="0" presId="urn:microsoft.com/office/officeart/2005/8/layout/cycle1"/>
    <dgm:cxn modelId="{61C72C15-1300-4895-AD9B-A86E6074AFCB}" type="presParOf" srcId="{4D03F68A-4EE8-4EE2-9982-4ED062594A1C}" destId="{5F25C412-0CFB-4DE3-AA26-91E1D3AC12EF}" srcOrd="3" destOrd="0" presId="urn:microsoft.com/office/officeart/2005/8/layout/cycle1"/>
    <dgm:cxn modelId="{100099D9-54B4-49B0-A23A-B33B66023A43}" type="presParOf" srcId="{4D03F68A-4EE8-4EE2-9982-4ED062594A1C}" destId="{6830F458-ACE6-4B94-8130-3E52D571EE83}" srcOrd="4" destOrd="0" presId="urn:microsoft.com/office/officeart/2005/8/layout/cycle1"/>
    <dgm:cxn modelId="{3CAE31E2-D6E7-43A0-BFB1-8952793E4171}" type="presParOf" srcId="{4D03F68A-4EE8-4EE2-9982-4ED062594A1C}" destId="{ACC456DD-1B75-4FE2-96E9-ACD5BBAB648C}" srcOrd="5" destOrd="0" presId="urn:microsoft.com/office/officeart/2005/8/layout/cycle1"/>
    <dgm:cxn modelId="{249177D7-7DA5-4B10-A1FE-13E7DF6ED78C}" type="presParOf" srcId="{4D03F68A-4EE8-4EE2-9982-4ED062594A1C}" destId="{01BFA0E7-278A-45D9-B4B2-29509D1BEC95}" srcOrd="6" destOrd="0" presId="urn:microsoft.com/office/officeart/2005/8/layout/cycle1"/>
    <dgm:cxn modelId="{7054DF9C-4CC9-440C-9DFA-23533CDE6377}" type="presParOf" srcId="{4D03F68A-4EE8-4EE2-9982-4ED062594A1C}" destId="{93C0AF9A-32A8-4166-80B0-A2693BDC1EDC}" srcOrd="7" destOrd="0" presId="urn:microsoft.com/office/officeart/2005/8/layout/cycle1"/>
    <dgm:cxn modelId="{76DD58B7-307A-4EFD-8C05-EECA0B14A036}" type="presParOf" srcId="{4D03F68A-4EE8-4EE2-9982-4ED062594A1C}" destId="{8FE129E0-B1BE-4067-AEE8-11E27971847F}" srcOrd="8" destOrd="0" presId="urn:microsoft.com/office/officeart/2005/8/layout/cycle1"/>
    <dgm:cxn modelId="{897F7F20-8AD0-4897-83FB-1CA0E78DF8EA}" type="presParOf" srcId="{4D03F68A-4EE8-4EE2-9982-4ED062594A1C}" destId="{21187EE3-7164-4D56-9DF7-58AA5FFD19DE}" srcOrd="9" destOrd="0" presId="urn:microsoft.com/office/officeart/2005/8/layout/cycle1"/>
    <dgm:cxn modelId="{1310FA02-15A1-4C43-9530-34E695607209}" type="presParOf" srcId="{4D03F68A-4EE8-4EE2-9982-4ED062594A1C}" destId="{C161A4DC-9248-4A0E-8EB9-56548016B3F8}" srcOrd="10" destOrd="0" presId="urn:microsoft.com/office/officeart/2005/8/layout/cycle1"/>
    <dgm:cxn modelId="{15F7E811-661B-4895-89D4-9CA966788642}" type="presParOf" srcId="{4D03F68A-4EE8-4EE2-9982-4ED062594A1C}" destId="{A60C6950-416B-4FB0-97E1-A14F702201ED}" srcOrd="11" destOrd="0" presId="urn:microsoft.com/office/officeart/2005/8/layout/cycle1"/>
    <dgm:cxn modelId="{CAF8873A-C2E8-437B-8B1E-5461E420FB02}" type="presParOf" srcId="{4D03F68A-4EE8-4EE2-9982-4ED062594A1C}" destId="{4DEF9843-8F14-4CB1-A7A5-6997654D079C}" srcOrd="12" destOrd="0" presId="urn:microsoft.com/office/officeart/2005/8/layout/cycle1"/>
    <dgm:cxn modelId="{01591BC3-C011-4346-8B86-F58A4D8CDCF1}" type="presParOf" srcId="{4D03F68A-4EE8-4EE2-9982-4ED062594A1C}" destId="{DCA3A80C-DC00-431C-B332-1F06134E323D}" srcOrd="13" destOrd="0" presId="urn:microsoft.com/office/officeart/2005/8/layout/cycle1"/>
    <dgm:cxn modelId="{A97F672C-1B4C-480A-B5F7-D37548D4E61E}" type="presParOf" srcId="{4D03F68A-4EE8-4EE2-9982-4ED062594A1C}" destId="{83BD998C-712A-4D6A-A25D-467F8693305C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CD3D3-292E-445D-AA75-989522BA70D5}">
      <dsp:nvSpPr>
        <dsp:cNvPr id="0" name=""/>
        <dsp:cNvSpPr/>
      </dsp:nvSpPr>
      <dsp:spPr>
        <a:xfrm>
          <a:off x="4135893" y="32146"/>
          <a:ext cx="1078036" cy="1078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Residents purchase, use and recycle plastics in curbside cart</a:t>
          </a:r>
        </a:p>
      </dsp:txBody>
      <dsp:txXfrm>
        <a:off x="4135893" y="32146"/>
        <a:ext cx="1078036" cy="1078036"/>
      </dsp:txXfrm>
    </dsp:sp>
    <dsp:sp modelId="{3B389F95-9461-4FDF-9224-2B1CBDB7D25F}">
      <dsp:nvSpPr>
        <dsp:cNvPr id="0" name=""/>
        <dsp:cNvSpPr/>
      </dsp:nvSpPr>
      <dsp:spPr>
        <a:xfrm>
          <a:off x="1595851" y="464"/>
          <a:ext cx="4047046" cy="4047046"/>
        </a:xfrm>
        <a:prstGeom prst="circularArrow">
          <a:avLst>
            <a:gd name="adj1" fmla="val 5194"/>
            <a:gd name="adj2" fmla="val 335489"/>
            <a:gd name="adj3" fmla="val 21294970"/>
            <a:gd name="adj4" fmla="val 19764724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0F458-ACE6-4B94-8130-3E52D571EE83}">
      <dsp:nvSpPr>
        <dsp:cNvPr id="0" name=""/>
        <dsp:cNvSpPr/>
      </dsp:nvSpPr>
      <dsp:spPr>
        <a:xfrm>
          <a:off x="4788252" y="2039898"/>
          <a:ext cx="1078036" cy="1078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Collection trucks take plastics to traditional MRF</a:t>
          </a:r>
        </a:p>
      </dsp:txBody>
      <dsp:txXfrm>
        <a:off x="4788252" y="2039898"/>
        <a:ext cx="1078036" cy="1078036"/>
      </dsp:txXfrm>
    </dsp:sp>
    <dsp:sp modelId="{ACC456DD-1B75-4FE2-96E9-ACD5BBAB648C}">
      <dsp:nvSpPr>
        <dsp:cNvPr id="0" name=""/>
        <dsp:cNvSpPr/>
      </dsp:nvSpPr>
      <dsp:spPr>
        <a:xfrm>
          <a:off x="1595851" y="464"/>
          <a:ext cx="4047046" cy="4047046"/>
        </a:xfrm>
        <a:prstGeom prst="circularArrow">
          <a:avLst>
            <a:gd name="adj1" fmla="val 5194"/>
            <a:gd name="adj2" fmla="val 335489"/>
            <a:gd name="adj3" fmla="val 4016490"/>
            <a:gd name="adj4" fmla="val 2251788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C0AF9A-32A8-4166-80B0-A2693BDC1EDC}">
      <dsp:nvSpPr>
        <dsp:cNvPr id="0" name=""/>
        <dsp:cNvSpPr/>
      </dsp:nvSpPr>
      <dsp:spPr>
        <a:xfrm>
          <a:off x="3080356" y="3280756"/>
          <a:ext cx="1078036" cy="1078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MRF bales of plastics transported to Polymer Center</a:t>
          </a:r>
        </a:p>
      </dsp:txBody>
      <dsp:txXfrm>
        <a:off x="3080356" y="3280756"/>
        <a:ext cx="1078036" cy="1078036"/>
      </dsp:txXfrm>
    </dsp:sp>
    <dsp:sp modelId="{8FE129E0-B1BE-4067-AEE8-11E27971847F}">
      <dsp:nvSpPr>
        <dsp:cNvPr id="0" name=""/>
        <dsp:cNvSpPr/>
      </dsp:nvSpPr>
      <dsp:spPr>
        <a:xfrm>
          <a:off x="1595851" y="464"/>
          <a:ext cx="4047046" cy="4047046"/>
        </a:xfrm>
        <a:prstGeom prst="circularArrow">
          <a:avLst>
            <a:gd name="adj1" fmla="val 5194"/>
            <a:gd name="adj2" fmla="val 335489"/>
            <a:gd name="adj3" fmla="val 8212723"/>
            <a:gd name="adj4" fmla="val 6448022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1A4DC-9248-4A0E-8EB9-56548016B3F8}">
      <dsp:nvSpPr>
        <dsp:cNvPr id="0" name=""/>
        <dsp:cNvSpPr/>
      </dsp:nvSpPr>
      <dsp:spPr>
        <a:xfrm>
          <a:off x="1372460" y="2039898"/>
          <a:ext cx="1078036" cy="1078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Chipped, washed flakes transported to Blue Polymers for production preparation</a:t>
          </a:r>
        </a:p>
      </dsp:txBody>
      <dsp:txXfrm>
        <a:off x="1372460" y="2039898"/>
        <a:ext cx="1078036" cy="1078036"/>
      </dsp:txXfrm>
    </dsp:sp>
    <dsp:sp modelId="{A60C6950-416B-4FB0-97E1-A14F702201ED}">
      <dsp:nvSpPr>
        <dsp:cNvPr id="0" name=""/>
        <dsp:cNvSpPr/>
      </dsp:nvSpPr>
      <dsp:spPr>
        <a:xfrm>
          <a:off x="1595851" y="464"/>
          <a:ext cx="4047046" cy="4047046"/>
        </a:xfrm>
        <a:prstGeom prst="circularArrow">
          <a:avLst>
            <a:gd name="adj1" fmla="val 5194"/>
            <a:gd name="adj2" fmla="val 335489"/>
            <a:gd name="adj3" fmla="val 12299787"/>
            <a:gd name="adj4" fmla="val 10769541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3A80C-DC00-431C-B332-1F06134E323D}">
      <dsp:nvSpPr>
        <dsp:cNvPr id="0" name=""/>
        <dsp:cNvSpPr/>
      </dsp:nvSpPr>
      <dsp:spPr>
        <a:xfrm>
          <a:off x="2024818" y="32146"/>
          <a:ext cx="1078036" cy="1078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Production / food grade pellets sold to CPG companies to create new packages</a:t>
          </a:r>
        </a:p>
      </dsp:txBody>
      <dsp:txXfrm>
        <a:off x="2024818" y="32146"/>
        <a:ext cx="1078036" cy="1078036"/>
      </dsp:txXfrm>
    </dsp:sp>
    <dsp:sp modelId="{83BD998C-712A-4D6A-A25D-467F8693305C}">
      <dsp:nvSpPr>
        <dsp:cNvPr id="0" name=""/>
        <dsp:cNvSpPr/>
      </dsp:nvSpPr>
      <dsp:spPr>
        <a:xfrm>
          <a:off x="1595851" y="464"/>
          <a:ext cx="4047046" cy="4047046"/>
        </a:xfrm>
        <a:prstGeom prst="circularArrow">
          <a:avLst>
            <a:gd name="adj1" fmla="val 5194"/>
            <a:gd name="adj2" fmla="val 335489"/>
            <a:gd name="adj3" fmla="val 16867472"/>
            <a:gd name="adj4" fmla="val 15197039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72098"/>
            <a:ext cx="10204704" cy="1551262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046216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1534A-7EE3-2606-CE96-B0108210D3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944" y="694944"/>
            <a:ext cx="7580630" cy="1774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1AF1C-F847-990B-B70D-7DF63E1B88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3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AB0A-ABEA-3973-1A86-A3AA2E9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66A-62BE-F642-164A-7DBDE832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7A065-CAEA-DB78-386A-57A765AAD9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BB375-59AE-2331-47CF-E3EBECD966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38243" y="5816198"/>
            <a:ext cx="2737757" cy="6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A0DF7F-1CA5-FD66-F5B8-B12CBC9DF3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3EC718-5A6C-EE0A-1DCD-DEFBC186EB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7616" y="5760720"/>
            <a:ext cx="2921000" cy="762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35AC90F-BA2E-C833-4A81-99403BF0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77440"/>
            <a:ext cx="10204704" cy="164592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DAFD94-9B6D-982F-022F-1E37D56AF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4297680"/>
            <a:ext cx="10204704" cy="1371600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130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>
                <a:solidFill>
                  <a:schemeClr val="bg1"/>
                </a:solidFill>
                <a:latin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9AE22-784A-F130-D222-256E5305E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5943600"/>
            <a:ext cx="1917127" cy="385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BB3D8-A3AB-D385-6E41-31B312DB96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7839" y="5815584"/>
            <a:ext cx="2745740" cy="6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6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n white">
    <p:bg>
      <p:bgPr>
        <a:blipFill dpi="0" rotWithShape="1">
          <a:blip r:embed="rId2">
            <a:alphaModFix amt="25466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EE76-E34B-0A7F-FE8B-892C636D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76E-821F-3D15-EFAB-D8397D2A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377440"/>
            <a:ext cx="10204704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90439-9EBB-0974-AC6C-8AE8A263A4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5584"/>
            <a:ext cx="2745740" cy="642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9E40-732D-DC1E-71AE-2D6C15A586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blocks conten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99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61839-701E-49D1-765D-9055617C8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377440"/>
            <a:ext cx="486613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A0E56-C4A0-BF3E-196F-84D99E4C3BDD}"/>
              </a:ext>
            </a:extLst>
          </p:cNvPr>
          <p:cNvSpPr txBox="1"/>
          <p:nvPr userDrawn="1"/>
        </p:nvSpPr>
        <p:spPr>
          <a:xfrm>
            <a:off x="3049675" y="3246846"/>
            <a:ext cx="6099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6.55"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C701EA-F45C-75FD-29C8-2757E9CFED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5584"/>
            <a:ext cx="2745740" cy="642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45EB44-82E0-BD4A-3B63-AC61AB9FB0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lef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6CB-1115-E3F6-9A68-2E81A61D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866132" cy="118872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F99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A43F7-FDBC-39D1-C8DA-A8E027F9A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7440"/>
            <a:ext cx="4866132" cy="2971800"/>
          </a:xfrm>
        </p:spPr>
        <p:txBody>
          <a:bodyPr/>
          <a:lstStyle>
            <a:lvl1pPr marL="2286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1pPr>
            <a:lvl2pPr marL="6858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2pPr>
            <a:lvl3pPr marL="11430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3pPr>
            <a:lvl4pPr marL="16002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4pPr>
            <a:lvl5pPr marL="2057400" indent="-137160">
              <a:buClr>
                <a:srgbClr val="982068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E4D13A-C1AE-2903-C170-59CD0EF2D9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5584"/>
            <a:ext cx="2745740" cy="642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17F84F-9367-7F21-5370-F04542A7FA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8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 white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8CFF-6142-FCF5-594F-85F8C6FC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D8A98-9345-BB26-4083-9B2C8EC109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5584"/>
            <a:ext cx="2745740" cy="642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91CA7C-1163-5AE9-9FAF-7D80FFF57E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1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white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38D88B-B47D-6FD4-2F23-D69D268CDD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39912" y="5815584"/>
            <a:ext cx="2745740" cy="642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126CE-6343-BAB9-20E2-D0BE840CE4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400" y="5989320"/>
            <a:ext cx="1802130" cy="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5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72AB5-2D61-E791-3C5A-2889D385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200132" cy="11887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22004-5CF5-C111-0323-2D4DC3F0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77440"/>
            <a:ext cx="10204704" cy="320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3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5" r:id="rId3"/>
    <p:sldLayoutId id="2147483650" r:id="rId4"/>
    <p:sldLayoutId id="2147483656" r:id="rId5"/>
    <p:sldLayoutId id="2147483652" r:id="rId6"/>
    <p:sldLayoutId id="2147483659" r:id="rId7"/>
    <p:sldLayoutId id="2147483654" r:id="rId8"/>
    <p:sldLayoutId id="2147483663" r:id="rId9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600" b="1" i="0" kern="1200">
          <a:solidFill>
            <a:srgbClr val="FF9933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13716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13716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rgbClr val="642265"/>
        </a:buClr>
        <a:buSzPct val="80000"/>
        <a:buFont typeface="Arial" panose="020B0604020202020204" pitchFamily="34" charset="0"/>
        <a:buChar char="•"/>
        <a:defRPr sz="2000" b="0" i="0" kern="1200">
          <a:solidFill>
            <a:srgbClr val="50505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4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87A8-7650-D4F0-9EDB-4B95E777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48" y="2532612"/>
            <a:ext cx="10634934" cy="1863898"/>
          </a:xfrm>
        </p:spPr>
        <p:txBody>
          <a:bodyPr anchor="t"/>
          <a:lstStyle/>
          <a:p>
            <a:r>
              <a:rPr lang="en-US" sz="3600" i="0" dirty="0">
                <a:effectLst/>
                <a:latin typeface="OpenSansSemibold"/>
              </a:rPr>
              <a:t>Garbage Gone Genius</a:t>
            </a:r>
            <a:r>
              <a:rPr lang="en-US" sz="3600" b="0" i="0" dirty="0">
                <a:effectLst/>
                <a:latin typeface="OpenSansSemibold"/>
              </a:rPr>
              <a:t>: </a:t>
            </a:r>
            <a:br>
              <a:rPr lang="en-US" sz="3600" b="0" i="0" dirty="0">
                <a:effectLst/>
                <a:latin typeface="OpenSansSemibold"/>
              </a:rPr>
            </a:br>
            <a:r>
              <a:rPr lang="en-US" sz="3600" b="0" i="0" dirty="0">
                <a:effectLst/>
                <a:latin typeface="OpenSansSemibold"/>
              </a:rPr>
              <a:t>How AI and Innovations are Reshaping The Future of Environmental Services in Your Municipality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506AA-AA05-1CC8-9D9A-F47235C9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3927" y="4602480"/>
            <a:ext cx="3694546" cy="108712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Richard Coupland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Vice President, Municipal Sales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Republic Services</a:t>
            </a:r>
          </a:p>
        </p:txBody>
      </p:sp>
    </p:spTree>
    <p:extLst>
      <p:ext uri="{BB962C8B-B14F-4D97-AF65-F5344CB8AC3E}">
        <p14:creationId xmlns:p14="http://schemas.microsoft.com/office/powerpoint/2010/main" val="3875376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195960C-ABAE-83E4-9D16-A047FCD4CD82}"/>
              </a:ext>
            </a:extLst>
          </p:cNvPr>
          <p:cNvSpPr txBox="1"/>
          <p:nvPr/>
        </p:nvSpPr>
        <p:spPr>
          <a:xfrm>
            <a:off x="647015" y="1956364"/>
            <a:ext cx="4571153" cy="20928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/>
              <a:t>Identifying specific material and triggering sortation techniques</a:t>
            </a:r>
          </a:p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ea typeface="Verdana"/>
              </a:rPr>
              <a:t>PET sort in image – AI triggers air blasts that lift material to alternate 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D772C-F2CB-7D11-2556-468378A6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85" y="260037"/>
            <a:ext cx="10200132" cy="558350"/>
          </a:xfrm>
        </p:spPr>
        <p:txBody>
          <a:bodyPr/>
          <a:lstStyle/>
          <a:p>
            <a:r>
              <a:rPr lang="en-US" b="1" dirty="0"/>
              <a:t>Sorting Recyclables - Optical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9605A6-1B97-6E0D-7D14-55CE99507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627" y="1704817"/>
            <a:ext cx="6223493" cy="326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04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4A9CBF-0401-DB1D-3BE2-BE1C759EBD85}"/>
              </a:ext>
            </a:extLst>
          </p:cNvPr>
          <p:cNvSpPr/>
          <p:nvPr/>
        </p:nvSpPr>
        <p:spPr>
          <a:xfrm>
            <a:off x="476250" y="968832"/>
            <a:ext cx="8010525" cy="502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95960C-ABAE-83E4-9D16-A047FCD4CD82}"/>
              </a:ext>
            </a:extLst>
          </p:cNvPr>
          <p:cNvSpPr txBox="1"/>
          <p:nvPr/>
        </p:nvSpPr>
        <p:spPr>
          <a:xfrm>
            <a:off x="8608042" y="1385767"/>
            <a:ext cx="3392307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/>
              <a:t>Solving plastics circularity at a national scale</a:t>
            </a:r>
          </a:p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/>
              <a:t>4 Centers planned to cover the Country – 1</a:t>
            </a:r>
            <a:r>
              <a:rPr lang="en-US" sz="2400" baseline="30000" dirty="0"/>
              <a:t>st</a:t>
            </a:r>
            <a:r>
              <a:rPr lang="en-US" sz="2400" dirty="0"/>
              <a:t> center opened in Dec 2023 in Las Vegas</a:t>
            </a:r>
          </a:p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ea typeface="Verdana"/>
              </a:rPr>
              <a:t>AI enables fine-grain sorting (polymers and olefins, colors, </a:t>
            </a:r>
            <a:r>
              <a:rPr lang="en-US" sz="2400" dirty="0" err="1">
                <a:ea typeface="Verdana"/>
              </a:rPr>
              <a:t>etc</a:t>
            </a:r>
            <a:r>
              <a:rPr lang="en-US" sz="2400" dirty="0">
                <a:ea typeface="Verdana"/>
              </a:rPr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D772C-F2CB-7D11-2556-468378A6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85" y="260037"/>
            <a:ext cx="10200132" cy="558350"/>
          </a:xfrm>
        </p:spPr>
        <p:txBody>
          <a:bodyPr/>
          <a:lstStyle/>
          <a:p>
            <a:r>
              <a:rPr lang="en-US" b="1" dirty="0"/>
              <a:t>Plastics Circularity – Polymer Centers</a:t>
            </a:r>
            <a:endParaRPr lang="en-US" dirty="0"/>
          </a:p>
        </p:txBody>
      </p:sp>
      <p:pic>
        <p:nvPicPr>
          <p:cNvPr id="3" name="Picture 8" descr="Image Gallery | Republic Services">
            <a:extLst>
              <a:ext uri="{FF2B5EF4-FFF2-40B4-BE49-F238E27FC236}">
                <a16:creationId xmlns:a16="http://schemas.microsoft.com/office/drawing/2014/main" id="{BBE468CC-A6BD-FF7C-6CFA-CF9E8ADA7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12" y="1903665"/>
            <a:ext cx="3898700" cy="22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A8F9A1-F689-5E13-425B-E6D70A7F0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4542298"/>
              </p:ext>
            </p:extLst>
          </p:nvPr>
        </p:nvGraphicFramePr>
        <p:xfrm>
          <a:off x="989126" y="1092424"/>
          <a:ext cx="7238749" cy="4360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C5FE276-43A0-8816-30C3-E190CF22F2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4548" y="1025982"/>
            <a:ext cx="1222218" cy="901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227F2-5360-8E8E-EAA6-A2415A7B27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5657" y="3614782"/>
            <a:ext cx="1222218" cy="815210"/>
          </a:xfrm>
          <a:prstGeom prst="rect">
            <a:avLst/>
          </a:prstGeom>
        </p:spPr>
      </p:pic>
      <p:pic>
        <p:nvPicPr>
          <p:cNvPr id="8" name="Picture 2" descr="Republic Services and Ravago Partnering to Advance Sustainable Packaging  Solutions">
            <a:extLst>
              <a:ext uri="{FF2B5EF4-FFF2-40B4-BE49-F238E27FC236}">
                <a16:creationId xmlns:a16="http://schemas.microsoft.com/office/drawing/2014/main" id="{F553968D-DC58-F0A4-9EDA-12996F48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59" y="3686055"/>
            <a:ext cx="1410008" cy="73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nnah Rulon on LinkedIn: Coca-Cola to source rPET from Republic Services'  upcoming polymer centers">
            <a:extLst>
              <a:ext uri="{FF2B5EF4-FFF2-40B4-BE49-F238E27FC236}">
                <a16:creationId xmlns:a16="http://schemas.microsoft.com/office/drawing/2014/main" id="{9328FA0F-CB62-C914-5F83-67C84189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63" y="1149483"/>
            <a:ext cx="1222218" cy="69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an Leif on LinkedIn: Coca-Cola is first publicly named buyer of PET flake  produced through…">
            <a:extLst>
              <a:ext uri="{FF2B5EF4-FFF2-40B4-BE49-F238E27FC236}">
                <a16:creationId xmlns:a16="http://schemas.microsoft.com/office/drawing/2014/main" id="{D1575BF2-81B5-C44F-8685-3A217FE65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72" y="5259091"/>
            <a:ext cx="1153983" cy="69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82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4DBB-F41B-D81F-D8B8-9CD48621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Applications</a:t>
            </a:r>
          </a:p>
        </p:txBody>
      </p:sp>
    </p:spTree>
    <p:extLst>
      <p:ext uri="{BB962C8B-B14F-4D97-AF65-F5344CB8AC3E}">
        <p14:creationId xmlns:p14="http://schemas.microsoft.com/office/powerpoint/2010/main" val="849020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mart Waste Management: AI Leads the Way - DataScienceCentral.com">
            <a:extLst>
              <a:ext uri="{FF2B5EF4-FFF2-40B4-BE49-F238E27FC236}">
                <a16:creationId xmlns:a16="http://schemas.microsoft.com/office/drawing/2014/main" id="{D8C66A63-0AC2-A6E5-2DF3-A0B46CFDE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" r="9802"/>
          <a:stretch/>
        </p:blipFill>
        <p:spPr bwMode="auto">
          <a:xfrm>
            <a:off x="3740731" y="2168587"/>
            <a:ext cx="3454400" cy="255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95960C-ABAE-83E4-9D16-A047FCD4CD82}"/>
              </a:ext>
            </a:extLst>
          </p:cNvPr>
          <p:cNvSpPr txBox="1"/>
          <p:nvPr/>
        </p:nvSpPr>
        <p:spPr>
          <a:xfrm>
            <a:off x="7840518" y="1765578"/>
            <a:ext cx="3751472" cy="33547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/>
              <a:t>Used by some in industry</a:t>
            </a:r>
          </a:p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/>
              <a:t>AI monitors waste levels and can alert when collection is needed</a:t>
            </a:r>
          </a:p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ea typeface="Verdana"/>
              </a:rPr>
              <a:t>Can track waste generation patterns and offer insights into future collection route planning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D772C-F2CB-7D11-2556-468378A6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85" y="260037"/>
            <a:ext cx="2849197" cy="558350"/>
          </a:xfrm>
        </p:spPr>
        <p:txBody>
          <a:bodyPr/>
          <a:lstStyle/>
          <a:p>
            <a:r>
              <a:rPr lang="en-US" b="1" dirty="0"/>
              <a:t>Smart Bins</a:t>
            </a:r>
            <a:endParaRPr lang="en-US" dirty="0"/>
          </a:p>
        </p:txBody>
      </p:sp>
      <p:pic>
        <p:nvPicPr>
          <p:cNvPr id="2050" name="Picture 2" descr="Smart waste management: how IoT limits the need for landfills">
            <a:extLst>
              <a:ext uri="{FF2B5EF4-FFF2-40B4-BE49-F238E27FC236}">
                <a16:creationId xmlns:a16="http://schemas.microsoft.com/office/drawing/2014/main" id="{48F474B6-969F-F76F-537D-851984DF1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0402"/>
          <a:stretch/>
        </p:blipFill>
        <p:spPr bwMode="auto">
          <a:xfrm>
            <a:off x="304798" y="2168587"/>
            <a:ext cx="3158837" cy="255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757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195960C-ABAE-83E4-9D16-A047FCD4CD82}"/>
              </a:ext>
            </a:extLst>
          </p:cNvPr>
          <p:cNvSpPr txBox="1"/>
          <p:nvPr/>
        </p:nvSpPr>
        <p:spPr>
          <a:xfrm>
            <a:off x="5419726" y="1301590"/>
            <a:ext cx="5991290" cy="44627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52525"/>
                </a:solidFill>
                <a:latin typeface="Open Sans" panose="020B0606030504020204" pitchFamily="34" charset="0"/>
              </a:rPr>
              <a:t>S</a:t>
            </a:r>
            <a:r>
              <a:rPr lang="en-US" sz="2400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afely and accurately classifies and segregate RCRA, hazardous and non-hazardous waste</a:t>
            </a:r>
          </a:p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Allows retailers to scan a product’s bar code and accurately identify, weigh and categorize non-sellable products. </a:t>
            </a:r>
          </a:p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252525"/>
                </a:solidFill>
                <a:effectLst/>
                <a:latin typeface="Open Sans" panose="020B0606030504020204" pitchFamily="34" charset="0"/>
              </a:rPr>
              <a:t>Immediately provides the employee clear instructions on how to compliantly manage the product for donation, salvage, recycling or disposal.</a:t>
            </a:r>
            <a:endParaRPr lang="en-US" sz="2400" dirty="0">
              <a:ea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D772C-F2CB-7D11-2556-468378A6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85" y="260037"/>
            <a:ext cx="10381740" cy="558350"/>
          </a:xfrm>
        </p:spPr>
        <p:txBody>
          <a:bodyPr/>
          <a:lstStyle/>
          <a:p>
            <a:r>
              <a:rPr lang="en-US" b="1" dirty="0"/>
              <a:t>Hazardous/Non-Hazardous Waste Classification</a:t>
            </a:r>
            <a:endParaRPr lang="en-US" dirty="0"/>
          </a:p>
        </p:txBody>
      </p:sp>
      <p:pic>
        <p:nvPicPr>
          <p:cNvPr id="1026" name="Picture 2" descr="smarter sorting">
            <a:extLst>
              <a:ext uri="{FF2B5EF4-FFF2-40B4-BE49-F238E27FC236}">
                <a16:creationId xmlns:a16="http://schemas.microsoft.com/office/drawing/2014/main" id="{C12CC5F5-E605-9C15-9A63-1CF4DDE60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4" y="1133593"/>
            <a:ext cx="3629570" cy="463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815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195960C-ABAE-83E4-9D16-A047FCD4CD82}"/>
              </a:ext>
            </a:extLst>
          </p:cNvPr>
          <p:cNvSpPr txBox="1"/>
          <p:nvPr/>
        </p:nvSpPr>
        <p:spPr>
          <a:xfrm>
            <a:off x="647016" y="1708714"/>
            <a:ext cx="4202076" cy="38779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/>
              <a:t>AI-driven fire monitoring and suppression</a:t>
            </a:r>
          </a:p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ea typeface="Verdana"/>
              </a:rPr>
              <a:t>Thermal cameras monitor and detect elevated temperatures on tip floor</a:t>
            </a:r>
          </a:p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ea typeface="Verdana"/>
              </a:rPr>
              <a:t>Remote / Centrally monitored 24/7</a:t>
            </a:r>
          </a:p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ea typeface="Verdana"/>
              </a:rPr>
              <a:t>Enables early warning, action, and suppression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D772C-F2CB-7D11-2556-468378A6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85" y="260037"/>
            <a:ext cx="10200132" cy="558350"/>
          </a:xfrm>
        </p:spPr>
        <p:txBody>
          <a:bodyPr/>
          <a:lstStyle/>
          <a:p>
            <a:r>
              <a:rPr lang="en-US" b="1" dirty="0"/>
              <a:t>Fire Rover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F4A91-B425-A4AF-80A3-582023DBB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27" y="1701800"/>
            <a:ext cx="6577554" cy="345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80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8C17C77-F001-EBDC-C4F5-B1F9A4BE7F82}"/>
              </a:ext>
            </a:extLst>
          </p:cNvPr>
          <p:cNvSpPr/>
          <p:nvPr/>
        </p:nvSpPr>
        <p:spPr>
          <a:xfrm>
            <a:off x="0" y="3624548"/>
            <a:ext cx="12192000" cy="3233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66EC75-D5C5-7E0C-5A61-79E76A53AEFE}"/>
              </a:ext>
            </a:extLst>
          </p:cNvPr>
          <p:cNvSpPr/>
          <p:nvPr/>
        </p:nvSpPr>
        <p:spPr>
          <a:xfrm>
            <a:off x="0" y="-1"/>
            <a:ext cx="12192000" cy="3624549"/>
          </a:xfrm>
          <a:prstGeom prst="rect">
            <a:avLst/>
          </a:prstGeom>
          <a:solidFill>
            <a:srgbClr val="0048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7D611B-9E74-74BE-5104-1899A4BF878F}"/>
              </a:ext>
            </a:extLst>
          </p:cNvPr>
          <p:cNvSpPr txBox="1">
            <a:spLocks/>
          </p:cNvSpPr>
          <p:nvPr/>
        </p:nvSpPr>
        <p:spPr>
          <a:xfrm>
            <a:off x="4597191" y="1162357"/>
            <a:ext cx="4027005" cy="12469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600" spc="0" dirty="0">
                <a:solidFill>
                  <a:srgbClr val="05A0E4"/>
                </a:solidFill>
              </a:rPr>
              <a:t>RICHARD COUPLAND </a:t>
            </a:r>
            <a:br>
              <a:rPr lang="en-US" sz="1600" spc="0" dirty="0">
                <a:solidFill>
                  <a:schemeClr val="bg1"/>
                </a:solidFill>
              </a:rPr>
            </a:br>
            <a:r>
              <a:rPr lang="en-US" sz="1600" b="0" spc="0" dirty="0">
                <a:solidFill>
                  <a:schemeClr val="bg1"/>
                </a:solidFill>
              </a:rPr>
              <a:t>Vice President, Municipal Services</a:t>
            </a:r>
            <a:br>
              <a:rPr lang="en-US" sz="1600" spc="0" dirty="0">
                <a:solidFill>
                  <a:schemeClr val="bg1"/>
                </a:solidFill>
              </a:rPr>
            </a:br>
            <a:r>
              <a:rPr lang="en-US" sz="1600" spc="0" dirty="0">
                <a:solidFill>
                  <a:schemeClr val="bg1"/>
                </a:solidFill>
              </a:rPr>
              <a:t> </a:t>
            </a:r>
            <a:br>
              <a:rPr lang="en-US" sz="1600" spc="0" dirty="0">
                <a:solidFill>
                  <a:schemeClr val="bg1"/>
                </a:solidFill>
              </a:rPr>
            </a:br>
            <a:r>
              <a:rPr lang="en-US" sz="1400" spc="0" dirty="0">
                <a:solidFill>
                  <a:schemeClr val="bg1"/>
                </a:solidFill>
              </a:rPr>
              <a:t>e:  RCoupland@RepublicServices.com</a:t>
            </a:r>
            <a:br>
              <a:rPr lang="en-US" sz="1400" spc="0" dirty="0">
                <a:solidFill>
                  <a:schemeClr val="bg1"/>
                </a:solidFill>
              </a:rPr>
            </a:br>
            <a:r>
              <a:rPr lang="en-US" sz="1400" spc="0" dirty="0">
                <a:solidFill>
                  <a:schemeClr val="bg1"/>
                </a:solidFill>
              </a:rPr>
              <a:t>o:  480.718.0384</a:t>
            </a:r>
          </a:p>
          <a:p>
            <a:r>
              <a:rPr lang="en-US" sz="1400" spc="0" dirty="0">
                <a:solidFill>
                  <a:schemeClr val="bg1"/>
                </a:solidFill>
              </a:rPr>
              <a:t>c:  480.225.0481</a:t>
            </a:r>
          </a:p>
        </p:txBody>
      </p:sp>
      <p:pic>
        <p:nvPicPr>
          <p:cNvPr id="6" name="Picture 5" descr="A blue square with white text&#10;&#10;Description automatically generated">
            <a:extLst>
              <a:ext uri="{FF2B5EF4-FFF2-40B4-BE49-F238E27FC236}">
                <a16:creationId xmlns:a16="http://schemas.microsoft.com/office/drawing/2014/main" id="{F9EAF85A-0040-C21D-BE30-E64E68616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19" y="4334726"/>
            <a:ext cx="1194001" cy="1194001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DE46F2F-E7CB-B7BE-2E94-713FE0B5D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060" y="3881881"/>
            <a:ext cx="2233591" cy="977566"/>
          </a:xfrm>
          <a:prstGeom prst="rect">
            <a:avLst/>
          </a:prstGeom>
        </p:spPr>
      </p:pic>
      <p:pic>
        <p:nvPicPr>
          <p:cNvPr id="8" name="Picture 7" descr="A blue background with a rainbow star&#10;&#10;Description automatically generated">
            <a:extLst>
              <a:ext uri="{FF2B5EF4-FFF2-40B4-BE49-F238E27FC236}">
                <a16:creationId xmlns:a16="http://schemas.microsoft.com/office/drawing/2014/main" id="{3AB4096D-7AB0-8BEC-A578-6235EA961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277" y="4134287"/>
            <a:ext cx="960622" cy="1641659"/>
          </a:xfrm>
          <a:prstGeom prst="rect">
            <a:avLst/>
          </a:prstGeom>
        </p:spPr>
      </p:pic>
      <p:pic>
        <p:nvPicPr>
          <p:cNvPr id="9" name="Picture 8" descr="A red and blue sign with white text&#10;&#10;Description automatically generated">
            <a:extLst>
              <a:ext uri="{FF2B5EF4-FFF2-40B4-BE49-F238E27FC236}">
                <a16:creationId xmlns:a16="http://schemas.microsoft.com/office/drawing/2014/main" id="{0E117F6B-5BAF-BCF5-B13E-03D467E72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920" y="4134241"/>
            <a:ext cx="1161524" cy="1641750"/>
          </a:xfrm>
          <a:prstGeom prst="rect">
            <a:avLst/>
          </a:prstGeom>
        </p:spPr>
      </p:pic>
      <p:pic>
        <p:nvPicPr>
          <p:cNvPr id="10" name="Picture 9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8CC58A69-2811-3092-F1C3-E15C47F9B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7060" y="4955117"/>
            <a:ext cx="2347258" cy="925546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70E9C77E-6E17-8DEA-2BF8-2014CED06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973" y="1051510"/>
            <a:ext cx="2777502" cy="1343952"/>
          </a:xfrm>
          <a:prstGeom prst="rect">
            <a:avLst/>
          </a:prstGeom>
        </p:spPr>
      </p:pic>
      <p:pic>
        <p:nvPicPr>
          <p:cNvPr id="12" name="Picture 11" descr="A black and blue sign with white text&#10;&#10;Description automatically generated">
            <a:extLst>
              <a:ext uri="{FF2B5EF4-FFF2-40B4-BE49-F238E27FC236}">
                <a16:creationId xmlns:a16="http://schemas.microsoft.com/office/drawing/2014/main" id="{28F62A25-BADC-F224-8BF3-99EA966505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153" y="4471131"/>
            <a:ext cx="1397934" cy="958159"/>
          </a:xfrm>
          <a:prstGeom prst="rect">
            <a:avLst/>
          </a:prstGeom>
        </p:spPr>
      </p:pic>
      <p:pic>
        <p:nvPicPr>
          <p:cNvPr id="13" name="Picture 12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CAEAA965-E42B-23DF-7702-0E4676CCA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0474" y="4481946"/>
            <a:ext cx="1121337" cy="1121337"/>
          </a:xfrm>
          <a:prstGeom prst="rect">
            <a:avLst/>
          </a:prstGeom>
        </p:spPr>
      </p:pic>
      <p:pic>
        <p:nvPicPr>
          <p:cNvPr id="14" name="Picture 13" descr="A blue and green square with white text&#10;&#10;Description automatically generated">
            <a:extLst>
              <a:ext uri="{FF2B5EF4-FFF2-40B4-BE49-F238E27FC236}">
                <a16:creationId xmlns:a16="http://schemas.microsoft.com/office/drawing/2014/main" id="{2E4C025B-3D2D-15E6-46BF-E12C4EBAEF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5732" y="4415713"/>
            <a:ext cx="1121908" cy="1233472"/>
          </a:xfrm>
          <a:prstGeom prst="rect">
            <a:avLst/>
          </a:prstGeom>
        </p:spPr>
      </p:pic>
      <p:pic>
        <p:nvPicPr>
          <p:cNvPr id="15" name="Picture 14" descr="A qr code with a logo&#10;&#10;Description automatically generated">
            <a:extLst>
              <a:ext uri="{FF2B5EF4-FFF2-40B4-BE49-F238E27FC236}">
                <a16:creationId xmlns:a16="http://schemas.microsoft.com/office/drawing/2014/main" id="{6E501CB7-3088-22B1-1501-3AB340A1E8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1636" y="459524"/>
            <a:ext cx="2760971" cy="276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35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02004C-7502-5798-EFD4-6414EE4EC279}"/>
              </a:ext>
            </a:extLst>
          </p:cNvPr>
          <p:cNvSpPr/>
          <p:nvPr/>
        </p:nvSpPr>
        <p:spPr>
          <a:xfrm>
            <a:off x="1267686" y="1634838"/>
            <a:ext cx="1427018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MSW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B95B00-42F0-8BDF-3B7B-2D97D8F5E28C}"/>
              </a:ext>
            </a:extLst>
          </p:cNvPr>
          <p:cNvSpPr/>
          <p:nvPr/>
        </p:nvSpPr>
        <p:spPr>
          <a:xfrm>
            <a:off x="4486562" y="1627911"/>
            <a:ext cx="1427018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Recycling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2F7F07-DFE5-2907-09DC-F453DC6A7D1F}"/>
              </a:ext>
            </a:extLst>
          </p:cNvPr>
          <p:cNvSpPr/>
          <p:nvPr/>
        </p:nvSpPr>
        <p:spPr>
          <a:xfrm>
            <a:off x="2877124" y="1624449"/>
            <a:ext cx="1427018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Bulk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6D1905-F057-FDF0-06CD-CD0BF3C1DBFE}"/>
              </a:ext>
            </a:extLst>
          </p:cNvPr>
          <p:cNvSpPr/>
          <p:nvPr/>
        </p:nvSpPr>
        <p:spPr>
          <a:xfrm>
            <a:off x="6096000" y="1634838"/>
            <a:ext cx="1427018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Organics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3D7668-784B-7630-7C7E-8983381F4752}"/>
              </a:ext>
            </a:extLst>
          </p:cNvPr>
          <p:cNvSpPr/>
          <p:nvPr/>
        </p:nvSpPr>
        <p:spPr>
          <a:xfrm>
            <a:off x="7705438" y="1634838"/>
            <a:ext cx="1427018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ES / HHW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963997-68D1-6340-7027-ACE56E2D4FCC}"/>
              </a:ext>
            </a:extLst>
          </p:cNvPr>
          <p:cNvSpPr/>
          <p:nvPr/>
        </p:nvSpPr>
        <p:spPr>
          <a:xfrm>
            <a:off x="1267686" y="2318329"/>
            <a:ext cx="6255332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Transfer Stations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E063F5B-1DB5-9FA9-F0AC-D89118FF93E4}"/>
              </a:ext>
            </a:extLst>
          </p:cNvPr>
          <p:cNvSpPr/>
          <p:nvPr/>
        </p:nvSpPr>
        <p:spPr>
          <a:xfrm>
            <a:off x="7705438" y="3006439"/>
            <a:ext cx="1427018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Haz Landfill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472CED-1348-53DE-D790-06E357961093}"/>
              </a:ext>
            </a:extLst>
          </p:cNvPr>
          <p:cNvSpPr/>
          <p:nvPr/>
        </p:nvSpPr>
        <p:spPr>
          <a:xfrm>
            <a:off x="1267686" y="3006439"/>
            <a:ext cx="3036456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Landfill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E852AC5-587F-B0F1-DF89-2AF495E172E9}"/>
              </a:ext>
            </a:extLst>
          </p:cNvPr>
          <p:cNvSpPr/>
          <p:nvPr/>
        </p:nvSpPr>
        <p:spPr>
          <a:xfrm>
            <a:off x="4486562" y="2992587"/>
            <a:ext cx="1427018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Recycling Centers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7C7FCE-EFB8-C726-6550-0F0152789287}"/>
              </a:ext>
            </a:extLst>
          </p:cNvPr>
          <p:cNvSpPr/>
          <p:nvPr/>
        </p:nvSpPr>
        <p:spPr>
          <a:xfrm>
            <a:off x="6096000" y="3011059"/>
            <a:ext cx="1427018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Compost / Digesters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B8ECCF2-E1CC-B577-ED4D-478C482A65F1}"/>
              </a:ext>
            </a:extLst>
          </p:cNvPr>
          <p:cNvSpPr/>
          <p:nvPr/>
        </p:nvSpPr>
        <p:spPr>
          <a:xfrm>
            <a:off x="4486562" y="3666845"/>
            <a:ext cx="1427018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Polymer Centers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EB48EB-181E-0226-18F7-AE4FC74BE849}"/>
              </a:ext>
            </a:extLst>
          </p:cNvPr>
          <p:cNvSpPr/>
          <p:nvPr/>
        </p:nvSpPr>
        <p:spPr>
          <a:xfrm>
            <a:off x="1267685" y="3694549"/>
            <a:ext cx="3036455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Landfill Gas to Energy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7BC8C90-F882-92FE-D4F2-7133624DBED2}"/>
              </a:ext>
            </a:extLst>
          </p:cNvPr>
          <p:cNvSpPr/>
          <p:nvPr/>
        </p:nvSpPr>
        <p:spPr>
          <a:xfrm>
            <a:off x="7705438" y="2318338"/>
            <a:ext cx="1427018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TSDF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E7ED5BC-9EFC-4B16-6181-F168A696D7FA}"/>
              </a:ext>
            </a:extLst>
          </p:cNvPr>
          <p:cNvSpPr/>
          <p:nvPr/>
        </p:nvSpPr>
        <p:spPr>
          <a:xfrm>
            <a:off x="1267685" y="4378040"/>
            <a:ext cx="3036455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Power / RNG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9987D5D-A753-390E-FB7F-30233B1B0370}"/>
              </a:ext>
            </a:extLst>
          </p:cNvPr>
          <p:cNvSpPr/>
          <p:nvPr/>
        </p:nvSpPr>
        <p:spPr>
          <a:xfrm>
            <a:off x="4486562" y="4378040"/>
            <a:ext cx="1427018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New Products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75A4EC-8ACF-3B90-94F7-DE10B0DE9C01}"/>
              </a:ext>
            </a:extLst>
          </p:cNvPr>
          <p:cNvSpPr/>
          <p:nvPr/>
        </p:nvSpPr>
        <p:spPr>
          <a:xfrm>
            <a:off x="6096000" y="4378040"/>
            <a:ext cx="1427018" cy="39716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Compost / Power / RNG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1ACFDCFF-E478-BA32-3CD6-05FDD86ABF1F}"/>
              </a:ext>
            </a:extLst>
          </p:cNvPr>
          <p:cNvSpPr/>
          <p:nvPr/>
        </p:nvSpPr>
        <p:spPr>
          <a:xfrm>
            <a:off x="1782613" y="2032002"/>
            <a:ext cx="397164" cy="28632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3D2C3593-4325-6B9C-F717-741C82384DD7}"/>
              </a:ext>
            </a:extLst>
          </p:cNvPr>
          <p:cNvSpPr/>
          <p:nvPr/>
        </p:nvSpPr>
        <p:spPr>
          <a:xfrm>
            <a:off x="3392051" y="2028540"/>
            <a:ext cx="397164" cy="28632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87C82EEE-F6FD-EB32-D2C5-57B84F69D7DF}"/>
              </a:ext>
            </a:extLst>
          </p:cNvPr>
          <p:cNvSpPr/>
          <p:nvPr/>
        </p:nvSpPr>
        <p:spPr>
          <a:xfrm>
            <a:off x="5001489" y="2018150"/>
            <a:ext cx="397164" cy="28632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00C2DD6E-C1EC-BC00-D013-DF2A13299EB5}"/>
              </a:ext>
            </a:extLst>
          </p:cNvPr>
          <p:cNvSpPr/>
          <p:nvPr/>
        </p:nvSpPr>
        <p:spPr>
          <a:xfrm>
            <a:off x="6610927" y="2041235"/>
            <a:ext cx="397164" cy="28632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72813DD4-A1C6-9654-3B82-A54356B4209C}"/>
              </a:ext>
            </a:extLst>
          </p:cNvPr>
          <p:cNvSpPr/>
          <p:nvPr/>
        </p:nvSpPr>
        <p:spPr>
          <a:xfrm>
            <a:off x="8215748" y="2045861"/>
            <a:ext cx="397164" cy="28632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1648F6D4-9163-267D-36EC-6B1BDD26B4FF}"/>
              </a:ext>
            </a:extLst>
          </p:cNvPr>
          <p:cNvSpPr/>
          <p:nvPr/>
        </p:nvSpPr>
        <p:spPr>
          <a:xfrm>
            <a:off x="2587330" y="2724732"/>
            <a:ext cx="397164" cy="28632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CABDEBCF-D190-EBAD-04F4-AEF712C524D4}"/>
              </a:ext>
            </a:extLst>
          </p:cNvPr>
          <p:cNvSpPr/>
          <p:nvPr/>
        </p:nvSpPr>
        <p:spPr>
          <a:xfrm>
            <a:off x="4995721" y="2724732"/>
            <a:ext cx="397164" cy="28632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23496521-A3E3-E643-A4BC-4A8CF95EA90B}"/>
              </a:ext>
            </a:extLst>
          </p:cNvPr>
          <p:cNvSpPr/>
          <p:nvPr/>
        </p:nvSpPr>
        <p:spPr>
          <a:xfrm>
            <a:off x="6610927" y="2720106"/>
            <a:ext cx="397164" cy="28632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728AB2C4-7C86-D26E-D2BA-2146BA5E0D56}"/>
              </a:ext>
            </a:extLst>
          </p:cNvPr>
          <p:cNvSpPr/>
          <p:nvPr/>
        </p:nvSpPr>
        <p:spPr>
          <a:xfrm>
            <a:off x="8215748" y="2724732"/>
            <a:ext cx="397164" cy="28632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C6AD447D-499A-7624-8695-0775CFFC9DAD}"/>
              </a:ext>
            </a:extLst>
          </p:cNvPr>
          <p:cNvSpPr/>
          <p:nvPr/>
        </p:nvSpPr>
        <p:spPr>
          <a:xfrm>
            <a:off x="2595410" y="3392067"/>
            <a:ext cx="397164" cy="28632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89B7ACE3-3468-4FA2-71FE-5BA5EEECD928}"/>
              </a:ext>
            </a:extLst>
          </p:cNvPr>
          <p:cNvSpPr/>
          <p:nvPr/>
        </p:nvSpPr>
        <p:spPr>
          <a:xfrm>
            <a:off x="5003801" y="3392067"/>
            <a:ext cx="397164" cy="28632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A5F9E535-2702-C0F2-68AF-2DEE32CBDCA5}"/>
              </a:ext>
            </a:extLst>
          </p:cNvPr>
          <p:cNvSpPr/>
          <p:nvPr/>
        </p:nvSpPr>
        <p:spPr>
          <a:xfrm>
            <a:off x="2587330" y="4089414"/>
            <a:ext cx="397164" cy="28632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1EBC1F77-1D12-6ADE-EAE8-9744B5B2DC91}"/>
              </a:ext>
            </a:extLst>
          </p:cNvPr>
          <p:cNvSpPr/>
          <p:nvPr/>
        </p:nvSpPr>
        <p:spPr>
          <a:xfrm>
            <a:off x="4995721" y="4089414"/>
            <a:ext cx="397164" cy="28632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1C0CFECE-C084-8EB5-8667-430261688172}"/>
              </a:ext>
            </a:extLst>
          </p:cNvPr>
          <p:cNvSpPr/>
          <p:nvPr/>
        </p:nvSpPr>
        <p:spPr>
          <a:xfrm>
            <a:off x="6610927" y="3405915"/>
            <a:ext cx="397164" cy="96982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972330-44B4-DE0D-D77D-26C1A5F628AA}"/>
              </a:ext>
            </a:extLst>
          </p:cNvPr>
          <p:cNvSpPr txBox="1"/>
          <p:nvPr/>
        </p:nvSpPr>
        <p:spPr>
          <a:xfrm>
            <a:off x="55119" y="1571810"/>
            <a:ext cx="103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Collection Routes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417855-3FD7-DD70-A026-6DED417D6937}"/>
              </a:ext>
            </a:extLst>
          </p:cNvPr>
          <p:cNvSpPr txBox="1"/>
          <p:nvPr/>
        </p:nvSpPr>
        <p:spPr>
          <a:xfrm>
            <a:off x="39945" y="2360177"/>
            <a:ext cx="1189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Consolidation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EDDB52-5FBA-AAA9-A77C-E45F269FB508}"/>
              </a:ext>
            </a:extLst>
          </p:cNvPr>
          <p:cNvSpPr txBox="1"/>
          <p:nvPr/>
        </p:nvSpPr>
        <p:spPr>
          <a:xfrm>
            <a:off x="64331" y="2943411"/>
            <a:ext cx="1155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Processing / Disposal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33FF53-2112-E7B3-50C2-CD3069C01A58}"/>
              </a:ext>
            </a:extLst>
          </p:cNvPr>
          <p:cNvSpPr txBox="1"/>
          <p:nvPr/>
        </p:nvSpPr>
        <p:spPr>
          <a:xfrm>
            <a:off x="55119" y="3629218"/>
            <a:ext cx="116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Circular Processing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9EA949-A233-2962-262D-7E47DCA3CB45}"/>
              </a:ext>
            </a:extLst>
          </p:cNvPr>
          <p:cNvSpPr txBox="1"/>
          <p:nvPr/>
        </p:nvSpPr>
        <p:spPr>
          <a:xfrm>
            <a:off x="64331" y="4318702"/>
            <a:ext cx="103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Circular Products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113B3039-5983-1E4A-4FAE-0A222219A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72" y="470124"/>
            <a:ext cx="10200132" cy="594360"/>
          </a:xfrm>
        </p:spPr>
        <p:txBody>
          <a:bodyPr/>
          <a:lstStyle/>
          <a:p>
            <a:r>
              <a:rPr lang="en-US" sz="3200" b="1" dirty="0"/>
              <a:t>Environmental Services Industry – Complexity at Scale </a:t>
            </a:r>
            <a:endParaRPr lang="en-US" sz="3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21E34E-6115-1C4C-BAF2-C41EB003B3B5}"/>
              </a:ext>
            </a:extLst>
          </p:cNvPr>
          <p:cNvSpPr txBox="1"/>
          <p:nvPr/>
        </p:nvSpPr>
        <p:spPr>
          <a:xfrm>
            <a:off x="9419364" y="1659312"/>
            <a:ext cx="2633524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Over </a:t>
            </a:r>
            <a:r>
              <a:rPr lang="en-US" sz="1600" b="1" dirty="0"/>
              <a:t>5.1M stops per day </a:t>
            </a:r>
            <a:r>
              <a:rPr lang="en-US" sz="1600" dirty="0"/>
              <a:t>across our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Trucks touch 800-1200 homes per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Operations and Material flow never 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Tip Floors at Transfer Stations and Recycling Centers must be cleared daily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Efficiency and insights are key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C568D4-7BC8-E895-C496-EEA132040E27}"/>
              </a:ext>
            </a:extLst>
          </p:cNvPr>
          <p:cNvSpPr/>
          <p:nvPr/>
        </p:nvSpPr>
        <p:spPr>
          <a:xfrm>
            <a:off x="641913" y="5120391"/>
            <a:ext cx="8509276" cy="633869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Utilizing AI to increase productivity, quality and accuracy of field data is critical to running an essential service operation at scale.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B83074-C78D-A66F-B19C-7A7B3AC320B8}"/>
              </a:ext>
            </a:extLst>
          </p:cNvPr>
          <p:cNvGrpSpPr/>
          <p:nvPr/>
        </p:nvGrpSpPr>
        <p:grpSpPr>
          <a:xfrm>
            <a:off x="715477" y="1386183"/>
            <a:ext cx="393730" cy="315274"/>
            <a:chOff x="420856" y="1339941"/>
            <a:chExt cx="393730" cy="315274"/>
          </a:xfrm>
        </p:grpSpPr>
        <p:sp>
          <p:nvSpPr>
            <p:cNvPr id="49" name="Explosion: 14 Points 48">
              <a:extLst>
                <a:ext uri="{FF2B5EF4-FFF2-40B4-BE49-F238E27FC236}">
                  <a16:creationId xmlns:a16="http://schemas.microsoft.com/office/drawing/2014/main" id="{747FBA67-E137-408E-B642-1DA7389B3848}"/>
                </a:ext>
              </a:extLst>
            </p:cNvPr>
            <p:cNvSpPr/>
            <p:nvPr/>
          </p:nvSpPr>
          <p:spPr>
            <a:xfrm rot="1450830">
              <a:off x="420856" y="1339941"/>
              <a:ext cx="393730" cy="315274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E4D23B9-F01E-5A45-EA6B-4E19F2EECEDD}"/>
                </a:ext>
              </a:extLst>
            </p:cNvPr>
            <p:cNvSpPr txBox="1"/>
            <p:nvPr/>
          </p:nvSpPr>
          <p:spPr>
            <a:xfrm>
              <a:off x="440749" y="1368328"/>
              <a:ext cx="3193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AI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64E622B-9EB8-8290-8AF4-8905BA4F4489}"/>
              </a:ext>
            </a:extLst>
          </p:cNvPr>
          <p:cNvGrpSpPr/>
          <p:nvPr/>
        </p:nvGrpSpPr>
        <p:grpSpPr>
          <a:xfrm>
            <a:off x="2349307" y="1435021"/>
            <a:ext cx="393730" cy="315274"/>
            <a:chOff x="420856" y="1339941"/>
            <a:chExt cx="393730" cy="315274"/>
          </a:xfrm>
        </p:grpSpPr>
        <p:sp>
          <p:nvSpPr>
            <p:cNvPr id="53" name="Explosion: 14 Points 52">
              <a:extLst>
                <a:ext uri="{FF2B5EF4-FFF2-40B4-BE49-F238E27FC236}">
                  <a16:creationId xmlns:a16="http://schemas.microsoft.com/office/drawing/2014/main" id="{456C8DDA-14C1-3ABF-CB51-AC339B1C3099}"/>
                </a:ext>
              </a:extLst>
            </p:cNvPr>
            <p:cNvSpPr/>
            <p:nvPr/>
          </p:nvSpPr>
          <p:spPr>
            <a:xfrm rot="1450830">
              <a:off x="420856" y="1339941"/>
              <a:ext cx="393730" cy="315274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D04CB45-C1B7-4D77-9AA0-3E62ADFD5538}"/>
                </a:ext>
              </a:extLst>
            </p:cNvPr>
            <p:cNvSpPr txBox="1"/>
            <p:nvPr/>
          </p:nvSpPr>
          <p:spPr>
            <a:xfrm>
              <a:off x="440749" y="1368328"/>
              <a:ext cx="3193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AI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0F21A10-0B74-017D-CD68-643F60FE1F15}"/>
              </a:ext>
            </a:extLst>
          </p:cNvPr>
          <p:cNvGrpSpPr/>
          <p:nvPr/>
        </p:nvGrpSpPr>
        <p:grpSpPr>
          <a:xfrm>
            <a:off x="5558816" y="1465139"/>
            <a:ext cx="393730" cy="315274"/>
            <a:chOff x="420856" y="1339941"/>
            <a:chExt cx="393730" cy="315274"/>
          </a:xfrm>
        </p:grpSpPr>
        <p:sp>
          <p:nvSpPr>
            <p:cNvPr id="56" name="Explosion: 14 Points 55">
              <a:extLst>
                <a:ext uri="{FF2B5EF4-FFF2-40B4-BE49-F238E27FC236}">
                  <a16:creationId xmlns:a16="http://schemas.microsoft.com/office/drawing/2014/main" id="{4D6E5581-A6BD-8161-9BEE-91FFB16ED187}"/>
                </a:ext>
              </a:extLst>
            </p:cNvPr>
            <p:cNvSpPr/>
            <p:nvPr/>
          </p:nvSpPr>
          <p:spPr>
            <a:xfrm rot="1450830">
              <a:off x="420856" y="1339941"/>
              <a:ext cx="393730" cy="315274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866C8DC-465A-8656-D774-CC425998CA29}"/>
                </a:ext>
              </a:extLst>
            </p:cNvPr>
            <p:cNvSpPr txBox="1"/>
            <p:nvPr/>
          </p:nvSpPr>
          <p:spPr>
            <a:xfrm>
              <a:off x="440749" y="1368328"/>
              <a:ext cx="3193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AI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B51C393-0558-469E-0F0F-66D578926CF7}"/>
              </a:ext>
            </a:extLst>
          </p:cNvPr>
          <p:cNvGrpSpPr/>
          <p:nvPr/>
        </p:nvGrpSpPr>
        <p:grpSpPr>
          <a:xfrm>
            <a:off x="7168254" y="1435021"/>
            <a:ext cx="393730" cy="315274"/>
            <a:chOff x="420856" y="1339941"/>
            <a:chExt cx="393730" cy="315274"/>
          </a:xfrm>
        </p:grpSpPr>
        <p:sp>
          <p:nvSpPr>
            <p:cNvPr id="59" name="Explosion: 14 Points 58">
              <a:extLst>
                <a:ext uri="{FF2B5EF4-FFF2-40B4-BE49-F238E27FC236}">
                  <a16:creationId xmlns:a16="http://schemas.microsoft.com/office/drawing/2014/main" id="{7E24FAF9-9D44-5E7E-B01B-7CE16A8D3BEF}"/>
                </a:ext>
              </a:extLst>
            </p:cNvPr>
            <p:cNvSpPr/>
            <p:nvPr/>
          </p:nvSpPr>
          <p:spPr>
            <a:xfrm rot="1450830">
              <a:off x="420856" y="1339941"/>
              <a:ext cx="393730" cy="315274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C61D303-1A43-2BFA-536F-47ACDA755491}"/>
                </a:ext>
              </a:extLst>
            </p:cNvPr>
            <p:cNvSpPr txBox="1"/>
            <p:nvPr/>
          </p:nvSpPr>
          <p:spPr>
            <a:xfrm>
              <a:off x="440749" y="1368328"/>
              <a:ext cx="3193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AI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55C0D2D-ED81-0EF3-B652-0673B19A4A3F}"/>
              </a:ext>
            </a:extLst>
          </p:cNvPr>
          <p:cNvGrpSpPr/>
          <p:nvPr/>
        </p:nvGrpSpPr>
        <p:grpSpPr>
          <a:xfrm>
            <a:off x="5596381" y="2815174"/>
            <a:ext cx="393730" cy="315274"/>
            <a:chOff x="420856" y="1339941"/>
            <a:chExt cx="393730" cy="315274"/>
          </a:xfrm>
        </p:grpSpPr>
        <p:sp>
          <p:nvSpPr>
            <p:cNvPr id="62" name="Explosion: 14 Points 61">
              <a:extLst>
                <a:ext uri="{FF2B5EF4-FFF2-40B4-BE49-F238E27FC236}">
                  <a16:creationId xmlns:a16="http://schemas.microsoft.com/office/drawing/2014/main" id="{59099B36-AFB8-0A21-60E7-6F5E7A153A91}"/>
                </a:ext>
              </a:extLst>
            </p:cNvPr>
            <p:cNvSpPr/>
            <p:nvPr/>
          </p:nvSpPr>
          <p:spPr>
            <a:xfrm rot="1450830">
              <a:off x="420856" y="1339941"/>
              <a:ext cx="393730" cy="315274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EE7B22-BD9B-62AC-379F-B3A6D71F8866}"/>
                </a:ext>
              </a:extLst>
            </p:cNvPr>
            <p:cNvSpPr txBox="1"/>
            <p:nvPr/>
          </p:nvSpPr>
          <p:spPr>
            <a:xfrm>
              <a:off x="440749" y="1368328"/>
              <a:ext cx="3193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AI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3AECF16-F815-EF26-F6CB-6AB6DF5FE938}"/>
              </a:ext>
            </a:extLst>
          </p:cNvPr>
          <p:cNvGrpSpPr/>
          <p:nvPr/>
        </p:nvGrpSpPr>
        <p:grpSpPr>
          <a:xfrm>
            <a:off x="5616274" y="3520757"/>
            <a:ext cx="393730" cy="315274"/>
            <a:chOff x="420856" y="1339941"/>
            <a:chExt cx="393730" cy="315274"/>
          </a:xfrm>
        </p:grpSpPr>
        <p:sp>
          <p:nvSpPr>
            <p:cNvPr id="65" name="Explosion: 14 Points 64">
              <a:extLst>
                <a:ext uri="{FF2B5EF4-FFF2-40B4-BE49-F238E27FC236}">
                  <a16:creationId xmlns:a16="http://schemas.microsoft.com/office/drawing/2014/main" id="{336DBA1E-0B7A-5B4C-CD8A-E4FCE1D2E847}"/>
                </a:ext>
              </a:extLst>
            </p:cNvPr>
            <p:cNvSpPr/>
            <p:nvPr/>
          </p:nvSpPr>
          <p:spPr>
            <a:xfrm rot="1450830">
              <a:off x="420856" y="1339941"/>
              <a:ext cx="393730" cy="315274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371B1BB-5AD9-0161-C454-D5DB4B197D93}"/>
                </a:ext>
              </a:extLst>
            </p:cNvPr>
            <p:cNvSpPr txBox="1"/>
            <p:nvPr/>
          </p:nvSpPr>
          <p:spPr>
            <a:xfrm>
              <a:off x="440749" y="1368328"/>
              <a:ext cx="3193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AI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4FBE8B9-0745-5698-B137-E4F2E47D2A4A}"/>
              </a:ext>
            </a:extLst>
          </p:cNvPr>
          <p:cNvGrpSpPr/>
          <p:nvPr/>
        </p:nvGrpSpPr>
        <p:grpSpPr>
          <a:xfrm>
            <a:off x="7184743" y="2815174"/>
            <a:ext cx="393730" cy="315274"/>
            <a:chOff x="420856" y="1339941"/>
            <a:chExt cx="393730" cy="315274"/>
          </a:xfrm>
        </p:grpSpPr>
        <p:sp>
          <p:nvSpPr>
            <p:cNvPr id="68" name="Explosion: 14 Points 67">
              <a:extLst>
                <a:ext uri="{FF2B5EF4-FFF2-40B4-BE49-F238E27FC236}">
                  <a16:creationId xmlns:a16="http://schemas.microsoft.com/office/drawing/2014/main" id="{9B8D44ED-9C09-52B1-476A-BD9A5E315FDC}"/>
                </a:ext>
              </a:extLst>
            </p:cNvPr>
            <p:cNvSpPr/>
            <p:nvPr/>
          </p:nvSpPr>
          <p:spPr>
            <a:xfrm rot="1450830">
              <a:off x="420856" y="1339941"/>
              <a:ext cx="393730" cy="315274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C51F45A-BB2D-9D99-C638-A9E3EE121E75}"/>
                </a:ext>
              </a:extLst>
            </p:cNvPr>
            <p:cNvSpPr txBox="1"/>
            <p:nvPr/>
          </p:nvSpPr>
          <p:spPr>
            <a:xfrm>
              <a:off x="440749" y="1368328"/>
              <a:ext cx="3193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AI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031102-C878-24D9-96D7-6323A5BB121A}"/>
              </a:ext>
            </a:extLst>
          </p:cNvPr>
          <p:cNvGrpSpPr/>
          <p:nvPr/>
        </p:nvGrpSpPr>
        <p:grpSpPr>
          <a:xfrm>
            <a:off x="8819273" y="1435021"/>
            <a:ext cx="393730" cy="315274"/>
            <a:chOff x="420856" y="1339941"/>
            <a:chExt cx="393730" cy="315274"/>
          </a:xfrm>
        </p:grpSpPr>
        <p:sp>
          <p:nvSpPr>
            <p:cNvPr id="3" name="Explosion: 14 Points 2">
              <a:extLst>
                <a:ext uri="{FF2B5EF4-FFF2-40B4-BE49-F238E27FC236}">
                  <a16:creationId xmlns:a16="http://schemas.microsoft.com/office/drawing/2014/main" id="{86D161FA-A456-A199-37D6-AC45BA0E4E04}"/>
                </a:ext>
              </a:extLst>
            </p:cNvPr>
            <p:cNvSpPr/>
            <p:nvPr/>
          </p:nvSpPr>
          <p:spPr>
            <a:xfrm rot="1450830">
              <a:off x="420856" y="1339941"/>
              <a:ext cx="393730" cy="315274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456C8A-08F3-2134-30C6-282A34CD29DE}"/>
                </a:ext>
              </a:extLst>
            </p:cNvPr>
            <p:cNvSpPr txBox="1"/>
            <p:nvPr/>
          </p:nvSpPr>
          <p:spPr>
            <a:xfrm>
              <a:off x="440749" y="1368328"/>
              <a:ext cx="3193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0878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4DBB-F41B-D81F-D8B8-9CD48621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Cameras on Route</a:t>
            </a:r>
          </a:p>
        </p:txBody>
      </p:sp>
    </p:spTree>
    <p:extLst>
      <p:ext uri="{BB962C8B-B14F-4D97-AF65-F5344CB8AC3E}">
        <p14:creationId xmlns:p14="http://schemas.microsoft.com/office/powerpoint/2010/main" val="2148702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truck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0A8DED81-BC9D-B49C-A52C-E85D7499E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428" y="2985247"/>
            <a:ext cx="4205326" cy="2629971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77D15B0-4C12-6F0E-C0A5-790B3D98F1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2" t="2595" r="4619" b="5739"/>
          <a:stretch/>
        </p:blipFill>
        <p:spPr>
          <a:xfrm>
            <a:off x="3704734" y="1739375"/>
            <a:ext cx="1843059" cy="1264778"/>
          </a:xfrm>
          <a:prstGeom prst="rect">
            <a:avLst/>
          </a:prstGeom>
        </p:spPr>
      </p:pic>
      <p:pic>
        <p:nvPicPr>
          <p:cNvPr id="11" name="Graphic 10" descr="Web cam with solid fill">
            <a:extLst>
              <a:ext uri="{FF2B5EF4-FFF2-40B4-BE49-F238E27FC236}">
                <a16:creationId xmlns:a16="http://schemas.microsoft.com/office/drawing/2014/main" id="{969CF156-550C-6CAF-67D8-0C97A66ED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3347" y="3284504"/>
            <a:ext cx="434788" cy="43478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CD1D9BC-DCCE-0813-1597-DA2C0F0B26FC}"/>
              </a:ext>
            </a:extLst>
          </p:cNvPr>
          <p:cNvSpPr/>
          <p:nvPr/>
        </p:nvSpPr>
        <p:spPr>
          <a:xfrm>
            <a:off x="3700254" y="2992758"/>
            <a:ext cx="1847539" cy="434789"/>
          </a:xfrm>
          <a:custGeom>
            <a:avLst/>
            <a:gdLst>
              <a:gd name="connsiteX0" fmla="*/ 1151965 w 2734236"/>
              <a:gd name="connsiteY0" fmla="*/ 434789 h 434789"/>
              <a:gd name="connsiteX1" fmla="*/ 0 w 2734236"/>
              <a:gd name="connsiteY1" fmla="*/ 0 h 434789"/>
              <a:gd name="connsiteX2" fmla="*/ 2734236 w 2734236"/>
              <a:gd name="connsiteY2" fmla="*/ 8965 h 434789"/>
              <a:gd name="connsiteX3" fmla="*/ 1151965 w 2734236"/>
              <a:gd name="connsiteY3" fmla="*/ 434789 h 43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236" h="434789">
                <a:moveTo>
                  <a:pt x="1151965" y="434789"/>
                </a:moveTo>
                <a:lnTo>
                  <a:pt x="0" y="0"/>
                </a:lnTo>
                <a:lnTo>
                  <a:pt x="2734236" y="8965"/>
                </a:lnTo>
                <a:lnTo>
                  <a:pt x="1151965" y="434789"/>
                </a:lnTo>
                <a:close/>
              </a:path>
            </a:pathLst>
          </a:custGeom>
          <a:solidFill>
            <a:srgbClr val="EC881D">
              <a:alpha val="25098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E3F7DE5-9C0D-F437-D57D-E2E7533FF783}"/>
              </a:ext>
            </a:extLst>
          </p:cNvPr>
          <p:cNvSpPr/>
          <p:nvPr/>
        </p:nvSpPr>
        <p:spPr>
          <a:xfrm>
            <a:off x="4079490" y="4398066"/>
            <a:ext cx="280035" cy="270510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6CCC1E-2573-09A3-F530-521DB2D44B4D}"/>
              </a:ext>
            </a:extLst>
          </p:cNvPr>
          <p:cNvSpPr txBox="1"/>
          <p:nvPr/>
        </p:nvSpPr>
        <p:spPr>
          <a:xfrm>
            <a:off x="1092630" y="1869370"/>
            <a:ext cx="315427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 dirty="0"/>
              <a:t>Recycling Contamination </a:t>
            </a:r>
            <a:endParaRPr lang="en-US" sz="1400" dirty="0"/>
          </a:p>
          <a:p>
            <a:r>
              <a:rPr lang="en-US" sz="1200" b="1" dirty="0"/>
              <a:t>Hopper Camera</a:t>
            </a:r>
            <a:endParaRPr lang="en-US" sz="1400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Detect contamination</a:t>
            </a:r>
            <a:endParaRPr lang="en-US" sz="1100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Video clip captured</a:t>
            </a:r>
            <a:endParaRPr lang="en-US" sz="1100" dirty="0">
              <a:ea typeface="Verdan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B977A8-5D81-8A81-6E68-27A20D6803E0}"/>
              </a:ext>
            </a:extLst>
          </p:cNvPr>
          <p:cNvSpPr txBox="1"/>
          <p:nvPr/>
        </p:nvSpPr>
        <p:spPr>
          <a:xfrm>
            <a:off x="816841" y="4458896"/>
            <a:ext cx="234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Inclinometer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Service verification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FBE67B-9C8F-D838-7214-7B239D6BB8F0}"/>
              </a:ext>
            </a:extLst>
          </p:cNvPr>
          <p:cNvSpPr/>
          <p:nvPr/>
        </p:nvSpPr>
        <p:spPr>
          <a:xfrm>
            <a:off x="1168227" y="3300552"/>
            <a:ext cx="488655" cy="366472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lose up of a device&#10;&#10;Description automatically generated">
            <a:extLst>
              <a:ext uri="{FF2B5EF4-FFF2-40B4-BE49-F238E27FC236}">
                <a16:creationId xmlns:a16="http://schemas.microsoft.com/office/drawing/2014/main" id="{9A4065E8-8F55-7FCE-0BCF-F57653BF82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4370" r="27165"/>
          <a:stretch/>
        </p:blipFill>
        <p:spPr>
          <a:xfrm rot="5400000">
            <a:off x="1027740" y="3221292"/>
            <a:ext cx="1266119" cy="124232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32EC11-1301-6877-0912-DD830B8213B4}"/>
              </a:ext>
            </a:extLst>
          </p:cNvPr>
          <p:cNvCxnSpPr>
            <a:cxnSpLocks/>
            <a:stCxn id="19" idx="6"/>
            <a:endCxn id="13" idx="2"/>
          </p:cNvCxnSpPr>
          <p:nvPr/>
        </p:nvCxnSpPr>
        <p:spPr>
          <a:xfrm>
            <a:off x="1656881" y="3904936"/>
            <a:ext cx="2422609" cy="6283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F28DBB18-E843-161A-2F7E-FEB7D46BFDD5}"/>
              </a:ext>
            </a:extLst>
          </p:cNvPr>
          <p:cNvSpPr/>
          <p:nvPr/>
        </p:nvSpPr>
        <p:spPr>
          <a:xfrm>
            <a:off x="1168226" y="3675463"/>
            <a:ext cx="488655" cy="458945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95960C-ABAE-83E4-9D16-A047FCD4CD82}"/>
              </a:ext>
            </a:extLst>
          </p:cNvPr>
          <p:cNvSpPr txBox="1"/>
          <p:nvPr/>
        </p:nvSpPr>
        <p:spPr>
          <a:xfrm>
            <a:off x="7028847" y="1750164"/>
            <a:ext cx="4571153" cy="33547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Cameras and AI technology enable inspection and video of each collection</a:t>
            </a:r>
          </a:p>
          <a:p>
            <a:pPr marL="342900" lvl="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ea typeface="Verdana"/>
              </a:rPr>
              <a:t>Unlocks potential for individual public education and feedback</a:t>
            </a:r>
          </a:p>
          <a:p>
            <a:pPr marL="342900" lvl="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ea typeface="Verdana"/>
              </a:rPr>
              <a:t>Ultimately intended to drive behavior, lower contamination, and achieve better quality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D772C-F2CB-7D11-2556-468378A6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85" y="260037"/>
            <a:ext cx="10200132" cy="558350"/>
          </a:xfrm>
        </p:spPr>
        <p:txBody>
          <a:bodyPr/>
          <a:lstStyle/>
          <a:p>
            <a:r>
              <a:rPr lang="en-US" b="1" dirty="0"/>
              <a:t>Route Collection - Contamination Tracking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45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195960C-ABAE-83E4-9D16-A047FCD4CD82}"/>
              </a:ext>
            </a:extLst>
          </p:cNvPr>
          <p:cNvSpPr txBox="1"/>
          <p:nvPr/>
        </p:nvSpPr>
        <p:spPr>
          <a:xfrm>
            <a:off x="6353174" y="1254593"/>
            <a:ext cx="5253075" cy="20928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Detect extra yards / over-filled containers</a:t>
            </a:r>
          </a:p>
          <a:p>
            <a:pPr marL="342900" lvl="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Capture image and document </a:t>
            </a:r>
          </a:p>
          <a:p>
            <a:pPr marL="342900" lvl="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Right-size collection service if appropriate</a:t>
            </a:r>
          </a:p>
          <a:p>
            <a:pPr marL="342900" lvl="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ea typeface="Verdana"/>
              </a:rPr>
              <a:t>Safer - Eliminates manual effort and driver distraction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D772C-F2CB-7D11-2556-468378A6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85" y="260037"/>
            <a:ext cx="7689051" cy="558350"/>
          </a:xfrm>
        </p:spPr>
        <p:txBody>
          <a:bodyPr/>
          <a:lstStyle/>
          <a:p>
            <a:r>
              <a:rPr lang="en-US" b="1" dirty="0"/>
              <a:t>Route Collection - Extra Yards</a:t>
            </a:r>
            <a:endParaRPr lang="en-US" dirty="0"/>
          </a:p>
        </p:txBody>
      </p:sp>
      <p:pic>
        <p:nvPicPr>
          <p:cNvPr id="3" name="Picture 2" descr="A blue truck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BF72C997-9A99-0CA8-D176-A31FF2C3D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56" y="2466060"/>
            <a:ext cx="6126432" cy="3831413"/>
          </a:xfrm>
          <a:prstGeom prst="rect">
            <a:avLst/>
          </a:prstGeom>
        </p:spPr>
      </p:pic>
      <p:pic>
        <p:nvPicPr>
          <p:cNvPr id="4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650B2A10-1D25-40D8-229D-493BCD300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33" b="-433"/>
          <a:stretch/>
        </p:blipFill>
        <p:spPr>
          <a:xfrm>
            <a:off x="7444717" y="3593307"/>
            <a:ext cx="3028851" cy="2199966"/>
          </a:xfrm>
          <a:prstGeom prst="rect">
            <a:avLst/>
          </a:prstGeom>
        </p:spPr>
      </p:pic>
      <p:pic>
        <p:nvPicPr>
          <p:cNvPr id="5" name="Graphic 4" descr="Web cam with solid fill">
            <a:extLst>
              <a:ext uri="{FF2B5EF4-FFF2-40B4-BE49-F238E27FC236}">
                <a16:creationId xmlns:a16="http://schemas.microsoft.com/office/drawing/2014/main" id="{EE39DD76-6730-F5D4-3FD9-F6E7BEF8A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5273" y="4005952"/>
            <a:ext cx="434788" cy="434788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D762EBD-2F66-0506-1B48-52012400834A}"/>
              </a:ext>
            </a:extLst>
          </p:cNvPr>
          <p:cNvSpPr/>
          <p:nvPr/>
        </p:nvSpPr>
        <p:spPr>
          <a:xfrm>
            <a:off x="5560426" y="3669181"/>
            <a:ext cx="1918447" cy="2034988"/>
          </a:xfrm>
          <a:custGeom>
            <a:avLst/>
            <a:gdLst>
              <a:gd name="connsiteX0" fmla="*/ 0 w 1918447"/>
              <a:gd name="connsiteY0" fmla="*/ 524435 h 2034988"/>
              <a:gd name="connsiteX1" fmla="*/ 1913965 w 1918447"/>
              <a:gd name="connsiteY1" fmla="*/ 0 h 2034988"/>
              <a:gd name="connsiteX2" fmla="*/ 1918447 w 1918447"/>
              <a:gd name="connsiteY2" fmla="*/ 2034988 h 2034988"/>
              <a:gd name="connsiteX3" fmla="*/ 0 w 1918447"/>
              <a:gd name="connsiteY3" fmla="*/ 524435 h 203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447" h="2034988">
                <a:moveTo>
                  <a:pt x="0" y="524435"/>
                </a:moveTo>
                <a:lnTo>
                  <a:pt x="1913965" y="0"/>
                </a:lnTo>
                <a:lnTo>
                  <a:pt x="1918447" y="2034988"/>
                </a:lnTo>
                <a:lnTo>
                  <a:pt x="0" y="524435"/>
                </a:lnTo>
                <a:close/>
              </a:path>
            </a:pathLst>
          </a:custGeom>
          <a:solidFill>
            <a:srgbClr val="EC881D">
              <a:alpha val="25098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37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195960C-ABAE-83E4-9D16-A047FCD4CD82}"/>
              </a:ext>
            </a:extLst>
          </p:cNvPr>
          <p:cNvSpPr txBox="1"/>
          <p:nvPr/>
        </p:nvSpPr>
        <p:spPr>
          <a:xfrm>
            <a:off x="6954982" y="1670328"/>
            <a:ext cx="4637008" cy="37240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/>
              <a:t>Internal and External facing cameras with AI offer safer operations through AI-assisted alerts and reporting.</a:t>
            </a:r>
          </a:p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ea typeface="Verdana"/>
              </a:rPr>
              <a:t>Ties to driver performance and coaching opportunities.</a:t>
            </a:r>
          </a:p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ea typeface="Verdana"/>
              </a:rPr>
              <a:t>Newer EV vehicles have state-of-the-art camera and sensor technology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D772C-F2CB-7D11-2556-468378A6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85" y="260037"/>
            <a:ext cx="8686579" cy="558350"/>
          </a:xfrm>
        </p:spPr>
        <p:txBody>
          <a:bodyPr/>
          <a:lstStyle/>
          <a:p>
            <a:r>
              <a:rPr lang="en-US" b="1" dirty="0"/>
              <a:t>Driver Safety / Collision Avoidance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DD3C9-638C-7B18-11A3-E055443AB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57" y="1374460"/>
            <a:ext cx="5372850" cy="45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37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508CD9B-D372-D9C7-422D-BE6139D508E0}"/>
              </a:ext>
            </a:extLst>
          </p:cNvPr>
          <p:cNvSpPr/>
          <p:nvPr/>
        </p:nvSpPr>
        <p:spPr>
          <a:xfrm>
            <a:off x="0" y="957166"/>
            <a:ext cx="12192000" cy="5900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D772C-F2CB-7D11-2556-468378A6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85" y="260037"/>
            <a:ext cx="10553190" cy="558350"/>
          </a:xfrm>
        </p:spPr>
        <p:txBody>
          <a:bodyPr/>
          <a:lstStyle/>
          <a:p>
            <a:r>
              <a:rPr lang="en-US" b="1" dirty="0"/>
              <a:t>EV – Next-Gen Driver Safety / Collision Avoidance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02E023-5527-23EF-6625-B8DF72B4D6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5266"/>
            <a:ext cx="12191997" cy="54807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FB849B9-345D-35F0-F508-42F2C791E3D2}"/>
              </a:ext>
            </a:extLst>
          </p:cNvPr>
          <p:cNvGrpSpPr/>
          <p:nvPr/>
        </p:nvGrpSpPr>
        <p:grpSpPr>
          <a:xfrm>
            <a:off x="8783261" y="4793278"/>
            <a:ext cx="3094803" cy="1974371"/>
            <a:chOff x="4283655" y="4576944"/>
            <a:chExt cx="3903355" cy="1974371"/>
          </a:xfrm>
        </p:grpSpPr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id="{AB295918-9B60-EBCE-8086-BF878F29DF6A}"/>
                </a:ext>
              </a:extLst>
            </p:cNvPr>
            <p:cNvSpPr txBox="1">
              <a:spLocks/>
            </p:cNvSpPr>
            <p:nvPr/>
          </p:nvSpPr>
          <p:spPr>
            <a:xfrm>
              <a:off x="4283655" y="5111764"/>
              <a:ext cx="3903355" cy="1439551"/>
            </a:xfrm>
            <a:prstGeom prst="rect">
              <a:avLst/>
            </a:prstGeom>
          </p:spPr>
          <p:txBody>
            <a:bodyPr numCol="1" spcCol="45720"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Auto braking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Collision warning</a:t>
              </a: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90A6E1D7-4627-DDF5-7498-4EBCF226964F}"/>
                </a:ext>
              </a:extLst>
            </p:cNvPr>
            <p:cNvSpPr txBox="1">
              <a:spLocks/>
            </p:cNvSpPr>
            <p:nvPr/>
          </p:nvSpPr>
          <p:spPr>
            <a:xfrm>
              <a:off x="4283655" y="4576944"/>
              <a:ext cx="3757968" cy="4892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4A7C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rPr>
                <a:t>Braking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DEB42F-1157-2103-9090-083CEAC479AD}"/>
              </a:ext>
            </a:extLst>
          </p:cNvPr>
          <p:cNvGrpSpPr/>
          <p:nvPr/>
        </p:nvGrpSpPr>
        <p:grpSpPr>
          <a:xfrm>
            <a:off x="4739374" y="4793278"/>
            <a:ext cx="3362028" cy="1911348"/>
            <a:chOff x="4644373" y="4388008"/>
            <a:chExt cx="3362028" cy="191134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814D5F4-1C2D-F142-33DB-16D1321E31E0}"/>
                </a:ext>
              </a:extLst>
            </p:cNvPr>
            <p:cNvGrpSpPr/>
            <p:nvPr/>
          </p:nvGrpSpPr>
          <p:grpSpPr>
            <a:xfrm>
              <a:off x="4644373" y="4388008"/>
              <a:ext cx="3362028" cy="1911348"/>
              <a:chOff x="436438" y="4590592"/>
              <a:chExt cx="3362028" cy="1911348"/>
            </a:xfrm>
          </p:grpSpPr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467FA0A7-B345-205E-F0F1-20A40264D4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6438" y="4590592"/>
                <a:ext cx="3354040" cy="89580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4A7C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Blind Spot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5A0E4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 </a:t>
                </a:r>
              </a:p>
            </p:txBody>
          </p:sp>
          <p:sp>
            <p:nvSpPr>
              <p:cNvPr id="19" name="Content Placeholder 6">
                <a:extLst>
                  <a:ext uri="{FF2B5EF4-FFF2-40B4-BE49-F238E27FC236}">
                    <a16:creationId xmlns:a16="http://schemas.microsoft.com/office/drawing/2014/main" id="{962AD8F1-E565-4539-DE4B-FC12E60CDD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6438" y="5116693"/>
                <a:ext cx="3362028" cy="1385247"/>
              </a:xfrm>
              <a:prstGeom prst="rect">
                <a:avLst/>
              </a:prstGeom>
            </p:spPr>
            <p:txBody>
              <a:bodyPr vert="horz" lIns="91440" tIns="45720" rIns="91440" bIns="45720" numCol="1" spcCol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marR="0" lvl="0" indent="-342900" algn="l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ü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D4D4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360° view camera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ü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D4D4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Blind spot warning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ü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D4D4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Cross traffic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0E94E3-D077-FCA0-4C10-6E536D9ABF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3228" y="4581534"/>
              <a:ext cx="0" cy="1404554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DFD57B-C6D0-980F-C531-DDFF171595F2}"/>
              </a:ext>
            </a:extLst>
          </p:cNvPr>
          <p:cNvGrpSpPr/>
          <p:nvPr/>
        </p:nvGrpSpPr>
        <p:grpSpPr>
          <a:xfrm>
            <a:off x="951416" y="4808998"/>
            <a:ext cx="3180732" cy="1982327"/>
            <a:chOff x="951415" y="4394610"/>
            <a:chExt cx="3180732" cy="198232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077485E-BF99-DCA1-AE30-6D6C5FAD38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7762" y="4581534"/>
              <a:ext cx="0" cy="1404554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FD31353-FEE0-B182-7909-5EC64F15FC0C}"/>
                </a:ext>
              </a:extLst>
            </p:cNvPr>
            <p:cNvGrpSpPr/>
            <p:nvPr/>
          </p:nvGrpSpPr>
          <p:grpSpPr>
            <a:xfrm>
              <a:off x="951415" y="4394610"/>
              <a:ext cx="3180732" cy="1982327"/>
              <a:chOff x="8697626" y="4577707"/>
              <a:chExt cx="3180732" cy="1982327"/>
            </a:xfrm>
          </p:grpSpPr>
          <p:sp>
            <p:nvSpPr>
              <p:cNvPr id="24" name="Content Placeholder 6">
                <a:extLst>
                  <a:ext uri="{FF2B5EF4-FFF2-40B4-BE49-F238E27FC236}">
                    <a16:creationId xmlns:a16="http://schemas.microsoft.com/office/drawing/2014/main" id="{F6E1269E-D3D2-507F-5335-F5D9513C58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97626" y="5111764"/>
                <a:ext cx="3180732" cy="1448270"/>
              </a:xfrm>
              <a:prstGeom prst="rect">
                <a:avLst/>
              </a:prstGeom>
            </p:spPr>
            <p:txBody>
              <a:bodyPr vert="horz" lIns="91440" tIns="45720" rIns="91440" bIns="45720" numCol="1" spcCol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marR="0" lvl="0" indent="-342900" algn="l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ü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D4D4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Window design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ü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D4D4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Camera system</a:t>
                </a:r>
              </a:p>
            </p:txBody>
          </p:sp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946B83D4-0748-A2A3-AF60-F1D95BD47B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15368" y="4577707"/>
                <a:ext cx="2945248" cy="4885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4A7C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</a:rPr>
                  <a:t>Driver Visibility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8311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4DBB-F41B-D81F-D8B8-9CD48621E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Recycling and Circularity</a:t>
            </a:r>
          </a:p>
        </p:txBody>
      </p:sp>
    </p:spTree>
    <p:extLst>
      <p:ext uri="{BB962C8B-B14F-4D97-AF65-F5344CB8AC3E}">
        <p14:creationId xmlns:p14="http://schemas.microsoft.com/office/powerpoint/2010/main" val="3418141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195960C-ABAE-83E4-9D16-A047FCD4CD82}"/>
              </a:ext>
            </a:extLst>
          </p:cNvPr>
          <p:cNvSpPr txBox="1"/>
          <p:nvPr/>
        </p:nvSpPr>
        <p:spPr>
          <a:xfrm>
            <a:off x="7837715" y="2276310"/>
            <a:ext cx="3751472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/>
              <a:t>Identifying and picking individual items</a:t>
            </a:r>
          </a:p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ea typeface="Verdana"/>
              </a:rPr>
              <a:t>May eliminate need for some manual labor</a:t>
            </a:r>
          </a:p>
          <a:p>
            <a:pPr marL="285750" lvl="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ea typeface="Verdana"/>
              </a:rPr>
              <a:t>Best suited for predictable materials (shape, </a:t>
            </a:r>
            <a:r>
              <a:rPr lang="en-US" sz="2400" dirty="0" err="1">
                <a:ea typeface="Verdana"/>
              </a:rPr>
              <a:t>etc</a:t>
            </a:r>
            <a:r>
              <a:rPr lang="en-US" sz="2400" dirty="0">
                <a:ea typeface="Verdana"/>
              </a:rPr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D772C-F2CB-7D11-2556-468378A6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985" y="260037"/>
            <a:ext cx="10200132" cy="558350"/>
          </a:xfrm>
        </p:spPr>
        <p:txBody>
          <a:bodyPr/>
          <a:lstStyle/>
          <a:p>
            <a:r>
              <a:rPr lang="en-US" b="1" dirty="0"/>
              <a:t>Sorting Recyclables - Robotics</a:t>
            </a:r>
            <a:endParaRPr lang="en-US" dirty="0"/>
          </a:p>
        </p:txBody>
      </p:sp>
      <p:pic>
        <p:nvPicPr>
          <p:cNvPr id="1026" name="Picture 2" descr="AI-powered robots could fix recycling's biggest problems">
            <a:extLst>
              <a:ext uri="{FF2B5EF4-FFF2-40B4-BE49-F238E27FC236}">
                <a16:creationId xmlns:a16="http://schemas.microsoft.com/office/drawing/2014/main" id="{3E984FB8-300C-263D-1640-F4DFC8E3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4" y="1624038"/>
            <a:ext cx="6970032" cy="392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07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08cee0d-9163-4c98-b1cc-240c4f6ffde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0513EDEC8D214FB2C3DA850CB00D3A" ma:contentTypeVersion="14" ma:contentTypeDescription="Create a new document." ma:contentTypeScope="" ma:versionID="9945cdbd134ca5cc0b73988363ffbc81">
  <xsd:schema xmlns:xsd="http://www.w3.org/2001/XMLSchema" xmlns:xs="http://www.w3.org/2001/XMLSchema" xmlns:p="http://schemas.microsoft.com/office/2006/metadata/properties" xmlns:ns2="208cee0d-9163-4c98-b1cc-240c4f6ffde9" xmlns:ns3="231da037-c3ce-4f67-a153-7e1922cfc861" targetNamespace="http://schemas.microsoft.com/office/2006/metadata/properties" ma:root="true" ma:fieldsID="acd2f53893bf2b9dceea69b9a7a36065" ns2:_="" ns3:_="">
    <xsd:import namespace="208cee0d-9163-4c98-b1cc-240c4f6ffde9"/>
    <xsd:import namespace="231da037-c3ce-4f67-a153-7e1922cfc8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cee0d-9163-4c98-b1cc-240c4f6ffd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e0bde25-fbee-4fa3-95cb-2088c85300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da037-c3ce-4f67-a153-7e1922cfc86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2839B1-2CEA-4508-8507-748FECAF534F}">
  <ds:schemaRefs>
    <ds:schemaRef ds:uri="http://schemas.microsoft.com/office/2006/metadata/properties"/>
    <ds:schemaRef ds:uri="http://schemas.microsoft.com/office/infopath/2007/PartnerControls"/>
    <ds:schemaRef ds:uri="208cee0d-9163-4c98-b1cc-240c4f6ffde9"/>
  </ds:schemaRefs>
</ds:datastoreItem>
</file>

<file path=customXml/itemProps2.xml><?xml version="1.0" encoding="utf-8"?>
<ds:datastoreItem xmlns:ds="http://schemas.openxmlformats.org/officeDocument/2006/customXml" ds:itemID="{5C300F62-34AD-4435-9DE7-100FB8DC36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8cee0d-9163-4c98-b1cc-240c4f6ffde9"/>
    <ds:schemaRef ds:uri="231da037-c3ce-4f67-a153-7e1922cfc8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212D53-161E-4F49-A014-E33293E55C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2450</TotalTime>
  <Words>590</Words>
  <Application>Microsoft Office PowerPoint</Application>
  <PresentationFormat>Widescreen</PresentationFormat>
  <Paragraphs>105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Lato</vt:lpstr>
      <vt:lpstr>Lato Black</vt:lpstr>
      <vt:lpstr>Open Sans</vt:lpstr>
      <vt:lpstr>OpenSansSemibold</vt:lpstr>
      <vt:lpstr>Verdana</vt:lpstr>
      <vt:lpstr>Wingdings</vt:lpstr>
      <vt:lpstr>Office Theme</vt:lpstr>
      <vt:lpstr>Garbage Gone Genius:  How AI and Innovations are Reshaping The Future of Environmental Services in Your Municipality</vt:lpstr>
      <vt:lpstr>Environmental Services Industry – Complexity at Scale </vt:lpstr>
      <vt:lpstr>AI Cameras on Route</vt:lpstr>
      <vt:lpstr>Route Collection - Contamination Tracking</vt:lpstr>
      <vt:lpstr>Route Collection - Extra Yards</vt:lpstr>
      <vt:lpstr>Driver Safety / Collision Avoidance </vt:lpstr>
      <vt:lpstr>EV – Next-Gen Driver Safety / Collision Avoidance </vt:lpstr>
      <vt:lpstr>AI in Recycling and Circularity</vt:lpstr>
      <vt:lpstr>Sorting Recyclables - Robotics</vt:lpstr>
      <vt:lpstr>Sorting Recyclables - Optical</vt:lpstr>
      <vt:lpstr>Plastics Circularity – Polymer Centers</vt:lpstr>
      <vt:lpstr>Other Applications</vt:lpstr>
      <vt:lpstr>Smart Bins</vt:lpstr>
      <vt:lpstr>Hazardous/Non-Hazardous Waste Classification</vt:lpstr>
      <vt:lpstr>Fire Rover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Delia Jones</dc:creator>
  <cp:lastModifiedBy>Coupland, Richard</cp:lastModifiedBy>
  <cp:revision>24</cp:revision>
  <dcterms:created xsi:type="dcterms:W3CDTF">2022-10-21T14:04:38Z</dcterms:created>
  <dcterms:modified xsi:type="dcterms:W3CDTF">2024-06-06T00:30:09Z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0x010100770513EDEC8D214FB2C3DA850CB00D3A</vt:lpwstr>
  </property>
  <property fmtid="{D5CDD505-2E9C-101B-9397-08002B2CF9AE}" pid="3" name="MediaServiceImageTags">
    <vt:lpwstr/>
  </property>
</Properties>
</file>