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65" r:id="rId3"/>
    <p:sldId id="279" r:id="rId4"/>
    <p:sldId id="270" r:id="rId5"/>
    <p:sldId id="271" r:id="rId6"/>
    <p:sldId id="256" r:id="rId7"/>
    <p:sldId id="288" r:id="rId8"/>
    <p:sldId id="276" r:id="rId9"/>
    <p:sldId id="261" r:id="rId10"/>
    <p:sldId id="260" r:id="rId11"/>
    <p:sldId id="272" r:id="rId12"/>
    <p:sldId id="273" r:id="rId13"/>
    <p:sldId id="274" r:id="rId14"/>
    <p:sldId id="269" r:id="rId15"/>
    <p:sldId id="281" r:id="rId16"/>
    <p:sldId id="282" r:id="rId17"/>
    <p:sldId id="280" r:id="rId18"/>
    <p:sldId id="283" r:id="rId19"/>
    <p:sldId id="277" r:id="rId20"/>
    <p:sldId id="284" r:id="rId21"/>
    <p:sldId id="275" r:id="rId22"/>
    <p:sldId id="267" r:id="rId23"/>
    <p:sldId id="286" r:id="rId24"/>
    <p:sldId id="263" r:id="rId25"/>
    <p:sldId id="285" r:id="rId26"/>
    <p:sldId id="278" r:id="rId27"/>
    <p:sldId id="287"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33"/>
    <a:srgbClr val="556633"/>
    <a:srgbClr val="982068"/>
    <a:srgbClr val="FFFFFF"/>
    <a:srgbClr val="642265"/>
    <a:srgbClr val="663399"/>
    <a:srgbClr val="28427C"/>
    <a:srgbClr val="1C82B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5"/>
    <p:restoredTop sz="94671"/>
  </p:normalViewPr>
  <p:slideViewPr>
    <p:cSldViewPr snapToGrid="0">
      <p:cViewPr varScale="1">
        <p:scale>
          <a:sx n="102" d="100"/>
          <a:sy n="102" d="100"/>
        </p:scale>
        <p:origin x="9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057C5-D62B-4436-809F-6C12BCD73852}"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D6CC8-A23C-4A29-BB51-6DAF59F74F12}" type="slidenum">
              <a:rPr lang="en-US" smtClean="0"/>
              <a:t>‹#›</a:t>
            </a:fld>
            <a:endParaRPr lang="en-US"/>
          </a:p>
        </p:txBody>
      </p:sp>
    </p:spTree>
    <p:extLst>
      <p:ext uri="{BB962C8B-B14F-4D97-AF65-F5344CB8AC3E}">
        <p14:creationId xmlns:p14="http://schemas.microsoft.com/office/powerpoint/2010/main" val="190065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Jacob Saur and Timothy Kane of Arlington. Goal was to remove 40,000 calls into 9-1-1.  Towing calls used to come through; fire alarms and maintenance used to come through. Set up flow process and calls no longer come through dispatch (where is my car, where did the car go, </a:t>
            </a:r>
            <a:r>
              <a:rPr lang="en-US" dirty="0" err="1"/>
              <a:t>etc</a:t>
            </a:r>
            <a:r>
              <a:rPr lang="en-US" dirty="0"/>
              <a:t>).  Now 180,000 admin calls off the floor. AWS captures info and “learns” where to send calls from voice recognition and script. But you have to start with the call, map the process, identify where calls should go.  AI says “I know what you are asking, what is the reason for this call?”  Expanded to storm damage calls, frequent calls (why are the sirens going off?) Marine Marathon (100 calls)  As you build the workflows, AI recognizes and links to pages where people can get info. The calls never hit the floor.  Other examples: snow storms, heavy rains, etc. As you develop, AI begins to recognize more and more and builds on the process. </a:t>
            </a:r>
          </a:p>
        </p:txBody>
      </p:sp>
      <p:sp>
        <p:nvSpPr>
          <p:cNvPr id="4" name="Slide Number Placeholder 3"/>
          <p:cNvSpPr>
            <a:spLocks noGrp="1"/>
          </p:cNvSpPr>
          <p:nvPr>
            <p:ph type="sldNum" sz="quarter" idx="5"/>
          </p:nvPr>
        </p:nvSpPr>
        <p:spPr/>
        <p:txBody>
          <a:bodyPr/>
          <a:lstStyle/>
          <a:p>
            <a:fld id="{DC8D6CC8-A23C-4A29-BB51-6DAF59F74F12}" type="slidenum">
              <a:rPr lang="en-US" smtClean="0"/>
              <a:t>10</a:t>
            </a:fld>
            <a:endParaRPr lang="en-US"/>
          </a:p>
        </p:txBody>
      </p:sp>
    </p:spTree>
    <p:extLst>
      <p:ext uri="{BB962C8B-B14F-4D97-AF65-F5344CB8AC3E}">
        <p14:creationId xmlns:p14="http://schemas.microsoft.com/office/powerpoint/2010/main" val="1964352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60A1534A-7EE3-2606-CE96-B0108210D36B}"/>
              </a:ext>
            </a:extLst>
          </p:cNvPr>
          <p:cNvPicPr>
            <a:picLocks noChangeAspect="1"/>
          </p:cNvPicPr>
          <p:nvPr userDrawn="1"/>
        </p:nvPicPr>
        <p:blipFill>
          <a:blip r:embed="rId3"/>
          <a:stretch>
            <a:fillRect/>
          </a:stretch>
        </p:blipFill>
        <p:spPr>
          <a:xfrm>
            <a:off x="694944" y="694944"/>
            <a:ext cx="7580630" cy="1774190"/>
          </a:xfrm>
          <a:prstGeom prst="rect">
            <a:avLst/>
          </a:prstGeom>
        </p:spPr>
      </p:pic>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19EBB375-59AE-2331-47CF-E3EBECD96638}"/>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4"/>
          <a:stretch>
            <a:fillRect/>
          </a:stretch>
        </p:blipFill>
        <p:spPr>
          <a:xfrm>
            <a:off x="8357616" y="5760720"/>
            <a:ext cx="2921000" cy="762000"/>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C5DBB3D8-A3AB-D385-6E41-31B312DB965C}"/>
              </a:ext>
            </a:extLst>
          </p:cNvPr>
          <p:cNvPicPr>
            <a:picLocks noChangeAspect="1"/>
          </p:cNvPicPr>
          <p:nvPr userDrawn="1"/>
        </p:nvPicPr>
        <p:blipFill>
          <a:blip r:embed="rId4"/>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25466"/>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FD90439-9EBB-0974-AC6C-8AE8A263A451}"/>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B4A09E40-732D-DC1E-71AE-2D6C15A5862A}"/>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EDA0E56-C4A0-BF3E-196F-84D99E4C3BDD}"/>
              </a:ext>
            </a:extLst>
          </p:cNvPr>
          <p:cNvSpPr txBox="1"/>
          <p:nvPr userDrawn="1"/>
        </p:nvSpPr>
        <p:spPr>
          <a:xfrm>
            <a:off x="3049675" y="3246846"/>
            <a:ext cx="6099348" cy="369332"/>
          </a:xfrm>
          <a:prstGeom prst="rect">
            <a:avLst/>
          </a:prstGeom>
          <a:noFill/>
        </p:spPr>
        <p:txBody>
          <a:bodyPr wrap="square">
            <a:spAutoFit/>
          </a:bodyPr>
          <a:lstStyle/>
          <a:p>
            <a:r>
              <a:rPr lang="en-US"/>
              <a:t>6.55"</a:t>
            </a:r>
          </a:p>
        </p:txBody>
      </p:sp>
      <p:pic>
        <p:nvPicPr>
          <p:cNvPr id="10" name="Picture 9">
            <a:extLst>
              <a:ext uri="{FF2B5EF4-FFF2-40B4-BE49-F238E27FC236}">
                <a16:creationId xmlns:a16="http://schemas.microsoft.com/office/drawing/2014/main" id="{50C701EA-F45C-75FD-29C8-2757E9CFED3F}"/>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11" name="Picture 10">
            <a:extLst>
              <a:ext uri="{FF2B5EF4-FFF2-40B4-BE49-F238E27FC236}">
                <a16:creationId xmlns:a16="http://schemas.microsoft.com/office/drawing/2014/main" id="{3545EB44-82E0-BD4A-3B63-AC61AB9FB0C9}"/>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4E4D13A-C1AE-2903-C170-59CD0EF2D9E0}"/>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4217F84F-9367-7F21-5370-F04542A7FA13}"/>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FF9933"/>
                </a:solidFill>
              </a:defRPr>
            </a:lvl1pPr>
          </a:lstStyle>
          <a:p>
            <a:r>
              <a:rPr lang="en-US"/>
              <a:t>Click to edit Master title style</a:t>
            </a:r>
          </a:p>
        </p:txBody>
      </p:sp>
      <p:pic>
        <p:nvPicPr>
          <p:cNvPr id="5" name="Picture 4">
            <a:extLst>
              <a:ext uri="{FF2B5EF4-FFF2-40B4-BE49-F238E27FC236}">
                <a16:creationId xmlns:a16="http://schemas.microsoft.com/office/drawing/2014/main" id="{089D8A98-9345-BB26-4083-9B2C8EC109A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9" name="Picture 8">
            <a:extLst>
              <a:ext uri="{FF2B5EF4-FFF2-40B4-BE49-F238E27FC236}">
                <a16:creationId xmlns:a16="http://schemas.microsoft.com/office/drawing/2014/main" id="{F191CA7C-1163-5AE9-9FAF-7D80FFF57E7E}"/>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8D88B-B47D-6FD4-2F23-D69D268CDDC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7" name="Picture 6">
            <a:extLst>
              <a:ext uri="{FF2B5EF4-FFF2-40B4-BE49-F238E27FC236}">
                <a16:creationId xmlns:a16="http://schemas.microsoft.com/office/drawing/2014/main" id="{E9D126CE-6343-BAB9-20E2-D0BE840CE45D}"/>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a:solidFill>
            <a:srgbClr val="FF9933"/>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bBO16eYbY5Y?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9xOz80XPsjE?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newyorker.com/magazine/2020/07/20/the-invention-of-the-polic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ems1.com/matt-zavadsky/"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video" Target="https://www.youtube.com/embed/-9TbHjLNmt8?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video" Target="https://www.youtube.com/embed/K8KmEaRW414?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5.xml"/><Relationship Id="rId1" Type="http://schemas.openxmlformats.org/officeDocument/2006/relationships/video" Target="https://www.youtube.com/embed/S6uIvGkacPg?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ideo" Target="https://www.youtube.com/embed/pISmevml8-c?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371600"/>
          </a:xfrm>
        </p:spPr>
        <p:txBody>
          <a:bodyPr/>
          <a:lstStyle/>
          <a:p>
            <a:r>
              <a:rPr lang="en-US" dirty="0"/>
              <a:t>Can AI Answer the call?</a:t>
            </a:r>
            <a:br>
              <a:rPr lang="en-US" dirty="0"/>
            </a:br>
            <a:endParaRPr lang="en-US" dirty="0"/>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dirty="0"/>
              <a:t>Thomas J. Wieczorek, Director</a:t>
            </a:r>
          </a:p>
          <a:p>
            <a:r>
              <a:rPr lang="en-US" dirty="0"/>
              <a:t>Center for Public Safety Management</a:t>
            </a:r>
          </a:p>
        </p:txBody>
      </p:sp>
      <p:pic>
        <p:nvPicPr>
          <p:cNvPr id="1026" name="Picture 2" descr="Ernestine the telephone operator calls General Motors - YouTube">
            <a:extLst>
              <a:ext uri="{FF2B5EF4-FFF2-40B4-BE49-F238E27FC236}">
                <a16:creationId xmlns:a16="http://schemas.microsoft.com/office/drawing/2014/main" id="{B8585C43-32B0-C8A2-14F0-CFB7B2CA2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558" y="2214119"/>
            <a:ext cx="5104615" cy="382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p:txBody>
          <a:bodyPr/>
          <a:lstStyle/>
          <a:p>
            <a:r>
              <a:rPr lang="en-US" b="1" dirty="0">
                <a:solidFill>
                  <a:srgbClr val="982068"/>
                </a:solidFill>
              </a:rPr>
              <a:t>Data is Critical – All disciplines</a:t>
            </a:r>
            <a:endParaRPr lang="en-US" dirty="0">
              <a:solidFill>
                <a:srgbClr val="982068"/>
              </a:solidFill>
            </a:endParaRP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p:txBody>
          <a:bodyPr/>
          <a:lstStyle/>
          <a:p>
            <a:r>
              <a:rPr lang="en-US" dirty="0"/>
              <a:t>What are the processes that you have at your dispatch center? </a:t>
            </a:r>
          </a:p>
          <a:p>
            <a:r>
              <a:rPr lang="en-US" dirty="0"/>
              <a:t>What are the non-emergency processes?</a:t>
            </a:r>
          </a:p>
          <a:p>
            <a:r>
              <a:rPr lang="en-US" dirty="0"/>
              <a:t>Map out the processes.</a:t>
            </a:r>
          </a:p>
          <a:p>
            <a:r>
              <a:rPr lang="en-US" dirty="0"/>
              <a:t>Arlington removed 180,000 administrative calls going into center</a:t>
            </a:r>
          </a:p>
          <a:p>
            <a:r>
              <a:rPr lang="en-US" dirty="0"/>
              <a:t>Worked with Amazon (AWS)</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graphicFrame>
        <p:nvGraphicFramePr>
          <p:cNvPr id="4" name="Table 3">
            <a:extLst>
              <a:ext uri="{FF2B5EF4-FFF2-40B4-BE49-F238E27FC236}">
                <a16:creationId xmlns:a16="http://schemas.microsoft.com/office/drawing/2014/main" id="{D13DA525-3746-6DF2-ACF5-A5E18E307AED}"/>
              </a:ext>
            </a:extLst>
          </p:cNvPr>
          <p:cNvGraphicFramePr>
            <a:graphicFrameLocks noGrp="1"/>
          </p:cNvGraphicFramePr>
          <p:nvPr>
            <p:extLst>
              <p:ext uri="{D42A27DB-BD31-4B8C-83A1-F6EECF244321}">
                <p14:modId xmlns:p14="http://schemas.microsoft.com/office/powerpoint/2010/main" val="3643044570"/>
              </p:ext>
            </p:extLst>
          </p:nvPr>
        </p:nvGraphicFramePr>
        <p:xfrm>
          <a:off x="6411470" y="1139187"/>
          <a:ext cx="5419729" cy="4210053"/>
        </p:xfrm>
        <a:graphic>
          <a:graphicData uri="http://schemas.openxmlformats.org/drawingml/2006/table">
            <a:tbl>
              <a:tblPr firstRow="1" firstCol="1" bandRow="1">
                <a:tableStyleId>{5C22544A-7EE6-4342-B048-85BDC9FD1C3A}</a:tableStyleId>
              </a:tblPr>
              <a:tblGrid>
                <a:gridCol w="774247">
                  <a:extLst>
                    <a:ext uri="{9D8B030D-6E8A-4147-A177-3AD203B41FA5}">
                      <a16:colId xmlns:a16="http://schemas.microsoft.com/office/drawing/2014/main" val="2204433005"/>
                    </a:ext>
                  </a:extLst>
                </a:gridCol>
                <a:gridCol w="774247">
                  <a:extLst>
                    <a:ext uri="{9D8B030D-6E8A-4147-A177-3AD203B41FA5}">
                      <a16:colId xmlns:a16="http://schemas.microsoft.com/office/drawing/2014/main" val="370310716"/>
                    </a:ext>
                  </a:extLst>
                </a:gridCol>
                <a:gridCol w="774247">
                  <a:extLst>
                    <a:ext uri="{9D8B030D-6E8A-4147-A177-3AD203B41FA5}">
                      <a16:colId xmlns:a16="http://schemas.microsoft.com/office/drawing/2014/main" val="2413941536"/>
                    </a:ext>
                  </a:extLst>
                </a:gridCol>
                <a:gridCol w="774247">
                  <a:extLst>
                    <a:ext uri="{9D8B030D-6E8A-4147-A177-3AD203B41FA5}">
                      <a16:colId xmlns:a16="http://schemas.microsoft.com/office/drawing/2014/main" val="2707273085"/>
                    </a:ext>
                  </a:extLst>
                </a:gridCol>
                <a:gridCol w="774247">
                  <a:extLst>
                    <a:ext uri="{9D8B030D-6E8A-4147-A177-3AD203B41FA5}">
                      <a16:colId xmlns:a16="http://schemas.microsoft.com/office/drawing/2014/main" val="1903583809"/>
                    </a:ext>
                  </a:extLst>
                </a:gridCol>
                <a:gridCol w="774247">
                  <a:extLst>
                    <a:ext uri="{9D8B030D-6E8A-4147-A177-3AD203B41FA5}">
                      <a16:colId xmlns:a16="http://schemas.microsoft.com/office/drawing/2014/main" val="4110047136"/>
                    </a:ext>
                  </a:extLst>
                </a:gridCol>
                <a:gridCol w="774247">
                  <a:extLst>
                    <a:ext uri="{9D8B030D-6E8A-4147-A177-3AD203B41FA5}">
                      <a16:colId xmlns:a16="http://schemas.microsoft.com/office/drawing/2014/main" val="3764301707"/>
                    </a:ext>
                  </a:extLst>
                </a:gridCol>
              </a:tblGrid>
              <a:tr h="174893">
                <a:tc rowSpan="2">
                  <a:txBody>
                    <a:bodyPr/>
                    <a:lstStyle/>
                    <a:p>
                      <a:pPr marL="18415" marR="18415" algn="ctr">
                        <a:lnSpc>
                          <a:spcPct val="106000"/>
                        </a:lnSpc>
                        <a:spcBef>
                          <a:spcPts val="0"/>
                        </a:spcBef>
                        <a:spcAft>
                          <a:spcPts val="0"/>
                        </a:spcAft>
                      </a:pPr>
                      <a:r>
                        <a:rPr lang="en-US" sz="800">
                          <a:effectLst/>
                        </a:rPr>
                        <a:t>Category</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tc gridSpan="3">
                  <a:txBody>
                    <a:bodyPr/>
                    <a:lstStyle/>
                    <a:p>
                      <a:pPr marL="18415" marR="18415" algn="ctr">
                        <a:lnSpc>
                          <a:spcPct val="106000"/>
                        </a:lnSpc>
                        <a:spcBef>
                          <a:spcPts val="0"/>
                        </a:spcBef>
                        <a:spcAft>
                          <a:spcPts val="0"/>
                        </a:spcAft>
                      </a:pPr>
                      <a:r>
                        <a:rPr lang="en-US" sz="800">
                          <a:effectLst/>
                        </a:rPr>
                        <a:t>Winter</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tc hMerge="1">
                  <a:txBody>
                    <a:bodyPr/>
                    <a:lstStyle/>
                    <a:p>
                      <a:endParaRPr lang="en-US"/>
                    </a:p>
                  </a:txBody>
                  <a:tcPr/>
                </a:tc>
                <a:tc hMerge="1">
                  <a:txBody>
                    <a:bodyPr/>
                    <a:lstStyle/>
                    <a:p>
                      <a:endParaRPr lang="en-US"/>
                    </a:p>
                  </a:txBody>
                  <a:tcPr/>
                </a:tc>
                <a:tc gridSpan="3">
                  <a:txBody>
                    <a:bodyPr/>
                    <a:lstStyle/>
                    <a:p>
                      <a:pPr marL="18415" marR="18415" algn="ctr">
                        <a:lnSpc>
                          <a:spcPct val="106000"/>
                        </a:lnSpc>
                        <a:spcBef>
                          <a:spcPts val="0"/>
                        </a:spcBef>
                        <a:spcAft>
                          <a:spcPts val="0"/>
                        </a:spcAft>
                      </a:pPr>
                      <a:r>
                        <a:rPr lang="en-US" sz="800">
                          <a:effectLst/>
                        </a:rPr>
                        <a:t>Summer</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9919520"/>
                  </a:ext>
                </a:extLst>
              </a:tr>
              <a:tr h="174893">
                <a:tc vMerge="1">
                  <a:txBody>
                    <a:bodyPr/>
                    <a:lstStyle/>
                    <a:p>
                      <a:endParaRPr lang="en-US"/>
                    </a:p>
                  </a:txBody>
                  <a:tcPr/>
                </a:tc>
                <a:tc>
                  <a:txBody>
                    <a:bodyPr/>
                    <a:lstStyle/>
                    <a:p>
                      <a:pPr marL="18415" marR="18415" algn="ctr">
                        <a:lnSpc>
                          <a:spcPct val="106000"/>
                        </a:lnSpc>
                        <a:spcBef>
                          <a:spcPts val="0"/>
                        </a:spcBef>
                        <a:spcAft>
                          <a:spcPts val="0"/>
                        </a:spcAft>
                      </a:pPr>
                      <a:r>
                        <a:rPr lang="en-US" sz="800">
                          <a:effectLst/>
                        </a:rPr>
                        <a:t>Dispatch</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tc>
                  <a:txBody>
                    <a:bodyPr/>
                    <a:lstStyle/>
                    <a:p>
                      <a:pPr marL="18415" marR="18415" algn="ctr">
                        <a:lnSpc>
                          <a:spcPct val="106000"/>
                        </a:lnSpc>
                        <a:spcBef>
                          <a:spcPts val="0"/>
                        </a:spcBef>
                        <a:spcAft>
                          <a:spcPts val="0"/>
                        </a:spcAft>
                      </a:pPr>
                      <a:r>
                        <a:rPr lang="en-US" sz="800">
                          <a:effectLst/>
                        </a:rPr>
                        <a:t>Travel</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tc>
                  <a:txBody>
                    <a:bodyPr/>
                    <a:lstStyle/>
                    <a:p>
                      <a:pPr marL="18415" marR="18415" algn="ctr">
                        <a:lnSpc>
                          <a:spcPct val="106000"/>
                        </a:lnSpc>
                        <a:spcBef>
                          <a:spcPts val="0"/>
                        </a:spcBef>
                        <a:spcAft>
                          <a:spcPts val="0"/>
                        </a:spcAft>
                      </a:pPr>
                      <a:r>
                        <a:rPr lang="en-US" sz="800">
                          <a:effectLst/>
                        </a:rPr>
                        <a:t>Response</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tc>
                  <a:txBody>
                    <a:bodyPr/>
                    <a:lstStyle/>
                    <a:p>
                      <a:pPr marL="18415" marR="18415" algn="ctr">
                        <a:lnSpc>
                          <a:spcPct val="106000"/>
                        </a:lnSpc>
                        <a:spcBef>
                          <a:spcPts val="0"/>
                        </a:spcBef>
                        <a:spcAft>
                          <a:spcPts val="0"/>
                        </a:spcAft>
                      </a:pPr>
                      <a:r>
                        <a:rPr lang="en-US" sz="800">
                          <a:effectLst/>
                        </a:rPr>
                        <a:t>Dispatch</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tc>
                  <a:txBody>
                    <a:bodyPr/>
                    <a:lstStyle/>
                    <a:p>
                      <a:pPr marL="18415" marR="18415" algn="ctr">
                        <a:lnSpc>
                          <a:spcPct val="106000"/>
                        </a:lnSpc>
                        <a:spcBef>
                          <a:spcPts val="0"/>
                        </a:spcBef>
                        <a:spcAft>
                          <a:spcPts val="0"/>
                        </a:spcAft>
                      </a:pPr>
                      <a:r>
                        <a:rPr lang="en-US" sz="800">
                          <a:effectLst/>
                        </a:rPr>
                        <a:t>Travel</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tc>
                  <a:txBody>
                    <a:bodyPr/>
                    <a:lstStyle/>
                    <a:p>
                      <a:pPr marL="18415" marR="18415" algn="ctr">
                        <a:lnSpc>
                          <a:spcPct val="106000"/>
                        </a:lnSpc>
                        <a:spcBef>
                          <a:spcPts val="0"/>
                        </a:spcBef>
                        <a:spcAft>
                          <a:spcPts val="0"/>
                        </a:spcAft>
                      </a:pPr>
                      <a:r>
                        <a:rPr lang="en-US" sz="800">
                          <a:effectLst/>
                        </a:rPr>
                        <a:t>Response</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5359" marR="5359" marT="5359" marB="0" anchor="ctr"/>
                </a:tc>
                <a:extLst>
                  <a:ext uri="{0D108BD9-81ED-4DB2-BD59-A6C34878D82A}">
                    <a16:rowId xmlns:a16="http://schemas.microsoft.com/office/drawing/2014/main" val="3771303004"/>
                  </a:ext>
                </a:extLst>
              </a:tr>
              <a:tr h="174893">
                <a:tc>
                  <a:txBody>
                    <a:bodyPr/>
                    <a:lstStyle/>
                    <a:p>
                      <a:pPr marL="18415" marR="0">
                        <a:lnSpc>
                          <a:spcPct val="106000"/>
                        </a:lnSpc>
                        <a:spcBef>
                          <a:spcPts val="100"/>
                        </a:spcBef>
                        <a:spcAft>
                          <a:spcPts val="100"/>
                        </a:spcAft>
                      </a:pPr>
                      <a:r>
                        <a:rPr lang="en-US" sz="800">
                          <a:effectLst/>
                        </a:rPr>
                        <a:t>Accident</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12.0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14.5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24.3</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12.0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15.0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27.9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1134860424"/>
                  </a:ext>
                </a:extLst>
              </a:tr>
              <a:tr h="174893">
                <a:tc>
                  <a:txBody>
                    <a:bodyPr/>
                    <a:lstStyle/>
                    <a:p>
                      <a:pPr marL="18415" marR="0">
                        <a:lnSpc>
                          <a:spcPct val="106000"/>
                        </a:lnSpc>
                        <a:spcBef>
                          <a:spcPts val="100"/>
                        </a:spcBef>
                        <a:spcAft>
                          <a:spcPts val="100"/>
                        </a:spcAft>
                      </a:pPr>
                      <a:r>
                        <a:rPr lang="en-US" sz="800">
                          <a:effectLst/>
                        </a:rPr>
                        <a:t>Alarm</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3.6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10.4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13.9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5.1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9.8</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13.3</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3838099416"/>
                  </a:ext>
                </a:extLst>
              </a:tr>
              <a:tr h="174893">
                <a:tc>
                  <a:txBody>
                    <a:bodyPr/>
                    <a:lstStyle/>
                    <a:p>
                      <a:pPr marL="18415" marR="0">
                        <a:lnSpc>
                          <a:spcPct val="106000"/>
                        </a:lnSpc>
                        <a:spcBef>
                          <a:spcPts val="100"/>
                        </a:spcBef>
                        <a:spcAft>
                          <a:spcPts val="100"/>
                        </a:spcAft>
                      </a:pPr>
                      <a:r>
                        <a:rPr lang="en-US" sz="800">
                          <a:effectLst/>
                        </a:rPr>
                        <a:t>Animal</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24.9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21.6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47.6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29.8</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22.8</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40.1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134213513"/>
                  </a:ext>
                </a:extLst>
              </a:tr>
              <a:tr h="291644">
                <a:tc>
                  <a:txBody>
                    <a:bodyPr/>
                    <a:lstStyle/>
                    <a:p>
                      <a:pPr marL="18415" marR="0">
                        <a:lnSpc>
                          <a:spcPct val="106000"/>
                        </a:lnSpc>
                        <a:spcBef>
                          <a:spcPts val="100"/>
                        </a:spcBef>
                        <a:spcAft>
                          <a:spcPts val="100"/>
                        </a:spcAft>
                      </a:pPr>
                      <a:r>
                        <a:rPr lang="en-US" sz="800">
                          <a:effectLst/>
                        </a:rPr>
                        <a:t>Assist other agency</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33.0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12.2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39.4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12.4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12.0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21.6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4212228264"/>
                  </a:ext>
                </a:extLst>
              </a:tr>
              <a:tr h="174893">
                <a:tc>
                  <a:txBody>
                    <a:bodyPr/>
                    <a:lstStyle/>
                    <a:p>
                      <a:pPr marL="18415" marR="0">
                        <a:lnSpc>
                          <a:spcPct val="106000"/>
                        </a:lnSpc>
                        <a:spcBef>
                          <a:spcPts val="100"/>
                        </a:spcBef>
                        <a:spcAft>
                          <a:spcPts val="100"/>
                        </a:spcAft>
                      </a:pPr>
                      <a:r>
                        <a:rPr lang="en-US" sz="800">
                          <a:effectLst/>
                        </a:rPr>
                        <a:t>Check</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31.9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10.4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50.7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33.1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17.4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44.4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3189076158"/>
                  </a:ext>
                </a:extLst>
              </a:tr>
              <a:tr h="174893">
                <a:tc>
                  <a:txBody>
                    <a:bodyPr/>
                    <a:lstStyle/>
                    <a:p>
                      <a:pPr marL="18415" marR="0">
                        <a:lnSpc>
                          <a:spcPct val="106000"/>
                        </a:lnSpc>
                        <a:spcBef>
                          <a:spcPts val="100"/>
                        </a:spcBef>
                        <a:spcAft>
                          <a:spcPts val="100"/>
                        </a:spcAft>
                      </a:pPr>
                      <a:r>
                        <a:rPr lang="en-US" sz="800">
                          <a:effectLst/>
                        </a:rPr>
                        <a:t>Citizen contact</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10.4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20.7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24.0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15.9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9.9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23.9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211262145"/>
                  </a:ext>
                </a:extLst>
              </a:tr>
              <a:tr h="174893">
                <a:tc>
                  <a:txBody>
                    <a:bodyPr/>
                    <a:lstStyle/>
                    <a:p>
                      <a:pPr marL="18415" marR="0">
                        <a:lnSpc>
                          <a:spcPct val="106000"/>
                        </a:lnSpc>
                        <a:spcBef>
                          <a:spcPts val="100"/>
                        </a:spcBef>
                        <a:spcAft>
                          <a:spcPts val="100"/>
                        </a:spcAft>
                      </a:pPr>
                      <a:r>
                        <a:rPr lang="en-US" sz="800">
                          <a:effectLst/>
                        </a:rPr>
                        <a:t>Civil problem</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19.2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19.2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34.5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25.4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20.6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36.7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86070038"/>
                  </a:ext>
                </a:extLst>
              </a:tr>
              <a:tr h="291644">
                <a:tc>
                  <a:txBody>
                    <a:bodyPr/>
                    <a:lstStyle/>
                    <a:p>
                      <a:pPr marL="18415" marR="0">
                        <a:lnSpc>
                          <a:spcPct val="106000"/>
                        </a:lnSpc>
                        <a:spcBef>
                          <a:spcPts val="100"/>
                        </a:spcBef>
                        <a:spcAft>
                          <a:spcPts val="100"/>
                        </a:spcAft>
                      </a:pPr>
                      <a:r>
                        <a:rPr lang="en-US" sz="800">
                          <a:effectLst/>
                        </a:rPr>
                        <a:t>Crime against persons</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14.1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13.6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27.7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17.6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12.5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35.2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4067007872"/>
                  </a:ext>
                </a:extLst>
              </a:tr>
              <a:tr h="303331">
                <a:tc>
                  <a:txBody>
                    <a:bodyPr/>
                    <a:lstStyle/>
                    <a:p>
                      <a:pPr marL="18415" marR="0">
                        <a:lnSpc>
                          <a:spcPct val="106000"/>
                        </a:lnSpc>
                        <a:spcBef>
                          <a:spcPts val="100"/>
                        </a:spcBef>
                        <a:spcAft>
                          <a:spcPts val="100"/>
                        </a:spcAft>
                      </a:pPr>
                      <a:r>
                        <a:rPr lang="en-US" sz="800">
                          <a:effectLst/>
                        </a:rPr>
                        <a:t>Crime against property</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24.9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20.5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41.2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24.6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14.6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35.8</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593035436"/>
                  </a:ext>
                </a:extLst>
              </a:tr>
              <a:tr h="291644">
                <a:tc>
                  <a:txBody>
                    <a:bodyPr/>
                    <a:lstStyle/>
                    <a:p>
                      <a:pPr marL="18415" marR="0">
                        <a:lnSpc>
                          <a:spcPct val="106000"/>
                        </a:lnSpc>
                        <a:spcBef>
                          <a:spcPts val="100"/>
                        </a:spcBef>
                        <a:spcAft>
                          <a:spcPts val="100"/>
                        </a:spcAft>
                      </a:pPr>
                      <a:r>
                        <a:rPr lang="en-US" sz="800">
                          <a:effectLst/>
                        </a:rPr>
                        <a:t>Crime against society</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10.7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15.0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26.5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16.7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13.7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28.8</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934180430"/>
                  </a:ext>
                </a:extLst>
              </a:tr>
              <a:tr h="174893">
                <a:tc>
                  <a:txBody>
                    <a:bodyPr/>
                    <a:lstStyle/>
                    <a:p>
                      <a:pPr marL="18415" marR="0">
                        <a:lnSpc>
                          <a:spcPct val="106000"/>
                        </a:lnSpc>
                        <a:spcBef>
                          <a:spcPts val="100"/>
                        </a:spcBef>
                        <a:spcAft>
                          <a:spcPts val="100"/>
                        </a:spcAft>
                      </a:pPr>
                      <a:r>
                        <a:rPr lang="en-US" sz="800">
                          <a:effectLst/>
                        </a:rPr>
                        <a:t>Disturbance</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7.4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12.9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19.1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12.2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9.3</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24.2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806825770"/>
                  </a:ext>
                </a:extLst>
              </a:tr>
              <a:tr h="174893">
                <a:tc>
                  <a:txBody>
                    <a:bodyPr/>
                    <a:lstStyle/>
                    <a:p>
                      <a:pPr marL="18415" marR="0">
                        <a:lnSpc>
                          <a:spcPct val="106000"/>
                        </a:lnSpc>
                        <a:spcBef>
                          <a:spcPts val="100"/>
                        </a:spcBef>
                        <a:spcAft>
                          <a:spcPts val="100"/>
                        </a:spcAft>
                      </a:pPr>
                      <a:r>
                        <a:rPr lang="en-US" sz="800">
                          <a:effectLst/>
                        </a:rPr>
                        <a:t>Investigation</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26.0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21.9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49.9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31.3</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19.6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47.1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2699218334"/>
                  </a:ext>
                </a:extLst>
              </a:tr>
              <a:tr h="174893">
                <a:tc>
                  <a:txBody>
                    <a:bodyPr/>
                    <a:lstStyle/>
                    <a:p>
                      <a:pPr marL="18415" marR="0">
                        <a:lnSpc>
                          <a:spcPct val="106000"/>
                        </a:lnSpc>
                        <a:spcBef>
                          <a:spcPts val="100"/>
                        </a:spcBef>
                        <a:spcAft>
                          <a:spcPts val="100"/>
                        </a:spcAft>
                      </a:pPr>
                      <a:r>
                        <a:rPr lang="en-US" sz="800">
                          <a:effectLst/>
                        </a:rPr>
                        <a:t>Mental health</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24.3</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26.6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33.5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34.0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21.9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48.1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819943292"/>
                  </a:ext>
                </a:extLst>
              </a:tr>
              <a:tr h="174893">
                <a:tc>
                  <a:txBody>
                    <a:bodyPr/>
                    <a:lstStyle/>
                    <a:p>
                      <a:pPr marL="18415" marR="0">
                        <a:lnSpc>
                          <a:spcPct val="106000"/>
                        </a:lnSpc>
                        <a:spcBef>
                          <a:spcPts val="100"/>
                        </a:spcBef>
                        <a:spcAft>
                          <a:spcPts val="100"/>
                        </a:spcAft>
                      </a:pPr>
                      <a:r>
                        <a:rPr lang="en-US" sz="800">
                          <a:effectLst/>
                        </a:rPr>
                        <a:t>Miscellaneous</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31.9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16.9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50.1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28.1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19.2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44.0</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991655248"/>
                  </a:ext>
                </a:extLst>
              </a:tr>
              <a:tr h="291644">
                <a:tc>
                  <a:txBody>
                    <a:bodyPr/>
                    <a:lstStyle/>
                    <a:p>
                      <a:pPr marL="18415" marR="0">
                        <a:lnSpc>
                          <a:spcPct val="106000"/>
                        </a:lnSpc>
                        <a:spcBef>
                          <a:spcPts val="100"/>
                        </a:spcBef>
                        <a:spcAft>
                          <a:spcPts val="100"/>
                        </a:spcAft>
                      </a:pPr>
                      <a:r>
                        <a:rPr lang="en-US" sz="800">
                          <a:effectLst/>
                        </a:rPr>
                        <a:t>Suspicious incident</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15.7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15.4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30.5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13.5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13.1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28.5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3789281088"/>
                  </a:ext>
                </a:extLst>
              </a:tr>
              <a:tr h="291644">
                <a:tc>
                  <a:txBody>
                    <a:bodyPr/>
                    <a:lstStyle/>
                    <a:p>
                      <a:pPr marL="18415" marR="0">
                        <a:lnSpc>
                          <a:spcPct val="106000"/>
                        </a:lnSpc>
                        <a:spcBef>
                          <a:spcPts val="100"/>
                        </a:spcBef>
                        <a:spcAft>
                          <a:spcPts val="100"/>
                        </a:spcAft>
                      </a:pPr>
                      <a:r>
                        <a:rPr lang="en-US" sz="800">
                          <a:effectLst/>
                        </a:rPr>
                        <a:t>Traffic enforcement</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14.9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21.3</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32.6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25.7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17.5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47.5</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3351887196"/>
                  </a:ext>
                </a:extLst>
              </a:tr>
              <a:tr h="174893">
                <a:tc>
                  <a:txBody>
                    <a:bodyPr/>
                    <a:lstStyle/>
                    <a:p>
                      <a:pPr marL="18415" marR="0">
                        <a:lnSpc>
                          <a:spcPct val="106000"/>
                        </a:lnSpc>
                        <a:spcBef>
                          <a:spcPts val="100"/>
                        </a:spcBef>
                        <a:spcAft>
                          <a:spcPts val="100"/>
                        </a:spcAft>
                      </a:pPr>
                      <a:r>
                        <a:rPr lang="en-US" sz="800">
                          <a:effectLst/>
                        </a:rPr>
                        <a:t>Violation</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25.1</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15.8</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40.7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39.6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20.7</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49.4</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4063867316"/>
                  </a:ext>
                </a:extLst>
              </a:tr>
              <a:tr h="174893">
                <a:tc>
                  <a:txBody>
                    <a:bodyPr/>
                    <a:lstStyle/>
                    <a:p>
                      <a:pPr marL="0" marR="0" algn="ctr">
                        <a:lnSpc>
                          <a:spcPct val="106000"/>
                        </a:lnSpc>
                        <a:spcBef>
                          <a:spcPts val="100"/>
                        </a:spcBef>
                        <a:spcAft>
                          <a:spcPts val="100"/>
                        </a:spcAft>
                      </a:pPr>
                      <a:r>
                        <a:rPr lang="en-US" sz="800">
                          <a:effectLst/>
                        </a:rPr>
                        <a:t>Total Average</a:t>
                      </a:r>
                      <a:endParaRPr lang="en-US" sz="800" b="1">
                        <a:effectLst/>
                        <a:latin typeface="Century Gothic" panose="020B0502020202020204" pitchFamily="34" charset="0"/>
                        <a:ea typeface="SimSun" panose="02010600030101010101" pitchFamily="2" charset="-122"/>
                        <a:cs typeface="Arial" panose="020B0604020202020204" pitchFamily="34" charset="0"/>
                      </a:endParaRPr>
                    </a:p>
                  </a:txBody>
                  <a:tcPr marL="15542" marR="5359" marT="5359" marB="0" anchor="ctr"/>
                </a:tc>
                <a:tc>
                  <a:txBody>
                    <a:bodyPr/>
                    <a:lstStyle/>
                    <a:p>
                      <a:pPr marL="0" marR="18415" algn="r">
                        <a:lnSpc>
                          <a:spcPct val="106000"/>
                        </a:lnSpc>
                        <a:spcBef>
                          <a:spcPts val="100"/>
                        </a:spcBef>
                        <a:spcAft>
                          <a:spcPts val="100"/>
                        </a:spcAft>
                      </a:pPr>
                      <a:r>
                        <a:rPr lang="en-US" sz="800">
                          <a:effectLst/>
                        </a:rPr>
                        <a:t>18.8</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16.2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33.9</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19.2</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a:effectLst/>
                        </a:rPr>
                        <a:t>14.6</a:t>
                      </a:r>
                      <a:endParaRPr lang="en-US" sz="80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tc>
                  <a:txBody>
                    <a:bodyPr/>
                    <a:lstStyle/>
                    <a:p>
                      <a:pPr marL="0" marR="18415" algn="r">
                        <a:lnSpc>
                          <a:spcPct val="106000"/>
                        </a:lnSpc>
                        <a:spcBef>
                          <a:spcPts val="100"/>
                        </a:spcBef>
                        <a:spcAft>
                          <a:spcPts val="100"/>
                        </a:spcAft>
                      </a:pPr>
                      <a:r>
                        <a:rPr lang="en-US" sz="800" dirty="0">
                          <a:effectLst/>
                        </a:rPr>
                        <a:t>34.3</a:t>
                      </a:r>
                      <a:endParaRPr lang="en-US" sz="800" dirty="0">
                        <a:effectLst/>
                        <a:latin typeface="Century Gothic" panose="020B0502020202020204" pitchFamily="34" charset="0"/>
                        <a:ea typeface="SimSun" panose="02010600030101010101" pitchFamily="2" charset="-122"/>
                        <a:cs typeface="Arial" panose="020B0604020202020204" pitchFamily="34" charset="0"/>
                      </a:endParaRPr>
                    </a:p>
                  </a:txBody>
                  <a:tcPr marL="5359" marR="15542" marT="5359" marB="0" anchor="ctr"/>
                </a:tc>
                <a:extLst>
                  <a:ext uri="{0D108BD9-81ED-4DB2-BD59-A6C34878D82A}">
                    <a16:rowId xmlns:a16="http://schemas.microsoft.com/office/drawing/2014/main" val="925849597"/>
                  </a:ext>
                </a:extLst>
              </a:tr>
            </a:tbl>
          </a:graphicData>
        </a:graphic>
      </p:graphicFrame>
    </p:spTree>
    <p:extLst>
      <p:ext uri="{BB962C8B-B14F-4D97-AF65-F5344CB8AC3E}">
        <p14:creationId xmlns:p14="http://schemas.microsoft.com/office/powerpoint/2010/main" val="87396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744718" y="150829"/>
            <a:ext cx="4866132" cy="1188720"/>
          </a:xfrm>
        </p:spPr>
        <p:txBody>
          <a:bodyPr/>
          <a:lstStyle/>
          <a:p>
            <a:r>
              <a:rPr lang="en-US" b="1" dirty="0">
                <a:solidFill>
                  <a:srgbClr val="982068"/>
                </a:solidFill>
              </a:rPr>
              <a:t>Problems</a:t>
            </a:r>
            <a:endParaRPr lang="en-US" dirty="0">
              <a:solidFill>
                <a:srgbClr val="982068"/>
              </a:solidFill>
            </a:endParaRP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99240" y="1425332"/>
            <a:ext cx="7390615" cy="2971800"/>
          </a:xfrm>
        </p:spPr>
        <p:txBody>
          <a:bodyPr/>
          <a:lstStyle/>
          <a:p>
            <a:r>
              <a:rPr lang="en-US" dirty="0"/>
              <a:t>As you use AI and it recognizes – is there a review process? </a:t>
            </a:r>
          </a:p>
          <a:p>
            <a:r>
              <a:rPr lang="en-US" dirty="0"/>
              <a:t>Are you checking data to make sure calls don’t go into the cloud? </a:t>
            </a:r>
          </a:p>
          <a:p>
            <a:r>
              <a:rPr lang="en-US" dirty="0"/>
              <a:t>In Arlington – “Does Amazon do EVERYTHING!?!”</a:t>
            </a:r>
          </a:p>
          <a:p>
            <a:r>
              <a:rPr lang="en-US" dirty="0"/>
              <a:t>Early in process for admin, after 30 seconds and no answer, it dropped the call. Adjusted and rings until answered.</a:t>
            </a:r>
          </a:p>
          <a:p>
            <a:r>
              <a:rPr lang="en-US" dirty="0"/>
              <a:t>Learning with amazon; early adapter.</a:t>
            </a:r>
          </a:p>
          <a:p>
            <a:r>
              <a:rPr lang="en-US" dirty="0"/>
              <a:t>User group</a:t>
            </a:r>
          </a:p>
          <a:p>
            <a:r>
              <a:rPr lang="en-US" dirty="0"/>
              <a:t>Silos – learning how to bridge the gaps</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pic>
        <p:nvPicPr>
          <p:cNvPr id="7170" name="Picture 2">
            <a:extLst>
              <a:ext uri="{FF2B5EF4-FFF2-40B4-BE49-F238E27FC236}">
                <a16:creationId xmlns:a16="http://schemas.microsoft.com/office/drawing/2014/main" id="{21E24CD7-312D-9EC4-7433-1A7F18908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319" y="1057471"/>
            <a:ext cx="3553904" cy="355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707009" y="245097"/>
            <a:ext cx="10200132" cy="1188720"/>
          </a:xfrm>
        </p:spPr>
        <p:txBody>
          <a:bodyPr/>
          <a:lstStyle/>
          <a:p>
            <a:r>
              <a:rPr lang="en-US" dirty="0"/>
              <a:t>Next up</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707009" y="1533270"/>
            <a:ext cx="4251490" cy="2971800"/>
          </a:xfrm>
        </p:spPr>
        <p:txBody>
          <a:bodyPr/>
          <a:lstStyle/>
          <a:p>
            <a:r>
              <a:rPr lang="en-US" dirty="0">
                <a:solidFill>
                  <a:srgbClr val="202124"/>
                </a:solidFill>
                <a:highlight>
                  <a:srgbClr val="FFFFFF"/>
                </a:highlight>
                <a:latin typeface="Google Sans"/>
              </a:rPr>
              <a:t>Chat bots – questions and answers when reporting incidents.</a:t>
            </a:r>
          </a:p>
          <a:p>
            <a:r>
              <a:rPr lang="en-US" dirty="0">
                <a:solidFill>
                  <a:srgbClr val="202124"/>
                </a:solidFill>
                <a:highlight>
                  <a:srgbClr val="FFFFFF"/>
                </a:highlight>
                <a:latin typeface="Google Sans"/>
              </a:rPr>
              <a:t>Identify minor incidents and those can be reported on-line (property damage accidents, non-serious calls for insurance, credit cards, etc.) </a:t>
            </a:r>
          </a:p>
          <a:p>
            <a:r>
              <a:rPr lang="en-US" dirty="0">
                <a:solidFill>
                  <a:srgbClr val="202124"/>
                </a:solidFill>
                <a:highlight>
                  <a:srgbClr val="FFFFFF"/>
                </a:highlight>
                <a:latin typeface="Google Sans"/>
              </a:rPr>
              <a:t> Alexandria, VA identified 14 types and people can fill out reports. </a:t>
            </a:r>
          </a:p>
          <a:p>
            <a:r>
              <a:rPr lang="en-US" dirty="0">
                <a:solidFill>
                  <a:srgbClr val="202124"/>
                </a:solidFill>
                <a:highlight>
                  <a:srgbClr val="FFFFFF"/>
                </a:highlight>
                <a:latin typeface="Google Sans"/>
              </a:rPr>
              <a:t>San Diego was first, user groups growing. Don’t re-invent the wheel (design and publish work flows)</a:t>
            </a:r>
          </a:p>
        </p:txBody>
      </p:sp>
      <p:pic>
        <p:nvPicPr>
          <p:cNvPr id="5" name="Picture 4" descr="A group of people working in a room with computers&#10;&#10;Description automatically generated">
            <a:extLst>
              <a:ext uri="{FF2B5EF4-FFF2-40B4-BE49-F238E27FC236}">
                <a16:creationId xmlns:a16="http://schemas.microsoft.com/office/drawing/2014/main" id="{0F9FB491-60E7-EA2A-A293-FEEA78B18CA9}"/>
              </a:ext>
            </a:extLst>
          </p:cNvPr>
          <p:cNvPicPr>
            <a:picLocks noChangeAspect="1"/>
          </p:cNvPicPr>
          <p:nvPr/>
        </p:nvPicPr>
        <p:blipFill>
          <a:blip r:embed="rId2"/>
          <a:stretch>
            <a:fillRect/>
          </a:stretch>
        </p:blipFill>
        <p:spPr>
          <a:xfrm>
            <a:off x="5247588" y="678258"/>
            <a:ext cx="6517064" cy="4887798"/>
          </a:xfrm>
          <a:prstGeom prst="rect">
            <a:avLst/>
          </a:prstGeom>
        </p:spPr>
      </p:pic>
    </p:spTree>
    <p:extLst>
      <p:ext uri="{BB962C8B-B14F-4D97-AF65-F5344CB8AC3E}">
        <p14:creationId xmlns:p14="http://schemas.microsoft.com/office/powerpoint/2010/main" val="362853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810705" y="160255"/>
            <a:ext cx="10200132" cy="1188720"/>
          </a:xfrm>
        </p:spPr>
        <p:txBody>
          <a:bodyPr/>
          <a:lstStyle/>
          <a:p>
            <a:r>
              <a:rPr lang="en-US" dirty="0"/>
              <a:t>Learning – all Emergency Services</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707009" y="2240280"/>
            <a:ext cx="4251490" cy="2971800"/>
          </a:xfrm>
        </p:spPr>
        <p:txBody>
          <a:bodyPr/>
          <a:lstStyle/>
          <a:p>
            <a:r>
              <a:rPr lang="en-US" dirty="0">
                <a:solidFill>
                  <a:srgbClr val="202124"/>
                </a:solidFill>
                <a:highlight>
                  <a:srgbClr val="FFFFFF"/>
                </a:highlight>
                <a:latin typeface="Google Sans"/>
              </a:rPr>
              <a:t>AI has listening skills</a:t>
            </a:r>
          </a:p>
          <a:p>
            <a:r>
              <a:rPr lang="en-US" dirty="0">
                <a:solidFill>
                  <a:srgbClr val="202124"/>
                </a:solidFill>
                <a:highlight>
                  <a:srgbClr val="FFFFFF"/>
                </a:highlight>
                <a:latin typeface="Google Sans"/>
              </a:rPr>
              <a:t>AI does not YET have empathy for callers</a:t>
            </a:r>
          </a:p>
          <a:p>
            <a:r>
              <a:rPr lang="en-US" dirty="0">
                <a:solidFill>
                  <a:srgbClr val="202124"/>
                </a:solidFill>
                <a:highlight>
                  <a:srgbClr val="FFFFFF"/>
                </a:highlight>
                <a:latin typeface="Google Sans"/>
              </a:rPr>
              <a:t>Once AI learns, it can handle more but there will always still need to be a human preceptor</a:t>
            </a:r>
          </a:p>
          <a:p>
            <a:r>
              <a:rPr lang="en-US" dirty="0">
                <a:solidFill>
                  <a:srgbClr val="202124"/>
                </a:solidFill>
                <a:highlight>
                  <a:srgbClr val="FFFFFF"/>
                </a:highlight>
                <a:latin typeface="Google Sans"/>
              </a:rPr>
              <a:t>Force multiplier</a:t>
            </a:r>
            <a:endParaRPr lang="en-US" dirty="0"/>
          </a:p>
        </p:txBody>
      </p:sp>
      <p:pic>
        <p:nvPicPr>
          <p:cNvPr id="5122" name="Picture 2" descr="Voyager 1 ...">
            <a:extLst>
              <a:ext uri="{FF2B5EF4-FFF2-40B4-BE49-F238E27FC236}">
                <a16:creationId xmlns:a16="http://schemas.microsoft.com/office/drawing/2014/main" id="{3151DACB-1C66-7D06-45A3-829A19ECA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311" y="1492912"/>
            <a:ext cx="5818842" cy="38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7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a:xfrm>
            <a:off x="848412" y="3112731"/>
            <a:ext cx="10204704" cy="1645920"/>
          </a:xfrm>
        </p:spPr>
        <p:txBody>
          <a:bodyPr/>
          <a:lstStyle/>
          <a:p>
            <a:r>
              <a:rPr lang="en-US" dirty="0"/>
              <a:t>Policing</a:t>
            </a:r>
          </a:p>
        </p:txBody>
      </p:sp>
      <p:pic>
        <p:nvPicPr>
          <p:cNvPr id="5" name="Picture 4">
            <a:extLst>
              <a:ext uri="{FF2B5EF4-FFF2-40B4-BE49-F238E27FC236}">
                <a16:creationId xmlns:a16="http://schemas.microsoft.com/office/drawing/2014/main" id="{6F9D28F1-9CF7-2FE0-8F61-6E799CCC25A6}"/>
              </a:ext>
            </a:extLst>
          </p:cNvPr>
          <p:cNvPicPr>
            <a:picLocks noChangeAspect="1"/>
          </p:cNvPicPr>
          <p:nvPr/>
        </p:nvPicPr>
        <p:blipFill>
          <a:blip r:embed="rId2"/>
          <a:stretch>
            <a:fillRect/>
          </a:stretch>
        </p:blipFill>
        <p:spPr>
          <a:xfrm>
            <a:off x="5376961" y="1714353"/>
            <a:ext cx="6104887" cy="3208894"/>
          </a:xfrm>
          <a:prstGeom prst="rect">
            <a:avLst/>
          </a:prstGeom>
        </p:spPr>
      </p:pic>
    </p:spTree>
    <p:extLst>
      <p:ext uri="{BB962C8B-B14F-4D97-AF65-F5344CB8AC3E}">
        <p14:creationId xmlns:p14="http://schemas.microsoft.com/office/powerpoint/2010/main" val="64412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pic>
        <p:nvPicPr>
          <p:cNvPr id="9" name="Online Media 8" title="New tool uses AI to write police reports">
            <a:hlinkClick r:id="" action="ppaction://media"/>
            <a:extLst>
              <a:ext uri="{FF2B5EF4-FFF2-40B4-BE49-F238E27FC236}">
                <a16:creationId xmlns:a16="http://schemas.microsoft.com/office/drawing/2014/main" id="{8393D31E-28BD-268E-9F08-C90B973C5EC4}"/>
              </a:ext>
            </a:extLst>
          </p:cNvPr>
          <p:cNvPicPr>
            <a:picLocks noRot="1" noChangeAspect="1"/>
          </p:cNvPicPr>
          <p:nvPr>
            <a:videoFile r:link="rId1"/>
          </p:nvPr>
        </p:nvPicPr>
        <p:blipFill>
          <a:blip r:embed="rId3"/>
          <a:stretch>
            <a:fillRect/>
          </a:stretch>
        </p:blipFill>
        <p:spPr>
          <a:xfrm>
            <a:off x="1112838" y="296890"/>
            <a:ext cx="9707562" cy="5484785"/>
          </a:xfrm>
          <a:prstGeom prst="rect">
            <a:avLst/>
          </a:prstGeom>
        </p:spPr>
      </p:pic>
    </p:spTree>
    <p:extLst>
      <p:ext uri="{BB962C8B-B14F-4D97-AF65-F5344CB8AC3E}">
        <p14:creationId xmlns:p14="http://schemas.microsoft.com/office/powerpoint/2010/main" val="4921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744718" y="150829"/>
            <a:ext cx="4866132" cy="1188720"/>
          </a:xfrm>
        </p:spPr>
        <p:txBody>
          <a:bodyPr/>
          <a:lstStyle/>
          <a:p>
            <a:r>
              <a:rPr lang="en-US" dirty="0">
                <a:solidFill>
                  <a:srgbClr val="982068"/>
                </a:solidFill>
              </a:rPr>
              <a:t>Artificial intelligence</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980388" y="1651575"/>
            <a:ext cx="5995447" cy="2971800"/>
          </a:xfrm>
        </p:spPr>
        <p:txBody>
          <a:bodyPr/>
          <a:lstStyle/>
          <a:p>
            <a:r>
              <a:rPr lang="en-US" dirty="0"/>
              <a:t>Axon – have you ever read police reports?</a:t>
            </a:r>
          </a:p>
          <a:p>
            <a:r>
              <a:rPr lang="en-US" dirty="0"/>
              <a:t>Tied into body camera footage; transcripts of all body cam footage. </a:t>
            </a:r>
          </a:p>
          <a:p>
            <a:r>
              <a:rPr lang="en-US" dirty="0"/>
              <a:t>Crime prediction (UK)</a:t>
            </a:r>
          </a:p>
          <a:p>
            <a:r>
              <a:rPr lang="en-US" dirty="0"/>
              <a:t>DNA data searches (people upload DNA results – scanning and matching)</a:t>
            </a:r>
          </a:p>
          <a:p>
            <a:r>
              <a:rPr lang="en-US" dirty="0"/>
              <a:t>Facial recognition</a:t>
            </a:r>
          </a:p>
          <a:p>
            <a:r>
              <a:rPr lang="en-US" dirty="0"/>
              <a:t>Silos – learning how to bridge the gaps</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8B2C7CBD-7BF3-0E6E-6265-161BA40468B0}"/>
              </a:ext>
            </a:extLst>
          </p:cNvPr>
          <p:cNvPicPr>
            <a:picLocks noChangeAspect="1"/>
          </p:cNvPicPr>
          <p:nvPr/>
        </p:nvPicPr>
        <p:blipFill>
          <a:blip r:embed="rId2"/>
          <a:stretch>
            <a:fillRect/>
          </a:stretch>
        </p:blipFill>
        <p:spPr>
          <a:xfrm>
            <a:off x="7083544" y="1651575"/>
            <a:ext cx="4280370" cy="2971800"/>
          </a:xfrm>
          <a:prstGeom prst="rect">
            <a:avLst/>
          </a:prstGeom>
        </p:spPr>
      </p:pic>
    </p:spTree>
    <p:extLst>
      <p:ext uri="{BB962C8B-B14F-4D97-AF65-F5344CB8AC3E}">
        <p14:creationId xmlns:p14="http://schemas.microsoft.com/office/powerpoint/2010/main" val="375627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sp>
        <p:nvSpPr>
          <p:cNvPr id="5" name="Title 4">
            <a:extLst>
              <a:ext uri="{FF2B5EF4-FFF2-40B4-BE49-F238E27FC236}">
                <a16:creationId xmlns:a16="http://schemas.microsoft.com/office/drawing/2014/main" id="{0DDDBBB8-C1D0-86A6-6377-8B36BB527639}"/>
              </a:ext>
            </a:extLst>
          </p:cNvPr>
          <p:cNvSpPr>
            <a:spLocks noGrp="1"/>
          </p:cNvSpPr>
          <p:nvPr>
            <p:ph type="title"/>
          </p:nvPr>
        </p:nvSpPr>
        <p:spPr>
          <a:xfrm>
            <a:off x="647700" y="419100"/>
            <a:ext cx="4866132" cy="581025"/>
          </a:xfrm>
        </p:spPr>
        <p:txBody>
          <a:bodyPr/>
          <a:lstStyle/>
          <a:p>
            <a:r>
              <a:rPr lang="en-US" dirty="0"/>
              <a:t>Police</a:t>
            </a:r>
          </a:p>
        </p:txBody>
      </p:sp>
      <p:pic>
        <p:nvPicPr>
          <p:cNvPr id="9" name="Online Media 8" title="You and AI: Artificial Intelligence in policing">
            <a:hlinkClick r:id="" action="ppaction://media"/>
            <a:extLst>
              <a:ext uri="{FF2B5EF4-FFF2-40B4-BE49-F238E27FC236}">
                <a16:creationId xmlns:a16="http://schemas.microsoft.com/office/drawing/2014/main" id="{391580FC-040D-A808-214A-8D15237BC3C8}"/>
              </a:ext>
            </a:extLst>
          </p:cNvPr>
          <p:cNvPicPr>
            <a:picLocks noGrp="1" noRot="1" noChangeAspect="1"/>
          </p:cNvPicPr>
          <p:nvPr>
            <p:ph sz="half" idx="1"/>
            <a:videoFile r:link="rId1"/>
          </p:nvPr>
        </p:nvPicPr>
        <p:blipFill>
          <a:blip r:embed="rId3"/>
          <a:stretch>
            <a:fillRect/>
          </a:stretch>
        </p:blipFill>
        <p:spPr>
          <a:xfrm>
            <a:off x="2219325" y="1066853"/>
            <a:ext cx="8360255" cy="4724294"/>
          </a:xfrm>
          <a:prstGeom prst="rect">
            <a:avLst/>
          </a:prstGeom>
        </p:spPr>
      </p:pic>
    </p:spTree>
    <p:extLst>
      <p:ext uri="{BB962C8B-B14F-4D97-AF65-F5344CB8AC3E}">
        <p14:creationId xmlns:p14="http://schemas.microsoft.com/office/powerpoint/2010/main" val="7533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744718" y="150829"/>
            <a:ext cx="4866132" cy="631596"/>
          </a:xfrm>
        </p:spPr>
        <p:txBody>
          <a:bodyPr/>
          <a:lstStyle/>
          <a:p>
            <a:r>
              <a:rPr lang="en-US" dirty="0">
                <a:solidFill>
                  <a:srgbClr val="982068"/>
                </a:solidFill>
              </a:rPr>
              <a:t>Where is it working?</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821703" y="980388"/>
            <a:ext cx="10548594" cy="2971800"/>
          </a:xfrm>
        </p:spPr>
        <p:txBody>
          <a:bodyPr/>
          <a:lstStyle/>
          <a:p>
            <a:r>
              <a:rPr lang="en-US" dirty="0"/>
              <a:t>Alexandria, VA that now has 14 categories of reports that tie through dispatch and avoid having police dispatched</a:t>
            </a:r>
          </a:p>
          <a:p>
            <a:r>
              <a:rPr lang="en-US" dirty="0"/>
              <a:t>Police were created to deal with failure – education, social issues, Axon – have you ever read police reports?</a:t>
            </a:r>
          </a:p>
          <a:p>
            <a:r>
              <a:rPr lang="en-US" dirty="0"/>
              <a:t>Crime prediction, accident prediction, live crime reporting, camera footage when crime occurs.</a:t>
            </a:r>
          </a:p>
          <a:p>
            <a:pPr marL="457200" lvl="1" indent="0">
              <a:lnSpc>
                <a:spcPct val="100000"/>
              </a:lnSpc>
              <a:spcBef>
                <a:spcPts val="0"/>
              </a:spcBef>
              <a:spcAft>
                <a:spcPts val="0"/>
              </a:spcAft>
              <a:buNone/>
            </a:pP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On July 13, 2020, the New Yorker published an article by Jill Lepore titled, </a:t>
            </a:r>
            <a:r>
              <a:rPr lang="en-US" sz="1800" i="1" u="sng" dirty="0">
                <a:solidFill>
                  <a:srgbClr val="000000"/>
                </a:solidFill>
                <a:effectLst/>
                <a:highlight>
                  <a:srgbClr val="FFFFFF"/>
                </a:highlight>
                <a:latin typeface="Arial" panose="020B0604020202020204" pitchFamily="34" charset="0"/>
                <a:ea typeface="Times New Roman" panose="02020603050405020304" pitchFamily="18" charset="0"/>
              </a:rPr>
              <a:t>The Invention of the Police; Why did American policing get so big, so fast? The answer, mainly, is slavery.</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In the article, Ms. Lepore might best sum up the challenge cities, city managers, police chiefs, and elected officials face: "The crisis in policing is the culmination of a thousand other failures — failures of education, social services, </a:t>
            </a:r>
            <a:r>
              <a:rPr lang="en-US" sz="1400" dirty="0">
                <a:solidFill>
                  <a:srgbClr val="000000"/>
                </a:solidFill>
                <a:effectLst/>
                <a:highlight>
                  <a:srgbClr val="FFFFFF"/>
                </a:highlight>
                <a:latin typeface="Arial" panose="020B0604020202020204" pitchFamily="34" charset="0"/>
                <a:ea typeface="Times New Roman" panose="02020603050405020304" pitchFamily="18" charset="0"/>
              </a:rPr>
              <a:t>public health, gun regulation, criminal justice, and economic development.“</a:t>
            </a:r>
          </a:p>
          <a:p>
            <a:pPr marL="914400" lvl="2" indent="0">
              <a:lnSpc>
                <a:spcPct val="100000"/>
              </a:lnSpc>
              <a:spcBef>
                <a:spcPts val="0"/>
              </a:spcBef>
              <a:spcAft>
                <a:spcPts val="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Jill Lepore, “The Invention of the Police; Why did American policing get so big, so fast? The answer, mainly, is slavery.”  </a:t>
            </a:r>
            <a:r>
              <a:rPr lang="en-US"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https://www.newyorker.com/magazine/2020/07/20/the-invention-of-the-police</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The New Yorker, July 13, 2020.</a:t>
            </a:r>
          </a:p>
          <a:p>
            <a:pPr marL="0" marR="0">
              <a:spcBef>
                <a:spcPts val="0"/>
              </a:spcBef>
              <a:spcAft>
                <a:spcPts val="0"/>
              </a:spcAft>
            </a:pPr>
            <a:r>
              <a:rPr lang="en-US" sz="1800" kern="100" dirty="0">
                <a:solidFill>
                  <a:srgbClr val="202124"/>
                </a:solidFill>
                <a:effectLst/>
                <a:highlight>
                  <a:srgbClr val="FFFFFF"/>
                </a:highlight>
                <a:latin typeface="Roboto" panose="02000000000000000000" pitchFamily="2"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43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AA7D-E69B-A5A7-DE33-2FD9A0F5D2F1}"/>
              </a:ext>
            </a:extLst>
          </p:cNvPr>
          <p:cNvSpPr>
            <a:spLocks noGrp="1"/>
          </p:cNvSpPr>
          <p:nvPr>
            <p:ph type="title"/>
          </p:nvPr>
        </p:nvSpPr>
        <p:spPr>
          <a:xfrm>
            <a:off x="993648" y="3678339"/>
            <a:ext cx="10204704" cy="1645920"/>
          </a:xfrm>
        </p:spPr>
        <p:txBody>
          <a:bodyPr/>
          <a:lstStyle/>
          <a:p>
            <a:r>
              <a:rPr lang="en-US" dirty="0"/>
              <a:t>Fire</a:t>
            </a:r>
            <a:br>
              <a:rPr lang="en-US" dirty="0"/>
            </a:br>
            <a:endParaRPr lang="en-US" dirty="0"/>
          </a:p>
        </p:txBody>
      </p:sp>
      <p:pic>
        <p:nvPicPr>
          <p:cNvPr id="5" name="Picture 4">
            <a:extLst>
              <a:ext uri="{FF2B5EF4-FFF2-40B4-BE49-F238E27FC236}">
                <a16:creationId xmlns:a16="http://schemas.microsoft.com/office/drawing/2014/main" id="{DDC2CA13-FFEE-77B6-1865-37AACCB1CB3F}"/>
              </a:ext>
            </a:extLst>
          </p:cNvPr>
          <p:cNvPicPr>
            <a:picLocks noChangeAspect="1"/>
          </p:cNvPicPr>
          <p:nvPr/>
        </p:nvPicPr>
        <p:blipFill>
          <a:blip r:embed="rId2"/>
          <a:stretch>
            <a:fillRect/>
          </a:stretch>
        </p:blipFill>
        <p:spPr>
          <a:xfrm>
            <a:off x="6096000" y="1701346"/>
            <a:ext cx="5123861" cy="3287005"/>
          </a:xfrm>
          <a:prstGeom prst="rect">
            <a:avLst/>
          </a:prstGeom>
        </p:spPr>
      </p:pic>
    </p:spTree>
    <p:extLst>
      <p:ext uri="{BB962C8B-B14F-4D97-AF65-F5344CB8AC3E}">
        <p14:creationId xmlns:p14="http://schemas.microsoft.com/office/powerpoint/2010/main" val="263202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idx="4294967295"/>
          </p:nvPr>
        </p:nvSpPr>
        <p:spPr>
          <a:xfrm>
            <a:off x="2065531" y="2974769"/>
            <a:ext cx="4362974" cy="775637"/>
          </a:xfrm>
        </p:spPr>
        <p:txBody>
          <a:bodyPr/>
          <a:lstStyle/>
          <a:p>
            <a:r>
              <a:rPr lang="en-US" dirty="0"/>
              <a:t>Is there a problem?</a:t>
            </a:r>
          </a:p>
        </p:txBody>
      </p:sp>
      <p:sp>
        <p:nvSpPr>
          <p:cNvPr id="3" name="TextBox 2">
            <a:extLst>
              <a:ext uri="{FF2B5EF4-FFF2-40B4-BE49-F238E27FC236}">
                <a16:creationId xmlns:a16="http://schemas.microsoft.com/office/drawing/2014/main" id="{015538D7-F9AA-CE0B-FAE6-BB4319495DCD}"/>
              </a:ext>
            </a:extLst>
          </p:cNvPr>
          <p:cNvSpPr txBox="1"/>
          <p:nvPr/>
        </p:nvSpPr>
        <p:spPr>
          <a:xfrm rot="21134558">
            <a:off x="490194" y="466159"/>
            <a:ext cx="7032396" cy="2308324"/>
          </a:xfrm>
          <a:prstGeom prst="rect">
            <a:avLst/>
          </a:prstGeom>
          <a:noFill/>
        </p:spPr>
        <p:txBody>
          <a:bodyPr wrap="square" rtlCol="0">
            <a:spAutoFit/>
          </a:bodyPr>
          <a:lstStyle/>
          <a:p>
            <a:pPr algn="l" fontAlgn="base"/>
            <a:r>
              <a:rPr lang="en-US" sz="1200" b="1" i="0" dirty="0">
                <a:solidFill>
                  <a:srgbClr val="FF0000"/>
                </a:solidFill>
                <a:effectLst/>
                <a:latin typeface="Montserrat" panose="00000500000000000000" pitchFamily="2" charset="0"/>
              </a:rPr>
              <a:t>The workforce crisis is occurring at a time when 9-1-1 telecommunicators are fielding more calls each year. Among the findings:</a:t>
            </a:r>
          </a:p>
          <a:p>
            <a:pPr algn="l" fontAlgn="base">
              <a:buFont typeface="Arial" panose="020B0604020202020204" pitchFamily="34" charset="0"/>
              <a:buChar char="•"/>
            </a:pPr>
            <a:r>
              <a:rPr lang="en-US" sz="1200" b="1" i="0" dirty="0">
                <a:solidFill>
                  <a:srgbClr val="FF0000"/>
                </a:solidFill>
                <a:effectLst/>
                <a:latin typeface="Montserrat" panose="00000500000000000000" pitchFamily="2" charset="0"/>
              </a:rPr>
              <a:t>36% of call centers reported having fewer positions filled in 2022 than in 2019.</a:t>
            </a:r>
          </a:p>
          <a:p>
            <a:pPr algn="l" fontAlgn="base">
              <a:buFont typeface="Arial" panose="020B0604020202020204" pitchFamily="34" charset="0"/>
              <a:buChar char="•"/>
            </a:pPr>
            <a:r>
              <a:rPr lang="en-US" sz="1200" b="1" i="0" dirty="0">
                <a:solidFill>
                  <a:srgbClr val="FF0000"/>
                </a:solidFill>
                <a:effectLst/>
                <a:latin typeface="Montserrat" panose="00000500000000000000" pitchFamily="2" charset="0"/>
              </a:rPr>
              <a:t>Nearly one-third reported stunning vacancy rates in 2022: 13 reported that 70% or more of positions were unfilled; 92 reported a vacancy rate between 50-69%; and 166 reported rates of 30% to 49%.</a:t>
            </a:r>
          </a:p>
          <a:p>
            <a:pPr algn="l" fontAlgn="base">
              <a:buFont typeface="Arial" panose="020B0604020202020204" pitchFamily="34" charset="0"/>
              <a:buChar char="•"/>
            </a:pPr>
            <a:r>
              <a:rPr lang="en-US" sz="1200" b="1" i="0" dirty="0">
                <a:solidFill>
                  <a:srgbClr val="FF0000"/>
                </a:solidFill>
                <a:effectLst/>
                <a:latin typeface="Montserrat" panose="00000500000000000000" pitchFamily="2" charset="0"/>
              </a:rPr>
              <a:t>Nearly 4,000 staff departures were recorded in one year collectively among the centers. Departing staff with at least one year of experience cited pay, work hours, and stress as reasons for leaving.</a:t>
            </a:r>
          </a:p>
          <a:p>
            <a:pPr algn="l" fontAlgn="base">
              <a:buFont typeface="Arial" panose="020B0604020202020204" pitchFamily="34" charset="0"/>
              <a:buChar char="•"/>
            </a:pPr>
            <a:r>
              <a:rPr lang="en-US" sz="1200" b="1" i="0" dirty="0">
                <a:solidFill>
                  <a:srgbClr val="FF0000"/>
                </a:solidFill>
                <a:effectLst/>
                <a:latin typeface="Montserrat" panose="00000500000000000000" pitchFamily="2" charset="0"/>
              </a:rPr>
              <a:t>Only 27% of centers reported no change in actual staffing levels over the most recent 4-year period.</a:t>
            </a:r>
          </a:p>
          <a:p>
            <a:pPr algn="l" fontAlgn="base"/>
            <a:r>
              <a:rPr lang="en-US" sz="1200" b="1" dirty="0">
                <a:solidFill>
                  <a:srgbClr val="FF0000"/>
                </a:solidFill>
                <a:latin typeface="Montserrat" panose="00000500000000000000" pitchFamily="2" charset="0"/>
              </a:rPr>
              <a:t>                             IAED (International Academics of Emergency Dispatch) June 20, 2023</a:t>
            </a:r>
            <a:endParaRPr lang="en-US" sz="1200" b="1" i="0" dirty="0">
              <a:solidFill>
                <a:srgbClr val="FF0000"/>
              </a:solidFill>
              <a:effectLst/>
              <a:latin typeface="Montserrat" panose="00000500000000000000" pitchFamily="2" charset="0"/>
            </a:endParaRPr>
          </a:p>
        </p:txBody>
      </p:sp>
      <p:sp>
        <p:nvSpPr>
          <p:cNvPr id="5" name="TextBox 4">
            <a:extLst>
              <a:ext uri="{FF2B5EF4-FFF2-40B4-BE49-F238E27FC236}">
                <a16:creationId xmlns:a16="http://schemas.microsoft.com/office/drawing/2014/main" id="{A5CC4F4A-600E-3695-FB7E-86832F3703E8}"/>
              </a:ext>
            </a:extLst>
          </p:cNvPr>
          <p:cNvSpPr txBox="1"/>
          <p:nvPr/>
        </p:nvSpPr>
        <p:spPr>
          <a:xfrm>
            <a:off x="6574443" y="2407014"/>
            <a:ext cx="5580668" cy="1569660"/>
          </a:xfrm>
          <a:prstGeom prst="rect">
            <a:avLst/>
          </a:prstGeom>
          <a:noFill/>
        </p:spPr>
        <p:txBody>
          <a:bodyPr wrap="square" rtlCol="0">
            <a:spAutoFit/>
          </a:bodyPr>
          <a:lstStyle/>
          <a:p>
            <a:pPr algn="ctr"/>
            <a:r>
              <a:rPr lang="en-US" b="1" i="0" dirty="0">
                <a:solidFill>
                  <a:srgbClr val="000000"/>
                </a:solidFill>
                <a:effectLst/>
                <a:latin typeface="AP"/>
              </a:rPr>
              <a:t>POLICE OFFICER HIRING IN US INCREASES IN 2023 AFTER YEARS OF DECLINE</a:t>
            </a:r>
          </a:p>
          <a:p>
            <a:r>
              <a:rPr lang="en-US" sz="1200" b="1" i="0" dirty="0">
                <a:solidFill>
                  <a:srgbClr val="000000"/>
                </a:solidFill>
                <a:effectLst/>
                <a:latin typeface="AP"/>
              </a:rPr>
              <a:t>The survey shows that while small and medium departments had more sworn officers than they did in January 2020, large departments are still more than 5% below their staffing levels from that time, even with a year-over-year increase from 2022 to 2023.</a:t>
            </a:r>
          </a:p>
          <a:p>
            <a:r>
              <a:rPr lang="en-US" sz="1200" b="1" dirty="0">
                <a:solidFill>
                  <a:srgbClr val="000000"/>
                </a:solidFill>
                <a:latin typeface="AP"/>
              </a:rPr>
              <a:t>Associated Press,  April 28, 2024</a:t>
            </a:r>
            <a:endParaRPr lang="en-US" sz="1200" b="1" dirty="0"/>
          </a:p>
        </p:txBody>
      </p:sp>
      <p:sp>
        <p:nvSpPr>
          <p:cNvPr id="6" name="TextBox 5">
            <a:extLst>
              <a:ext uri="{FF2B5EF4-FFF2-40B4-BE49-F238E27FC236}">
                <a16:creationId xmlns:a16="http://schemas.microsoft.com/office/drawing/2014/main" id="{7BCCB9CC-2AAB-503F-A185-F65726F705EE}"/>
              </a:ext>
            </a:extLst>
          </p:cNvPr>
          <p:cNvSpPr txBox="1"/>
          <p:nvPr/>
        </p:nvSpPr>
        <p:spPr>
          <a:xfrm rot="20808255">
            <a:off x="1453578" y="4195418"/>
            <a:ext cx="2873969" cy="1200329"/>
          </a:xfrm>
          <a:prstGeom prst="rect">
            <a:avLst/>
          </a:prstGeom>
          <a:noFill/>
        </p:spPr>
        <p:txBody>
          <a:bodyPr wrap="square" rtlCol="0">
            <a:spAutoFit/>
          </a:bodyPr>
          <a:lstStyle/>
          <a:p>
            <a:pPr algn="l"/>
            <a:r>
              <a:rPr lang="en-US" b="1" i="0" dirty="0">
                <a:solidFill>
                  <a:srgbClr val="000000"/>
                </a:solidFill>
                <a:effectLst/>
                <a:latin typeface="GT-America"/>
              </a:rPr>
              <a:t>Fire departments struggling to recruit as job’s stresses outweigh rewards</a:t>
            </a:r>
          </a:p>
          <a:p>
            <a:pPr algn="l"/>
            <a:r>
              <a:rPr lang="en-US" b="1" dirty="0">
                <a:solidFill>
                  <a:srgbClr val="000000"/>
                </a:solidFill>
                <a:latin typeface="GT-America"/>
              </a:rPr>
              <a:t>Baltimore Banner 3/3/2024</a:t>
            </a:r>
            <a:endParaRPr lang="en-US" b="0" i="0" dirty="0">
              <a:solidFill>
                <a:srgbClr val="000000"/>
              </a:solidFill>
              <a:effectLst/>
              <a:latin typeface="GT-America"/>
            </a:endParaRPr>
          </a:p>
        </p:txBody>
      </p:sp>
      <p:sp>
        <p:nvSpPr>
          <p:cNvPr id="7" name="TextBox 6">
            <a:extLst>
              <a:ext uri="{FF2B5EF4-FFF2-40B4-BE49-F238E27FC236}">
                <a16:creationId xmlns:a16="http://schemas.microsoft.com/office/drawing/2014/main" id="{47F08541-21DB-66D5-A1C9-C00054957E5C}"/>
              </a:ext>
            </a:extLst>
          </p:cNvPr>
          <p:cNvSpPr txBox="1"/>
          <p:nvPr/>
        </p:nvSpPr>
        <p:spPr>
          <a:xfrm rot="473220">
            <a:off x="6404123" y="4407083"/>
            <a:ext cx="4916267" cy="2123658"/>
          </a:xfrm>
          <a:prstGeom prst="rect">
            <a:avLst/>
          </a:prstGeom>
          <a:noFill/>
        </p:spPr>
        <p:txBody>
          <a:bodyPr wrap="square" rtlCol="0">
            <a:spAutoFit/>
          </a:bodyPr>
          <a:lstStyle/>
          <a:p>
            <a:pPr algn="l"/>
            <a:r>
              <a:rPr lang="en-US" sz="1600" b="1" i="0" dirty="0">
                <a:solidFill>
                  <a:srgbClr val="FF0000"/>
                </a:solidFill>
                <a:effectLst/>
                <a:latin typeface="Roboto Slab" panose="020F0502020204030204" pitchFamily="2" charset="0"/>
              </a:rPr>
              <a:t>EMS in critical condition</a:t>
            </a:r>
          </a:p>
          <a:p>
            <a:pPr algn="l"/>
            <a:r>
              <a:rPr lang="en-US" sz="1600" b="0" i="0" dirty="0">
                <a:solidFill>
                  <a:srgbClr val="FF0000"/>
                </a:solidFill>
                <a:effectLst/>
                <a:latin typeface="var(--font-1)"/>
              </a:rPr>
              <a:t>A national survey reveals EMS economic and operations redesigns that would have been considered heresy just years ago</a:t>
            </a:r>
          </a:p>
          <a:p>
            <a:pPr algn="l"/>
            <a:r>
              <a:rPr lang="en-US" sz="1600" b="0" i="0" u="none" strike="noStrike" dirty="0">
                <a:solidFill>
                  <a:srgbClr val="FF0000"/>
                </a:solidFill>
                <a:effectLst/>
                <a:latin typeface="var(--font-1)"/>
                <a:hlinkClick r:id="rId2">
                  <a:extLst>
                    <a:ext uri="{A12FA001-AC4F-418D-AE19-62706E023703}">
                      <ahyp:hlinkClr xmlns:ahyp="http://schemas.microsoft.com/office/drawing/2018/hyperlinkcolor" val="tx"/>
                    </a:ext>
                  </a:extLst>
                </a:hlinkClick>
              </a:rPr>
              <a:t>Matt Zavadsky, CPSM, MS-HSA, EMT</a:t>
            </a:r>
            <a:r>
              <a:rPr lang="en-US" sz="1600" b="0" i="0" dirty="0">
                <a:solidFill>
                  <a:srgbClr val="FF0000"/>
                </a:solidFill>
                <a:effectLst/>
                <a:latin typeface="var(--font-1)"/>
              </a:rPr>
              <a:t> April 17, 2023 </a:t>
            </a:r>
          </a:p>
          <a:p>
            <a:pPr algn="l"/>
            <a:r>
              <a:rPr lang="en-US" sz="1600" dirty="0">
                <a:solidFill>
                  <a:srgbClr val="FF0000"/>
                </a:solidFill>
                <a:latin typeface="var(--font-1)"/>
              </a:rPr>
              <a:t>EMS1</a:t>
            </a:r>
            <a:endParaRPr lang="en-US" sz="1600" b="0" i="0" dirty="0">
              <a:solidFill>
                <a:srgbClr val="FF0000"/>
              </a:solidFill>
              <a:effectLst/>
              <a:latin typeface="var(--font-1)"/>
            </a:endParaRPr>
          </a:p>
          <a:p>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14870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alFire taps into AI technology to detect fires faster than ever">
            <a:hlinkClick r:id="" action="ppaction://media"/>
            <a:extLst>
              <a:ext uri="{FF2B5EF4-FFF2-40B4-BE49-F238E27FC236}">
                <a16:creationId xmlns:a16="http://schemas.microsoft.com/office/drawing/2014/main" id="{5BF6E59F-1F52-5654-B52F-7D7E69D641ED}"/>
              </a:ext>
            </a:extLst>
          </p:cNvPr>
          <p:cNvPicPr>
            <a:picLocks noRot="1" noChangeAspect="1"/>
          </p:cNvPicPr>
          <p:nvPr>
            <a:videoFile r:link="rId1"/>
          </p:nvPr>
        </p:nvPicPr>
        <p:blipFill>
          <a:blip r:embed="rId3"/>
          <a:stretch>
            <a:fillRect/>
          </a:stretch>
        </p:blipFill>
        <p:spPr>
          <a:xfrm>
            <a:off x="1300899" y="225974"/>
            <a:ext cx="9775595" cy="5523224"/>
          </a:xfrm>
          <a:prstGeom prst="rect">
            <a:avLst/>
          </a:prstGeom>
        </p:spPr>
      </p:pic>
    </p:spTree>
    <p:extLst>
      <p:ext uri="{BB962C8B-B14F-4D97-AF65-F5344CB8AC3E}">
        <p14:creationId xmlns:p14="http://schemas.microsoft.com/office/powerpoint/2010/main" val="153205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744718" y="150829"/>
            <a:ext cx="4866132" cy="642435"/>
          </a:xfrm>
        </p:spPr>
        <p:txBody>
          <a:bodyPr/>
          <a:lstStyle/>
          <a:p>
            <a:r>
              <a:rPr lang="en-US" dirty="0">
                <a:solidFill>
                  <a:srgbClr val="982068"/>
                </a:solidFill>
              </a:rPr>
              <a:t>Fire intelligence</a:t>
            </a:r>
          </a:p>
        </p:txBody>
      </p:sp>
      <p:sp>
        <p:nvSpPr>
          <p:cNvPr id="3" name="Content Placeholder 2">
            <a:extLst>
              <a:ext uri="{FF2B5EF4-FFF2-40B4-BE49-F238E27FC236}">
                <a16:creationId xmlns:a16="http://schemas.microsoft.com/office/drawing/2014/main" id="{31F21053-74D1-1A00-CE7A-6FFE1F911513}"/>
              </a:ext>
            </a:extLst>
          </p:cNvPr>
          <p:cNvSpPr>
            <a:spLocks noGrp="1"/>
          </p:cNvSpPr>
          <p:nvPr>
            <p:ph sz="half" idx="1"/>
          </p:nvPr>
        </p:nvSpPr>
        <p:spPr>
          <a:xfrm>
            <a:off x="535173" y="793264"/>
            <a:ext cx="6655324" cy="2971800"/>
          </a:xfrm>
        </p:spPr>
        <p:txBody>
          <a:bodyPr/>
          <a:lstStyle/>
          <a:p>
            <a:r>
              <a:rPr lang="en-US" dirty="0"/>
              <a:t>UK (as mentioned) re-wrote how it deployed. Instead of viewing a fire and extinguishment as “success,” it was viewed as a failure.</a:t>
            </a:r>
          </a:p>
          <a:p>
            <a:r>
              <a:rPr lang="en-US" dirty="0"/>
              <a:t>What caused the fire? Fire in bedroom. Fire in bedding. Fire started by smoking. Smoking cessation program with local community non-profits to eliminate smoking and fire reductions.</a:t>
            </a:r>
          </a:p>
          <a:p>
            <a:r>
              <a:rPr lang="en-US" dirty="0"/>
              <a:t>60% + reduction in fires, property losses, injuries and deaths, improved firefighter safety</a:t>
            </a:r>
          </a:p>
          <a:p>
            <a:r>
              <a:rPr lang="en-US" dirty="0"/>
              <a:t>Wildfires – can identify before humans can</a:t>
            </a:r>
          </a:p>
          <a:p>
            <a:r>
              <a:rPr lang="en-US" dirty="0"/>
              <a:t>Are you mining the data to get to the root causes?</a:t>
            </a:r>
          </a:p>
          <a:p>
            <a:r>
              <a:rPr lang="en-US" dirty="0"/>
              <a:t>Risk management (all hazards, all risks)   GFOA!!!</a:t>
            </a: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42EDA110-163A-3980-859B-58B7E2FFE5A3}"/>
              </a:ext>
            </a:extLst>
          </p:cNvPr>
          <p:cNvPicPr>
            <a:picLocks noChangeAspect="1"/>
          </p:cNvPicPr>
          <p:nvPr/>
        </p:nvPicPr>
        <p:blipFill>
          <a:blip r:embed="rId2"/>
          <a:stretch>
            <a:fillRect/>
          </a:stretch>
        </p:blipFill>
        <p:spPr>
          <a:xfrm>
            <a:off x="7300912" y="1706251"/>
            <a:ext cx="4554991" cy="2971800"/>
          </a:xfrm>
          <a:prstGeom prst="rect">
            <a:avLst/>
          </a:prstGeom>
        </p:spPr>
      </p:pic>
    </p:spTree>
    <p:extLst>
      <p:ext uri="{BB962C8B-B14F-4D97-AF65-F5344CB8AC3E}">
        <p14:creationId xmlns:p14="http://schemas.microsoft.com/office/powerpoint/2010/main" val="86274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a:xfrm>
            <a:off x="829559" y="3122158"/>
            <a:ext cx="10204704" cy="1645920"/>
          </a:xfrm>
        </p:spPr>
        <p:txBody>
          <a:bodyPr/>
          <a:lstStyle/>
          <a:p>
            <a:r>
              <a:rPr lang="en-US" dirty="0"/>
              <a:t>EMS</a:t>
            </a:r>
          </a:p>
        </p:txBody>
      </p:sp>
      <p:pic>
        <p:nvPicPr>
          <p:cNvPr id="7" name="Picture 6">
            <a:extLst>
              <a:ext uri="{FF2B5EF4-FFF2-40B4-BE49-F238E27FC236}">
                <a16:creationId xmlns:a16="http://schemas.microsoft.com/office/drawing/2014/main" id="{2B6ED237-F770-B731-0675-CC9CC45703AB}"/>
              </a:ext>
            </a:extLst>
          </p:cNvPr>
          <p:cNvPicPr>
            <a:picLocks noChangeAspect="1"/>
          </p:cNvPicPr>
          <p:nvPr/>
        </p:nvPicPr>
        <p:blipFill>
          <a:blip r:embed="rId2"/>
          <a:stretch>
            <a:fillRect/>
          </a:stretch>
        </p:blipFill>
        <p:spPr>
          <a:xfrm>
            <a:off x="6401684" y="1493277"/>
            <a:ext cx="4960757" cy="3551143"/>
          </a:xfrm>
          <a:prstGeom prst="rect">
            <a:avLst/>
          </a:prstGeom>
        </p:spPr>
      </p:pic>
    </p:spTree>
    <p:extLst>
      <p:ext uri="{BB962C8B-B14F-4D97-AF65-F5344CB8AC3E}">
        <p14:creationId xmlns:p14="http://schemas.microsoft.com/office/powerpoint/2010/main" val="351390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47E5-411F-E720-6326-A6D87BB6FB97}"/>
              </a:ext>
            </a:extLst>
          </p:cNvPr>
          <p:cNvSpPr>
            <a:spLocks noGrp="1"/>
          </p:cNvSpPr>
          <p:nvPr>
            <p:ph type="title"/>
          </p:nvPr>
        </p:nvSpPr>
        <p:spPr/>
        <p:txBody>
          <a:bodyPr/>
          <a:lstStyle/>
          <a:p>
            <a:r>
              <a:rPr lang="en-US" dirty="0"/>
              <a:t>EMS Unit Hour Utilization and Getting it Right</a:t>
            </a:r>
          </a:p>
        </p:txBody>
      </p:sp>
      <p:sp>
        <p:nvSpPr>
          <p:cNvPr id="3" name="Content Placeholder 2">
            <a:extLst>
              <a:ext uri="{FF2B5EF4-FFF2-40B4-BE49-F238E27FC236}">
                <a16:creationId xmlns:a16="http://schemas.microsoft.com/office/drawing/2014/main" id="{DAFD90C5-FBB3-C9D9-6415-58303CC5F5B3}"/>
              </a:ext>
            </a:extLst>
          </p:cNvPr>
          <p:cNvSpPr>
            <a:spLocks noGrp="1"/>
          </p:cNvSpPr>
          <p:nvPr>
            <p:ph idx="1"/>
          </p:nvPr>
        </p:nvSpPr>
        <p:spPr/>
        <p:txBody>
          <a:bodyPr/>
          <a:lstStyle/>
          <a:p>
            <a:r>
              <a:rPr lang="en-US" dirty="0"/>
              <a:t>AI predicts where incidents are likely to occur – Unit Hour Utilization</a:t>
            </a:r>
          </a:p>
          <a:p>
            <a:r>
              <a:rPr lang="en-US" dirty="0"/>
              <a:t>Moving units increases the amount of billable hours your service has versus standby</a:t>
            </a:r>
          </a:p>
          <a:p>
            <a:r>
              <a:rPr lang="en-US" dirty="0"/>
              <a:t>More UHU, more billing, less costs to make up through billing, special charges, millage, etc.</a:t>
            </a:r>
          </a:p>
          <a:p>
            <a:r>
              <a:rPr lang="en-US" dirty="0"/>
              <a:t>Sending the right unit to the right location at the right time</a:t>
            </a:r>
          </a:p>
          <a:p>
            <a:r>
              <a:rPr lang="en-US" dirty="0"/>
              <a:t>Shorting response times to incidents</a:t>
            </a:r>
          </a:p>
          <a:p>
            <a:r>
              <a:rPr lang="en-US" dirty="0"/>
              <a:t>Billing</a:t>
            </a:r>
          </a:p>
        </p:txBody>
      </p:sp>
    </p:spTree>
    <p:extLst>
      <p:ext uri="{BB962C8B-B14F-4D97-AF65-F5344CB8AC3E}">
        <p14:creationId xmlns:p14="http://schemas.microsoft.com/office/powerpoint/2010/main" val="2681155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E9D6A4-201B-06EF-3AA2-4AC1E5F38174}"/>
              </a:ext>
            </a:extLst>
          </p:cNvPr>
          <p:cNvSpPr>
            <a:spLocks noGrp="1"/>
          </p:cNvSpPr>
          <p:nvPr>
            <p:ph type="title"/>
          </p:nvPr>
        </p:nvSpPr>
        <p:spPr>
          <a:xfrm>
            <a:off x="650450" y="94268"/>
            <a:ext cx="10200132" cy="744718"/>
          </a:xfrm>
        </p:spPr>
        <p:txBody>
          <a:bodyPr/>
          <a:lstStyle/>
          <a:p>
            <a:r>
              <a:rPr lang="en-US" dirty="0"/>
              <a:t>EMS</a:t>
            </a:r>
          </a:p>
        </p:txBody>
      </p:sp>
      <p:pic>
        <p:nvPicPr>
          <p:cNvPr id="11" name="Online Media 10" title="New Kent Co. EMS center sneak peek | How AI is helping in emergencies">
            <a:hlinkClick r:id="" action="ppaction://media"/>
            <a:extLst>
              <a:ext uri="{FF2B5EF4-FFF2-40B4-BE49-F238E27FC236}">
                <a16:creationId xmlns:a16="http://schemas.microsoft.com/office/drawing/2014/main" id="{6411C6D5-F3F5-9FEF-B64F-2D56E19AEDE1}"/>
              </a:ext>
            </a:extLst>
          </p:cNvPr>
          <p:cNvPicPr>
            <a:picLocks noGrp="1" noRot="1" noChangeAspect="1"/>
          </p:cNvPicPr>
          <p:nvPr>
            <p:ph sz="half" idx="1"/>
            <a:videoFile r:link="rId1"/>
          </p:nvPr>
        </p:nvPicPr>
        <p:blipFill>
          <a:blip r:embed="rId3"/>
          <a:stretch>
            <a:fillRect/>
          </a:stretch>
        </p:blipFill>
        <p:spPr>
          <a:xfrm>
            <a:off x="1950533" y="914400"/>
            <a:ext cx="8290934" cy="4685121"/>
          </a:xfrm>
          <a:prstGeom prst="rect">
            <a:avLst/>
          </a:prstGeom>
        </p:spPr>
      </p:pic>
    </p:spTree>
    <p:extLst>
      <p:ext uri="{BB962C8B-B14F-4D97-AF65-F5344CB8AC3E}">
        <p14:creationId xmlns:p14="http://schemas.microsoft.com/office/powerpoint/2010/main" val="34260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ife EMS using predictive technology to respond faster">
            <a:hlinkClick r:id="" action="ppaction://media"/>
            <a:extLst>
              <a:ext uri="{FF2B5EF4-FFF2-40B4-BE49-F238E27FC236}">
                <a16:creationId xmlns:a16="http://schemas.microsoft.com/office/drawing/2014/main" id="{A84B9263-B189-4FEF-52EE-FC9960D4D20F}"/>
              </a:ext>
            </a:extLst>
          </p:cNvPr>
          <p:cNvPicPr>
            <a:picLocks noRot="1" noChangeAspect="1"/>
          </p:cNvPicPr>
          <p:nvPr>
            <a:videoFile r:link="rId1"/>
          </p:nvPr>
        </p:nvPicPr>
        <p:blipFill>
          <a:blip r:embed="rId3"/>
          <a:stretch>
            <a:fillRect/>
          </a:stretch>
        </p:blipFill>
        <p:spPr>
          <a:xfrm>
            <a:off x="1422155" y="487944"/>
            <a:ext cx="9088732" cy="5135145"/>
          </a:xfrm>
          <a:prstGeom prst="rect">
            <a:avLst/>
          </a:prstGeom>
        </p:spPr>
      </p:pic>
    </p:spTree>
    <p:extLst>
      <p:ext uri="{BB962C8B-B14F-4D97-AF65-F5344CB8AC3E}">
        <p14:creationId xmlns:p14="http://schemas.microsoft.com/office/powerpoint/2010/main" val="336635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A61-CEE8-257C-EB45-34EDA4C71123}"/>
              </a:ext>
            </a:extLst>
          </p:cNvPr>
          <p:cNvSpPr>
            <a:spLocks noGrp="1"/>
          </p:cNvSpPr>
          <p:nvPr>
            <p:ph type="title"/>
          </p:nvPr>
        </p:nvSpPr>
        <p:spPr/>
        <p:txBody>
          <a:bodyPr/>
          <a:lstStyle/>
          <a:p>
            <a:r>
              <a:rPr lang="en-US" dirty="0"/>
              <a:t>Future</a:t>
            </a:r>
          </a:p>
        </p:txBody>
      </p:sp>
    </p:spTree>
    <p:extLst>
      <p:ext uri="{BB962C8B-B14F-4D97-AF65-F5344CB8AC3E}">
        <p14:creationId xmlns:p14="http://schemas.microsoft.com/office/powerpoint/2010/main" val="2360556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A6D0-9C49-3C6D-95FC-7076D2CDE751}"/>
              </a:ext>
            </a:extLst>
          </p:cNvPr>
          <p:cNvSpPr>
            <a:spLocks noGrp="1"/>
          </p:cNvSpPr>
          <p:nvPr>
            <p:ph type="title"/>
          </p:nvPr>
        </p:nvSpPr>
        <p:spPr/>
        <p:txBody>
          <a:bodyPr/>
          <a:lstStyle/>
          <a:p>
            <a:r>
              <a:rPr lang="en-US" dirty="0"/>
              <a:t>What about the future?</a:t>
            </a:r>
          </a:p>
        </p:txBody>
      </p:sp>
      <p:sp>
        <p:nvSpPr>
          <p:cNvPr id="3" name="Content Placeholder 2">
            <a:extLst>
              <a:ext uri="{FF2B5EF4-FFF2-40B4-BE49-F238E27FC236}">
                <a16:creationId xmlns:a16="http://schemas.microsoft.com/office/drawing/2014/main" id="{EA4AFA3D-C41D-BEF8-D8E6-5F4101454356}"/>
              </a:ext>
            </a:extLst>
          </p:cNvPr>
          <p:cNvSpPr>
            <a:spLocks noGrp="1"/>
          </p:cNvSpPr>
          <p:nvPr>
            <p:ph idx="1"/>
          </p:nvPr>
        </p:nvSpPr>
        <p:spPr/>
        <p:txBody>
          <a:bodyPr/>
          <a:lstStyle/>
          <a:p>
            <a:r>
              <a:rPr lang="en-US" dirty="0"/>
              <a:t>If you haven’t started to look at it, you are behind</a:t>
            </a:r>
          </a:p>
          <a:p>
            <a:r>
              <a:rPr lang="en-US" dirty="0"/>
              <a:t>Do not recreate the wheel – look at user groups and templates to make it easier for your team – it’s okay to steal!</a:t>
            </a:r>
          </a:p>
          <a:p>
            <a:r>
              <a:rPr lang="en-US" dirty="0"/>
              <a:t>Criminals are already up on AI, substituting voices, videos, and other “doctored” information to throw off investigators</a:t>
            </a:r>
          </a:p>
          <a:p>
            <a:r>
              <a:rPr lang="en-US" dirty="0"/>
              <a:t>Remote or work from home dispatch</a:t>
            </a:r>
          </a:p>
          <a:p>
            <a:r>
              <a:rPr lang="en-US" dirty="0"/>
              <a:t>Make sure the software works</a:t>
            </a:r>
          </a:p>
        </p:txBody>
      </p:sp>
    </p:spTree>
    <p:extLst>
      <p:ext uri="{BB962C8B-B14F-4D97-AF65-F5344CB8AC3E}">
        <p14:creationId xmlns:p14="http://schemas.microsoft.com/office/powerpoint/2010/main" val="3232655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a:xfrm>
            <a:off x="829559" y="143288"/>
            <a:ext cx="10204704" cy="921941"/>
          </a:xfrm>
        </p:spPr>
        <p:txBody>
          <a:bodyPr/>
          <a:lstStyle/>
          <a:p>
            <a:r>
              <a:rPr lang="en-US" dirty="0"/>
              <a:t>Questions?</a:t>
            </a:r>
          </a:p>
        </p:txBody>
      </p:sp>
      <p:sp>
        <p:nvSpPr>
          <p:cNvPr id="4" name="Text Placeholder 3">
            <a:extLst>
              <a:ext uri="{FF2B5EF4-FFF2-40B4-BE49-F238E27FC236}">
                <a16:creationId xmlns:a16="http://schemas.microsoft.com/office/drawing/2014/main" id="{BB5BF445-1CA4-8D98-47D0-2333A4A5B221}"/>
              </a:ext>
            </a:extLst>
          </p:cNvPr>
          <p:cNvSpPr>
            <a:spLocks noGrp="1"/>
          </p:cNvSpPr>
          <p:nvPr>
            <p:ph type="body" idx="1"/>
          </p:nvPr>
        </p:nvSpPr>
        <p:spPr>
          <a:xfrm>
            <a:off x="1762812" y="1677029"/>
            <a:ext cx="10204704" cy="1371600"/>
          </a:xfrm>
        </p:spPr>
        <p:txBody>
          <a:bodyPr/>
          <a:lstStyle/>
          <a:p>
            <a:r>
              <a:rPr lang="en-US" dirty="0"/>
              <a:t>Thomas J. Wieczorek</a:t>
            </a:r>
          </a:p>
          <a:p>
            <a:r>
              <a:rPr lang="en-US" dirty="0"/>
              <a:t>Director, CPSM</a:t>
            </a:r>
          </a:p>
          <a:p>
            <a:r>
              <a:rPr lang="en-US" dirty="0"/>
              <a:t>616-813-3782</a:t>
            </a:r>
          </a:p>
          <a:p>
            <a:r>
              <a:rPr lang="en-US" dirty="0"/>
              <a:t>twieczorek@cpsm.us</a:t>
            </a:r>
          </a:p>
        </p:txBody>
      </p:sp>
      <p:pic>
        <p:nvPicPr>
          <p:cNvPr id="10242" name="Picture 2" descr="105,500+ Question Mark Stock Illustrations, Royalty-Free ...">
            <a:extLst>
              <a:ext uri="{FF2B5EF4-FFF2-40B4-BE49-F238E27FC236}">
                <a16:creationId xmlns:a16="http://schemas.microsoft.com/office/drawing/2014/main" id="{0283382C-2E21-6E9A-1594-CEB7E1BB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428" y="943362"/>
            <a:ext cx="4734907" cy="385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6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dirty="0"/>
              <a:t>Time for your question</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p:txBody>
          <a:bodyPr/>
          <a:lstStyle/>
          <a:p>
            <a:r>
              <a:rPr lang="en-US" dirty="0"/>
              <a:t>Are you experiencing challenges with hiring and retention?</a:t>
            </a:r>
          </a:p>
          <a:p>
            <a:r>
              <a:rPr lang="en-US" dirty="0"/>
              <a:t>Police?</a:t>
            </a:r>
          </a:p>
          <a:p>
            <a:r>
              <a:rPr lang="en-US" dirty="0"/>
              <a:t>Fire?</a:t>
            </a:r>
          </a:p>
          <a:p>
            <a:r>
              <a:rPr lang="en-US" dirty="0"/>
              <a:t>Dispatch</a:t>
            </a:r>
          </a:p>
          <a:p>
            <a:r>
              <a:rPr lang="en-US" dirty="0"/>
              <a:t>EMS?</a:t>
            </a:r>
          </a:p>
          <a:p>
            <a:pPr marL="91440" indent="0">
              <a:buNone/>
            </a:pPr>
            <a:r>
              <a:rPr lang="en-US" sz="3200" b="1" i="1" dirty="0"/>
              <a:t>Have you asked “why?”   And the answer is -----</a:t>
            </a:r>
          </a:p>
        </p:txBody>
      </p:sp>
      <p:pic>
        <p:nvPicPr>
          <p:cNvPr id="8194" name="Picture 2" descr="Stickman Question Mark Thinking | Great PowerPoint ClipArt ...">
            <a:extLst>
              <a:ext uri="{FF2B5EF4-FFF2-40B4-BE49-F238E27FC236}">
                <a16:creationId xmlns:a16="http://schemas.microsoft.com/office/drawing/2014/main" id="{09F3BBF5-97A4-8F7C-532A-0CBCCBA19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484" y="1295400"/>
            <a:ext cx="3328644" cy="332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87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650449" y="103822"/>
            <a:ext cx="10200132" cy="1188720"/>
          </a:xfrm>
        </p:spPr>
        <p:txBody>
          <a:bodyPr/>
          <a:lstStyle/>
          <a:p>
            <a:r>
              <a:rPr lang="en-US" dirty="0"/>
              <a:t>Is there a common problem?</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650449" y="1508759"/>
            <a:ext cx="5901179" cy="2971800"/>
          </a:xfrm>
        </p:spPr>
        <p:txBody>
          <a:bodyPr/>
          <a:lstStyle/>
          <a:p>
            <a:r>
              <a:rPr lang="en-US" dirty="0"/>
              <a:t>Pay scales which have resulted in many communities giving double digit wage increases – outside of contract expiration</a:t>
            </a:r>
          </a:p>
          <a:p>
            <a:r>
              <a:rPr lang="en-US" dirty="0"/>
              <a:t>Pay raises have exacerbated budgets and led to further chaos</a:t>
            </a:r>
          </a:p>
          <a:p>
            <a:r>
              <a:rPr lang="en-US" dirty="0"/>
              <a:t>EMS in crisis</a:t>
            </a:r>
          </a:p>
          <a:p>
            <a:r>
              <a:rPr lang="en-US" dirty="0"/>
              <a:t>Pension changes</a:t>
            </a:r>
          </a:p>
          <a:p>
            <a:r>
              <a:rPr lang="en-US" dirty="0"/>
              <a:t>Burn out; lack of clear mission and vision or community support </a:t>
            </a:r>
          </a:p>
        </p:txBody>
      </p:sp>
      <p:pic>
        <p:nvPicPr>
          <p:cNvPr id="7" name="Picture 6">
            <a:extLst>
              <a:ext uri="{FF2B5EF4-FFF2-40B4-BE49-F238E27FC236}">
                <a16:creationId xmlns:a16="http://schemas.microsoft.com/office/drawing/2014/main" id="{E1FA1A95-25DD-7A7F-6725-0037E9009AC5}"/>
              </a:ext>
            </a:extLst>
          </p:cNvPr>
          <p:cNvPicPr>
            <a:picLocks noChangeAspect="1"/>
          </p:cNvPicPr>
          <p:nvPr/>
        </p:nvPicPr>
        <p:blipFill>
          <a:blip r:embed="rId2"/>
          <a:stretch>
            <a:fillRect/>
          </a:stretch>
        </p:blipFill>
        <p:spPr>
          <a:xfrm>
            <a:off x="6327201" y="2024062"/>
            <a:ext cx="5438775" cy="2809875"/>
          </a:xfrm>
          <a:prstGeom prst="rect">
            <a:avLst/>
          </a:prstGeom>
        </p:spPr>
      </p:pic>
    </p:spTree>
    <p:extLst>
      <p:ext uri="{BB962C8B-B14F-4D97-AF65-F5344CB8AC3E}">
        <p14:creationId xmlns:p14="http://schemas.microsoft.com/office/powerpoint/2010/main" val="329053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dirty="0"/>
              <a:t>And the number one answer is:</a:t>
            </a:r>
            <a:br>
              <a:rPr lang="en-US" dirty="0"/>
            </a:b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2377440"/>
            <a:ext cx="10204704" cy="2109719"/>
          </a:xfrm>
        </p:spPr>
        <p:txBody>
          <a:bodyPr/>
          <a:lstStyle/>
          <a:p>
            <a:pPr marL="91440" indent="0">
              <a:buNone/>
            </a:pPr>
            <a:r>
              <a:rPr lang="en-US" sz="5400" dirty="0">
                <a:solidFill>
                  <a:srgbClr val="FF0000"/>
                </a:solidFill>
              </a:rPr>
              <a:t>Toxic Work </a:t>
            </a:r>
          </a:p>
          <a:p>
            <a:pPr marL="91440" indent="0">
              <a:buNone/>
            </a:pPr>
            <a:r>
              <a:rPr lang="en-US" sz="5400" dirty="0">
                <a:solidFill>
                  <a:srgbClr val="FF0000"/>
                </a:solidFill>
              </a:rPr>
              <a:t>Environment</a:t>
            </a:r>
          </a:p>
          <a:p>
            <a:pPr marL="91440" indent="0">
              <a:buNone/>
            </a:pPr>
            <a:r>
              <a:rPr lang="en-US" dirty="0"/>
              <a:t>(PERF, US Fire Admin, NVFC, NENA, NAEMT)</a:t>
            </a:r>
          </a:p>
        </p:txBody>
      </p:sp>
      <p:pic>
        <p:nvPicPr>
          <p:cNvPr id="2050" name="Picture 2" descr="This may contain: an image of a tv set with numbers on it">
            <a:extLst>
              <a:ext uri="{FF2B5EF4-FFF2-40B4-BE49-F238E27FC236}">
                <a16:creationId xmlns:a16="http://schemas.microsoft.com/office/drawing/2014/main" id="{287DA8EB-6531-D3FA-F7E7-403EFD098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9842">
            <a:off x="6725435" y="2197034"/>
            <a:ext cx="4954017" cy="277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890441" y="3767501"/>
            <a:ext cx="10200132" cy="1188720"/>
          </a:xfrm>
        </p:spPr>
        <p:txBody>
          <a:bodyPr/>
          <a:lstStyle/>
          <a:p>
            <a:r>
              <a:rPr lang="en-US" b="1" dirty="0"/>
              <a:t>Dispatch</a:t>
            </a:r>
          </a:p>
        </p:txBody>
      </p:sp>
      <p:pic>
        <p:nvPicPr>
          <p:cNvPr id="3076" name="Picture 4" descr="Deco 79 Telephone, One Size, Black">
            <a:extLst>
              <a:ext uri="{FF2B5EF4-FFF2-40B4-BE49-F238E27FC236}">
                <a16:creationId xmlns:a16="http://schemas.microsoft.com/office/drawing/2014/main" id="{820A3AFE-FC8B-A084-86FA-DFA5E42AB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261" y="711076"/>
            <a:ext cx="3824298" cy="475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8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5579-D241-5F68-5F11-C37510F1169D}"/>
              </a:ext>
            </a:extLst>
          </p:cNvPr>
          <p:cNvSpPr>
            <a:spLocks noGrp="1"/>
          </p:cNvSpPr>
          <p:nvPr>
            <p:ph type="title"/>
          </p:nvPr>
        </p:nvSpPr>
        <p:spPr/>
        <p:txBody>
          <a:bodyPr/>
          <a:lstStyle/>
          <a:p>
            <a:r>
              <a:rPr lang="en-US" dirty="0"/>
              <a:t>9-1-1 and dispatch</a:t>
            </a:r>
          </a:p>
        </p:txBody>
      </p:sp>
      <p:sp>
        <p:nvSpPr>
          <p:cNvPr id="3" name="Content Placeholder 2">
            <a:extLst>
              <a:ext uri="{FF2B5EF4-FFF2-40B4-BE49-F238E27FC236}">
                <a16:creationId xmlns:a16="http://schemas.microsoft.com/office/drawing/2014/main" id="{44C56CC2-1152-31FD-5E86-10CDF7412FA8}"/>
              </a:ext>
            </a:extLst>
          </p:cNvPr>
          <p:cNvSpPr>
            <a:spLocks noGrp="1"/>
          </p:cNvSpPr>
          <p:nvPr>
            <p:ph idx="1"/>
          </p:nvPr>
        </p:nvSpPr>
        <p:spPr/>
        <p:txBody>
          <a:bodyPr/>
          <a:lstStyle/>
          <a:p>
            <a:r>
              <a:rPr lang="en-US" dirty="0"/>
              <a:t>First 9-1-1 call was made in 1968. On February 19, 1968 in Haleyville, Alabama by Rankin </a:t>
            </a:r>
            <a:r>
              <a:rPr lang="en-US" dirty="0" err="1"/>
              <a:t>Fite</a:t>
            </a:r>
            <a:r>
              <a:rPr lang="en-US" dirty="0"/>
              <a:t>, the Speaker of the House of Alabama to Congressman Tom </a:t>
            </a:r>
            <a:r>
              <a:rPr lang="en-US" dirty="0" err="1"/>
              <a:t>Bevill</a:t>
            </a:r>
            <a:r>
              <a:rPr lang="en-US" dirty="0"/>
              <a:t> just weeks after Congress declared 9-1-1- the National Emergency Number</a:t>
            </a:r>
          </a:p>
          <a:p>
            <a:r>
              <a:rPr lang="en-US" dirty="0"/>
              <a:t>Last year there were 240 MILLION calls handled by 9-1-1 centers.</a:t>
            </a:r>
          </a:p>
          <a:p>
            <a:r>
              <a:rPr lang="en-US" dirty="0"/>
              <a:t>U.S. has 5748 Primary and secondary PSAP’s and 3135 counties, parishes, independent cities, boroughs and census areas.</a:t>
            </a:r>
          </a:p>
          <a:p>
            <a:r>
              <a:rPr lang="en-US" dirty="0"/>
              <a:t>80% of the calls today are WIRELESS</a:t>
            </a:r>
          </a:p>
          <a:p>
            <a:pPr marL="91440" indent="0">
              <a:buNone/>
            </a:pPr>
            <a:endParaRPr lang="en-US" dirty="0"/>
          </a:p>
        </p:txBody>
      </p:sp>
    </p:spTree>
    <p:extLst>
      <p:ext uri="{BB962C8B-B14F-4D97-AF65-F5344CB8AC3E}">
        <p14:creationId xmlns:p14="http://schemas.microsoft.com/office/powerpoint/2010/main" val="88262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How AI is helping 911 dispatchers in Arlington">
            <a:hlinkClick r:id="" action="ppaction://media"/>
            <a:extLst>
              <a:ext uri="{FF2B5EF4-FFF2-40B4-BE49-F238E27FC236}">
                <a16:creationId xmlns:a16="http://schemas.microsoft.com/office/drawing/2014/main" id="{EB4CD00B-E12B-8E9C-04EE-CF4901ACFA52}"/>
              </a:ext>
            </a:extLst>
          </p:cNvPr>
          <p:cNvPicPr>
            <a:picLocks noRot="1" noChangeAspect="1"/>
          </p:cNvPicPr>
          <p:nvPr>
            <a:videoFile r:link="rId1"/>
          </p:nvPr>
        </p:nvPicPr>
        <p:blipFill>
          <a:blip r:embed="rId3"/>
          <a:stretch>
            <a:fillRect/>
          </a:stretch>
        </p:blipFill>
        <p:spPr>
          <a:xfrm>
            <a:off x="1515956" y="355260"/>
            <a:ext cx="9607206" cy="5428084"/>
          </a:xfrm>
          <a:prstGeom prst="rect">
            <a:avLst/>
          </a:prstGeom>
        </p:spPr>
      </p:pic>
    </p:spTree>
    <p:extLst>
      <p:ext uri="{BB962C8B-B14F-4D97-AF65-F5344CB8AC3E}">
        <p14:creationId xmlns:p14="http://schemas.microsoft.com/office/powerpoint/2010/main" val="372627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dirty="0"/>
              <a:t>Arlington, VA</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707009" y="2240280"/>
            <a:ext cx="4251490" cy="2971800"/>
          </a:xfrm>
        </p:spPr>
        <p:txBody>
          <a:bodyPr/>
          <a:lstStyle/>
          <a:p>
            <a:r>
              <a:rPr lang="en-US" dirty="0">
                <a:solidFill>
                  <a:srgbClr val="202124"/>
                </a:solidFill>
                <a:highlight>
                  <a:srgbClr val="FFFFFF"/>
                </a:highlight>
                <a:latin typeface="Google Sans"/>
              </a:rPr>
              <a:t>Emergency Communications C</a:t>
            </a:r>
            <a:r>
              <a:rPr lang="en-US" b="0" i="0" dirty="0">
                <a:solidFill>
                  <a:srgbClr val="202124"/>
                </a:solidFill>
                <a:effectLst/>
                <a:highlight>
                  <a:srgbClr val="FFFFFF"/>
                </a:highlight>
                <a:latin typeface="Google Sans"/>
              </a:rPr>
              <a:t>enter answers </a:t>
            </a:r>
            <a:r>
              <a:rPr lang="en-US" b="0" i="0" dirty="0">
                <a:solidFill>
                  <a:srgbClr val="040C28"/>
                </a:solidFill>
                <a:effectLst/>
                <a:latin typeface="Google Sans"/>
              </a:rPr>
              <a:t>approximately 400,000 calls from citizens each year</a:t>
            </a:r>
            <a:r>
              <a:rPr lang="en-US" b="0" i="0" dirty="0">
                <a:solidFill>
                  <a:srgbClr val="202124"/>
                </a:solidFill>
                <a:effectLst/>
                <a:highlight>
                  <a:srgbClr val="FFFFFF"/>
                </a:highlight>
                <a:latin typeface="Google Sans"/>
              </a:rPr>
              <a:t> and dispatches over 300,000 of those to police; 45,000 to fire; and 55,000 to emergency medical services.</a:t>
            </a:r>
            <a:endParaRPr lang="en-US" dirty="0"/>
          </a:p>
        </p:txBody>
      </p:sp>
      <p:pic>
        <p:nvPicPr>
          <p:cNvPr id="5" name="Picture 4" descr="A group of people working in a room with computers&#10;&#10;Description automatically generated">
            <a:extLst>
              <a:ext uri="{FF2B5EF4-FFF2-40B4-BE49-F238E27FC236}">
                <a16:creationId xmlns:a16="http://schemas.microsoft.com/office/drawing/2014/main" id="{0F9FB491-60E7-EA2A-A293-FEEA78B18CA9}"/>
              </a:ext>
            </a:extLst>
          </p:cNvPr>
          <p:cNvPicPr>
            <a:picLocks noChangeAspect="1"/>
          </p:cNvPicPr>
          <p:nvPr/>
        </p:nvPicPr>
        <p:blipFill>
          <a:blip r:embed="rId2"/>
          <a:stretch>
            <a:fillRect/>
          </a:stretch>
        </p:blipFill>
        <p:spPr>
          <a:xfrm>
            <a:off x="5247588" y="678258"/>
            <a:ext cx="6517064" cy="4887798"/>
          </a:xfrm>
          <a:prstGeom prst="rect">
            <a:avLst/>
          </a:prstGeom>
        </p:spPr>
      </p:pic>
    </p:spTree>
    <p:extLst>
      <p:ext uri="{BB962C8B-B14F-4D97-AF65-F5344CB8AC3E}">
        <p14:creationId xmlns:p14="http://schemas.microsoft.com/office/powerpoint/2010/main" val="2272397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5087</TotalTime>
  <Words>1635</Words>
  <Application>Microsoft Office PowerPoint</Application>
  <PresentationFormat>Widescreen</PresentationFormat>
  <Paragraphs>251</Paragraphs>
  <Slides>28</Slides>
  <Notes>1</Notes>
  <HiddenSlides>0</HiddenSlides>
  <MMClips>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AP</vt:lpstr>
      <vt:lpstr>Aptos</vt:lpstr>
      <vt:lpstr>Arial</vt:lpstr>
      <vt:lpstr>Century Gothic</vt:lpstr>
      <vt:lpstr>Google Sans</vt:lpstr>
      <vt:lpstr>GT-America</vt:lpstr>
      <vt:lpstr>Lato</vt:lpstr>
      <vt:lpstr>Lato Black</vt:lpstr>
      <vt:lpstr>Montserrat</vt:lpstr>
      <vt:lpstr>Roboto</vt:lpstr>
      <vt:lpstr>Roboto Slab</vt:lpstr>
      <vt:lpstr>var(--font-1)</vt:lpstr>
      <vt:lpstr>Office Theme</vt:lpstr>
      <vt:lpstr>Can AI Answer the call? </vt:lpstr>
      <vt:lpstr>Is there a problem?</vt:lpstr>
      <vt:lpstr>Time for your question</vt:lpstr>
      <vt:lpstr>Is there a common problem?</vt:lpstr>
      <vt:lpstr>And the number one answer is: </vt:lpstr>
      <vt:lpstr>Dispatch</vt:lpstr>
      <vt:lpstr>9-1-1 and dispatch</vt:lpstr>
      <vt:lpstr>PowerPoint Presentation</vt:lpstr>
      <vt:lpstr>Arlington, VA</vt:lpstr>
      <vt:lpstr>Data is Critical – All disciplines</vt:lpstr>
      <vt:lpstr>Problems</vt:lpstr>
      <vt:lpstr>Next up</vt:lpstr>
      <vt:lpstr>Learning – all Emergency Services</vt:lpstr>
      <vt:lpstr>Policing</vt:lpstr>
      <vt:lpstr>PowerPoint Presentation</vt:lpstr>
      <vt:lpstr>Artificial intelligence</vt:lpstr>
      <vt:lpstr>Police</vt:lpstr>
      <vt:lpstr>Where is it working?</vt:lpstr>
      <vt:lpstr>Fire </vt:lpstr>
      <vt:lpstr>PowerPoint Presentation</vt:lpstr>
      <vt:lpstr>Fire intelligence</vt:lpstr>
      <vt:lpstr>EMS</vt:lpstr>
      <vt:lpstr>EMS Unit Hour Utilization and Getting it Right</vt:lpstr>
      <vt:lpstr>EMS</vt:lpstr>
      <vt:lpstr>PowerPoint Presentation</vt:lpstr>
      <vt:lpstr>Future</vt:lpstr>
      <vt:lpstr>What about the future?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Thomas Wieczorek</cp:lastModifiedBy>
  <cp:revision>22</cp:revision>
  <dcterms:created xsi:type="dcterms:W3CDTF">2022-10-21T14:04:38Z</dcterms:created>
  <dcterms:modified xsi:type="dcterms:W3CDTF">2024-05-31T22:17:31Z</dcterms:modified>
</cp:coreProperties>
</file>