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75"/>
  </p:notesMasterIdLst>
  <p:sldIdLst>
    <p:sldId id="434" r:id="rId2"/>
    <p:sldId id="435" r:id="rId3"/>
    <p:sldId id="260" r:id="rId4"/>
    <p:sldId id="343" r:id="rId5"/>
    <p:sldId id="344" r:id="rId6"/>
    <p:sldId id="450" r:id="rId7"/>
    <p:sldId id="342" r:id="rId8"/>
    <p:sldId id="400" r:id="rId9"/>
    <p:sldId id="345" r:id="rId10"/>
    <p:sldId id="413" r:id="rId11"/>
    <p:sldId id="449" r:id="rId12"/>
    <p:sldId id="414" r:id="rId13"/>
    <p:sldId id="417" r:id="rId14"/>
    <p:sldId id="430" r:id="rId15"/>
    <p:sldId id="418" r:id="rId16"/>
    <p:sldId id="425" r:id="rId17"/>
    <p:sldId id="419" r:id="rId18"/>
    <p:sldId id="447" r:id="rId19"/>
    <p:sldId id="431" r:id="rId20"/>
    <p:sldId id="423" r:id="rId21"/>
    <p:sldId id="422" r:id="rId22"/>
    <p:sldId id="444" r:id="rId23"/>
    <p:sldId id="442" r:id="rId24"/>
    <p:sldId id="441" r:id="rId25"/>
    <p:sldId id="445" r:id="rId26"/>
    <p:sldId id="409" r:id="rId27"/>
    <p:sldId id="406" r:id="rId28"/>
    <p:sldId id="360" r:id="rId29"/>
    <p:sldId id="366" r:id="rId30"/>
    <p:sldId id="412" r:id="rId31"/>
    <p:sldId id="367" r:id="rId32"/>
    <p:sldId id="368" r:id="rId33"/>
    <p:sldId id="369" r:id="rId34"/>
    <p:sldId id="370" r:id="rId35"/>
    <p:sldId id="371" r:id="rId36"/>
    <p:sldId id="372" r:id="rId37"/>
    <p:sldId id="375" r:id="rId38"/>
    <p:sldId id="395" r:id="rId39"/>
    <p:sldId id="376" r:id="rId40"/>
    <p:sldId id="396" r:id="rId41"/>
    <p:sldId id="377" r:id="rId42"/>
    <p:sldId id="378" r:id="rId43"/>
    <p:sldId id="379" r:id="rId44"/>
    <p:sldId id="380" r:id="rId45"/>
    <p:sldId id="381" r:id="rId46"/>
    <p:sldId id="382" r:id="rId47"/>
    <p:sldId id="384" r:id="rId48"/>
    <p:sldId id="385" r:id="rId49"/>
    <p:sldId id="386" r:id="rId50"/>
    <p:sldId id="387" r:id="rId51"/>
    <p:sldId id="388" r:id="rId52"/>
    <p:sldId id="389" r:id="rId53"/>
    <p:sldId id="443" r:id="rId54"/>
    <p:sldId id="405" r:id="rId55"/>
    <p:sldId id="424" r:id="rId56"/>
    <p:sldId id="432" r:id="rId57"/>
    <p:sldId id="306" r:id="rId58"/>
    <p:sldId id="446" r:id="rId59"/>
    <p:sldId id="355" r:id="rId60"/>
    <p:sldId id="357" r:id="rId61"/>
    <p:sldId id="352" r:id="rId62"/>
    <p:sldId id="353" r:id="rId63"/>
    <p:sldId id="354" r:id="rId64"/>
    <p:sldId id="356" r:id="rId65"/>
    <p:sldId id="361" r:id="rId66"/>
    <p:sldId id="362" r:id="rId67"/>
    <p:sldId id="364" r:id="rId68"/>
    <p:sldId id="363" r:id="rId69"/>
    <p:sldId id="365" r:id="rId70"/>
    <p:sldId id="358" r:id="rId71"/>
    <p:sldId id="373" r:id="rId72"/>
    <p:sldId id="374" r:id="rId73"/>
    <p:sldId id="433" r:id="rId74"/>
  </p:sldIdLst>
  <p:sldSz cx="9144000" cy="6858000" type="screen4x3"/>
  <p:notesSz cx="9144000" cy="6858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 Bruemmer" initials="" lastIdx="5" clrIdx="0"/>
  <p:cmAuthor id="7" name="Carrie Chatterson" initials="" lastIdx="0" clrIdx="7"/>
  <p:cmAuthor id="1" name="" initials="" lastIdx="5" clrIdx="1"/>
  <p:cmAuthor id="8" name="Tara Criscuolo" initials="TC" lastIdx="59" clrIdx="8"/>
  <p:cmAuthor id="2" name="Jeff Bruemmer" initials="JAB" lastIdx="10" clrIdx="2"/>
  <p:cmAuthor id="9" name="Michele Greco" initials="MG" lastIdx="31" clrIdx="9"/>
  <p:cmAuthor id="3" name="Rob Chatterson" initials="RC" lastIdx="0" clrIdx="3"/>
  <p:cmAuthor id="10" name="Marlena Schlattmann" initials="MS" lastIdx="2" clrIdx="10"/>
  <p:cmAuthor id="4" name="Stephanie Coggin" initials="SC" lastIdx="4" clrIdx="4"/>
  <p:cmAuthor id="5" name="Rob Chatterson" initials="" lastIdx="0" clrIdx="5"/>
  <p:cmAuthor id="6" name="Jonathan Dozier-Ezell" initials="JDE" lastIdx="4"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64" autoAdjust="0"/>
    <p:restoredTop sz="84137" autoAdjust="0"/>
  </p:normalViewPr>
  <p:slideViewPr>
    <p:cSldViewPr showGuides="1">
      <p:cViewPr varScale="1">
        <p:scale>
          <a:sx n="89" d="100"/>
          <a:sy n="89" d="100"/>
        </p:scale>
        <p:origin x="1110" y="9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302"/>
    </p:cViewPr>
  </p:sorterViewPr>
  <p:notesViewPr>
    <p:cSldViewPr>
      <p:cViewPr varScale="1">
        <p:scale>
          <a:sx n="110" d="100"/>
          <a:sy n="110" d="100"/>
        </p:scale>
        <p:origin x="64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962399" cy="34289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5180012" y="0"/>
            <a:ext cx="3962399" cy="342899"/>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2857500" y="514350"/>
            <a:ext cx="3429000" cy="257174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914400" y="3257550"/>
            <a:ext cx="7315200" cy="308609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6513512"/>
            <a:ext cx="3962399" cy="342899"/>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extLst>
      <p:ext uri="{BB962C8B-B14F-4D97-AF65-F5344CB8AC3E}">
        <p14:creationId xmlns:p14="http://schemas.microsoft.com/office/powerpoint/2010/main" val="240535543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h.gov/youth-topics/lgbtq-youth/health-depression-and-suicide#_ft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ea typeface="Calibri"/>
                <a:cs typeface="Calibri"/>
                <a:sym typeface="Calibri"/>
              </a:rPr>
              <a:t>The purpose of Talk Saves Lives is to provide community members with a general overview of </a:t>
            </a:r>
            <a:r>
              <a:rPr lang="en-US" sz="1200" b="0" i="0" kern="1200" dirty="0">
                <a:solidFill>
                  <a:schemeClr val="tx1"/>
                </a:solidFill>
                <a:effectLst/>
              </a:rPr>
              <a:t>what suicide is, who it affects, what we know about it and what can be done to prevent it.</a:t>
            </a:r>
            <a:endParaRPr lang="en-US" sz="1200" b="0" i="0" u="none" strike="noStrike" cap="none" baseline="0" dirty="0">
              <a:solidFill>
                <a:schemeClr val="dk1"/>
              </a:solidFill>
              <a:ea typeface="Calibri"/>
              <a:cs typeface="Calibri"/>
              <a:sym typeface="Calibri"/>
            </a:endParaRPr>
          </a:p>
          <a:p>
            <a:pPr marL="0" marR="0" lvl="0" indent="0" algn="l" rtl="0">
              <a:spcBef>
                <a:spcPts val="0"/>
              </a:spcBef>
              <a:buSzPct val="25000"/>
              <a:buNone/>
            </a:pPr>
            <a:endParaRPr lang="en-US" sz="1200" b="0" i="0" u="none" strike="noStrike" cap="none" baseline="0" dirty="0">
              <a:solidFill>
                <a:schemeClr val="dk1"/>
              </a:solidFill>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ea typeface="Calibri"/>
                <a:cs typeface="Calibri"/>
                <a:sym typeface="Calibri"/>
              </a:rPr>
              <a:t>This presentation will cover some statistics to give you an idea of the scope of the problem of suicide.</a:t>
            </a:r>
          </a:p>
          <a:p>
            <a:pPr marL="0" marR="0" lvl="0" indent="0" algn="l" rtl="0">
              <a:spcBef>
                <a:spcPts val="0"/>
              </a:spcBef>
              <a:buNone/>
            </a:pPr>
            <a:endParaRPr lang="en-US" sz="1200" b="0" i="0" u="none" strike="noStrike" cap="none" baseline="0" dirty="0">
              <a:solidFill>
                <a:schemeClr val="dk1"/>
              </a:solidFill>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ea typeface="Calibri"/>
                <a:cs typeface="Calibri"/>
                <a:sym typeface="Calibri"/>
              </a:rPr>
              <a:t>We will review some key research findings, including the risk </a:t>
            </a:r>
            <a:r>
              <a:rPr lang="en-US" sz="1200" b="0" i="0" u="none" strike="noStrike" cap="none" baseline="0" dirty="0">
                <a:ea typeface="Calibri"/>
                <a:cs typeface="Calibri"/>
                <a:sym typeface="Calibri"/>
              </a:rPr>
              <a:t>and protective </a:t>
            </a:r>
            <a:r>
              <a:rPr lang="en-US" sz="1200" b="0" i="0" u="none" strike="noStrike" cap="none" baseline="0" dirty="0">
                <a:solidFill>
                  <a:schemeClr val="dk1"/>
                </a:solidFill>
                <a:ea typeface="Calibri"/>
                <a:cs typeface="Calibri"/>
                <a:sym typeface="Calibri"/>
              </a:rPr>
              <a:t>factors that relate to suicide.</a:t>
            </a:r>
          </a:p>
          <a:p>
            <a:pPr marL="0" marR="0" lvl="0" indent="0" algn="l" rtl="0">
              <a:spcBef>
                <a:spcPts val="0"/>
              </a:spcBef>
              <a:buNone/>
            </a:pPr>
            <a:endParaRPr lang="en-US" sz="1200" b="0" i="0" u="none" strike="noStrike" cap="none" baseline="0" dirty="0">
              <a:solidFill>
                <a:schemeClr val="dk1"/>
              </a:solidFill>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ea typeface="Calibri"/>
                <a:cs typeface="Calibri"/>
                <a:sym typeface="Calibri"/>
              </a:rPr>
              <a:t>And we’ll talk about what works and what we can all do to prevent this leading cause of death.</a:t>
            </a:r>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4</a:t>
            </a:fld>
            <a:endParaRPr lang="en-US"/>
          </a:p>
        </p:txBody>
      </p:sp>
    </p:spTree>
    <p:extLst>
      <p:ext uri="{BB962C8B-B14F-4D97-AF65-F5344CB8AC3E}">
        <p14:creationId xmlns:p14="http://schemas.microsoft.com/office/powerpoint/2010/main" val="1519448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0" name="Shape 28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Now that we have a better understanding of the scope of the problem of suicide and the key research findings, including risk factors, this next section will focus on prevention.</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We will discuss: </a:t>
            </a:r>
          </a:p>
          <a:p>
            <a:pPr marL="171450" marR="0" lvl="0" indent="-171450" algn="l" rtl="0">
              <a:spcBef>
                <a:spcPts val="0"/>
              </a:spcBef>
              <a:buSzPct val="25000"/>
              <a:buFont typeface="Arial" panose="020B0604020202020204" pitchFamily="34" charset="0"/>
              <a:buChar char="•"/>
            </a:pPr>
            <a:r>
              <a:rPr lang="en-US" sz="1200" b="0" i="0" u="none" strike="noStrike" cap="none" baseline="0" dirty="0">
                <a:solidFill>
                  <a:schemeClr val="dk1"/>
                </a:solidFill>
                <a:latin typeface="Calibri"/>
                <a:ea typeface="Calibri"/>
                <a:cs typeface="Calibri"/>
                <a:sym typeface="Calibri"/>
              </a:rPr>
              <a:t>The different types of protective factors, with a focus on mental health; </a:t>
            </a:r>
          </a:p>
          <a:p>
            <a:pPr marL="171450" marR="0" lvl="0" indent="-171450" algn="l" rtl="0">
              <a:spcBef>
                <a:spcPts val="0"/>
              </a:spcBef>
              <a:buSzPct val="25000"/>
              <a:buFont typeface="Arial" panose="020B0604020202020204" pitchFamily="34" charset="0"/>
              <a:buChar char="•"/>
            </a:pPr>
            <a:r>
              <a:rPr lang="en-US" sz="1200" b="0" i="0" u="none" strike="noStrike" cap="none" baseline="0" dirty="0">
                <a:solidFill>
                  <a:schemeClr val="dk1"/>
                </a:solidFill>
                <a:latin typeface="Calibri"/>
                <a:ea typeface="Calibri"/>
                <a:cs typeface="Calibri"/>
                <a:sym typeface="Calibri"/>
              </a:rPr>
              <a:t>The importance of engaging in self-care; </a:t>
            </a:r>
          </a:p>
          <a:p>
            <a:pPr marL="171450" marR="0" lvl="0" indent="-171450" algn="l" rtl="0">
              <a:spcBef>
                <a:spcPts val="0"/>
              </a:spcBef>
              <a:buSzPct val="25000"/>
              <a:buFont typeface="Arial" panose="020B0604020202020204" pitchFamily="34" charset="0"/>
              <a:buChar char="•"/>
            </a:pPr>
            <a:r>
              <a:rPr lang="en-US" sz="1200" b="0" i="0" u="none" strike="noStrike" cap="none" baseline="0" dirty="0">
                <a:solidFill>
                  <a:schemeClr val="dk1"/>
                </a:solidFill>
                <a:latin typeface="Calibri"/>
                <a:ea typeface="Calibri"/>
                <a:cs typeface="Calibri"/>
                <a:sym typeface="Calibri"/>
              </a:rPr>
              <a:t>The need to provide support for suicide loss survivors and those with lived experience; and </a:t>
            </a:r>
          </a:p>
          <a:p>
            <a:pPr marL="171450" marR="0" lvl="0" indent="-171450" algn="l" rtl="0">
              <a:spcBef>
                <a:spcPts val="0"/>
              </a:spcBef>
              <a:buSzPct val="25000"/>
              <a:buFont typeface="Arial" panose="020B0604020202020204" pitchFamily="34" charset="0"/>
              <a:buChar char="•"/>
            </a:pPr>
            <a:r>
              <a:rPr lang="en-US" sz="1200" b="0" i="0" u="none" strike="noStrike" cap="none" baseline="0" dirty="0">
                <a:solidFill>
                  <a:schemeClr val="dk1"/>
                </a:solidFill>
                <a:latin typeface="Calibri"/>
                <a:ea typeface="Calibri"/>
                <a:cs typeface="Calibri"/>
                <a:sym typeface="Calibri"/>
              </a:rPr>
              <a:t>The critical prevention strategy of limiting access to lethal means. </a:t>
            </a:r>
          </a:p>
        </p:txBody>
      </p:sp>
      <p:sp>
        <p:nvSpPr>
          <p:cNvPr id="281" name="Shape 28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29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2522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6" name="Shape 28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Just like there are risk factors that increase a person’s risk for suicide, </a:t>
            </a:r>
            <a:r>
              <a:rPr lang="en-US" sz="1200" b="0" i="0" u="none" strike="noStrike" cap="none" baseline="0" dirty="0">
                <a:solidFill>
                  <a:schemeClr val="dk1"/>
                </a:solidFill>
                <a:latin typeface="Calibri"/>
                <a:ea typeface="Calibri"/>
                <a:cs typeface="Calibri"/>
                <a:sym typeface="Calibri"/>
              </a:rPr>
              <a:t>are also protective factors that lower a person’s risk</a:t>
            </a:r>
            <a:r>
              <a:rPr lang="en-US" sz="1200" dirty="0">
                <a:solidFill>
                  <a:schemeClr val="dk1"/>
                </a:solidFill>
                <a:latin typeface="Calibri"/>
                <a:ea typeface="Calibri"/>
                <a:cs typeface="Calibri"/>
                <a:sym typeface="Calibri"/>
              </a:rPr>
              <a:t>.</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If you are </a:t>
            </a:r>
            <a:r>
              <a:rPr lang="en-US" sz="1200" b="1" i="0" u="none" strike="noStrike" cap="none" baseline="0" dirty="0">
                <a:solidFill>
                  <a:schemeClr val="dk1"/>
                </a:solidFill>
                <a:latin typeface="Calibri"/>
                <a:ea typeface="Calibri"/>
                <a:cs typeface="Calibri"/>
                <a:sym typeface="Calibri"/>
              </a:rPr>
              <a:t>proactive about mental health</a:t>
            </a:r>
            <a:r>
              <a:rPr lang="en-US" sz="1200" b="0" i="0" u="none" strike="noStrike" cap="none" baseline="0" dirty="0">
                <a:solidFill>
                  <a:schemeClr val="dk1"/>
                </a:solidFill>
                <a:latin typeface="Calibri"/>
                <a:ea typeface="Calibri"/>
                <a:cs typeface="Calibri"/>
                <a:sym typeface="Calibri"/>
              </a:rPr>
              <a:t>, and make an effort to get healthier, you protect yourself. More on this in a moment.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Feeling connected to family and community support </a:t>
            </a:r>
            <a:r>
              <a:rPr lang="en-US" sz="1200" b="0" i="0" u="none" strike="noStrike" cap="none" baseline="0" dirty="0">
                <a:solidFill>
                  <a:schemeClr val="dk1"/>
                </a:solidFill>
                <a:latin typeface="Calibri"/>
                <a:ea typeface="Calibri"/>
                <a:cs typeface="Calibri"/>
                <a:sym typeface="Calibri"/>
              </a:rPr>
              <a:t>can protect against suicide. When someone is struggling with depression, anxiety, psychosis or substance abuse, these protective factors that may normally be strong can erode and temporarily weaken. When that happens, having friends and family to remind us our strengths can be a tremendous protective factor. </a:t>
            </a:r>
          </a:p>
          <a:p>
            <a:pPr marL="0" marR="0" lvl="0" indent="0" algn="l" rtl="0">
              <a:spcBef>
                <a:spcPts val="0"/>
              </a:spcBef>
              <a:buNone/>
            </a:pPr>
            <a:endParaRPr lang="en-US" sz="120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Problem-solving skills </a:t>
            </a:r>
            <a:r>
              <a:rPr lang="en-US" sz="1200" dirty="0">
                <a:solidFill>
                  <a:schemeClr val="dk1"/>
                </a:solidFill>
                <a:latin typeface="Calibri"/>
                <a:ea typeface="Calibri"/>
                <a:cs typeface="Calibri"/>
                <a:sym typeface="Calibri"/>
              </a:rPr>
              <a:t>also help</a:t>
            </a:r>
            <a:r>
              <a:rPr lang="en-US" sz="1200" b="0" i="0" u="none" strike="noStrike" cap="none" baseline="0" dirty="0">
                <a:solidFill>
                  <a:schemeClr val="dk1"/>
                </a:solidFill>
                <a:latin typeface="Calibri"/>
                <a:ea typeface="Calibri"/>
                <a:cs typeface="Calibri"/>
                <a:sym typeface="Calibri"/>
              </a:rPr>
              <a:t>.</a:t>
            </a:r>
            <a:r>
              <a:rPr lang="en-US" sz="1200" dirty="0">
                <a:solidFill>
                  <a:schemeClr val="dk1"/>
                </a:solidFill>
                <a:latin typeface="Calibri"/>
                <a:ea typeface="Calibri"/>
                <a:cs typeface="Calibri"/>
                <a:sym typeface="Calibri"/>
              </a:rPr>
              <a:t> L</a:t>
            </a:r>
            <a:r>
              <a:rPr lang="en-US" sz="1200" b="0" i="0" u="none" strike="noStrike" cap="none" baseline="0" dirty="0">
                <a:solidFill>
                  <a:schemeClr val="dk1"/>
                </a:solidFill>
                <a:latin typeface="Calibri"/>
                <a:ea typeface="Calibri"/>
                <a:cs typeface="Calibri"/>
                <a:sym typeface="Calibri"/>
              </a:rPr>
              <a:t>ife can get really tough, but being able see a way through problems </a:t>
            </a:r>
            <a:r>
              <a:rPr lang="en-US" sz="1200" dirty="0">
                <a:solidFill>
                  <a:schemeClr val="dk1"/>
                </a:solidFill>
                <a:latin typeface="Calibri"/>
                <a:ea typeface="Calibri"/>
                <a:cs typeface="Calibri"/>
                <a:sym typeface="Calibri"/>
              </a:rPr>
              <a:t>can </a:t>
            </a:r>
            <a:r>
              <a:rPr lang="en-US" sz="1200" b="0" i="0" u="none" strike="noStrike" cap="none" baseline="0" dirty="0">
                <a:solidFill>
                  <a:schemeClr val="dk1"/>
                </a:solidFill>
                <a:latin typeface="Calibri"/>
                <a:ea typeface="Calibri"/>
                <a:cs typeface="Calibri"/>
                <a:sym typeface="Calibri"/>
              </a:rPr>
              <a:t>be a protective factor.</a:t>
            </a:r>
          </a:p>
          <a:p>
            <a:pPr marL="0" marR="0" lvl="0" indent="0" algn="l" rtl="0">
              <a:spcBef>
                <a:spcPts val="0"/>
              </a:spcBef>
              <a:buNone/>
            </a:pPr>
            <a:endParaRPr lang="en-US" sz="1200" b="1"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Cultural and religious beliefs </a:t>
            </a:r>
            <a:r>
              <a:rPr lang="en-US" sz="1200" b="0" i="0" u="none" strike="noStrike" cap="none" baseline="0" dirty="0">
                <a:solidFill>
                  <a:schemeClr val="dk1"/>
                </a:solidFill>
                <a:latin typeface="Calibri"/>
                <a:ea typeface="Calibri"/>
                <a:cs typeface="Calibri"/>
                <a:sym typeface="Calibri"/>
              </a:rPr>
              <a:t>that encourage connecting and help-seeking, discourage suicidal behavior or create a strong sense of purpose can also be a protective factor.</a:t>
            </a:r>
          </a:p>
        </p:txBody>
      </p:sp>
      <p:sp>
        <p:nvSpPr>
          <p:cNvPr id="287" name="Shape 28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31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109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2" name="Shape 292"/>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Because </a:t>
            </a:r>
            <a:r>
              <a:rPr lang="en-US" sz="1200" b="1" i="0" u="none" strike="noStrike" cap="none" baseline="0" dirty="0">
                <a:solidFill>
                  <a:schemeClr val="dk1"/>
                </a:solidFill>
                <a:latin typeface="Calibri"/>
                <a:ea typeface="Calibri"/>
                <a:cs typeface="Calibri"/>
                <a:sym typeface="Calibri"/>
              </a:rPr>
              <a:t>mental health care </a:t>
            </a:r>
            <a:r>
              <a:rPr lang="en-US" sz="1200" b="0" i="0" u="none" strike="noStrike" cap="none" baseline="0" dirty="0">
                <a:solidFill>
                  <a:schemeClr val="dk1"/>
                </a:solidFill>
                <a:latin typeface="Calibri"/>
                <a:ea typeface="Calibri"/>
                <a:cs typeface="Calibri"/>
                <a:sym typeface="Calibri"/>
              </a:rPr>
              <a:t>is so important for preventing suicide, we are going to focus on this topic for the next few minutes.  </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Getting effective treatment for mental health conditions like depression or anxiety can prevent suicide.</a:t>
            </a:r>
          </a:p>
        </p:txBody>
      </p:sp>
      <p:sp>
        <p:nvSpPr>
          <p:cNvPr id="293" name="Shape 293"/>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32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2440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8" name="Shape 29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Critical to suicide prevention is getting people connected to mental health treatment. One of the biggest challenges in fighting suicide is getting people to address their mental health in the same way they would for physical health. In fact, of those suffering from a mental health condition, </a:t>
            </a:r>
            <a:r>
              <a:rPr lang="en-US" dirty="0">
                <a:solidFill>
                  <a:schemeClr val="dk1"/>
                </a:solidFill>
                <a:latin typeface="Calibri"/>
                <a:ea typeface="Calibri"/>
                <a:cs typeface="Calibri"/>
                <a:sym typeface="Calibri"/>
              </a:rPr>
              <a:t>less than half seek </a:t>
            </a:r>
            <a:r>
              <a:rPr lang="en-US" sz="1200" b="0" i="0" u="none" strike="noStrike" cap="none" baseline="0" dirty="0">
                <a:solidFill>
                  <a:schemeClr val="dk1"/>
                </a:solidFill>
                <a:latin typeface="Calibri"/>
                <a:ea typeface="Calibri"/>
                <a:cs typeface="Calibri"/>
                <a:sym typeface="Calibri"/>
              </a:rPr>
              <a:t>treatment.</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chemeClr val="dk1"/>
                </a:solidFill>
                <a:latin typeface="Calibri"/>
                <a:ea typeface="Calibri"/>
                <a:cs typeface="Calibri"/>
                <a:sym typeface="Calibri"/>
              </a:rPr>
              <a:t>One way to encourage individuals to seek help for their mental health conditions is to treat mental health like any other aspect of our health; there are certain times when a person becomes ill and it’s critical to seek a trained professional.</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We need a culture where everyone knows it’s smart to take care of our mental health.</a:t>
            </a:r>
          </a:p>
        </p:txBody>
      </p:sp>
      <p:sp>
        <p:nvSpPr>
          <p:cNvPr id="299" name="Shape 29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33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0693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4" name="Shape 30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solidFill>
                  <a:schemeClr val="dk1"/>
                </a:solidFill>
                <a:latin typeface="Calibri"/>
                <a:ea typeface="Calibri"/>
                <a:cs typeface="Calibri"/>
                <a:sym typeface="Calibri"/>
              </a:rPr>
              <a:t>Taking care of our mental health is just as important</a:t>
            </a:r>
            <a:r>
              <a:rPr lang="en-US" baseline="0" dirty="0">
                <a:solidFill>
                  <a:schemeClr val="dk1"/>
                </a:solidFill>
                <a:latin typeface="Calibri"/>
                <a:ea typeface="Calibri"/>
                <a:cs typeface="Calibri"/>
                <a:sym typeface="Calibri"/>
              </a:rPr>
              <a:t> as taking care of physical health.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solidFill>
                  <a:schemeClr val="dk1"/>
                </a:solidFill>
                <a:latin typeface="Calibri"/>
                <a:ea typeface="Calibri"/>
                <a:cs typeface="Calibri"/>
                <a:sym typeface="Calibri"/>
              </a:rPr>
              <a:t>Seeing a mental health professional is a sign of strength and many are taking that step.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solidFill>
                  <a:schemeClr val="dk1"/>
                </a:solidFill>
                <a:latin typeface="Calibri"/>
                <a:ea typeface="Calibri"/>
                <a:cs typeface="Calibri"/>
                <a:sym typeface="Calibri"/>
              </a:rPr>
              <a:t>The person seeking help should request a thorough evaluation to figure out if there is a mental health condition affecting their life.</a:t>
            </a:r>
          </a:p>
          <a:p>
            <a:pPr>
              <a:buSzPct val="25000"/>
            </a:pPr>
            <a:endParaRPr lang="en-US" dirty="0">
              <a:solidFill>
                <a:schemeClr val="dk1"/>
              </a:solidFill>
              <a:latin typeface="Calibri"/>
              <a:ea typeface="Calibri"/>
              <a:cs typeface="Calibri"/>
              <a:sym typeface="Calibri"/>
            </a:endParaRPr>
          </a:p>
          <a:p>
            <a:pPr>
              <a:buSzPct val="25000"/>
            </a:pPr>
            <a:r>
              <a:rPr lang="en-US" dirty="0">
                <a:solidFill>
                  <a:schemeClr val="dk1"/>
                </a:solidFill>
                <a:latin typeface="Calibri"/>
                <a:ea typeface="Calibri"/>
                <a:cs typeface="Calibri"/>
                <a:sym typeface="Calibri"/>
              </a:rPr>
              <a:t>There are many types of treatment available, like various kinds of psychotherapy and medications.</a:t>
            </a:r>
          </a:p>
          <a:p>
            <a:pPr>
              <a:buSzPct val="25000"/>
            </a:pPr>
            <a:endParaRPr lang="en-US" baseline="0" dirty="0">
              <a:solidFill>
                <a:schemeClr val="dk1"/>
              </a:solidFill>
              <a:latin typeface="Calibri"/>
              <a:ea typeface="Calibri"/>
              <a:cs typeface="Calibri"/>
              <a:sym typeface="Calibri"/>
            </a:endParaRPr>
          </a:p>
          <a:p>
            <a:pPr>
              <a:buSzPct val="25000"/>
            </a:pPr>
            <a:r>
              <a:rPr lang="en-US" dirty="0">
                <a:solidFill>
                  <a:schemeClr val="dk1"/>
                </a:solidFill>
                <a:latin typeface="Calibri"/>
                <a:ea typeface="Calibri"/>
                <a:cs typeface="Calibri"/>
                <a:sym typeface="Calibri"/>
              </a:rPr>
              <a:t>Research has shown that for many people the combination of psychotherapy and medications tend to be the most helpful.</a:t>
            </a:r>
            <a:r>
              <a:rPr lang="en-US" baseline="0" dirty="0">
                <a:solidFill>
                  <a:schemeClr val="dk1"/>
                </a:solidFill>
                <a:latin typeface="Calibri"/>
                <a:ea typeface="Calibri"/>
                <a:cs typeface="Calibri"/>
                <a:sym typeface="Calibri"/>
              </a:rPr>
              <a:t> </a:t>
            </a:r>
          </a:p>
          <a:p>
            <a:pPr>
              <a:buSzPct val="25000"/>
            </a:pPr>
            <a:endParaRPr lang="en-US" baseline="0" dirty="0">
              <a:solidFill>
                <a:schemeClr val="dk1"/>
              </a:solidFill>
              <a:latin typeface="Calibri"/>
              <a:ea typeface="Calibri"/>
              <a:cs typeface="Calibri"/>
              <a:sym typeface="Calibri"/>
            </a:endParaRPr>
          </a:p>
          <a:p>
            <a:pPr>
              <a:buSzPct val="25000"/>
            </a:pPr>
            <a:r>
              <a:rPr lang="en-US" dirty="0">
                <a:solidFill>
                  <a:schemeClr val="dk1"/>
                </a:solidFill>
                <a:latin typeface="Calibri"/>
                <a:ea typeface="Calibri"/>
                <a:cs typeface="Calibri"/>
                <a:sym typeface="Calibri"/>
              </a:rPr>
              <a:t>But the most important thing is to </a:t>
            </a:r>
            <a:r>
              <a:rPr lang="en-US" b="1" dirty="0">
                <a:solidFill>
                  <a:schemeClr val="dk1"/>
                </a:solidFill>
                <a:latin typeface="Calibri"/>
                <a:ea typeface="Calibri"/>
                <a:cs typeface="Calibri"/>
                <a:sym typeface="Calibri"/>
              </a:rPr>
              <a:t>find the treatment that works best for the individual.</a:t>
            </a:r>
            <a:endParaRPr lang="en-US" dirty="0">
              <a:solidFill>
                <a:schemeClr val="dk1"/>
              </a:solidFill>
              <a:latin typeface="Calibri"/>
              <a:ea typeface="Calibri"/>
              <a:cs typeface="Calibri"/>
              <a:sym typeface="Calibri"/>
            </a:endParaRPr>
          </a:p>
        </p:txBody>
      </p:sp>
      <p:sp>
        <p:nvSpPr>
          <p:cNvPr id="305" name="Shape 30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34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4553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0" name="Shape 31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 good news is that advocacy efforts are improving access to mental health services so that more people can get the treatment they need. The law now requires insurance plans to cover mental health services on par with physical health services. If we need mental health services, and one out of four of us will at some point, we should get treated and get our health back on track faster.</a:t>
            </a:r>
          </a:p>
        </p:txBody>
      </p:sp>
      <p:sp>
        <p:nvSpPr>
          <p:cNvPr id="311" name="Shape 31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35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4271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Just like people can find strategies that optimize their physical health, people can do the same for their mental health.</a:t>
            </a:r>
          </a:p>
          <a:p>
            <a:pPr marL="0" marR="0" lvl="0" indent="0" algn="l" rtl="0">
              <a:spcBef>
                <a:spcPts val="0"/>
              </a:spcBef>
              <a:buSzPct val="25000"/>
              <a:buNone/>
            </a:pPr>
            <a:endParaRPr lang="en-US" sz="1200" b="0" i="0" u="none" strike="noStrike" cap="none" baseline="0" dirty="0">
              <a:solidFill>
                <a:schemeClr val="dk1"/>
              </a:solidFill>
              <a:latin typeface="Calibri" panose="020F0502020204030204" pitchFamily="34" charset="0"/>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In addition to professional mental health care, proactive </a:t>
            </a:r>
            <a:r>
              <a:rPr lang="en-US" sz="1200" b="1" i="0" u="none" strike="noStrike" cap="none" baseline="0" dirty="0">
                <a:solidFill>
                  <a:schemeClr val="dk1"/>
                </a:solidFill>
                <a:latin typeface="Calibri" panose="020F0502020204030204" pitchFamily="34" charset="0"/>
                <a:ea typeface="Calibri"/>
                <a:cs typeface="Calibri"/>
                <a:sym typeface="Calibri"/>
              </a:rPr>
              <a:t>self care strategies </a:t>
            </a:r>
            <a:r>
              <a:rPr lang="en-US" sz="1200" b="0" i="0" u="none" strike="noStrike" cap="none" baseline="0" dirty="0">
                <a:solidFill>
                  <a:schemeClr val="dk1"/>
                </a:solidFill>
                <a:latin typeface="Calibri" panose="020F0502020204030204" pitchFamily="34" charset="0"/>
                <a:ea typeface="Calibri"/>
                <a:cs typeface="Calibri"/>
                <a:sym typeface="Calibri"/>
              </a:rPr>
              <a:t>like </a:t>
            </a:r>
            <a:r>
              <a:rPr lang="en-US" sz="1200" kern="1200" dirty="0">
                <a:solidFill>
                  <a:schemeClr val="tx1"/>
                </a:solidFill>
                <a:effectLst/>
                <a:latin typeface="Calibri" panose="020F0502020204030204" pitchFamily="34" charset="0"/>
              </a:rPr>
              <a:t>good sleep habits</a:t>
            </a:r>
            <a:r>
              <a:rPr lang="en-US" sz="1200" b="0" i="0" u="none" strike="noStrike" cap="none" baseline="0" dirty="0">
                <a:solidFill>
                  <a:schemeClr val="dk1"/>
                </a:solidFill>
                <a:latin typeface="Calibri" panose="020F0502020204030204" pitchFamily="34" charset="0"/>
                <a:ea typeface="Calibri"/>
                <a:cs typeface="Calibri"/>
                <a:sym typeface="Calibri"/>
              </a:rPr>
              <a:t>, exercise, nutrition, and stress management can also play a critical role in protecting mental health and promoting resilience.</a:t>
            </a:r>
          </a:p>
        </p:txBody>
      </p:sp>
      <p:sp>
        <p:nvSpPr>
          <p:cNvPr id="317" name="Shape 31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36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3575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4" name="Shape 33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Prevention efforts also include support for those touched by suicide. The loss of one person to suicide profoundly impacts many. It’s important that survivors have the support they need, both to heal and to reduce their own suicide risk.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And since those with lived experience — those who have attempted suicide or who experience suicidal thinking — are at increased risk, we need to make sure they have the support they need too.</a:t>
            </a:r>
          </a:p>
        </p:txBody>
      </p:sp>
      <p:sp>
        <p:nvSpPr>
          <p:cNvPr id="335" name="Shape 33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37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5938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6" name="Shape 28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r>
              <a:rPr lang="en-US" dirty="0">
                <a:latin typeface="Calibri" panose="020F0502020204030204" pitchFamily="34" charset="0"/>
              </a:rPr>
              <a:t>The most important thing you can put between a suicidal person and their </a:t>
            </a:r>
            <a:r>
              <a:rPr lang="en-US" i="0" dirty="0">
                <a:latin typeface="Calibri" panose="020F0502020204030204" pitchFamily="34" charset="0"/>
              </a:rPr>
              <a:t>way</a:t>
            </a:r>
            <a:r>
              <a:rPr lang="en-US" dirty="0">
                <a:latin typeface="Calibri" panose="020F0502020204030204" pitchFamily="34" charset="0"/>
              </a:rPr>
              <a:t> of ending their life is </a:t>
            </a:r>
            <a:r>
              <a:rPr lang="en-US" b="1" dirty="0">
                <a:latin typeface="Calibri" panose="020F0502020204030204" pitchFamily="34" charset="0"/>
              </a:rPr>
              <a:t>TIME</a:t>
            </a:r>
            <a:r>
              <a:rPr lang="en-US" dirty="0">
                <a:latin typeface="Calibri" panose="020F0502020204030204" pitchFamily="34" charset="0"/>
              </a:rPr>
              <a:t>.</a:t>
            </a:r>
          </a:p>
          <a:p>
            <a:endParaRPr lang="en-US" dirty="0">
              <a:latin typeface="Calibri" panose="020F0502020204030204" pitchFamily="34" charset="0"/>
            </a:endParaRPr>
          </a:p>
          <a:p>
            <a:r>
              <a:rPr lang="en-US" dirty="0">
                <a:latin typeface="Calibri" panose="020F0502020204030204" pitchFamily="34" charset="0"/>
              </a:rPr>
              <a:t>Research shows that by temporarily reducing a suicidal person’s access to lethal means, we give suicidal individuals time – time for the intense suicidal</a:t>
            </a:r>
            <a:r>
              <a:rPr lang="en-US" baseline="0" dirty="0">
                <a:latin typeface="Calibri" panose="020F0502020204030204" pitchFamily="34" charset="0"/>
              </a:rPr>
              <a:t> risk to diminish and time for someone to intervene with mental health support and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dk1"/>
                </a:solidFill>
                <a:latin typeface="Calibri"/>
                <a:ea typeface="Calibri"/>
                <a:cs typeface="Calibri"/>
                <a:sym typeface="Calibri"/>
              </a:rPr>
              <a:t>For the majority of people who experience a suicidal crisis, if unable to access their chosen method even temporarily, they are unlikely to engage in another action to end their lives.</a:t>
            </a:r>
            <a:endParaRPr lang="en-US" baseline="0" dirty="0">
              <a:latin typeface="Calibri" panose="020F0502020204030204" pitchFamily="34" charset="0"/>
            </a:endParaRPr>
          </a:p>
          <a:p>
            <a:endParaRPr lang="en-US" baseline="0" dirty="0">
              <a:latin typeface="Calibri" panose="020F0502020204030204" pitchFamily="34" charset="0"/>
            </a:endParaRPr>
          </a:p>
        </p:txBody>
      </p:sp>
      <p:sp>
        <p:nvSpPr>
          <p:cNvPr id="287" name="Shape 28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38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4289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0" name="Shape 34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Now that we have reviewed key suicide prevention efforts, let’s talk about what </a:t>
            </a:r>
            <a:r>
              <a:rPr lang="en-US" sz="1200" b="0" i="0" u="none" strike="noStrike" cap="none" baseline="0">
                <a:solidFill>
                  <a:schemeClr val="dk1"/>
                </a:solidFill>
                <a:latin typeface="Calibri"/>
                <a:ea typeface="Calibri"/>
                <a:cs typeface="Calibri"/>
                <a:sym typeface="Calibri"/>
              </a:rPr>
              <a:t>we all </a:t>
            </a:r>
            <a:r>
              <a:rPr lang="en-US" sz="1200" b="0" i="0" u="none" strike="noStrike" cap="none" baseline="0" dirty="0">
                <a:solidFill>
                  <a:schemeClr val="dk1"/>
                </a:solidFill>
                <a:latin typeface="Calibri"/>
                <a:ea typeface="Calibri"/>
                <a:cs typeface="Calibri"/>
                <a:sym typeface="Calibri"/>
              </a:rPr>
              <a:t>can do to help prevent suicide.  </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341" name="Shape 34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39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1725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Suicide is a significant issue that affects individuals, families and communities worldwide.</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So let’s start with some statistics that demonstrate the </a:t>
            </a:r>
            <a:r>
              <a:rPr lang="en-US" sz="1200" b="1" i="0" u="none" strike="noStrike" cap="none" baseline="0" dirty="0">
                <a:solidFill>
                  <a:schemeClr val="dk1"/>
                </a:solidFill>
                <a:latin typeface="Calibri"/>
                <a:ea typeface="Calibri"/>
                <a:cs typeface="Calibri"/>
                <a:sym typeface="Calibri"/>
              </a:rPr>
              <a:t>scope of the problem.</a:t>
            </a:r>
          </a:p>
        </p:txBody>
      </p:sp>
      <p:sp>
        <p:nvSpPr>
          <p:cNvPr id="149" name="Shape 14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7768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0" name="Shape 34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kern="1200" dirty="0">
                <a:solidFill>
                  <a:schemeClr val="tx1"/>
                </a:solidFill>
                <a:effectLst/>
                <a:latin typeface="Calibri" panose="020F0502020204030204" pitchFamily="34" charset="0"/>
              </a:rPr>
              <a:t>It’s important to have a caring, supportive conversation with someone you might be worried about to allow them to share what they are experiencing. A conversation is a way to show you care, and allows you to gain more information about their level of distress.</a:t>
            </a:r>
            <a:endParaRPr lang="en-US" sz="1200" b="0" i="0" u="none" strike="noStrike" cap="none" baseline="0" dirty="0">
              <a:solidFill>
                <a:schemeClr val="dk1"/>
              </a:solidFill>
              <a:latin typeface="Calibri" panose="020F0502020204030204" pitchFamily="34" charset="0"/>
              <a:ea typeface="Calibri"/>
              <a:cs typeface="Calibri"/>
              <a:sym typeface="Calibri"/>
            </a:endParaRPr>
          </a:p>
        </p:txBody>
      </p:sp>
      <p:sp>
        <p:nvSpPr>
          <p:cNvPr id="341" name="Shape 34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1551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6" name="Shape 34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Let’s start by talking about suicide warning signs. Watch for the warning signs, in yourself and others.</a:t>
            </a:r>
          </a:p>
          <a:p>
            <a:pPr marL="0" marR="0" lvl="0" indent="0" algn="l" rtl="0">
              <a:spcBef>
                <a:spcPts val="0"/>
              </a:spcBef>
              <a:buSzPct val="25000"/>
              <a:buNone/>
            </a:pPr>
            <a:endParaRPr lang="en-US" sz="1200" b="0" i="0" u="none" strike="noStrike" cap="none" baseline="0" dirty="0">
              <a:solidFill>
                <a:schemeClr val="dk1"/>
              </a:solidFill>
              <a:latin typeface="Calibri" panose="020F0502020204030204" pitchFamily="34" charset="0"/>
              <a:ea typeface="Calibri"/>
              <a:cs typeface="Calibri"/>
              <a:sym typeface="Calibri"/>
            </a:endParaRPr>
          </a:p>
          <a:p>
            <a:r>
              <a:rPr lang="en-US" dirty="0">
                <a:latin typeface="Calibri" panose="020F0502020204030204" pitchFamily="34" charset="0"/>
              </a:rPr>
              <a:t>While</a:t>
            </a:r>
            <a:r>
              <a:rPr lang="en-US" baseline="0" dirty="0">
                <a:latin typeface="Calibri" panose="020F0502020204030204" pitchFamily="34" charset="0"/>
              </a:rPr>
              <a:t> many of the suicide risk factors we discussed endure over a longer period of time</a:t>
            </a:r>
            <a:r>
              <a:rPr lang="en-US" dirty="0">
                <a:latin typeface="Calibri" panose="020F0502020204030204" pitchFamily="34" charset="0"/>
              </a:rPr>
              <a:t>,</a:t>
            </a:r>
            <a:r>
              <a:rPr lang="en-US" baseline="0" dirty="0">
                <a:latin typeface="Calibri" panose="020F0502020204030204" pitchFamily="34" charset="0"/>
              </a:rPr>
              <a:t> w</a:t>
            </a:r>
            <a:r>
              <a:rPr lang="en-US" dirty="0">
                <a:latin typeface="Calibri" panose="020F0502020204030204" pitchFamily="34" charset="0"/>
              </a:rPr>
              <a:t>arning signs are observable signs that signal suicidal risk in the near future.  </a:t>
            </a:r>
          </a:p>
          <a:p>
            <a:endParaRPr lang="en-US" dirty="0">
              <a:latin typeface="Calibri" panose="020F0502020204030204" pitchFamily="34" charset="0"/>
            </a:endParaRPr>
          </a:p>
          <a:p>
            <a:r>
              <a:rPr lang="en-US" dirty="0">
                <a:latin typeface="Calibri" panose="020F0502020204030204" pitchFamily="34" charset="0"/>
              </a:rPr>
              <a:t>It is important to pay attention to both the risk factors discussed earlier and the warning signs we are talking about now.  </a:t>
            </a:r>
            <a:endParaRPr lang="en-US" sz="1200" b="0" i="0" u="none" strike="noStrike" cap="none" baseline="0" dirty="0">
              <a:solidFill>
                <a:schemeClr val="dk1"/>
              </a:solidFill>
              <a:latin typeface="Calibri" panose="020F0502020204030204" pitchFamily="34" charset="0"/>
              <a:ea typeface="Calibri"/>
              <a:cs typeface="Calibri"/>
              <a:sym typeface="Calibri"/>
            </a:endParaRPr>
          </a:p>
          <a:p>
            <a:pPr marL="0" marR="0" lvl="0" indent="0" algn="l" rtl="0">
              <a:spcBef>
                <a:spcPts val="0"/>
              </a:spcBef>
              <a:buNone/>
            </a:pPr>
            <a:endParaRPr lang="en-US" sz="1200" b="0" i="0" u="none" strike="noStrike" cap="none" baseline="0" dirty="0">
              <a:solidFill>
                <a:schemeClr val="dk1"/>
              </a:solidFill>
              <a:latin typeface="Calibri" panose="020F0502020204030204" pitchFamily="34" charset="0"/>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If you see warning signs, reach out to individuals in your life you</a:t>
            </a:r>
            <a:r>
              <a:rPr lang="en-US" sz="1200" dirty="0">
                <a:solidFill>
                  <a:schemeClr val="dk1"/>
                </a:solidFill>
                <a:latin typeface="Calibri" panose="020F0502020204030204" pitchFamily="34" charset="0"/>
                <a:ea typeface="Calibri"/>
                <a:cs typeface="Calibri"/>
                <a:sym typeface="Calibri"/>
              </a:rPr>
              <a:t>’re</a:t>
            </a:r>
            <a:r>
              <a:rPr lang="en-US" sz="1200" b="0" i="0" u="none" strike="noStrike" cap="none" baseline="0" dirty="0">
                <a:solidFill>
                  <a:schemeClr val="dk1"/>
                </a:solidFill>
                <a:latin typeface="Calibri" panose="020F0502020204030204" pitchFamily="34" charset="0"/>
                <a:ea typeface="Calibri"/>
                <a:cs typeface="Calibri"/>
                <a:sym typeface="Calibri"/>
              </a:rPr>
              <a:t> concerned about, and reach out to others if you’re struggling.</a:t>
            </a:r>
          </a:p>
          <a:p>
            <a:pPr marL="0" marR="0" lvl="0" indent="0" algn="l" rtl="0">
              <a:spcBef>
                <a:spcPts val="0"/>
              </a:spcBef>
              <a:buNone/>
            </a:pPr>
            <a:endParaRPr lang="en-US" sz="1200" b="0" i="0" u="none" strike="noStrike" cap="none" baseline="0" dirty="0">
              <a:solidFill>
                <a:schemeClr val="dk1"/>
              </a:solidFill>
              <a:latin typeface="Calibri" panose="020F0502020204030204" pitchFamily="34" charset="0"/>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Seek mental health services if you are depressed or if your anxiety regularly interferes with your daily life, and encourage others to do the same.</a:t>
            </a:r>
          </a:p>
        </p:txBody>
      </p:sp>
      <p:sp>
        <p:nvSpPr>
          <p:cNvPr id="347" name="Shape 34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8340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2" name="Shape 352"/>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Suicide warning signs are typically displayed in three main ways that we can detect: Talk, Behavior, and Mood.</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We will discuss each one of these ways in more detail.  </a:t>
            </a:r>
          </a:p>
        </p:txBody>
      </p:sp>
      <p:sp>
        <p:nvSpPr>
          <p:cNvPr id="353" name="Shape 353"/>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6577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8" name="Shape 35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Many people who are suicidal </a:t>
            </a:r>
            <a:r>
              <a:rPr lang="en-US" sz="1200" b="1" dirty="0">
                <a:solidFill>
                  <a:schemeClr val="dk1"/>
                </a:solidFill>
                <a:latin typeface="Calibri"/>
                <a:ea typeface="Calibri"/>
                <a:cs typeface="Calibri"/>
                <a:sym typeface="Calibri"/>
              </a:rPr>
              <a:t>talk </a:t>
            </a:r>
            <a:r>
              <a:rPr lang="en-US" sz="1200" dirty="0">
                <a:solidFill>
                  <a:schemeClr val="dk1"/>
                </a:solidFill>
                <a:latin typeface="Calibri"/>
                <a:ea typeface="Calibri"/>
                <a:cs typeface="Calibri"/>
                <a:sym typeface="Calibri"/>
              </a:rPr>
              <a:t>about ending their lives</a:t>
            </a:r>
            <a:r>
              <a:rPr lang="en-US" sz="1200" b="0" i="0" u="none" strike="noStrike" cap="none" baseline="0" dirty="0">
                <a:solidFill>
                  <a:schemeClr val="dk1"/>
                </a:solidFill>
                <a:latin typeface="Calibri"/>
                <a:ea typeface="Calibri"/>
                <a:cs typeface="Calibri"/>
                <a:sym typeface="Calibri"/>
              </a:rPr>
              <a:t>. This may be directly or indirectly. A person might say it outright, or they might joke about it. Take it seriously.</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Some people say they have no reason to live.</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Others say things that let you know they may feel trapped, or that they are a burden to others.</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Or they might talk about feeling overwhelmed or being in unbearable pain.</a:t>
            </a:r>
          </a:p>
        </p:txBody>
      </p:sp>
      <p:sp>
        <p:nvSpPr>
          <p:cNvPr id="359" name="Shape 35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7786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4" name="Shape 36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1" i="0" u="none" strike="noStrike" cap="none" baseline="0" dirty="0">
                <a:solidFill>
                  <a:schemeClr val="dk1"/>
                </a:solidFill>
                <a:latin typeface="Calibri"/>
                <a:ea typeface="Calibri"/>
                <a:cs typeface="Calibri"/>
                <a:sym typeface="Calibri"/>
              </a:rPr>
              <a:t>Behaviors</a:t>
            </a:r>
            <a:r>
              <a:rPr lang="en-US" sz="1200" b="0" i="0" u="none" strike="noStrike" cap="none" baseline="0" dirty="0">
                <a:solidFill>
                  <a:schemeClr val="dk1"/>
                </a:solidFill>
                <a:latin typeface="Calibri"/>
                <a:ea typeface="Calibri"/>
                <a:cs typeface="Calibri"/>
                <a:sym typeface="Calibri"/>
              </a:rPr>
              <a:t> that are atypical for an individual should also encourage you to speak to the person about what you are noticing.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People thinking about suicide can display certain behaviors.</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There may be an increased use of alcohol or drugs.</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They may have trouble sleeping – either experiencing insomnia or sleeping too much.</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They may start acting more recklessly.</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They might withdraw from activities, especially from activities they normally enjoy.</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They might isolate themselves from family and friends.</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They also might look for a way to kill themselves, such as searching online for methods, or shopping for a firearm.</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They may also give away their possessions or show a related behavior – reckless spending.</a:t>
            </a:r>
          </a:p>
        </p:txBody>
      </p:sp>
      <p:sp>
        <p:nvSpPr>
          <p:cNvPr id="365" name="Shape 36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9649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0" name="Shape 37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People at risk for suicide can display — often quite subtly — any of the following </a:t>
            </a:r>
            <a:r>
              <a:rPr lang="en-US" sz="1200" b="1" i="0" u="none" strike="noStrike" cap="none" baseline="0" dirty="0">
                <a:solidFill>
                  <a:schemeClr val="dk1"/>
                </a:solidFill>
                <a:latin typeface="Calibri"/>
                <a:ea typeface="Calibri"/>
                <a:cs typeface="Calibri"/>
                <a:sym typeface="Calibri"/>
              </a:rPr>
              <a:t>moods.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Depression, apathy, rage, irritability, impulsivity, humiliation, anxiety. Moods one would expect of someone who </a:t>
            </a:r>
            <a:r>
              <a:rPr lang="en-US" sz="1200" dirty="0">
                <a:solidFill>
                  <a:schemeClr val="dk1"/>
                </a:solidFill>
                <a:latin typeface="Calibri"/>
                <a:ea typeface="Calibri"/>
                <a:cs typeface="Calibri"/>
                <a:sym typeface="Calibri"/>
              </a:rPr>
              <a:t>feels </a:t>
            </a:r>
            <a:r>
              <a:rPr lang="en-US" sz="1200" b="0" i="0" u="none" strike="noStrike" cap="none" baseline="0" dirty="0">
                <a:solidFill>
                  <a:schemeClr val="dk1"/>
                </a:solidFill>
                <a:latin typeface="Calibri"/>
                <a:ea typeface="Calibri"/>
                <a:cs typeface="Calibri"/>
                <a:sym typeface="Calibri"/>
              </a:rPr>
              <a:t>overwhelmed </a:t>
            </a:r>
            <a:r>
              <a:rPr lang="en-US" sz="1200" dirty="0">
                <a:solidFill>
                  <a:schemeClr val="dk1"/>
                </a:solidFill>
                <a:latin typeface="Calibri"/>
                <a:ea typeface="Calibri"/>
                <a:cs typeface="Calibri"/>
                <a:sym typeface="Calibri"/>
              </a:rPr>
              <a:t>and desperate.</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We all have ups and downs in our mood, but when you notice a change that seems uncharacteristic or concerning, it is important to speak to the person about what you are noticing.</a:t>
            </a:r>
          </a:p>
          <a:p>
            <a:pPr marL="0" marR="0" lvl="0" indent="0" algn="l" rtl="0">
              <a:spcBef>
                <a:spcPts val="0"/>
              </a:spcBef>
              <a:buSzPct val="25000"/>
              <a:buNone/>
            </a:pPr>
            <a:endParaRPr lang="en-US" dirty="0">
              <a:solidFill>
                <a:schemeClr val="dk1"/>
              </a:solidFill>
              <a:latin typeface="Calibri"/>
              <a:ea typeface="Calibri"/>
              <a:cs typeface="Calibri"/>
              <a:sym typeface="Calibri"/>
            </a:endParaRPr>
          </a:p>
          <a:p>
            <a:pPr>
              <a:buSzPct val="25000"/>
            </a:pPr>
            <a:r>
              <a:rPr lang="en-US" dirty="0">
                <a:solidFill>
                  <a:schemeClr val="dk1"/>
                </a:solidFill>
                <a:latin typeface="Calibri"/>
                <a:ea typeface="Calibri"/>
                <a:cs typeface="Calibri"/>
                <a:sym typeface="Calibri"/>
              </a:rPr>
              <a:t>For example, sudden, unexplained happiness can indicate the individual has decided on a plan and is relieved they will no longer be in pain.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371" name="Shape 37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0438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6" name="Shape 37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That’s a lot of things to look for, so to sum it up: look for </a:t>
            </a:r>
            <a:r>
              <a:rPr lang="en-US" sz="1200" b="0" i="0" u="sng" strike="noStrike" cap="none" baseline="0" dirty="0">
                <a:solidFill>
                  <a:schemeClr val="dk1"/>
                </a:solidFill>
                <a:latin typeface="Calibri"/>
                <a:ea typeface="Calibri"/>
                <a:cs typeface="Calibri"/>
                <a:sym typeface="Calibri"/>
              </a:rPr>
              <a:t>changes</a:t>
            </a:r>
            <a:r>
              <a:rPr lang="en-US" sz="1200" b="0" i="0" u="none" strike="noStrike" cap="none" baseline="0" dirty="0">
                <a:solidFill>
                  <a:schemeClr val="dk1"/>
                </a:solidFill>
                <a:latin typeface="Calibri"/>
                <a:ea typeface="Calibri"/>
                <a:cs typeface="Calibri"/>
                <a:sym typeface="Calibri"/>
              </a:rPr>
              <a:t> in behavior and trust your </a:t>
            </a:r>
            <a:r>
              <a:rPr lang="en-US" sz="1200" dirty="0">
                <a:solidFill>
                  <a:schemeClr val="dk1"/>
                </a:solidFill>
                <a:latin typeface="Calibri"/>
                <a:ea typeface="Calibri"/>
                <a:cs typeface="Calibri"/>
                <a:sym typeface="Calibri"/>
              </a:rPr>
              <a:t>instincts</a:t>
            </a:r>
            <a:r>
              <a:rPr lang="en-US" sz="1200" b="0" i="0" u="none" strike="noStrike" cap="none" baseline="0" dirty="0">
                <a:solidFill>
                  <a:schemeClr val="dk1"/>
                </a:solidFill>
                <a:latin typeface="Calibri"/>
                <a:ea typeface="Calibri"/>
                <a:cs typeface="Calibri"/>
                <a:sym typeface="Calibri"/>
              </a:rPr>
              <a:t>.</a:t>
            </a:r>
          </a:p>
          <a:p>
            <a:pPr marL="0" marR="0" lvl="0" indent="0" algn="l" rtl="0">
              <a:spcBef>
                <a:spcPts val="0"/>
              </a:spcBef>
              <a:buSzPct val="25000"/>
              <a:buNone/>
            </a:pP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Assume you are the only one who is going to reach out. In too many instances, people talked about their concern for someone amongst themselves, but hesitate to reach out to the person directly.</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So here’s a rule of thumb: if you are wondering if someone is depressed, or overly anxious: that’s a sure sign you should reach out.</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Same goes for you. If you are having suicidal thoughts, that’s a sure sign you need to seek help.</a:t>
            </a:r>
          </a:p>
          <a:p>
            <a:pPr marL="0" marR="0" lvl="0" indent="0" algn="l" rtl="0">
              <a:spcBef>
                <a:spcPts val="0"/>
              </a:spcBef>
              <a:buNone/>
            </a:pPr>
            <a:endParaRPr lang="en-US" sz="1200" b="1"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If you have reached out before, reach out again. The first time the person may not be receptive</a:t>
            </a:r>
            <a:r>
              <a:rPr lang="en-US" b="0" baseline="0" dirty="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a:t>
            </a:r>
            <a:r>
              <a:rPr lang="en-US" b="0" baseline="0" dirty="0">
                <a:solidFill>
                  <a:schemeClr val="dk1"/>
                </a:solidFill>
                <a:latin typeface="Calibri"/>
                <a:ea typeface="Calibri"/>
                <a:cs typeface="Calibri"/>
                <a:sym typeface="Calibri"/>
              </a:rPr>
              <a:t> </a:t>
            </a:r>
            <a:r>
              <a:rPr lang="en-US" sz="1200" b="0" i="0" u="none" strike="noStrike" cap="none" baseline="0" dirty="0">
                <a:solidFill>
                  <a:schemeClr val="dk1"/>
                </a:solidFill>
                <a:latin typeface="Calibri"/>
                <a:ea typeface="Calibri"/>
                <a:cs typeface="Calibri"/>
                <a:sym typeface="Calibri"/>
              </a:rPr>
              <a:t>keep trying. Try talking to someone else or with a professional.</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And even if suicide turns out not be a concern, they may still be in distress</a:t>
            </a:r>
            <a:r>
              <a:rPr lang="en-US" sz="1200" dirty="0">
                <a:solidFill>
                  <a:schemeClr val="dk1"/>
                </a:solidFill>
                <a:latin typeface="Calibri"/>
                <a:ea typeface="Calibri"/>
                <a:cs typeface="Calibri"/>
                <a:sym typeface="Calibri"/>
              </a:rPr>
              <a:t>, and t</a:t>
            </a:r>
            <a:r>
              <a:rPr lang="en-US" sz="1200" b="0" i="0" u="none" strike="noStrike" cap="none" baseline="0" dirty="0">
                <a:solidFill>
                  <a:schemeClr val="dk1"/>
                </a:solidFill>
                <a:latin typeface="Calibri"/>
                <a:ea typeface="Calibri"/>
                <a:cs typeface="Calibri"/>
                <a:sym typeface="Calibri"/>
              </a:rPr>
              <a:t>hey may feel comforted and supported just by knowing you care and are taking the time to listen.</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p:txBody>
      </p:sp>
      <p:sp>
        <p:nvSpPr>
          <p:cNvPr id="377" name="Shape 37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9388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8" name="Shape 38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So how do you reach out to someone?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Talk to them in private.</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Listen to their story.</a:t>
            </a:r>
          </a:p>
          <a:p>
            <a:pPr marL="0" marR="0" lvl="0" indent="0" algn="l" rtl="0">
              <a:spcBef>
                <a:spcPts val="0"/>
              </a:spcBef>
              <a:buSzPct val="25000"/>
              <a:buNone/>
            </a:pP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Express concern and caring.</a:t>
            </a:r>
          </a:p>
          <a:p>
            <a:pPr marL="0" marR="0" lvl="0" indent="0" algn="l" rtl="0">
              <a:spcBef>
                <a:spcPts val="0"/>
              </a:spcBef>
              <a:buSzPct val="25000"/>
              <a:buNone/>
            </a:pP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Ask directly about suicidal thoughts. Don’t be afraid to ask the question: “Are you thinking about suicide?”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Encourage them to seek mental health services.</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If in crisis, take them to help.</a:t>
            </a:r>
          </a:p>
        </p:txBody>
      </p:sp>
      <p:sp>
        <p:nvSpPr>
          <p:cNvPr id="389" name="Shape 38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678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4" name="Shape 39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There are some things to avoid when talking with someone who may be suffering from depression or anxiety.</a:t>
            </a:r>
          </a:p>
          <a:p>
            <a:pPr marL="0" marR="0" lvl="0" indent="0" algn="l" rtl="0">
              <a:lnSpc>
                <a:spcPct val="100000"/>
              </a:lnSpc>
              <a:spcBef>
                <a:spcPts val="0"/>
              </a:spcBef>
              <a:spcAft>
                <a:spcPts val="0"/>
              </a:spcAft>
              <a:buClr>
                <a:schemeClr val="dk1"/>
              </a:buClr>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baseline="0" dirty="0">
                <a:solidFill>
                  <a:schemeClr val="dk1"/>
                </a:solidFill>
                <a:latin typeface="Calibri"/>
                <a:ea typeface="Calibri"/>
                <a:cs typeface="Calibri"/>
                <a:sym typeface="Calibri"/>
              </a:rPr>
              <a:t>Avoid</a:t>
            </a:r>
            <a:r>
              <a:rPr lang="en-US" sz="1200" b="0" i="0" u="none" strike="noStrike" cap="none" baseline="0" dirty="0">
                <a:solidFill>
                  <a:schemeClr val="dk1"/>
                </a:solidFill>
                <a:latin typeface="Calibri"/>
                <a:ea typeface="Calibri"/>
                <a:cs typeface="Calibri"/>
                <a:sym typeface="Calibri"/>
              </a:rPr>
              <a:t> minimizing their feelings. Those of us who have never experienced major depression literally cannot imagine what it feels like.</a:t>
            </a:r>
          </a:p>
          <a:p>
            <a:pPr marL="0" marR="0" lvl="0" indent="0" algn="l" rtl="0">
              <a:lnSpc>
                <a:spcPct val="100000"/>
              </a:lnSpc>
              <a:spcBef>
                <a:spcPts val="0"/>
              </a:spcBef>
              <a:spcAft>
                <a:spcPts val="0"/>
              </a:spcAft>
              <a:buClr>
                <a:schemeClr val="dk1"/>
              </a:buClr>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baseline="0" dirty="0">
                <a:solidFill>
                  <a:schemeClr val="dk1"/>
                </a:solidFill>
                <a:latin typeface="Calibri"/>
                <a:ea typeface="Calibri"/>
                <a:cs typeface="Calibri"/>
                <a:sym typeface="Calibri"/>
              </a:rPr>
              <a:t>Avoid</a:t>
            </a:r>
            <a:r>
              <a:rPr lang="en-US" sz="1200" b="0" i="0" u="none" strike="noStrike" cap="none" baseline="0" dirty="0">
                <a:solidFill>
                  <a:schemeClr val="dk1"/>
                </a:solidFill>
                <a:latin typeface="Calibri"/>
                <a:ea typeface="Calibri"/>
                <a:cs typeface="Calibri"/>
                <a:sym typeface="Calibri"/>
              </a:rPr>
              <a:t> trying to convince them life is worth living. If a person is </a:t>
            </a:r>
            <a:r>
              <a:rPr lang="en-US" sz="1200" dirty="0">
                <a:solidFill>
                  <a:schemeClr val="dk1"/>
                </a:solidFill>
                <a:latin typeface="Calibri"/>
                <a:ea typeface="Calibri"/>
                <a:cs typeface="Calibri"/>
                <a:sym typeface="Calibri"/>
              </a:rPr>
              <a:t>nearing a crisis point</a:t>
            </a:r>
            <a:r>
              <a:rPr lang="en-US" sz="1200" b="0" i="0" u="none" strike="noStrike" cap="none" baseline="0" dirty="0">
                <a:solidFill>
                  <a:schemeClr val="dk1"/>
                </a:solidFill>
                <a:latin typeface="Calibri"/>
                <a:ea typeface="Calibri"/>
                <a:cs typeface="Calibri"/>
                <a:sym typeface="Calibri"/>
              </a:rPr>
              <a:t>, they are not thinking clearly. Philosophical debates about life being worth living tend not to be helpful.</a:t>
            </a:r>
          </a:p>
          <a:p>
            <a:pPr marL="0" marR="0" lvl="0" indent="0" algn="l" rtl="0">
              <a:lnSpc>
                <a:spcPct val="100000"/>
              </a:lnSpc>
              <a:spcBef>
                <a:spcPts val="0"/>
              </a:spcBef>
              <a:spcAft>
                <a:spcPts val="0"/>
              </a:spcAft>
              <a:buClr>
                <a:schemeClr val="dk1"/>
              </a:buClr>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baseline="0" dirty="0">
                <a:solidFill>
                  <a:schemeClr val="dk1"/>
                </a:solidFill>
                <a:latin typeface="Calibri"/>
                <a:ea typeface="Calibri"/>
                <a:cs typeface="Calibri"/>
                <a:sym typeface="Calibri"/>
              </a:rPr>
              <a:t>Avoid</a:t>
            </a:r>
            <a:r>
              <a:rPr lang="en-US" sz="1200" b="0" i="0" u="none" strike="noStrike" cap="none" baseline="0" dirty="0">
                <a:solidFill>
                  <a:schemeClr val="dk1"/>
                </a:solidFill>
                <a:latin typeface="Calibri"/>
                <a:ea typeface="Calibri"/>
                <a:cs typeface="Calibri"/>
                <a:sym typeface="Calibri"/>
              </a:rPr>
              <a:t> advice to fix it. </a:t>
            </a:r>
            <a:r>
              <a:rPr lang="en-US" sz="1200" dirty="0">
                <a:solidFill>
                  <a:schemeClr val="dk1"/>
                </a:solidFill>
                <a:latin typeface="Calibri"/>
                <a:ea typeface="Calibri"/>
                <a:cs typeface="Calibri"/>
                <a:sym typeface="Calibri"/>
              </a:rPr>
              <a:t>If the person is having a heart attack, you wouldn’t tell them to start exercising or to eat a healthier diet. </a:t>
            </a:r>
          </a:p>
          <a:p>
            <a:pPr marL="0" marR="0" lvl="0" indent="0" algn="l" rtl="0">
              <a:lnSpc>
                <a:spcPct val="100000"/>
              </a:lnSpc>
              <a:spcBef>
                <a:spcPts val="0"/>
              </a:spcBef>
              <a:spcAft>
                <a:spcPts val="0"/>
              </a:spcAft>
              <a:buClr>
                <a:schemeClr val="dk1"/>
              </a:buClr>
              <a:buSzPct val="25000"/>
              <a:buFont typeface="Calibri"/>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dirty="0">
                <a:solidFill>
                  <a:schemeClr val="dk1"/>
                </a:solidFill>
                <a:latin typeface="Calibri"/>
                <a:ea typeface="Calibri"/>
                <a:cs typeface="Calibri"/>
                <a:sym typeface="Calibri"/>
              </a:rPr>
              <a:t>If they are in crisis, what they need is to be heard and then led</a:t>
            </a:r>
            <a:r>
              <a:rPr lang="en-US" sz="1200" baseline="0" dirty="0">
                <a:solidFill>
                  <a:schemeClr val="dk1"/>
                </a:solidFill>
                <a:latin typeface="Calibri"/>
                <a:ea typeface="Calibri"/>
                <a:cs typeface="Calibri"/>
                <a:sym typeface="Calibri"/>
              </a:rPr>
              <a:t> to help</a:t>
            </a:r>
            <a:r>
              <a:rPr lang="en-US" sz="1200" dirty="0">
                <a:solidFill>
                  <a:schemeClr val="dk1"/>
                </a:solidFill>
                <a:latin typeface="Calibri"/>
                <a:ea typeface="Calibri"/>
                <a:cs typeface="Calibri"/>
                <a:sym typeface="Calibri"/>
              </a:rPr>
              <a:t>. Listen to their story, and offer to help them find a health professional. Help them take active steps toward keeping their environment safe.</a:t>
            </a:r>
            <a:endParaRPr lang="en-US" sz="1200" b="0" i="0" u="none" strike="noStrike" cap="none" baseline="0" dirty="0">
              <a:solidFill>
                <a:schemeClr val="dk1"/>
              </a:solidFill>
              <a:latin typeface="Calibri"/>
              <a:ea typeface="Calibri"/>
              <a:cs typeface="Calibri"/>
              <a:sym typeface="Calibri"/>
            </a:endParaRPr>
          </a:p>
        </p:txBody>
      </p:sp>
      <p:sp>
        <p:nvSpPr>
          <p:cNvPr id="395" name="Shape 39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1023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0" name="Shape 40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If you think they might make an attempt on their life soon:</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Calibri"/>
                <a:ea typeface="Calibri"/>
                <a:cs typeface="Calibri"/>
                <a:sym typeface="Calibri"/>
              </a:rPr>
              <a:t>Stay with them. Do not leave them alone. </a:t>
            </a:r>
            <a:r>
              <a:rPr lang="en-US" sz="1200" b="1" i="0" u="none" strike="noStrike" cap="none" baseline="0" dirty="0">
                <a:solidFill>
                  <a:schemeClr val="dk1"/>
                </a:solidFill>
                <a:latin typeface="Calibri"/>
                <a:ea typeface="Calibri"/>
                <a:cs typeface="Calibri"/>
                <a:sym typeface="Calibri"/>
              </a:rPr>
              <a:t>However, if the situation puts your own safety at-risk, leave the area </a:t>
            </a:r>
            <a:r>
              <a:rPr lang="en-US" sz="1200" b="1" i="0" u="sng" strike="noStrike" cap="none" baseline="0" dirty="0">
                <a:solidFill>
                  <a:schemeClr val="dk1"/>
                </a:solidFill>
                <a:latin typeface="Calibri"/>
                <a:ea typeface="Calibri"/>
                <a:cs typeface="Calibri"/>
                <a:sym typeface="Calibri"/>
              </a:rPr>
              <a:t>immediately</a:t>
            </a:r>
            <a:r>
              <a:rPr lang="en-US" sz="1200" b="1" i="0" u="none" strike="noStrike" cap="none" baseline="0" dirty="0">
                <a:solidFill>
                  <a:schemeClr val="dk1"/>
                </a:solidFill>
                <a:latin typeface="Calibri"/>
                <a:ea typeface="Calibri"/>
                <a:cs typeface="Calibri"/>
                <a:sym typeface="Calibri"/>
              </a:rPr>
              <a:t> and call 911. </a:t>
            </a: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Help them remove lethal means, or remove themselves from the potentially dangerous area.</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Escort them to mental health services or an emergency room.</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401" name="Shape 40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3858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latin typeface="Calibri"/>
                <a:ea typeface="Calibri"/>
                <a:cs typeface="Calibri"/>
                <a:sym typeface="Calibri"/>
              </a:rPr>
              <a:t>Despite its complexity</a:t>
            </a:r>
            <a:r>
              <a:rPr lang="en-US" sz="1200" b="0" i="1" u="none" strike="noStrike" cap="none" baseline="0" dirty="0">
                <a:latin typeface="Calibri"/>
                <a:ea typeface="Calibri"/>
                <a:cs typeface="Calibri"/>
                <a:sym typeface="Calibri"/>
              </a:rPr>
              <a:t>, </a:t>
            </a:r>
            <a:r>
              <a:rPr lang="en-US" sz="1200" b="1" i="0" u="none" strike="noStrike" cap="none" baseline="0" dirty="0">
                <a:latin typeface="Calibri"/>
                <a:ea typeface="Calibri"/>
                <a:cs typeface="Calibri"/>
                <a:sym typeface="Calibri"/>
              </a:rPr>
              <a:t>suicide can be prevented. </a:t>
            </a:r>
          </a:p>
          <a:p>
            <a:pPr marL="0" marR="0" lvl="0" indent="0" algn="l" rtl="0">
              <a:spcBef>
                <a:spcPts val="0"/>
              </a:spcBef>
              <a:buSzPct val="25000"/>
              <a:buNone/>
            </a:pPr>
            <a:endParaRPr lang="en-US" sz="1200" b="1" i="0" u="none" strike="noStrike" cap="none" baseline="0" dirty="0">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latin typeface="Calibri"/>
                <a:ea typeface="Calibri"/>
                <a:cs typeface="Calibri"/>
                <a:sym typeface="Calibri"/>
              </a:rPr>
              <a:t>Just like there are warning signs and risk factors for other health crises like cardiac arrest, we can learn the warning signs and risk factors that can help us to prevent people from dying by suicide. </a:t>
            </a:r>
          </a:p>
          <a:p>
            <a:pPr marL="0" marR="0" lvl="0" indent="0" algn="l" rtl="0">
              <a:spcBef>
                <a:spcPts val="0"/>
              </a:spcBef>
              <a:buSzPct val="25000"/>
              <a:buNone/>
            </a:pPr>
            <a:endParaRPr lang="en-US" sz="1200" b="0" i="0" u="none" strike="noStrike" cap="none" baseline="0" dirty="0">
              <a:latin typeface="Calibri"/>
              <a:ea typeface="Calibri"/>
              <a:cs typeface="Calibri"/>
              <a:sym typeface="Calibri"/>
            </a:endParaRPr>
          </a:p>
          <a:p>
            <a:pPr marL="0" marR="0" lvl="0" indent="0" algn="l" rtl="0">
              <a:spcBef>
                <a:spcPts val="0"/>
              </a:spcBef>
              <a:buSzPct val="25000"/>
              <a:buNone/>
            </a:pPr>
            <a:r>
              <a:rPr lang="en-US" b="0" baseline="0" dirty="0">
                <a:latin typeface="Calibri"/>
                <a:ea typeface="Calibri"/>
                <a:cs typeface="Calibri"/>
                <a:sym typeface="Calibri"/>
              </a:rPr>
              <a:t>As </a:t>
            </a:r>
            <a:r>
              <a:rPr lang="en-US" b="0" dirty="0">
                <a:latin typeface="Calibri"/>
                <a:ea typeface="Calibri"/>
                <a:cs typeface="Calibri"/>
                <a:sym typeface="Calibri"/>
              </a:rPr>
              <a:t>with other health issues, time can be a critical and life saving measure. Typically, a life can be saved if you </a:t>
            </a:r>
            <a:r>
              <a:rPr lang="en-US" b="1" dirty="0">
                <a:latin typeface="Calibri"/>
                <a:ea typeface="Calibri"/>
                <a:cs typeface="Calibri"/>
                <a:sym typeface="Calibri"/>
              </a:rPr>
              <a:t>allow time </a:t>
            </a:r>
            <a:r>
              <a:rPr lang="en-US" b="0" dirty="0">
                <a:latin typeface="Calibri"/>
                <a:ea typeface="Calibri"/>
                <a:cs typeface="Calibri"/>
                <a:sym typeface="Calibri"/>
              </a:rPr>
              <a:t>for the person’s suicide risk to subside or to get through that period of distress, and to get mental health help. To prevent suicide, we need to identify persons who may be suicidal as well as take an active role in connecting them to help before they take action to end their lives.</a:t>
            </a:r>
            <a:endParaRPr lang="en-US" sz="1200" b="0" i="0" u="none" strike="noStrike" cap="none" baseline="0" dirty="0">
              <a:latin typeface="Calibri"/>
              <a:ea typeface="Calibri"/>
              <a:cs typeface="Calibri"/>
              <a:sym typeface="Calibri"/>
            </a:endParaRPr>
          </a:p>
        </p:txBody>
      </p:sp>
      <p:sp>
        <p:nvSpPr>
          <p:cNvPr id="137" name="Shape 13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6882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6" name="Shape 40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Help them to call the Lifeline, or call the Lifeline yourself and a trained counselor will tell you what you should do to help the person in distress. If they</a:t>
            </a:r>
            <a:r>
              <a:rPr lang="en-US" baseline="0" dirty="0">
                <a:solidFill>
                  <a:schemeClr val="dk1"/>
                </a:solidFill>
                <a:latin typeface="Calibri"/>
                <a:ea typeface="Calibri"/>
                <a:cs typeface="Calibri"/>
                <a:sym typeface="Calibri"/>
              </a:rPr>
              <a:t> don’t feel comfortable speaking to a counselor on the phone, they can also text TALK to the Crisis Text Line at 741741.</a:t>
            </a:r>
            <a:r>
              <a:rPr lang="en-US" dirty="0">
                <a:solidFill>
                  <a:schemeClr val="dk1"/>
                </a:solidFill>
                <a:latin typeface="Calibri"/>
                <a:ea typeface="Calibri"/>
                <a:cs typeface="Calibri"/>
                <a:sym typeface="Calibri"/>
              </a:rPr>
              <a:t> </a:t>
            </a:r>
          </a:p>
          <a:p>
            <a:pPr>
              <a:buSzPct val="25000"/>
            </a:pPr>
            <a:endParaRPr lang="en-US" dirty="0">
              <a:solidFill>
                <a:schemeClr val="dk1"/>
              </a:solidFill>
              <a:latin typeface="Calibri"/>
              <a:ea typeface="Calibri"/>
              <a:cs typeface="Calibri"/>
              <a:sym typeface="Calibri"/>
            </a:endParaRPr>
          </a:p>
          <a:p>
            <a:pPr>
              <a:buSzPct val="25000"/>
            </a:pPr>
            <a:r>
              <a:rPr lang="en-US" dirty="0">
                <a:solidFill>
                  <a:schemeClr val="dk1"/>
                </a:solidFill>
                <a:latin typeface="Calibri"/>
                <a:ea typeface="Calibri"/>
                <a:cs typeface="Calibri"/>
                <a:sym typeface="Calibri"/>
              </a:rPr>
              <a:t>[ASK AUDIENCE TO TAKE OUT THEIR PHONES]</a:t>
            </a:r>
          </a:p>
          <a:p>
            <a:endParaRPr lang="en-US"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Now would be a great time to take out your phones, and add both the Lifeline and Crisis Text Line as contacts. Even if you never use these</a:t>
            </a:r>
            <a:r>
              <a:rPr lang="en-US" baseline="0" dirty="0">
                <a:solidFill>
                  <a:schemeClr val="dk1"/>
                </a:solidFill>
                <a:latin typeface="Calibri"/>
                <a:ea typeface="Calibri"/>
                <a:cs typeface="Calibri"/>
                <a:sym typeface="Calibri"/>
              </a:rPr>
              <a:t> resources</a:t>
            </a:r>
            <a:r>
              <a:rPr lang="en-US" dirty="0">
                <a:solidFill>
                  <a:schemeClr val="dk1"/>
                </a:solidFill>
                <a:latin typeface="Calibri"/>
                <a:ea typeface="Calibri"/>
                <a:cs typeface="Calibri"/>
                <a:sym typeface="Calibri"/>
              </a:rPr>
              <a:t> for yourself, you may need them to help a friend. They’re both open.</a:t>
            </a:r>
            <a:r>
              <a:rPr lang="en-US" baseline="0" dirty="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24/7, 365.</a:t>
            </a:r>
            <a:endParaRPr lang="en-US" sz="1200" b="0" i="0" u="none" strike="noStrike" cap="none" baseline="0" dirty="0">
              <a:solidFill>
                <a:schemeClr val="dk1"/>
              </a:solidFill>
              <a:latin typeface="Calibri"/>
              <a:ea typeface="Calibri"/>
              <a:cs typeface="Calibri"/>
              <a:sym typeface="Calibri"/>
            </a:endParaRPr>
          </a:p>
        </p:txBody>
      </p:sp>
      <p:sp>
        <p:nvSpPr>
          <p:cNvPr id="407" name="Shape 40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50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4861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2" name="Shape 412"/>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0" i="0" u="none" strike="noStrike" cap="none" baseline="0" dirty="0">
                <a:solidFill>
                  <a:schemeClr val="dk1"/>
                </a:solidFill>
                <a:latin typeface="Calibri"/>
                <a:ea typeface="Calibri"/>
                <a:cs typeface="Calibri"/>
                <a:sym typeface="Calibri"/>
              </a:rPr>
              <a:t>If it’s an emergency, </a:t>
            </a:r>
            <a:r>
              <a:rPr lang="en-US" sz="3200" b="1" i="0" u="none" strike="noStrike" cap="none" baseline="0" dirty="0">
                <a:solidFill>
                  <a:schemeClr val="dk1"/>
                </a:solidFill>
                <a:latin typeface="Calibri"/>
                <a:ea typeface="Calibri"/>
                <a:cs typeface="Calibri"/>
                <a:sym typeface="Calibri"/>
              </a:rPr>
              <a:t>such as a suicide attempt in progress, </a:t>
            </a:r>
            <a:r>
              <a:rPr lang="en-US" sz="3200" b="0" i="0" u="none" strike="noStrike" cap="none" baseline="0" dirty="0">
                <a:solidFill>
                  <a:schemeClr val="dk1"/>
                </a:solidFill>
                <a:latin typeface="Calibri"/>
                <a:ea typeface="Calibri"/>
                <a:cs typeface="Calibri"/>
                <a:sym typeface="Calibri"/>
              </a:rPr>
              <a:t>call 911.</a:t>
            </a:r>
          </a:p>
        </p:txBody>
      </p:sp>
      <p:sp>
        <p:nvSpPr>
          <p:cNvPr id="413" name="Shape 413"/>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51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800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8" name="Shape 41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Together we can create a culture that’s smart about mental health. We’ll save lives, and vastly improve the lives of many more.</a:t>
            </a:r>
          </a:p>
        </p:txBody>
      </p:sp>
      <p:sp>
        <p:nvSpPr>
          <p:cNvPr id="419" name="Shape 41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52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764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4" name="Shape 42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You can learn more at afsp.org, or by following us on Facebook, Twitter, and Instagram using the handle @</a:t>
            </a:r>
            <a:r>
              <a:rPr lang="en-US" sz="1200" b="0" i="0" u="none" strike="noStrike" cap="none" baseline="0" dirty="0" err="1">
                <a:solidFill>
                  <a:schemeClr val="dk1"/>
                </a:solidFill>
                <a:latin typeface="Calibri"/>
                <a:ea typeface="Calibri"/>
                <a:cs typeface="Calibri"/>
                <a:sym typeface="Calibri"/>
              </a:rPr>
              <a:t>afspnational</a:t>
            </a:r>
            <a:r>
              <a:rPr lang="en-US" sz="1200" b="0" i="0" u="none" strike="noStrike" cap="none" baseline="0" dirty="0">
                <a:solidFill>
                  <a:schemeClr val="dk1"/>
                </a:solidFill>
                <a:latin typeface="Calibri"/>
                <a:ea typeface="Calibri"/>
                <a:cs typeface="Calibri"/>
                <a:sym typeface="Calibri"/>
              </a:rPr>
              <a:t>.</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[If you have a personal connection to suicide, you have the option of taking no more than two minutes to share your story here. Please review AFSP’s “Speaking Out About Suicide” resource.]</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chemeClr val="dk1"/>
                </a:solidFill>
                <a:latin typeface="Calibri"/>
                <a:ea typeface="Calibri"/>
                <a:cs typeface="Calibri"/>
                <a:sym typeface="Calibri"/>
              </a:rPr>
              <a:t>Thank you for listening.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If you have any questions about our local chapter, our current initiatives, and how you can get involved, please see me after the presentation concludes. Again, thank you for being here today. Together we can save lives.</a:t>
            </a:r>
          </a:p>
        </p:txBody>
      </p:sp>
      <p:sp>
        <p:nvSpPr>
          <p:cNvPr id="425" name="Shape 42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57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2279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In addition to mental health conditions, there are many other factors that increase risk as well.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We’ve learned that the brains of people who die by suicide differ from those who die from other causes in terms of structure and function, specifically in the areas related to stress response and impulse-control.</a:t>
            </a:r>
          </a:p>
        </p:txBody>
      </p:sp>
      <p:sp>
        <p:nvSpPr>
          <p:cNvPr id="215" name="Shape 21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59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5641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One of the many important things we have learned from research is about the perspective of a suicidal person.  </a:t>
            </a:r>
          </a:p>
          <a:p>
            <a:pPr marL="0" marR="0" lvl="0" indent="0" algn="l" rtl="0">
              <a:spcBef>
                <a:spcPts val="0"/>
              </a:spcBef>
              <a:buNone/>
            </a:pPr>
            <a:endParaRPr lang="en-US" sz="800" b="1"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That a crisis point has been reached.</a:t>
            </a:r>
          </a:p>
          <a:p>
            <a:pPr marL="0" marR="0" lvl="0" indent="0" algn="l" rtl="0">
              <a:spcBef>
                <a:spcPts val="0"/>
              </a:spcBef>
              <a:buNone/>
            </a:pPr>
            <a:endParaRPr lang="en-US" sz="8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For a suicidal person, the pain seems unbearable, whether it’s emotional pain, physical pain or sometimes both.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For a moment, I’d like you to think back to the most physically painful experience of your life. </a:t>
            </a:r>
            <a:r>
              <a:rPr lang="en-US" sz="1200" b="0" i="0" u="none" strike="noStrike" cap="none" baseline="0" dirty="0">
                <a:solidFill>
                  <a:schemeClr val="dk1"/>
                </a:solidFill>
                <a:latin typeface="Calibri"/>
                <a:ea typeface="Calibri"/>
                <a:cs typeface="Calibri"/>
                <a:sym typeface="Calibri"/>
              </a:rPr>
              <a:t>At that moment, would you have been able to give someone clear and accurate directions to your house? Probably not.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The pain makes ordinary thinking nearly impossible.</a:t>
            </a:r>
          </a:p>
          <a:p>
            <a:pPr marL="0" marR="0" lvl="0" indent="0" algn="l" rtl="0">
              <a:spcBef>
                <a:spcPts val="0"/>
              </a:spcBef>
              <a:buNone/>
            </a:pPr>
            <a:endParaRPr lang="en-US" sz="8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Calibri"/>
                <a:ea typeface="Calibri"/>
                <a:cs typeface="Calibri"/>
                <a:sym typeface="Calibri"/>
              </a:rPr>
              <a:t>For a suicidal person, thinking becomes constricted at that moment of crisis — a state of intense tunnel vision where other options seem unavailable.  Someone who considers suicide cannot foresee a time when that unbearable pain will end. </a:t>
            </a:r>
          </a:p>
          <a:p>
            <a:pPr marL="0" marR="0" lvl="0" indent="0" algn="l" rtl="0">
              <a:spcBef>
                <a:spcPts val="0"/>
              </a:spcBef>
              <a:buSzPct val="25000"/>
              <a:buNone/>
            </a:pPr>
            <a:endParaRPr lang="en-US" sz="800" b="1"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Understanding the perspective of the suicidal person has also helped us to learn that suicidal feelings are often temporary.  </a:t>
            </a:r>
            <a:r>
              <a:rPr lang="en-US" sz="1200" b="0" i="0" u="none" strike="noStrike" cap="none" baseline="0" dirty="0">
                <a:solidFill>
                  <a:schemeClr val="dk1"/>
                </a:solidFill>
                <a:latin typeface="Calibri"/>
                <a:ea typeface="Calibri"/>
                <a:cs typeface="Calibri"/>
                <a:sym typeface="Calibri"/>
              </a:rPr>
              <a:t>They can come on intensely and can sometimes pass in minutes or hours. Keeping people safe and helping them feel supported can get them through those critical moments.</a:t>
            </a:r>
          </a:p>
          <a:p>
            <a:pPr marL="0" marR="0" lvl="0" indent="0" algn="l" rtl="0">
              <a:spcBef>
                <a:spcPts val="0"/>
              </a:spcBef>
              <a:buSzPct val="25000"/>
              <a:buNone/>
            </a:pPr>
            <a:endParaRPr lang="en-US" sz="800" b="1"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There is evidence that putting </a:t>
            </a:r>
            <a:r>
              <a:rPr lang="en-US" sz="1200" b="1" i="0" u="none" strike="noStrike" cap="none" baseline="0" dirty="0">
                <a:solidFill>
                  <a:schemeClr val="dk1"/>
                </a:solidFill>
                <a:latin typeface="Calibri"/>
                <a:ea typeface="Calibri"/>
                <a:cs typeface="Calibri"/>
                <a:sym typeface="Calibri"/>
              </a:rPr>
              <a:t>time and distance </a:t>
            </a:r>
            <a:r>
              <a:rPr lang="en-US" sz="1200" b="0" i="0" u="none" strike="noStrike" cap="none" baseline="0" dirty="0">
                <a:solidFill>
                  <a:schemeClr val="dk1"/>
                </a:solidFill>
                <a:latin typeface="Calibri"/>
                <a:ea typeface="Calibri"/>
                <a:cs typeface="Calibri"/>
                <a:sym typeface="Calibri"/>
              </a:rPr>
              <a:t>between an individual who is suicidal and the means to take their life can be a life saving action. This is why it is so important that we take steps when we know someone is struggling to help keep them safe.</a:t>
            </a:r>
          </a:p>
        </p:txBody>
      </p:sp>
      <p:sp>
        <p:nvSpPr>
          <p:cNvPr id="227" name="Shape 22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60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5464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6" name="Shape 19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One of the main questions research explores is: why do people take their own lives?</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a:buSzPct val="25000"/>
            </a:pPr>
            <a:r>
              <a:rPr lang="en-US" sz="1200" b="0" i="0" u="none" strike="noStrike" cap="none" baseline="0" dirty="0">
                <a:solidFill>
                  <a:schemeClr val="dk1"/>
                </a:solidFill>
                <a:latin typeface="Calibri"/>
                <a:ea typeface="Calibri"/>
                <a:cs typeface="Calibri"/>
                <a:sym typeface="Calibri"/>
              </a:rPr>
              <a:t>Through research we have learned that there is no single cause for suicide.  </a:t>
            </a:r>
            <a:r>
              <a:rPr lang="en-US" dirty="0">
                <a:solidFill>
                  <a:schemeClr val="dk1"/>
                </a:solidFill>
                <a:latin typeface="Calibri"/>
                <a:ea typeface="Calibri"/>
                <a:cs typeface="Calibri"/>
                <a:sym typeface="Calibri"/>
              </a:rPr>
              <a:t>Suicide most often occurs when several stressors and health issues converge to create an experience of hopelessness and despair.</a:t>
            </a:r>
            <a:endParaRPr lang="en-US" sz="1200" b="0" i="0" u="none" strike="noStrike" cap="none" baseline="0" dirty="0">
              <a:solidFill>
                <a:schemeClr val="dk1"/>
              </a:solidFill>
              <a:latin typeface="Calibri"/>
              <a:ea typeface="Calibri"/>
              <a:cs typeface="Calibri"/>
              <a:sym typeface="Calibri"/>
            </a:endParaRPr>
          </a:p>
        </p:txBody>
      </p:sp>
      <p:sp>
        <p:nvSpPr>
          <p:cNvPr id="197" name="Shape 19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61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0560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Research has consistently shown that the large majority of people who die by suicide have a mental health condition at the time of their death.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It may or may not have been diagnosed or adequately treated.</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p:txBody>
      </p:sp>
      <p:sp>
        <p:nvSpPr>
          <p:cNvPr id="203" name="Shape 203"/>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62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55809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That said, research has also made clear that mental health conditions cannot be the whole story. </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Mental health conditions are common, and the vast majority of people who suffer from these illnesses do not die by suicide.</a:t>
            </a:r>
          </a:p>
        </p:txBody>
      </p:sp>
      <p:sp>
        <p:nvSpPr>
          <p:cNvPr id="209" name="Shape 20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63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45516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We’ve also learned that most people who are suicidal are ambivalent about taking their life: part of them wants to live, part of them wants to die.</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This research has informed key strategies in suicide prevention that involve engaging the part of the person that wants to stay alive and helping to create distance from the part of them that wants to die.</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One way we do that is to help the person connect with reasons for living while at the same time, decreasing the visibility and presence of things around them that may facilitate their desire to die.</a:t>
            </a:r>
          </a:p>
        </p:txBody>
      </p:sp>
      <p:sp>
        <p:nvSpPr>
          <p:cNvPr id="221" name="Shape 22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64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9228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accent1"/>
              </a:buClr>
              <a:buSzPct val="25000"/>
              <a:buFont typeface="Calibri"/>
              <a:buNone/>
              <a:tabLst/>
              <a:defRPr/>
            </a:pPr>
            <a:r>
              <a:rPr lang="en-US" sz="1200" b="0" i="0" u="none" strike="noStrike" cap="none" baseline="0" dirty="0">
                <a:ea typeface="Calibri"/>
                <a:cs typeface="Calibri"/>
                <a:sym typeface="Calibri"/>
              </a:rPr>
              <a:t>So let’s establish a baseline of shared language on this topic.  </a:t>
            </a:r>
          </a:p>
          <a:p>
            <a:pPr marL="0" marR="0" lvl="0" indent="0" algn="l" defTabSz="914400" rtl="0" eaLnBrk="1" fontAlgn="auto" latinLnBrk="0" hangingPunct="1">
              <a:lnSpc>
                <a:spcPct val="100000"/>
              </a:lnSpc>
              <a:spcBef>
                <a:spcPts val="0"/>
              </a:spcBef>
              <a:spcAft>
                <a:spcPts val="0"/>
              </a:spcAft>
              <a:buClr>
                <a:schemeClr val="accent1"/>
              </a:buClr>
              <a:buSzPct val="25000"/>
              <a:buFont typeface="Calibri"/>
              <a:buNone/>
              <a:tabLst/>
              <a:defRPr/>
            </a:pPr>
            <a:endParaRPr lang="en-US" sz="1200" b="0" i="0" u="none" strike="noStrike" cap="none" baseline="0" dirty="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accent1"/>
              </a:buClr>
              <a:buSzPct val="25000"/>
              <a:buFont typeface="Calibri"/>
              <a:buNone/>
              <a:tabLst/>
              <a:defRPr/>
            </a:pPr>
            <a:r>
              <a:rPr lang="en-US" sz="1200" b="0" i="0" u="none" strike="noStrike" cap="none" baseline="0" dirty="0">
                <a:ea typeface="Calibri"/>
                <a:cs typeface="Calibri"/>
                <a:sym typeface="Calibri"/>
              </a:rPr>
              <a:t>We avoid using the phrase “committed suicide” as it can have a negative connotation.  Instead, we encourage the phrases “died by suicide”, “</a:t>
            </a:r>
            <a:r>
              <a:rPr lang="en-US" sz="1200" dirty="0">
                <a:ea typeface="Calibri"/>
                <a:cs typeface="Calibri"/>
                <a:sym typeface="Calibri"/>
              </a:rPr>
              <a:t>ended his/her</a:t>
            </a:r>
            <a:r>
              <a:rPr lang="en-US" sz="1200" b="0" i="0" u="none" strike="noStrike" cap="none" baseline="0" dirty="0">
                <a:ea typeface="Calibri"/>
                <a:cs typeface="Calibri"/>
                <a:sym typeface="Calibri"/>
              </a:rPr>
              <a:t> life” or “killed himself/herself.” </a:t>
            </a:r>
          </a:p>
          <a:p>
            <a:pPr marL="0" marR="0" lvl="0" indent="0" algn="l" defTabSz="914400" rtl="0" eaLnBrk="1" fontAlgn="auto" latinLnBrk="0" hangingPunct="1">
              <a:lnSpc>
                <a:spcPct val="100000"/>
              </a:lnSpc>
              <a:spcBef>
                <a:spcPts val="0"/>
              </a:spcBef>
              <a:spcAft>
                <a:spcPts val="0"/>
              </a:spcAft>
              <a:buClr>
                <a:schemeClr val="accent1"/>
              </a:buClr>
              <a:buSzPct val="25000"/>
              <a:buFont typeface="Calibri"/>
              <a:buNone/>
              <a:tabLst/>
              <a:defRPr/>
            </a:pPr>
            <a:endParaRPr lang="en-US" sz="1200" b="0" i="0" u="none" strike="noStrike" cap="none" baseline="0" dirty="0">
              <a:ea typeface="Calibri"/>
              <a:cs typeface="Calibri"/>
              <a:sym typeface="Calibri"/>
            </a:endParaRPr>
          </a:p>
          <a:p>
            <a:r>
              <a:rPr lang="en-US" sz="1200" kern="1200" dirty="0">
                <a:effectLst/>
              </a:rPr>
              <a:t>When talking about suicide and suicide attempts, we avoid referring to suicide attempts as “failed” or “successful.” Not only is it unnecessary, these words imply</a:t>
            </a:r>
            <a:r>
              <a:rPr lang="en-US" sz="1200" kern="1200" baseline="0" dirty="0">
                <a:effectLst/>
              </a:rPr>
              <a:t> judgment. </a:t>
            </a:r>
            <a:r>
              <a:rPr lang="en-US" sz="1200" kern="1200" dirty="0">
                <a:effectLst/>
              </a:rPr>
              <a:t>Instead, we encourage the use of phrases such as “suicide attempt” “suicide” “death by suicide</a:t>
            </a:r>
            <a:r>
              <a:rPr lang="en-US" sz="1200" dirty="0"/>
              <a:t>.”</a:t>
            </a:r>
            <a:r>
              <a:rPr lang="en-US" sz="1200" kern="1200" dirty="0">
                <a:effectLst/>
              </a:rPr>
              <a:t>  </a:t>
            </a:r>
          </a:p>
          <a:p>
            <a:r>
              <a:rPr lang="en-US" sz="1200" kern="1200" dirty="0">
                <a:effectLst/>
              </a:rPr>
              <a:t> </a:t>
            </a:r>
          </a:p>
          <a:p>
            <a:r>
              <a:rPr lang="en-US" sz="1200" kern="1200" dirty="0">
                <a:effectLst/>
              </a:rPr>
              <a:t>Educating the public about suicide is critical for encouraging help-seeking, raising awareness of risk in vulnerable populations, and advocating for new interventions and prevention strategies for those at risk. When suicide is talked about safely and accurately, we can help reduce the likelihood of its occurrence. </a:t>
            </a:r>
            <a:endParaRPr lang="en-US" sz="1200" b="0" i="0" u="none" strike="noStrike" cap="none" baseline="0" dirty="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accent1"/>
              </a:buClr>
              <a:buSzPct val="25000"/>
              <a:buFont typeface="Arial" panose="020B0604020202020204" pitchFamily="34" charset="0"/>
              <a:buNone/>
              <a:tabLst/>
              <a:defRPr/>
            </a:pPr>
            <a:endParaRPr lang="en-US" sz="1200" b="0" i="0" u="none" strike="noStrike" cap="none" baseline="0" dirty="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accent1"/>
              </a:buClr>
              <a:buSzPct val="25000"/>
              <a:buFont typeface="Arial" panose="020B0604020202020204" pitchFamily="34" charset="0"/>
              <a:buNone/>
              <a:tabLst/>
              <a:defRPr/>
            </a:pPr>
            <a:r>
              <a:rPr lang="en-US" sz="1200" b="0" i="0" u="none" strike="noStrike" cap="none" baseline="0" dirty="0">
                <a:ea typeface="Calibri"/>
                <a:cs typeface="Calibri"/>
                <a:sym typeface="Calibri"/>
              </a:rPr>
              <a:t>We want to change how society understands mental health and suicide – because when we open up and connect, talk saves lives</a:t>
            </a:r>
            <a:r>
              <a:rPr lang="en-US" sz="1200" b="0" i="0" u="none" strike="noStrike" cap="none" baseline="0" dirty="0">
                <a:solidFill>
                  <a:srgbClr val="C00000"/>
                </a:solidFill>
                <a:ea typeface="Calibri"/>
                <a:cs typeface="Calibri"/>
                <a:sym typeface="Calibri"/>
              </a:rPr>
              <a:t>. </a:t>
            </a:r>
            <a:endParaRPr lang="en-US" sz="1200" b="0" i="0" u="none" strike="noStrike" cap="none" baseline="0" dirty="0">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8</a:t>
            </a:fld>
            <a:endParaRPr lang="en-US"/>
          </a:p>
        </p:txBody>
      </p:sp>
    </p:spTree>
    <p:extLst>
      <p:ext uri="{BB962C8B-B14F-4D97-AF65-F5344CB8AC3E}">
        <p14:creationId xmlns:p14="http://schemas.microsoft.com/office/powerpoint/2010/main" val="40092311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 first type of risk factors include health factors, such as biological and psychological medical conditions, the most significant of which are mental health conditions.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dirty="0">
                <a:solidFill>
                  <a:schemeClr val="dk1"/>
                </a:solidFill>
                <a:latin typeface="Calibri"/>
                <a:ea typeface="Calibri"/>
                <a:cs typeface="Calibri"/>
                <a:sym typeface="Calibri"/>
              </a:rPr>
              <a:t>As we said before, most people who die by suicide have an active mental health problem at the time of their death. </a:t>
            </a:r>
            <a:endParaRPr lang="en-US" b="1"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Depression is the most common mental health condition and the one that is most associated with suicide.</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Bipolar disorder is also shown to be high risk, although the disorder is less common than depression.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Because these conditions put a person at greater risk for suicide, detecting the presence of a mental health condition is critically important.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 best way to be sure, when you feel concerned or detect a possible change in you or your loved one’s mental health, is for the person at risk to seek a professional evaluation and effective treatment.</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solidFill>
                  <a:schemeClr val="dk1"/>
                </a:solidFill>
                <a:latin typeface="Calibri"/>
                <a:ea typeface="Calibri"/>
                <a:cs typeface="Calibri"/>
                <a:sym typeface="Calibri"/>
              </a:rPr>
              <a:t>Many people may not realize that their distress</a:t>
            </a:r>
            <a:r>
              <a:rPr lang="en-US" baseline="0" dirty="0">
                <a:solidFill>
                  <a:schemeClr val="dk1"/>
                </a:solidFill>
                <a:latin typeface="Calibri"/>
                <a:ea typeface="Calibri"/>
                <a:cs typeface="Calibri"/>
                <a:sym typeface="Calibri"/>
              </a:rPr>
              <a:t> has actually become a health problem. Providing information such as a crisis number or mental health resource to someone who is struggling can be a solid step in helping them connect to the help they need.</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aseline="0" dirty="0">
                <a:solidFill>
                  <a:schemeClr val="dk1"/>
                </a:solidFill>
                <a:latin typeface="Calibri"/>
                <a:ea typeface="Calibri"/>
                <a:cs typeface="Calibri"/>
                <a:sym typeface="Calibri"/>
              </a:rPr>
              <a:t>We will talk more about this later in the discussion when we directly address prevention. </a:t>
            </a:r>
            <a:endParaRPr lang="en-US" dirty="0">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65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77627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6" name="Shape 25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Mental health conditions are not the only health factors that are associated with suicide risk.</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Serious or chronic health conditions can increase risk, </a:t>
            </a:r>
            <a:r>
              <a:rPr lang="en-US" sz="1200" b="1" i="0" u="none" strike="noStrike" cap="none" baseline="0" dirty="0">
                <a:solidFill>
                  <a:schemeClr val="dk1"/>
                </a:solidFill>
                <a:latin typeface="Calibri"/>
                <a:ea typeface="Calibri"/>
                <a:cs typeface="Calibri"/>
                <a:sym typeface="Calibri"/>
              </a:rPr>
              <a:t>especially when the person also has mental health issues</a:t>
            </a:r>
            <a:r>
              <a:rPr lang="en-US" sz="1200" b="0" i="0" u="none" strike="noStrike" cap="none" baseline="0" dirty="0">
                <a:solidFill>
                  <a:schemeClr val="dk1"/>
                </a:solidFill>
                <a:latin typeface="Calibri"/>
                <a:ea typeface="Calibri"/>
                <a:cs typeface="Calibri"/>
                <a:sym typeface="Calibri"/>
              </a:rPr>
              <a:t>.</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Chronic pain and serious head injuries have also been found to increase suicide risk.</a:t>
            </a:r>
          </a:p>
        </p:txBody>
      </p:sp>
      <p:sp>
        <p:nvSpPr>
          <p:cNvPr id="257" name="Shape 25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66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5436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8" name="Shape 26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The second type of risk factors include </a:t>
            </a:r>
            <a:r>
              <a:rPr lang="en-US" b="1" dirty="0">
                <a:solidFill>
                  <a:schemeClr val="dk1"/>
                </a:solidFill>
                <a:latin typeface="Calibri"/>
                <a:ea typeface="Calibri"/>
                <a:cs typeface="Calibri"/>
                <a:sym typeface="Calibri"/>
              </a:rPr>
              <a:t>historical factors </a:t>
            </a:r>
            <a:r>
              <a:rPr lang="en-US" dirty="0">
                <a:solidFill>
                  <a:schemeClr val="dk1"/>
                </a:solidFill>
                <a:latin typeface="Calibri"/>
                <a:ea typeface="Calibri"/>
                <a:cs typeface="Calibri"/>
                <a:sym typeface="Calibri"/>
              </a:rPr>
              <a:t>such as a family history of suicide, a family history of mental health conditions, or past trauma such as sexual abuse or combat stress. </a:t>
            </a:r>
          </a:p>
          <a:p>
            <a:pPr>
              <a:buSzPct val="25000"/>
            </a:pPr>
            <a:endParaRPr lang="en-US" dirty="0">
              <a:solidFill>
                <a:schemeClr val="dk1"/>
              </a:solidFill>
              <a:latin typeface="Calibri"/>
              <a:ea typeface="Calibri"/>
              <a:cs typeface="Calibri"/>
              <a:sym typeface="Calibri"/>
            </a:endParaRPr>
          </a:p>
          <a:p>
            <a:pPr>
              <a:buSzPct val="25000"/>
            </a:pPr>
            <a:r>
              <a:rPr lang="en-US" dirty="0">
                <a:solidFill>
                  <a:schemeClr val="dk1"/>
                </a:solidFill>
                <a:latin typeface="Calibri"/>
                <a:ea typeface="Calibri"/>
                <a:cs typeface="Calibri"/>
                <a:sym typeface="Calibri"/>
              </a:rPr>
              <a:t>Research has also found that a history of childhood abuse can contribute to suicide risk.</a:t>
            </a:r>
          </a:p>
          <a:p>
            <a:pPr>
              <a:buSzPct val="25000"/>
            </a:pPr>
            <a:endParaRPr lang="en-US"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solidFill>
                  <a:schemeClr val="dk1"/>
                </a:solidFill>
                <a:latin typeface="Calibri"/>
                <a:ea typeface="Calibri"/>
                <a:cs typeface="Calibri"/>
                <a:sym typeface="Calibri"/>
              </a:rPr>
              <a:t>And while most people who attempt suicide do not go on to die by suicide, previous suicide attempts are also considered historical risk factors for suicide and also put a person at increased risk. </a:t>
            </a:r>
          </a:p>
          <a:p>
            <a:pPr>
              <a:buSzPct val="25000"/>
            </a:pPr>
            <a:endParaRPr lang="en-US" dirty="0">
              <a:solidFill>
                <a:schemeClr val="dk1"/>
              </a:solidFill>
              <a:latin typeface="Calibri"/>
              <a:ea typeface="Calibri"/>
              <a:cs typeface="Calibri"/>
              <a:sym typeface="Calibri"/>
            </a:endParaRPr>
          </a:p>
        </p:txBody>
      </p:sp>
      <p:sp>
        <p:nvSpPr>
          <p:cNvPr id="269" name="Shape 26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67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7106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2" name="Shape 262"/>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 third type of risk factors are </a:t>
            </a:r>
            <a:r>
              <a:rPr lang="en-US" sz="1200" b="1" i="0" u="none" strike="noStrike" cap="none" baseline="0" dirty="0">
                <a:solidFill>
                  <a:schemeClr val="dk1"/>
                </a:solidFill>
                <a:latin typeface="Calibri"/>
                <a:ea typeface="Calibri"/>
                <a:cs typeface="Calibri"/>
                <a:sym typeface="Calibri"/>
              </a:rPr>
              <a:t>environmental factors </a:t>
            </a:r>
            <a:r>
              <a:rPr lang="en-US" sz="1200" b="0" i="0" u="none" strike="noStrike" cap="none" baseline="0" dirty="0">
                <a:solidFill>
                  <a:schemeClr val="dk1"/>
                </a:solidFill>
                <a:latin typeface="Calibri"/>
                <a:ea typeface="Calibri"/>
                <a:cs typeface="Calibri"/>
                <a:sym typeface="Calibri"/>
              </a:rPr>
              <a:t>that involve the circumstances of a person’s life.</a:t>
            </a:r>
          </a:p>
          <a:p>
            <a:pPr marL="0" marR="0" lvl="0" indent="0" algn="l" rtl="0">
              <a:spcBef>
                <a:spcPts val="0"/>
              </a:spcBef>
              <a:buSzPct val="25000"/>
              <a:buNone/>
            </a:pPr>
            <a:endParaRPr lang="en-US" sz="1200" b="1"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Often, there are aspects of a person’s environment that can contribute to their overall level of risk. Let’s look at a few of the most common:</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Calibri"/>
                <a:ea typeface="Calibri"/>
                <a:cs typeface="Calibri"/>
                <a:sym typeface="Calibri"/>
              </a:rPr>
              <a:t>Having access to a way of killing oneself is referred to as access to lethal means. This includes having access to a variety of things, such as firearms, drugs, a bridge, a car, etc.</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Research has shown that contagion – the exposure to another person’s suicide, or to graphic or sensationalized accounts of suicide – especially among those with other risk factors, can increase a person’s risk of suicide. </a:t>
            </a:r>
          </a:p>
          <a:p>
            <a:pPr marL="0" marR="0" lvl="0" indent="0" algn="l" rtl="0">
              <a:spcBef>
                <a:spcPts val="0"/>
              </a:spcBef>
              <a:buSzPct val="25000"/>
              <a:buNone/>
            </a:pP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Prolonged stress may include harassment, bullying, relationship problems, legal problems</a:t>
            </a:r>
            <a:r>
              <a:rPr lang="en-US" sz="1200" b="0" i="1" u="none" strike="noStrike" cap="none" baseline="0" dirty="0">
                <a:solidFill>
                  <a:schemeClr val="dk1"/>
                </a:solidFill>
                <a:latin typeface="Calibri"/>
                <a:ea typeface="Calibri"/>
                <a:cs typeface="Calibri"/>
                <a:sym typeface="Calibri"/>
              </a:rPr>
              <a:t>, </a:t>
            </a:r>
            <a:r>
              <a:rPr lang="en-US" sz="1200" b="0" i="0" u="none" strike="noStrike" cap="none" baseline="0" dirty="0">
                <a:solidFill>
                  <a:schemeClr val="dk1"/>
                </a:solidFill>
                <a:latin typeface="Calibri"/>
                <a:ea typeface="Calibri"/>
                <a:cs typeface="Calibri"/>
                <a:sym typeface="Calibri"/>
              </a:rPr>
              <a:t>and unemployment.</a:t>
            </a:r>
          </a:p>
          <a:p>
            <a:pPr marL="0" marR="0" lvl="0" indent="0" algn="l" rtl="0">
              <a:spcBef>
                <a:spcPts val="0"/>
              </a:spcBef>
              <a:buSzPct val="25000"/>
              <a:buNone/>
            </a:pP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Stressful life events, which vary across the lifespan, include experiences like divorce, legal problems or job loss. </a:t>
            </a:r>
            <a:br>
              <a:rPr lang="en-US" sz="1200" b="0" i="0" u="none" strike="noStrike" cap="none" baseline="0" dirty="0">
                <a:solidFill>
                  <a:schemeClr val="dk1"/>
                </a:solidFill>
                <a:latin typeface="Calibri"/>
                <a:ea typeface="Calibri"/>
                <a:cs typeface="Calibri"/>
                <a:sym typeface="Calibri"/>
              </a:rPr>
            </a:br>
            <a:endParaRPr lang="en-US" sz="1200" b="0" i="0" u="none" strike="noStrike" cap="none" baseline="0" dirty="0">
              <a:solidFill>
                <a:schemeClr val="dk1"/>
              </a:solidFill>
              <a:latin typeface="Calibri"/>
              <a:ea typeface="Calibri"/>
              <a:cs typeface="Calibri"/>
              <a:sym typeface="Calibri"/>
            </a:endParaRPr>
          </a:p>
        </p:txBody>
      </p:sp>
      <p:sp>
        <p:nvSpPr>
          <p:cNvPr id="263" name="Shape 263"/>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68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9151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baseline="0" dirty="0">
                <a:solidFill>
                  <a:schemeClr val="dk1"/>
                </a:solidFill>
                <a:latin typeface="Calibri"/>
                <a:ea typeface="Calibri"/>
                <a:cs typeface="Calibri"/>
                <a:sym typeface="Calibri"/>
              </a:rPr>
              <a:t>To better understand suicide risk, here is an example of a set of risk factors that could converge in a person who is suicidal.</a:t>
            </a:r>
          </a:p>
          <a:p>
            <a:pPr marL="0" marR="0" lvl="0" indent="0" algn="l" rtl="0">
              <a:lnSpc>
                <a:spcPct val="100000"/>
              </a:lnSpc>
              <a:spcBef>
                <a:spcPts val="0"/>
              </a:spcBef>
              <a:spcAft>
                <a:spcPts val="0"/>
              </a:spcAft>
              <a:buClr>
                <a:schemeClr val="dk1"/>
              </a:buClr>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This example shows what is often the public perception of suicide. When someone dies by suicide, often the story only talks about the environmental factors. People see a life event, like a breakup, or bullying, or a job loss, and then they see the person die by suicide, so they might assume the person killed themselves </a:t>
            </a:r>
            <a:r>
              <a:rPr lang="en-US" sz="1200" b="0" i="1" u="none" strike="noStrike" cap="none" baseline="0" dirty="0">
                <a:solidFill>
                  <a:schemeClr val="dk1"/>
                </a:solidFill>
                <a:latin typeface="Calibri"/>
                <a:ea typeface="Calibri"/>
                <a:cs typeface="Calibri"/>
                <a:sym typeface="Calibri"/>
              </a:rPr>
              <a:t>because</a:t>
            </a:r>
            <a:r>
              <a:rPr lang="en-US" sz="1200" b="0" i="0" u="none" strike="noStrike" cap="none" baseline="0" dirty="0">
                <a:solidFill>
                  <a:schemeClr val="dk1"/>
                </a:solidFill>
                <a:latin typeface="Calibri"/>
                <a:ea typeface="Calibri"/>
                <a:cs typeface="Calibri"/>
                <a:sym typeface="Calibri"/>
              </a:rPr>
              <a:t> of that stressful life event. </a:t>
            </a:r>
          </a:p>
          <a:p>
            <a:pPr marL="0" marR="0" lvl="0" indent="0" algn="l" rtl="0">
              <a:spcBef>
                <a:spcPts val="0"/>
              </a:spcBef>
              <a:buSzPct val="25000"/>
              <a:buNone/>
            </a:pP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But that’s never the full story. What others don’t know is that the person who died may have had genetic risks for suicide. Maybe they were suffering from depression and anxiety disorders, and their work life had become increasingly stressful. Their underlying depression and anxiety could have made the situation at work even worse, or the work stress could have made their depression worse. Perhaps they’d also been drinking more than normal.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 key is that the combination of risk factors could have contributed to the suicide death.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Therefore, while a life event can play a precipitating role for suicidal behavior, without other underlying risk factors, life events</a:t>
            </a:r>
            <a:r>
              <a:rPr lang="en-US" sz="1200" b="1" i="0" u="none" strike="noStrike" cap="none" baseline="0" dirty="0">
                <a:solidFill>
                  <a:schemeClr val="dk1"/>
                </a:solidFill>
                <a:latin typeface="Calibri"/>
                <a:ea typeface="Calibri"/>
                <a:cs typeface="Calibri"/>
                <a:sym typeface="Calibri"/>
              </a:rPr>
              <a:t> alone </a:t>
            </a:r>
            <a:r>
              <a:rPr lang="en-US" sz="1200" b="0" i="0" u="none" strike="noStrike" cap="none" baseline="0" dirty="0">
                <a:solidFill>
                  <a:schemeClr val="dk1"/>
                </a:solidFill>
                <a:latin typeface="Calibri"/>
                <a:ea typeface="Calibri"/>
                <a:cs typeface="Calibri"/>
                <a:sym typeface="Calibri"/>
              </a:rPr>
              <a:t>aren’t thought to </a:t>
            </a:r>
            <a:r>
              <a:rPr lang="en-US" sz="1200" b="1" i="0" u="none" strike="noStrike" cap="none" baseline="0" dirty="0">
                <a:solidFill>
                  <a:schemeClr val="dk1"/>
                </a:solidFill>
                <a:latin typeface="Calibri"/>
                <a:ea typeface="Calibri"/>
                <a:cs typeface="Calibri"/>
                <a:sym typeface="Calibri"/>
              </a:rPr>
              <a:t>cause</a:t>
            </a:r>
            <a:r>
              <a:rPr lang="en-US" sz="1200" b="0" i="0" u="none" strike="noStrike" cap="none" baseline="0" dirty="0">
                <a:solidFill>
                  <a:schemeClr val="dk1"/>
                </a:solidFill>
                <a:latin typeface="Calibri"/>
                <a:ea typeface="Calibri"/>
                <a:cs typeface="Calibri"/>
                <a:sym typeface="Calibri"/>
              </a:rPr>
              <a:t> suicide.</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275" name="Shape 27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69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2270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Looking to the future, research will help us find the best ways to fight suicide.</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Research is looking for biomarkers — for example, something testable in a blood sample — that would help us to identify those at risk.</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A number of clinical treatments, like particular types of therapy, are effective for suicidal people and more need to be developed and studied. The good news is that, through research, we are learning more and more about what helps those who are in a suicidal crisis.</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a:buSzPct val="25000"/>
            </a:pPr>
            <a:r>
              <a:rPr lang="en-US" dirty="0">
                <a:solidFill>
                  <a:schemeClr val="dk1"/>
                </a:solidFill>
                <a:latin typeface="Calibri"/>
                <a:ea typeface="Calibri"/>
                <a:cs typeface="Calibri"/>
                <a:sym typeface="Calibri"/>
              </a:rPr>
              <a:t>Research can also help</a:t>
            </a:r>
            <a:r>
              <a:rPr lang="en-US" baseline="0" dirty="0">
                <a:solidFill>
                  <a:schemeClr val="dk1"/>
                </a:solidFill>
                <a:latin typeface="Calibri"/>
                <a:ea typeface="Calibri"/>
                <a:cs typeface="Calibri"/>
                <a:sym typeface="Calibri"/>
              </a:rPr>
              <a:t> us to identify the most effective interventions to reduce suicide rates and to reduce risk in those suffering from mental health conditions.</a:t>
            </a:r>
            <a:endParaRPr lang="en-US" dirty="0">
              <a:solidFill>
                <a:schemeClr val="dk1"/>
              </a:solidFill>
              <a:latin typeface="Calibri"/>
              <a:ea typeface="Calibri"/>
              <a:cs typeface="Calibri"/>
              <a:sym typeface="Calibri"/>
            </a:endParaRPr>
          </a:p>
        </p:txBody>
      </p:sp>
      <p:sp>
        <p:nvSpPr>
          <p:cNvPr id="233" name="Shape 233"/>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70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3315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2" name="Shape 322"/>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r>
              <a:rPr lang="en-US" baseline="0" dirty="0">
                <a:latin typeface="Calibri" panose="020F0502020204030204" pitchFamily="34" charset="0"/>
              </a:rPr>
              <a:t>In most cases, when a suicidal person doesn’t have current access to the means that has been on their mind, they don’t substitute with another method.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Therefore, a clear way to prevent suicide is to limit access to lethal means.</a:t>
            </a:r>
          </a:p>
          <a:p>
            <a:pPr marL="0" marR="0" lvl="0" indent="0" algn="l" rtl="0">
              <a:spcBef>
                <a:spcPts val="0"/>
              </a:spcBef>
              <a:buNone/>
            </a:pPr>
            <a:endParaRPr lang="en-US" sz="1200" b="1" i="0" u="none" strike="noStrike" cap="none" baseline="0" dirty="0">
              <a:solidFill>
                <a:schemeClr val="dk1"/>
              </a:solidFill>
              <a:latin typeface="Calibri"/>
              <a:ea typeface="Calibri"/>
              <a:cs typeface="Calibri"/>
              <a:sym typeface="Calibri"/>
            </a:endParaRPr>
          </a:p>
        </p:txBody>
      </p:sp>
      <p:sp>
        <p:nvSpPr>
          <p:cNvPr id="323" name="Shape 323"/>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71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01569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8" name="Shape 32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1" i="0" u="none" strike="noStrike" cap="none" baseline="0" dirty="0">
                <a:solidFill>
                  <a:schemeClr val="dk1"/>
                </a:solidFill>
                <a:latin typeface="Calibri"/>
                <a:ea typeface="Calibri"/>
                <a:cs typeface="Calibri"/>
                <a:sym typeface="Calibri"/>
              </a:rPr>
              <a:t>During a period of high risk, the safer their environment is, the better chance a suicidal person has of living through that crisis period. Suicide prevention research has looked at a number of ways to create safer environments.</a:t>
            </a:r>
          </a:p>
          <a:p>
            <a:pPr marL="0" marR="0" lvl="0" indent="0" algn="l" rtl="0">
              <a:spcBef>
                <a:spcPts val="0"/>
              </a:spcBef>
              <a:buSzPct val="25000"/>
              <a:buNone/>
            </a:pPr>
            <a:endParaRPr lang="en-US" sz="1200" b="0" i="0" u="none" strike="noStrike" cap="none" baseline="0" dirty="0">
              <a:solidFill>
                <a:schemeClr val="dk1"/>
              </a:solidFill>
              <a:latin typeface="Calibri" panose="020F0502020204030204" pitchFamily="34" charset="0"/>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Installing an inexpensive carbon monoxide sensor that would automatically shut cars off if carbon monoxide levels reach unsafe levels, would save lives.</a:t>
            </a:r>
          </a:p>
          <a:p>
            <a:pPr marL="0" marR="0" lvl="0" indent="0" algn="l" rtl="0">
              <a:spcBef>
                <a:spcPts val="0"/>
              </a:spcBef>
              <a:buNone/>
            </a:pPr>
            <a:endParaRPr lang="en-US" sz="1200" b="0" i="0" u="none" strike="noStrike" cap="none" baseline="0" dirty="0">
              <a:solidFill>
                <a:schemeClr val="dk1"/>
              </a:solidFill>
              <a:latin typeface="Calibri" panose="020F0502020204030204" pitchFamily="34" charset="0"/>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We’ve learned through research that installing barriers on bridges deters suicides and in many cases, bridge barriers actually lowered the suicide rate for the entire region.</a:t>
            </a:r>
          </a:p>
          <a:p>
            <a:pPr marL="0" marR="0" lvl="0" indent="0" algn="l" rtl="0">
              <a:spcBef>
                <a:spcPts val="0"/>
              </a:spcBef>
              <a:buSzPct val="25000"/>
              <a:buNone/>
            </a:pPr>
            <a:br>
              <a:rPr lang="en-US" sz="1200" b="0" i="0" u="none" strike="noStrike" cap="none" baseline="0" dirty="0">
                <a:solidFill>
                  <a:schemeClr val="dk1"/>
                </a:solidFill>
                <a:latin typeface="Calibri" panose="020F0502020204030204" pitchFamily="34" charset="0"/>
                <a:ea typeface="Calibri"/>
                <a:cs typeface="Calibri"/>
                <a:sym typeface="Calibri"/>
              </a:rPr>
            </a:br>
            <a:r>
              <a:rPr lang="en-US" sz="1200" b="0" i="0" u="none" strike="noStrike" cap="none" baseline="0" dirty="0">
                <a:solidFill>
                  <a:schemeClr val="dk1"/>
                </a:solidFill>
                <a:latin typeface="Calibri" panose="020F0502020204030204" pitchFamily="34" charset="0"/>
                <a:ea typeface="Calibri"/>
                <a:cs typeface="Calibri"/>
                <a:sym typeface="Calibri"/>
              </a:rPr>
              <a:t>Restricting access to potentially lethal medications reduces suicides and can be as simple as requiring lethal drugs to be sold in blister packaging.</a:t>
            </a:r>
          </a:p>
          <a:p>
            <a:pPr marL="0" marR="0" lvl="0" indent="0" algn="l" rtl="0">
              <a:spcBef>
                <a:spcPts val="0"/>
              </a:spcBef>
              <a:buNone/>
            </a:pPr>
            <a:endParaRPr lang="en-US" sz="1200" b="0" i="0" u="none" strike="noStrike" cap="none" baseline="0" dirty="0">
              <a:solidFill>
                <a:schemeClr val="dk1"/>
              </a:solidFill>
              <a:latin typeface="Calibri" panose="020F0502020204030204" pitchFamily="34" charset="0"/>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Firearm safety is critical to reducing suicide rates. In the United States, firearms are used in </a:t>
            </a:r>
            <a:r>
              <a:rPr lang="en-US" dirty="0">
                <a:solidFill>
                  <a:schemeClr val="dk1"/>
                </a:solidFill>
                <a:latin typeface="Calibri" panose="020F0502020204030204" pitchFamily="34" charset="0"/>
                <a:ea typeface="Calibri"/>
                <a:cs typeface="Calibri"/>
                <a:sym typeface="Calibri"/>
              </a:rPr>
              <a:t>roughly</a:t>
            </a:r>
            <a:r>
              <a:rPr lang="en-US" sz="1200" b="0" i="0" u="none" strike="noStrike" cap="none" baseline="0" dirty="0">
                <a:solidFill>
                  <a:schemeClr val="dk1"/>
                </a:solidFill>
                <a:latin typeface="Calibri" panose="020F0502020204030204" pitchFamily="34" charset="0"/>
                <a:ea typeface="Calibri"/>
                <a:cs typeface="Calibri"/>
                <a:sym typeface="Calibri"/>
              </a:rPr>
              <a:t> half of all suicides, making suicide prevention an important part of gun safety education.</a:t>
            </a:r>
          </a:p>
          <a:p>
            <a:pPr marL="0" marR="0" lvl="0" indent="0" algn="l" rtl="0">
              <a:spcBef>
                <a:spcPts val="0"/>
              </a:spcBef>
              <a:buSzPct val="25000"/>
              <a:buNone/>
            </a:pPr>
            <a:endParaRPr lang="en-US" sz="1200" b="0" i="0" u="none" strike="noStrike" cap="none" baseline="0" dirty="0">
              <a:solidFill>
                <a:schemeClr val="dk1"/>
              </a:solidFill>
              <a:latin typeface="Calibri" panose="020F0502020204030204" pitchFamily="34" charset="0"/>
              <a:ea typeface="Calibri"/>
              <a:cs typeface="Calibri"/>
              <a:sym typeface="Calibri"/>
            </a:endParaRPr>
          </a:p>
          <a:p>
            <a:pPr marL="0" marR="0" lvl="0" indent="0" algn="l" rtl="0">
              <a:spcBef>
                <a:spcPts val="0"/>
              </a:spcBef>
              <a:buSzPct val="25000"/>
              <a:buNone/>
            </a:pPr>
            <a:r>
              <a:rPr lang="en-US" sz="1200" b="0" kern="1200" dirty="0">
                <a:solidFill>
                  <a:schemeClr val="tx1"/>
                </a:solidFill>
                <a:effectLst/>
                <a:latin typeface="Calibri" panose="020F0502020204030204" pitchFamily="34" charset="0"/>
              </a:rPr>
              <a:t>As</a:t>
            </a:r>
            <a:r>
              <a:rPr lang="en-US" sz="1200" b="0" kern="1200" baseline="0" dirty="0">
                <a:solidFill>
                  <a:schemeClr val="tx1"/>
                </a:solidFill>
                <a:effectLst/>
                <a:latin typeface="Calibri" panose="020F0502020204030204" pitchFamily="34" charset="0"/>
              </a:rPr>
              <a:t> noted already and c</a:t>
            </a:r>
            <a:r>
              <a:rPr lang="en-US" sz="1200" b="0" kern="1200" dirty="0">
                <a:solidFill>
                  <a:schemeClr val="tx1"/>
                </a:solidFill>
                <a:effectLst/>
                <a:latin typeface="Calibri" panose="020F0502020204030204" pitchFamily="34" charset="0"/>
              </a:rPr>
              <a:t>ontrary to what you may think, when access to lethal means are limited, most people who are suicidal do not find other means; therefore, the suicide death does not occur in that moment, allowing more time for the person in crisis to get connected to help.</a:t>
            </a:r>
            <a:endParaRPr lang="en-US" sz="1200" b="0" i="0" u="none" strike="noStrike" cap="none" baseline="0" dirty="0">
              <a:solidFill>
                <a:schemeClr val="dk1"/>
              </a:solidFill>
              <a:latin typeface="Calibri" panose="020F0502020204030204" pitchFamily="34" charset="0"/>
              <a:ea typeface="Calibri"/>
              <a:cs typeface="Calibri"/>
              <a:sym typeface="Calibri"/>
            </a:endParaRPr>
          </a:p>
        </p:txBody>
      </p:sp>
      <p:sp>
        <p:nvSpPr>
          <p:cNvPr id="329" name="Shape 32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72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35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Suicide is a global problem.</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According to the World Health Organization, each year, over 800,000 people die by suicide worldwide.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While this is the most accurate data available, we estimate the numbers to be higher – as it is likely that suicide is underreported in many countries.  </a:t>
            </a:r>
          </a:p>
          <a:p>
            <a:pPr marL="0" marR="0" lvl="0" indent="0" algn="l" rtl="0">
              <a:spcBef>
                <a:spcPts val="0"/>
              </a:spcBef>
              <a:buSzPct val="25000"/>
              <a:buNone/>
            </a:pPr>
            <a:endParaRPr lang="en-US" sz="1200" b="1" i="0" u="none" strike="noStrike" cap="none" baseline="0" dirty="0">
              <a:solidFill>
                <a:schemeClr val="dk1"/>
              </a:solidFill>
              <a:latin typeface="Calibri"/>
              <a:ea typeface="Calibri"/>
              <a:cs typeface="Calibri"/>
              <a:sym typeface="Calibri"/>
            </a:endParaRPr>
          </a:p>
          <a:p>
            <a:pPr marL="285750" indent="-228600">
              <a:lnSpc>
                <a:spcPct val="90000"/>
              </a:lnSpc>
              <a:spcAft>
                <a:spcPts val="600"/>
              </a:spcAft>
              <a:buFont typeface="Arial" panose="020B0604020202020204" pitchFamily="34" charset="0"/>
              <a:buChar char="•"/>
            </a:pPr>
            <a:r>
              <a:rPr lang="en-US" sz="1200" kern="1200" dirty="0">
                <a:solidFill>
                  <a:schemeClr val="tx1"/>
                </a:solidFill>
                <a:latin typeface="+mn-lt"/>
                <a:ea typeface="+mn-ea"/>
                <a:cs typeface="+mn-cs"/>
              </a:rPr>
              <a:t>Suicide is highly prevalent. </a:t>
            </a:r>
          </a:p>
          <a:p>
            <a:pPr marL="285750" indent="-228600">
              <a:lnSpc>
                <a:spcPct val="90000"/>
              </a:lnSpc>
              <a:spcAft>
                <a:spcPts val="600"/>
              </a:spcAft>
              <a:buFont typeface="Arial" panose="020B0604020202020204" pitchFamily="34" charset="0"/>
              <a:buChar char="•"/>
            </a:pPr>
            <a:r>
              <a:rPr lang="en-US" sz="1200" kern="1200" dirty="0">
                <a:solidFill>
                  <a:schemeClr val="tx1"/>
                </a:solidFill>
                <a:latin typeface="+mn-lt"/>
                <a:ea typeface="+mn-ea"/>
                <a:cs typeface="+mn-cs"/>
              </a:rPr>
              <a:t>Suicide presents a major challenge to public health in the United States and worldwide. It contributes to premature death, morbidity, lost productivity, and health care costs. </a:t>
            </a:r>
          </a:p>
          <a:p>
            <a:pPr marL="285750" indent="-228600">
              <a:lnSpc>
                <a:spcPct val="90000"/>
              </a:lnSpc>
              <a:spcAft>
                <a:spcPts val="600"/>
              </a:spcAft>
              <a:buFont typeface="Arial" panose="020B0604020202020204" pitchFamily="34" charset="0"/>
              <a:buChar char="•"/>
            </a:pPr>
            <a:r>
              <a:rPr lang="en-US" sz="1200" kern="1200" dirty="0">
                <a:solidFill>
                  <a:schemeClr val="tx1"/>
                </a:solidFill>
                <a:latin typeface="+mn-lt"/>
                <a:ea typeface="+mn-ea"/>
                <a:cs typeface="+mn-cs"/>
              </a:rPr>
              <a:t>In 2015 (the most recent year of available death data), suicide was responsible for 44,193 deaths in the U.S., which is approximately one suicide every 12 minutes. </a:t>
            </a:r>
          </a:p>
          <a:p>
            <a:pPr marL="285750" indent="-228600">
              <a:lnSpc>
                <a:spcPct val="90000"/>
              </a:lnSpc>
              <a:spcAft>
                <a:spcPts val="600"/>
              </a:spcAft>
              <a:buFont typeface="Arial" panose="020B0604020202020204" pitchFamily="34" charset="0"/>
              <a:buChar char="•"/>
            </a:pPr>
            <a:r>
              <a:rPr lang="en-US" sz="1200" kern="1200" dirty="0">
                <a:solidFill>
                  <a:schemeClr val="tx1"/>
                </a:solidFill>
                <a:latin typeface="+mn-lt"/>
                <a:ea typeface="+mn-ea"/>
                <a:cs typeface="+mn-cs"/>
              </a:rPr>
              <a:t>In 2015, suicide ranked as the 10th leading cause of death and has been among the top 12 leading causes of death since 1975 in the U.S. </a:t>
            </a:r>
          </a:p>
          <a:p>
            <a:pPr marL="285750" indent="-228600">
              <a:lnSpc>
                <a:spcPct val="90000"/>
              </a:lnSpc>
              <a:spcAft>
                <a:spcPts val="600"/>
              </a:spcAft>
              <a:buFont typeface="Arial" panose="020B0604020202020204" pitchFamily="34" charset="0"/>
              <a:buChar char="•"/>
            </a:pPr>
            <a:r>
              <a:rPr lang="en-US" sz="1200" kern="1200" dirty="0">
                <a:solidFill>
                  <a:schemeClr val="tx1"/>
                </a:solidFill>
                <a:latin typeface="+mn-lt"/>
                <a:ea typeface="+mn-ea"/>
                <a:cs typeface="+mn-cs"/>
              </a:rPr>
              <a:t>Overall suicide rates increased 28% from 2000 to 2015.</a:t>
            </a:r>
          </a:p>
          <a:p>
            <a:pPr marL="285750" indent="-228600">
              <a:lnSpc>
                <a:spcPct val="90000"/>
              </a:lnSpc>
              <a:spcAft>
                <a:spcPts val="600"/>
              </a:spcAft>
              <a:buFont typeface="Arial" panose="020B0604020202020204" pitchFamily="34" charset="0"/>
              <a:buChar char="•"/>
            </a:pPr>
            <a:r>
              <a:rPr lang="en-US" sz="1200" kern="1200" dirty="0">
                <a:solidFill>
                  <a:schemeClr val="tx1"/>
                </a:solidFill>
                <a:latin typeface="+mn-lt"/>
                <a:ea typeface="+mn-ea"/>
                <a:cs typeface="+mn-cs"/>
              </a:rPr>
              <a:t>Suicide is a problem throughout the life span; it is the third leading cause of death for youth 10–14 years of age, the second leading cause of death among people 15–24 and 25–34 years of age; the fourth leading cause among people 35 to 44 years of age, the fifth leading cause among people ages 45–54 and eighth leading cause among people 55–64 years of age.6</a:t>
            </a:r>
          </a:p>
          <a:p>
            <a:pPr marL="0" marR="0" lvl="0" indent="0" algn="l" rtl="0">
              <a:spcBef>
                <a:spcPts val="0"/>
              </a:spcBef>
              <a:buSzPct val="25000"/>
              <a:buNone/>
            </a:pPr>
            <a:endParaRPr lang="en-US" sz="1200" b="1" i="0" u="none" strike="noStrike" cap="none" baseline="0"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5540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Officers transitioning to retirement or to another career. Among these officers, the separation from peer networks could potentially increase the risk of social isolation and suicide. Efforts that support the development of social connections—such as allowing officers to make use of departmental peer support programs post retirement—may potentially help protect these officers from suicide risk.16 More research is needed on the effectiveness of these approaches and on other ways to engage these officers, such as opportunities to volunteer with the department. n Military service members and veterans. Studies suggest that suicide rates are high among veterans and military service members.102, 103 Experts have also noted that some law enforcement officers who are former service members may have experienced more trauma than their peers who come from different backgrounds.104 n Female officers. Existing research suggests that female officers may be more likely than their male peers to experience depression, a risk factor for suicide.14, 39, 46 Social stressors may also differ. For example, day shifts may increase concerns with childcare and other family obligations. Some female officers may also experience a culture of sexism and bullying that provides limited support for women.23 More research is needed to understand the unique needs of female officers and how to best address those needs</a:t>
            </a:r>
          </a:p>
          <a:p>
            <a:endParaRPr lang="en-US" dirty="0"/>
          </a:p>
        </p:txBody>
      </p:sp>
      <p:sp>
        <p:nvSpPr>
          <p:cNvPr id="4" name="Slide Number Placeholder 3"/>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12</a:t>
            </a:fld>
            <a:endParaRPr lang="en-US"/>
          </a:p>
        </p:txBody>
      </p:sp>
    </p:spTree>
    <p:extLst>
      <p:ext uri="{BB962C8B-B14F-4D97-AF65-F5344CB8AC3E}">
        <p14:creationId xmlns:p14="http://schemas.microsoft.com/office/powerpoint/2010/main" val="2976427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algn="l"/>
            <a:r>
              <a:rPr lang="en-US" b="0" i="0" dirty="0">
                <a:solidFill>
                  <a:srgbClr val="666666"/>
                </a:solidFill>
                <a:effectLst/>
                <a:latin typeface="Open Sans"/>
              </a:rPr>
              <a:t>Also, recent population-based studies suggest that the reported rates of suicide attempts for high school students who identify as LGBT are two to seven times higher than rates among high school students who describe themselves as heterosexual.</a:t>
            </a:r>
            <a:r>
              <a:rPr lang="en-US" b="0" i="0" u="none" strike="noStrike" baseline="30000" dirty="0">
                <a:solidFill>
                  <a:srgbClr val="A81E22"/>
                </a:solidFill>
                <a:effectLst/>
                <a:latin typeface="Open Sans"/>
                <a:hlinkClick r:id="rId3"/>
              </a:rPr>
              <a:t>8</a:t>
            </a:r>
            <a:r>
              <a:rPr lang="en-US" b="0" i="0" dirty="0">
                <a:solidFill>
                  <a:srgbClr val="666666"/>
                </a:solidFill>
                <a:effectLst/>
                <a:latin typeface="Open Sans"/>
              </a:rPr>
              <a:t> LGBT youth are also twice as likely to have thoughts about suicide.</a:t>
            </a:r>
            <a:r>
              <a:rPr lang="en-US" b="0" i="0" u="none" strike="noStrike" baseline="30000" dirty="0">
                <a:solidFill>
                  <a:srgbClr val="A81E22"/>
                </a:solidFill>
                <a:effectLst/>
                <a:latin typeface="Open Sans"/>
                <a:hlinkClick r:id="rId3"/>
              </a:rPr>
              <a:t>9</a:t>
            </a:r>
            <a:r>
              <a:rPr lang="en-US" b="0" i="0" dirty="0">
                <a:solidFill>
                  <a:srgbClr val="666666"/>
                </a:solidFill>
                <a:effectLst/>
                <a:latin typeface="Open Sans"/>
              </a:rPr>
              <a:t> The 2009 Youth Risk Behavior Surveillance System found that during the 12 months before the survey was administered, across the sites evaluated,</a:t>
            </a:r>
          </a:p>
          <a:p>
            <a:pPr algn="l">
              <a:buFont typeface="Arial" panose="020B0604020202020204" pitchFamily="34" charset="0"/>
              <a:buChar char="•"/>
            </a:pPr>
            <a:r>
              <a:rPr lang="en-US" b="0" i="0" dirty="0">
                <a:solidFill>
                  <a:srgbClr val="666666"/>
                </a:solidFill>
                <a:effectLst/>
                <a:latin typeface="Open Sans"/>
              </a:rPr>
              <a:t>the percentage of students who reported having felt sad or hopeless ranged from 19.3 percent to 29.0 percent among heterosexual students, from 28.8 percent to 52.8 percent among lesbian and gay students, and from 47.2 percent to 62.9 percent among bisexual students;</a:t>
            </a:r>
          </a:p>
          <a:p>
            <a:pPr algn="l">
              <a:buFont typeface="Arial" panose="020B0604020202020204" pitchFamily="34" charset="0"/>
              <a:buChar char="•"/>
            </a:pPr>
            <a:r>
              <a:rPr lang="en-US" b="0" i="0" dirty="0">
                <a:solidFill>
                  <a:srgbClr val="666666"/>
                </a:solidFill>
                <a:effectLst/>
                <a:latin typeface="Open Sans"/>
              </a:rPr>
              <a:t>the percentage of students who seriously considered attempting suicide ranged from 9.9 percent to 13.2 percent for heterosexual students, but from 18.8 percent to 43.4 percent among lesbian and gay students; and</a:t>
            </a:r>
          </a:p>
          <a:p>
            <a:pPr algn="l">
              <a:buFont typeface="Arial" panose="020B0604020202020204" pitchFamily="34" charset="0"/>
              <a:buChar char="•"/>
            </a:pPr>
            <a:r>
              <a:rPr lang="en-US" b="0" i="0" dirty="0">
                <a:solidFill>
                  <a:srgbClr val="666666"/>
                </a:solidFill>
                <a:effectLst/>
                <a:latin typeface="Open Sans"/>
              </a:rPr>
              <a:t>the percentage of students who attempted suicide one or more times ranged from 3.8 percent to 9.6 percent among heterosexual students, but from 15.1 percent to 34.3 percent among lesbian and gay students.</a:t>
            </a:r>
            <a:r>
              <a:rPr lang="en-US" b="0" i="0" u="none" strike="noStrike" baseline="30000" dirty="0">
                <a:solidFill>
                  <a:srgbClr val="A81E22"/>
                </a:solidFill>
                <a:effectLst/>
                <a:latin typeface="Open Sans"/>
                <a:hlinkClick r:id="rId3"/>
              </a:rPr>
              <a:t>10</a:t>
            </a:r>
            <a:endParaRPr lang="en-US" b="0" i="0" dirty="0">
              <a:solidFill>
                <a:srgbClr val="666666"/>
              </a:solidFill>
              <a:effectLst/>
              <a:latin typeface="Open Sans"/>
            </a:endParaRPr>
          </a:p>
          <a:p>
            <a:endParaRPr lang="en-US" dirty="0"/>
          </a:p>
        </p:txBody>
      </p:sp>
      <p:sp>
        <p:nvSpPr>
          <p:cNvPr id="4" name="Slide Number Placeholder 3"/>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17</a:t>
            </a:fld>
            <a:endParaRPr lang="en-US"/>
          </a:p>
        </p:txBody>
      </p:sp>
    </p:spTree>
    <p:extLst>
      <p:ext uri="{BB962C8B-B14F-4D97-AF65-F5344CB8AC3E}">
        <p14:creationId xmlns:p14="http://schemas.microsoft.com/office/powerpoint/2010/main" val="1493118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So let’s move on to research.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Only in the past several decades have scientists been studying suicide. Research is shedding light on many critical areas, and we still have more to learn.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This section provides and overview of suicide prevention research, key research findings, and future goals in the field.  </a:t>
            </a:r>
          </a:p>
        </p:txBody>
      </p:sp>
      <p:sp>
        <p:nvSpPr>
          <p:cNvPr id="191" name="Shape 19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24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7587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Risk factors are defined as characteristics or conditions that increase the chance a person may take their life.</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Risk factors are important to know to understand the big picture of someone who is considering suicide.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Just like someone who is at risk for heart disease because of high blood pressure, or a history of heart disease in the family, some people are at higher risk for suicide than others.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 main risk factors, shown here, can be grouped into </a:t>
            </a:r>
            <a:r>
              <a:rPr lang="en-US" sz="1200" b="1" i="0" u="none" strike="noStrike" cap="none" baseline="0" dirty="0">
                <a:solidFill>
                  <a:schemeClr val="dk1"/>
                </a:solidFill>
                <a:latin typeface="Calibri"/>
                <a:ea typeface="Calibri"/>
                <a:cs typeface="Calibri"/>
                <a:sym typeface="Calibri"/>
              </a:rPr>
              <a:t>three categories</a:t>
            </a:r>
            <a:r>
              <a:rPr lang="en-US" sz="1200" b="0" i="0" u="none" strike="noStrike" cap="none" baseline="0" dirty="0">
                <a:solidFill>
                  <a:schemeClr val="dk1"/>
                </a:solidFill>
                <a:latin typeface="Calibri"/>
                <a:ea typeface="Calibri"/>
                <a:cs typeface="Calibri"/>
                <a:sym typeface="Calibri"/>
              </a:rPr>
              <a:t>: </a:t>
            </a:r>
            <a:r>
              <a:rPr lang="en-US" sz="1200" b="1" i="0" u="none" strike="noStrike" cap="none" baseline="0" dirty="0">
                <a:solidFill>
                  <a:schemeClr val="dk1"/>
                </a:solidFill>
                <a:latin typeface="Calibri"/>
                <a:ea typeface="Calibri"/>
                <a:cs typeface="Calibri"/>
                <a:sym typeface="Calibri"/>
              </a:rPr>
              <a:t>health factors, historical factors, </a:t>
            </a:r>
            <a:r>
              <a:rPr lang="en-US" sz="1200" b="0" i="0" u="none" strike="noStrike" cap="none" baseline="0" dirty="0">
                <a:solidFill>
                  <a:schemeClr val="dk1"/>
                </a:solidFill>
                <a:latin typeface="Calibri"/>
                <a:ea typeface="Calibri"/>
                <a:cs typeface="Calibri"/>
                <a:sym typeface="Calibri"/>
              </a:rPr>
              <a:t>and</a:t>
            </a:r>
            <a:r>
              <a:rPr lang="en-US" sz="1200" b="1" i="0" u="none" strike="noStrike" cap="none" baseline="0" dirty="0">
                <a:solidFill>
                  <a:schemeClr val="dk1"/>
                </a:solidFill>
                <a:latin typeface="Calibri"/>
                <a:ea typeface="Calibri"/>
                <a:cs typeface="Calibri"/>
                <a:sym typeface="Calibri"/>
              </a:rPr>
              <a:t> environmental factors.  </a:t>
            </a:r>
          </a:p>
          <a:p>
            <a:pPr marL="0" marR="0" lvl="0" indent="0" algn="l" rtl="0">
              <a:spcBef>
                <a:spcPts val="0"/>
              </a:spcBef>
              <a:buClr>
                <a:schemeClr val="dk1"/>
              </a:buClr>
              <a:buFont typeface="Arial"/>
              <a:buNone/>
            </a:pPr>
            <a:endParaRPr lang="en-US"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Calibri"/>
                <a:ea typeface="Calibri"/>
                <a:cs typeface="Calibri"/>
                <a:sym typeface="Calibri"/>
              </a:rPr>
              <a:t>These risk factors can converge at different times in life and increase a person’s risk for suicidal behavior at particular points in time.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Let’s look a little closer…</a:t>
            </a:r>
          </a:p>
        </p:txBody>
      </p:sp>
      <p:sp>
        <p:nvSpPr>
          <p:cNvPr id="245" name="Shape 24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28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8966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8991-418E-B84A-BA54-368063A05D39}"/>
              </a:ext>
            </a:extLst>
          </p:cNvPr>
          <p:cNvSpPr>
            <a:spLocks noGrp="1"/>
          </p:cNvSpPr>
          <p:nvPr>
            <p:ph type="title"/>
          </p:nvPr>
        </p:nvSpPr>
        <p:spPr>
          <a:xfrm>
            <a:off x="1097280" y="640081"/>
            <a:ext cx="6858000" cy="1325563"/>
          </a:xfrm>
        </p:spPr>
        <p:txBody>
          <a:bodyPr/>
          <a:lstStyle>
            <a:lvl1pPr>
              <a:defRPr sz="2700" b="1" i="0" cap="all" baseline="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E4EB10E-D514-534B-9D01-6C1F54E19A69}"/>
              </a:ext>
            </a:extLst>
          </p:cNvPr>
          <p:cNvSpPr>
            <a:spLocks noGrp="1"/>
          </p:cNvSpPr>
          <p:nvPr>
            <p:ph idx="1"/>
          </p:nvPr>
        </p:nvSpPr>
        <p:spPr>
          <a:xfrm>
            <a:off x="1097280" y="2194560"/>
            <a:ext cx="6858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0282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usatoday.com/story/news/2018/04/11/officers-firefighters-suicides-study/503735002/" TargetMode="External"/><Relationship Id="rId2" Type="http://schemas.openxmlformats.org/officeDocument/2006/relationships/hyperlink" Target="http://rudermanfoundation.org/white_papers/police-officers-and-firefighters-are-more-likely-to-die-by-suicide-than-in-line-of-duty/" TargetMode="Externa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hyperlink" Target="http://rudermanfoundation.or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f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F0EBCC-D74A-460C-A3D9-775198B3FB17}"/>
              </a:ext>
            </a:extLst>
          </p:cNvPr>
          <p:cNvSpPr txBox="1"/>
          <p:nvPr/>
        </p:nvSpPr>
        <p:spPr>
          <a:xfrm>
            <a:off x="6319881" y="1470991"/>
            <a:ext cx="2451499" cy="3434364"/>
          </a:xfrm>
          <a:prstGeom prst="rect">
            <a:avLst/>
          </a:prstGeom>
        </p:spPr>
        <p:txBody>
          <a:bodyPr vert="horz" lIns="91440" tIns="45720" rIns="91440" bIns="45720" rtlCol="0" anchor="b">
            <a:normAutofit fontScale="92500"/>
          </a:bodyPr>
          <a:lstStyle/>
          <a:p>
            <a:pPr algn="r">
              <a:lnSpc>
                <a:spcPct val="90000"/>
              </a:lnSpc>
              <a:spcBef>
                <a:spcPct val="0"/>
              </a:spcBef>
              <a:spcAft>
                <a:spcPts val="600"/>
              </a:spcAft>
            </a:pPr>
            <a:r>
              <a:rPr lang="en-US" sz="4000" b="1" kern="1200" dirty="0">
                <a:solidFill>
                  <a:schemeClr val="tx1"/>
                </a:solidFill>
                <a:latin typeface="+mj-lt"/>
                <a:ea typeface="+mj-ea"/>
                <a:cs typeface="+mj-cs"/>
              </a:rPr>
              <a:t>THE PERFECT STORM</a:t>
            </a:r>
          </a:p>
          <a:p>
            <a:pPr algn="r">
              <a:lnSpc>
                <a:spcPct val="90000"/>
              </a:lnSpc>
              <a:spcBef>
                <a:spcPct val="0"/>
              </a:spcBef>
              <a:spcAft>
                <a:spcPts val="600"/>
              </a:spcAft>
            </a:pPr>
            <a:r>
              <a:rPr lang="en-US" sz="2900" i="1" kern="1200" dirty="0">
                <a:solidFill>
                  <a:schemeClr val="tx1"/>
                </a:solidFill>
                <a:latin typeface="+mj-lt"/>
                <a:ea typeface="+mj-ea"/>
                <a:cs typeface="+mj-cs"/>
              </a:rPr>
              <a:t>Mental Health, depression, and suicide prevention</a:t>
            </a:r>
          </a:p>
          <a:p>
            <a:pPr algn="r">
              <a:lnSpc>
                <a:spcPct val="90000"/>
              </a:lnSpc>
              <a:spcBef>
                <a:spcPct val="0"/>
              </a:spcBef>
              <a:spcAft>
                <a:spcPts val="600"/>
              </a:spcAft>
            </a:pPr>
            <a:endParaRPr lang="en-US" sz="2900" kern="1200" dirty="0">
              <a:solidFill>
                <a:schemeClr val="tx1"/>
              </a:solidFill>
              <a:latin typeface="+mj-lt"/>
              <a:ea typeface="+mj-ea"/>
              <a:cs typeface="+mj-cs"/>
            </a:endParaRPr>
          </a:p>
        </p:txBody>
      </p:sp>
      <p:pic>
        <p:nvPicPr>
          <p:cNvPr id="5" name="Picture 2" descr="Image may contain: one or more people">
            <a:extLst>
              <a:ext uri="{FF2B5EF4-FFF2-40B4-BE49-F238E27FC236}">
                <a16:creationId xmlns:a16="http://schemas.microsoft.com/office/drawing/2014/main" id="{B8D2D34B-4646-4F22-B8C2-5134241F1B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920" r="-2" b="48253"/>
          <a:stretch/>
        </p:blipFill>
        <p:spPr bwMode="auto">
          <a:xfrm>
            <a:off x="4201178" y="1753029"/>
            <a:ext cx="2166358" cy="1524000"/>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D23E55D-DEF1-4D6C-BCF8-6C5763CC1E84}"/>
              </a:ext>
            </a:extLst>
          </p:cNvPr>
          <p:cNvPicPr>
            <a:picLocks noChangeAspect="1"/>
          </p:cNvPicPr>
          <p:nvPr/>
        </p:nvPicPr>
        <p:blipFill rotWithShape="1">
          <a:blip r:embed="rId3"/>
          <a:srcRect l="28450" r="30186"/>
          <a:stretch/>
        </p:blipFill>
        <p:spPr>
          <a:xfrm>
            <a:off x="1" y="1"/>
            <a:ext cx="5211125" cy="2456679"/>
          </a:xfrm>
          <a:custGeom>
            <a:avLst/>
            <a:gdLst/>
            <a:ahLst/>
            <a:cxnLst/>
            <a:rect l="l" t="t" r="r" b="b"/>
            <a:pathLst>
              <a:path w="6948167" h="2456679">
                <a:moveTo>
                  <a:pt x="6948167" y="603033"/>
                </a:moveTo>
                <a:lnTo>
                  <a:pt x="6948167" y="617220"/>
                </a:lnTo>
                <a:lnTo>
                  <a:pt x="6946213" y="610127"/>
                </a:lnTo>
                <a:close/>
                <a:moveTo>
                  <a:pt x="0" y="0"/>
                </a:moveTo>
                <a:lnTo>
                  <a:pt x="6766605" y="0"/>
                </a:lnTo>
                <a:lnTo>
                  <a:pt x="6638979" y="219780"/>
                </a:lnTo>
                <a:cubicBezTo>
                  <a:pt x="5552228" y="2091240"/>
                  <a:pt x="5552228" y="2091240"/>
                  <a:pt x="5552228" y="2091240"/>
                </a:cubicBezTo>
                <a:cubicBezTo>
                  <a:pt x="5429962" y="2317464"/>
                  <a:pt x="5185434" y="2456679"/>
                  <a:pt x="4932171" y="2456679"/>
                </a:cubicBezTo>
                <a:cubicBezTo>
                  <a:pt x="888708" y="2456679"/>
                  <a:pt x="888708" y="2456679"/>
                  <a:pt x="888708" y="2456679"/>
                </a:cubicBezTo>
                <a:cubicBezTo>
                  <a:pt x="626713" y="2456679"/>
                  <a:pt x="390917" y="2317464"/>
                  <a:pt x="259919" y="2091240"/>
                </a:cubicBezTo>
                <a:cubicBezTo>
                  <a:pt x="196877" y="1982206"/>
                  <a:pt x="135804" y="1876580"/>
                  <a:pt x="76640" y="1774254"/>
                </a:cubicBezTo>
                <a:lnTo>
                  <a:pt x="0" y="1641704"/>
                </a:lnTo>
                <a:close/>
              </a:path>
            </a:pathLst>
          </a:custGeom>
        </p:spPr>
      </p:pic>
      <p:pic>
        <p:nvPicPr>
          <p:cNvPr id="3" name="Picture 2" descr="Image may contain: one or more people, people standing and crowd">
            <a:extLst>
              <a:ext uri="{FF2B5EF4-FFF2-40B4-BE49-F238E27FC236}">
                <a16:creationId xmlns:a16="http://schemas.microsoft.com/office/drawing/2014/main" id="{FFCE80E6-5C36-4F10-9417-C626D09CAB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61" r="18328" b="-2"/>
          <a:stretch/>
        </p:blipFill>
        <p:spPr bwMode="auto">
          <a:xfrm>
            <a:off x="1" y="2619612"/>
            <a:ext cx="5757430" cy="4238389"/>
          </a:xfrm>
          <a:custGeom>
            <a:avLst/>
            <a:gdLst/>
            <a:ahLst/>
            <a:cxnLst/>
            <a:rect l="l" t="t" r="r" b="b"/>
            <a:pathLst>
              <a:path w="7676573" h="4238389">
                <a:moveTo>
                  <a:pt x="6948167" y="1839459"/>
                </a:moveTo>
                <a:lnTo>
                  <a:pt x="6948167" y="1853646"/>
                </a:lnTo>
                <a:lnTo>
                  <a:pt x="6946213" y="1846552"/>
                </a:lnTo>
                <a:close/>
                <a:moveTo>
                  <a:pt x="888708" y="0"/>
                </a:moveTo>
                <a:cubicBezTo>
                  <a:pt x="888708" y="0"/>
                  <a:pt x="888708" y="0"/>
                  <a:pt x="4932171" y="0"/>
                </a:cubicBezTo>
                <a:cubicBezTo>
                  <a:pt x="5185434" y="0"/>
                  <a:pt x="5429962" y="139215"/>
                  <a:pt x="5552228" y="365439"/>
                </a:cubicBezTo>
                <a:cubicBezTo>
                  <a:pt x="5552228" y="365439"/>
                  <a:pt x="5552228" y="365439"/>
                  <a:pt x="7578324" y="3854515"/>
                </a:cubicBezTo>
                <a:cubicBezTo>
                  <a:pt x="7643823" y="3963277"/>
                  <a:pt x="7676573" y="4087266"/>
                  <a:pt x="7676573" y="4211255"/>
                </a:cubicBezTo>
                <a:lnTo>
                  <a:pt x="7672952" y="4238389"/>
                </a:lnTo>
                <a:lnTo>
                  <a:pt x="0" y="4238389"/>
                </a:lnTo>
                <a:lnTo>
                  <a:pt x="0" y="814976"/>
                </a:lnTo>
                <a:lnTo>
                  <a:pt x="76640" y="682425"/>
                </a:lnTo>
                <a:cubicBezTo>
                  <a:pt x="135804" y="580099"/>
                  <a:pt x="196877" y="474473"/>
                  <a:pt x="259919" y="365439"/>
                </a:cubicBezTo>
                <a:cubicBezTo>
                  <a:pt x="390917" y="139215"/>
                  <a:pt x="626713" y="0"/>
                  <a:pt x="888708" y="0"/>
                </a:cubicBezTo>
                <a:close/>
              </a:path>
            </a:pathLst>
          </a:cu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EDEA89D-A5C1-4919-8BF6-1955486B838D}"/>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287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24255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B29E204-AFAB-48EE-8E52-260446944E5A}"/>
              </a:ext>
            </a:extLst>
          </p:cNvPr>
          <p:cNvSpPr txBox="1"/>
          <p:nvPr/>
        </p:nvSpPr>
        <p:spPr>
          <a:xfrm>
            <a:off x="393192" y="4767072"/>
            <a:ext cx="4945641" cy="162521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b="1" kern="1200">
                <a:solidFill>
                  <a:srgbClr val="FFFFFF"/>
                </a:solidFill>
                <a:latin typeface="+mj-lt"/>
                <a:ea typeface="+mj-ea"/>
                <a:cs typeface="+mj-cs"/>
              </a:rPr>
              <a:t>POLICE</a:t>
            </a:r>
          </a:p>
        </p:txBody>
      </p:sp>
      <p:pic>
        <p:nvPicPr>
          <p:cNvPr id="4" name="Picture 2" descr="Image may contain: one or more people, people standing and crowd">
            <a:extLst>
              <a:ext uri="{FF2B5EF4-FFF2-40B4-BE49-F238E27FC236}">
                <a16:creationId xmlns:a16="http://schemas.microsoft.com/office/drawing/2014/main" id="{943E43AB-F832-4006-856E-F8DCDF9524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18" r="20285"/>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4B04DC7-90C0-4795-B88D-9B0F55DCF0E1}"/>
              </a:ext>
            </a:extLst>
          </p:cNvPr>
          <p:cNvSpPr txBox="1"/>
          <p:nvPr/>
        </p:nvSpPr>
        <p:spPr>
          <a:xfrm>
            <a:off x="6021989" y="917725"/>
            <a:ext cx="2568554" cy="4852362"/>
          </a:xfrm>
          <a:prstGeom prst="rect">
            <a:avLst/>
          </a:prstGeom>
        </p:spPr>
        <p:txBody>
          <a:bodyPr vert="horz" lIns="91440" tIns="45720" rIns="91440" bIns="45720" rtlCol="0" anchor="ctr">
            <a:normAutofit/>
          </a:bodyPr>
          <a:lstStyle/>
          <a:p>
            <a:pPr>
              <a:lnSpc>
                <a:spcPct val="90000"/>
              </a:lnSpc>
              <a:spcAft>
                <a:spcPts val="600"/>
              </a:spcAft>
            </a:pPr>
            <a:r>
              <a:rPr lang="en-US" sz="1200" kern="1200" dirty="0">
                <a:solidFill>
                  <a:srgbClr val="FFFFFF"/>
                </a:solidFill>
                <a:latin typeface="+mn-lt"/>
                <a:ea typeface="+mn-ea"/>
                <a:cs typeface="+mn-cs"/>
              </a:rPr>
              <a:t>  </a:t>
            </a:r>
          </a:p>
          <a:p>
            <a:pPr indent="-228600">
              <a:lnSpc>
                <a:spcPct val="90000"/>
              </a:lnSpc>
              <a:spcAft>
                <a:spcPts val="600"/>
              </a:spcAft>
              <a:buFont typeface="Arial" panose="020B0604020202020204" pitchFamily="34" charset="0"/>
              <a:buChar char="•"/>
            </a:pPr>
            <a:r>
              <a:rPr lang="en-US" sz="1200" kern="1200" dirty="0">
                <a:solidFill>
                  <a:srgbClr val="FFFFFF"/>
                </a:solidFill>
                <a:latin typeface="+mn-lt"/>
                <a:ea typeface="+mn-ea"/>
                <a:cs typeface="+mn-cs"/>
              </a:rPr>
              <a:t>While the exact number of officers who die by suicide each year is not known, research suggests that </a:t>
            </a:r>
            <a:r>
              <a:rPr lang="en-US" sz="1200" b="1" kern="1200" dirty="0">
                <a:solidFill>
                  <a:srgbClr val="FFFFFF"/>
                </a:solidFill>
                <a:latin typeface="+mn-lt"/>
                <a:ea typeface="+mn-ea"/>
                <a:cs typeface="+mn-cs"/>
              </a:rPr>
              <a:t>more officers die by suicide each year than in the line of duty</a:t>
            </a:r>
            <a:r>
              <a:rPr lang="en-US" sz="1200" kern="1200" dirty="0">
                <a:solidFill>
                  <a:srgbClr val="FFFFFF"/>
                </a:solidFill>
                <a:latin typeface="+mn-lt"/>
                <a:ea typeface="+mn-ea"/>
                <a:cs typeface="+mn-cs"/>
              </a:rPr>
              <a:t>.</a:t>
            </a:r>
          </a:p>
          <a:p>
            <a:pPr indent="-228600">
              <a:lnSpc>
                <a:spcPct val="90000"/>
              </a:lnSpc>
              <a:spcAft>
                <a:spcPts val="600"/>
              </a:spcAft>
              <a:buFont typeface="Arial" panose="020B0604020202020204" pitchFamily="34" charset="0"/>
              <a:buChar char="•"/>
            </a:pPr>
            <a:endParaRPr lang="en-US" sz="1200"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r>
              <a:rPr lang="en-US" sz="1200" kern="1200" dirty="0">
                <a:solidFill>
                  <a:srgbClr val="FFFFFF"/>
                </a:solidFill>
                <a:latin typeface="+mn-lt"/>
                <a:ea typeface="+mn-ea"/>
                <a:cs typeface="+mn-cs"/>
              </a:rPr>
              <a:t>The non-profit organization BLUE H.E.L.P. has estimated that these deaths increased from 143 to 228, from 2016 to 2019. </a:t>
            </a:r>
          </a:p>
          <a:p>
            <a:pPr indent="-228600">
              <a:lnSpc>
                <a:spcPct val="90000"/>
              </a:lnSpc>
              <a:spcAft>
                <a:spcPts val="600"/>
              </a:spcAft>
              <a:buFont typeface="Arial" panose="020B0604020202020204" pitchFamily="34" charset="0"/>
              <a:buChar char="•"/>
            </a:pPr>
            <a:endParaRPr lang="en-US" sz="1200"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r>
              <a:rPr lang="en-US" sz="1200" kern="1200" dirty="0">
                <a:solidFill>
                  <a:srgbClr val="FFFFFF"/>
                </a:solidFill>
                <a:latin typeface="+mn-lt"/>
                <a:ea typeface="+mn-ea"/>
                <a:cs typeface="+mn-cs"/>
              </a:rPr>
              <a:t>However, these numbers are likely to represent an undercount, as they are derived from Internet searches and volunteer reports made by family members, friends, colleagues, and others. </a:t>
            </a:r>
          </a:p>
          <a:p>
            <a:pPr indent="-228600">
              <a:lnSpc>
                <a:spcPct val="90000"/>
              </a:lnSpc>
              <a:spcAft>
                <a:spcPts val="600"/>
              </a:spcAft>
              <a:buFont typeface="Arial" panose="020B0604020202020204" pitchFamily="34" charset="0"/>
              <a:buChar char="•"/>
            </a:pPr>
            <a:endParaRPr lang="en-US" sz="1200"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r>
              <a:rPr lang="en-US" sz="1200" kern="1200" dirty="0">
                <a:solidFill>
                  <a:srgbClr val="FFFFFF"/>
                </a:solidFill>
                <a:latin typeface="+mn-lt"/>
                <a:ea typeface="+mn-ea"/>
                <a:cs typeface="+mn-cs"/>
              </a:rPr>
              <a:t>Moreover, suicide deaths are often unreported or misreported due to stigma and other reasons</a:t>
            </a:r>
          </a:p>
        </p:txBody>
      </p:sp>
      <p:sp>
        <p:nvSpPr>
          <p:cNvPr id="5" name="Rectangle 4">
            <a:extLst>
              <a:ext uri="{FF2B5EF4-FFF2-40B4-BE49-F238E27FC236}">
                <a16:creationId xmlns:a16="http://schemas.microsoft.com/office/drawing/2014/main" id="{097016CF-CD55-4E54-AEFA-638A9DB186CD}"/>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066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3"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D2033E-4278-4A8B-87F2-84BF22974BEE}"/>
              </a:ext>
            </a:extLst>
          </p:cNvPr>
          <p:cNvSpPr>
            <a:spLocks noGrp="1"/>
          </p:cNvSpPr>
          <p:nvPr>
            <p:ph type="title"/>
          </p:nvPr>
        </p:nvSpPr>
        <p:spPr>
          <a:xfrm>
            <a:off x="548640" y="1115568"/>
            <a:ext cx="2523744" cy="2843784"/>
          </a:xfrm>
        </p:spPr>
        <p:txBody>
          <a:bodyPr vert="horz" lIns="91440" tIns="45720" rIns="91440" bIns="45720" rtlCol="0" anchor="ctr">
            <a:normAutofit/>
          </a:bodyPr>
          <a:lstStyle/>
          <a:p>
            <a:pPr>
              <a:lnSpc>
                <a:spcPct val="90000"/>
              </a:lnSpc>
              <a:spcBef>
                <a:spcPct val="0"/>
              </a:spcBef>
            </a:pPr>
            <a:r>
              <a:rPr lang="en-US" sz="2800" kern="1200">
                <a:solidFill>
                  <a:srgbClr val="FFFFFF"/>
                </a:solidFill>
                <a:latin typeface="+mj-lt"/>
                <a:ea typeface="+mj-ea"/>
                <a:cs typeface="+mj-cs"/>
              </a:rPr>
              <a:t>Resources from COPS office</a:t>
            </a:r>
          </a:p>
        </p:txBody>
      </p:sp>
      <p:sp>
        <p:nvSpPr>
          <p:cNvPr id="12" name="Rectangle 1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1496"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Graphical user interface, application&#10;&#10;Description automatically generated">
            <a:extLst>
              <a:ext uri="{FF2B5EF4-FFF2-40B4-BE49-F238E27FC236}">
                <a16:creationId xmlns:a16="http://schemas.microsoft.com/office/drawing/2014/main" id="{A72254E0-8965-44E7-AC6C-EE8AF76676E3}"/>
              </a:ext>
            </a:extLst>
          </p:cNvPr>
          <p:cNvPicPr>
            <a:picLocks noChangeAspect="1"/>
          </p:cNvPicPr>
          <p:nvPr/>
        </p:nvPicPr>
        <p:blipFill>
          <a:blip r:embed="rId2"/>
          <a:stretch>
            <a:fillRect/>
          </a:stretch>
        </p:blipFill>
        <p:spPr>
          <a:xfrm>
            <a:off x="3542765" y="820956"/>
            <a:ext cx="5096901" cy="5214221"/>
          </a:xfrm>
          <a:prstGeom prst="rect">
            <a:avLst/>
          </a:prstGeom>
        </p:spPr>
      </p:pic>
      <p:sp>
        <p:nvSpPr>
          <p:cNvPr id="16" name="Rectangle 1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3140" y="4835010"/>
            <a:ext cx="1011769" cy="1572768"/>
          </a:xfrm>
          <a:prstGeom prst="rect">
            <a:avLst/>
          </a:prstGeom>
          <a:solidFill>
            <a:srgbClr val="52364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340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93D8555-3914-4A90-8E9D-1138E75B3BC2}"/>
              </a:ext>
            </a:extLst>
          </p:cNvPr>
          <p:cNvSpPr txBox="1"/>
          <p:nvPr/>
        </p:nvSpPr>
        <p:spPr>
          <a:xfrm>
            <a:off x="619797" y="586855"/>
            <a:ext cx="3172575"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3500" kern="1200">
                <a:solidFill>
                  <a:srgbClr val="FFFFFF"/>
                </a:solidFill>
                <a:latin typeface="+mj-lt"/>
                <a:ea typeface="+mj-ea"/>
                <a:cs typeface="+mj-cs"/>
              </a:rPr>
              <a:t>CONCLUSION</a:t>
            </a:r>
          </a:p>
        </p:txBody>
      </p:sp>
      <p:sp>
        <p:nvSpPr>
          <p:cNvPr id="3" name="TextBox 2">
            <a:extLst>
              <a:ext uri="{FF2B5EF4-FFF2-40B4-BE49-F238E27FC236}">
                <a16:creationId xmlns:a16="http://schemas.microsoft.com/office/drawing/2014/main" id="{51496012-0722-49A6-BB03-10DFFFCEE9A6}"/>
              </a:ext>
            </a:extLst>
          </p:cNvPr>
          <p:cNvSpPr txBox="1"/>
          <p:nvPr/>
        </p:nvSpPr>
        <p:spPr>
          <a:xfrm>
            <a:off x="4877368" y="649480"/>
            <a:ext cx="3646835"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kern="1200">
                <a:solidFill>
                  <a:schemeClr val="tx1"/>
                </a:solidFill>
                <a:latin typeface="+mn-lt"/>
                <a:ea typeface="+mn-ea"/>
                <a:cs typeface="+mn-cs"/>
              </a:rPr>
              <a:t>Law enforcement agencies should implement comprehensive suicide prevention programs that combine multiple strategies and practices addressing areas such as: </a:t>
            </a:r>
          </a:p>
          <a:p>
            <a:pPr marL="342900" indent="-228600">
              <a:lnSpc>
                <a:spcPct val="90000"/>
              </a:lnSpc>
              <a:spcAft>
                <a:spcPts val="600"/>
              </a:spcAft>
              <a:buFont typeface="Arial" panose="020B0604020202020204" pitchFamily="34" charset="0"/>
              <a:buChar char="•"/>
            </a:pPr>
            <a:r>
              <a:rPr lang="en-US" sz="1700" kern="1200">
                <a:solidFill>
                  <a:schemeClr val="tx1"/>
                </a:solidFill>
                <a:latin typeface="+mn-lt"/>
                <a:ea typeface="+mn-ea"/>
                <a:cs typeface="+mn-cs"/>
              </a:rPr>
              <a:t>Leadership and culture n Access to culturally competent mental health services </a:t>
            </a:r>
          </a:p>
          <a:p>
            <a:pPr marL="342900" indent="-228600">
              <a:lnSpc>
                <a:spcPct val="90000"/>
              </a:lnSpc>
              <a:spcAft>
                <a:spcPts val="600"/>
              </a:spcAft>
              <a:buFont typeface="Arial" panose="020B0604020202020204" pitchFamily="34" charset="0"/>
              <a:buChar char="•"/>
            </a:pPr>
            <a:r>
              <a:rPr lang="en-US" sz="1700" kern="1200">
                <a:solidFill>
                  <a:schemeClr val="tx1"/>
                </a:solidFill>
                <a:latin typeface="+mn-lt"/>
                <a:ea typeface="+mn-ea"/>
                <a:cs typeface="+mn-cs"/>
              </a:rPr>
              <a:t>Peer support </a:t>
            </a:r>
          </a:p>
          <a:p>
            <a:pPr marL="342900" indent="-228600">
              <a:lnSpc>
                <a:spcPct val="90000"/>
              </a:lnSpc>
              <a:spcAft>
                <a:spcPts val="600"/>
              </a:spcAft>
              <a:buFont typeface="Arial" panose="020B0604020202020204" pitchFamily="34" charset="0"/>
              <a:buChar char="•"/>
            </a:pPr>
            <a:r>
              <a:rPr lang="en-US" sz="1700" kern="1200">
                <a:solidFill>
                  <a:schemeClr val="tx1"/>
                </a:solidFill>
                <a:latin typeface="+mn-lt"/>
                <a:ea typeface="+mn-ea"/>
                <a:cs typeface="+mn-cs"/>
              </a:rPr>
              <a:t>Suicide prevention training and awareness </a:t>
            </a:r>
          </a:p>
          <a:p>
            <a:pPr marL="342900" indent="-228600">
              <a:lnSpc>
                <a:spcPct val="90000"/>
              </a:lnSpc>
              <a:spcAft>
                <a:spcPts val="600"/>
              </a:spcAft>
              <a:buFont typeface="Arial" panose="020B0604020202020204" pitchFamily="34" charset="0"/>
              <a:buChar char="•"/>
            </a:pPr>
            <a:r>
              <a:rPr lang="en-US" sz="1700" kern="1200">
                <a:solidFill>
                  <a:schemeClr val="tx1"/>
                </a:solidFill>
                <a:latin typeface="+mn-lt"/>
                <a:ea typeface="+mn-ea"/>
                <a:cs typeface="+mn-cs"/>
              </a:rPr>
              <a:t>Event response </a:t>
            </a:r>
          </a:p>
          <a:p>
            <a:pPr marL="342900" indent="-228600">
              <a:lnSpc>
                <a:spcPct val="90000"/>
              </a:lnSpc>
              <a:spcAft>
                <a:spcPts val="600"/>
              </a:spcAft>
              <a:buFont typeface="Arial" panose="020B0604020202020204" pitchFamily="34" charset="0"/>
              <a:buChar char="•"/>
            </a:pPr>
            <a:r>
              <a:rPr lang="en-US" sz="1700" kern="1200">
                <a:solidFill>
                  <a:schemeClr val="tx1"/>
                </a:solidFill>
                <a:latin typeface="+mn-lt"/>
                <a:ea typeface="+mn-ea"/>
                <a:cs typeface="+mn-cs"/>
              </a:rPr>
              <a:t>Family support </a:t>
            </a:r>
          </a:p>
          <a:p>
            <a:pPr marL="342900" indent="-228600">
              <a:lnSpc>
                <a:spcPct val="90000"/>
              </a:lnSpc>
              <a:spcAft>
                <a:spcPts val="600"/>
              </a:spcAft>
              <a:buFont typeface="Arial" panose="020B0604020202020204" pitchFamily="34" charset="0"/>
              <a:buChar char="•"/>
            </a:pPr>
            <a:r>
              <a:rPr lang="en-US" sz="1700" kern="1200">
                <a:solidFill>
                  <a:schemeClr val="tx1"/>
                </a:solidFill>
                <a:latin typeface="+mn-lt"/>
                <a:ea typeface="+mn-ea"/>
                <a:cs typeface="+mn-cs"/>
              </a:rPr>
              <a:t>Limiting access to means of suicide </a:t>
            </a:r>
          </a:p>
          <a:p>
            <a:pPr marL="342900" indent="-228600">
              <a:lnSpc>
                <a:spcPct val="90000"/>
              </a:lnSpc>
              <a:spcAft>
                <a:spcPts val="600"/>
              </a:spcAft>
              <a:buFont typeface="Arial" panose="020B0604020202020204" pitchFamily="34" charset="0"/>
              <a:buChar char="•"/>
            </a:pPr>
            <a:r>
              <a:rPr lang="en-US" sz="1700" kern="1200">
                <a:solidFill>
                  <a:schemeClr val="tx1"/>
                </a:solidFill>
                <a:latin typeface="+mn-lt"/>
                <a:ea typeface="+mn-ea"/>
                <a:cs typeface="+mn-cs"/>
              </a:rPr>
              <a:t>Safe and effective messaging </a:t>
            </a:r>
          </a:p>
        </p:txBody>
      </p:sp>
      <p:sp>
        <p:nvSpPr>
          <p:cNvPr id="7" name="Rectangle 6">
            <a:extLst>
              <a:ext uri="{FF2B5EF4-FFF2-40B4-BE49-F238E27FC236}">
                <a16:creationId xmlns:a16="http://schemas.microsoft.com/office/drawing/2014/main" id="{7DCC6335-1DA8-4FF9-BEBC-1C2BF42D4B09}"/>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335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CF7621-6428-492F-BD4D-CF2314CF10E4}"/>
              </a:ext>
            </a:extLst>
          </p:cNvPr>
          <p:cNvSpPr txBox="1"/>
          <p:nvPr/>
        </p:nvSpPr>
        <p:spPr>
          <a:xfrm>
            <a:off x="1370681" y="3573720"/>
            <a:ext cx="6776663" cy="1631216"/>
          </a:xfrm>
          <a:prstGeom prst="rect">
            <a:avLst/>
          </a:prstGeom>
          <a:noFill/>
        </p:spPr>
        <p:txBody>
          <a:bodyPr wrap="square">
            <a:spAutoFit/>
          </a:bodyPr>
          <a:lstStyle/>
          <a:p>
            <a:pPr algn="l"/>
            <a:r>
              <a:rPr lang="en-US" sz="2000" b="1" i="0" dirty="0">
                <a:solidFill>
                  <a:srgbClr val="000000"/>
                </a:solidFill>
                <a:effectLst/>
                <a:latin typeface="Rokkitt"/>
              </a:rPr>
              <a:t>Study: More firefighters died by suicide than in the line of duty in 2017</a:t>
            </a:r>
          </a:p>
          <a:p>
            <a:pPr algn="l"/>
            <a:r>
              <a:rPr lang="en-US" sz="2000" b="1" i="0" dirty="0">
                <a:solidFill>
                  <a:srgbClr val="232323"/>
                </a:solidFill>
                <a:effectLst/>
                <a:latin typeface="Rokkitt"/>
              </a:rPr>
              <a:t>A study found that 103 firefighters and 140 police officers died by suicide in 2017, compared to 93 firefighter and 129 officer line-of-duty deaths</a:t>
            </a:r>
          </a:p>
        </p:txBody>
      </p:sp>
      <p:sp>
        <p:nvSpPr>
          <p:cNvPr id="5" name="TextBox 4">
            <a:extLst>
              <a:ext uri="{FF2B5EF4-FFF2-40B4-BE49-F238E27FC236}">
                <a16:creationId xmlns:a16="http://schemas.microsoft.com/office/drawing/2014/main" id="{531CCE93-9BAA-479C-8D65-6BA071F86FCC}"/>
              </a:ext>
            </a:extLst>
          </p:cNvPr>
          <p:cNvSpPr txBox="1"/>
          <p:nvPr/>
        </p:nvSpPr>
        <p:spPr>
          <a:xfrm>
            <a:off x="609600" y="5357336"/>
            <a:ext cx="7848600" cy="738664"/>
          </a:xfrm>
          <a:prstGeom prst="rect">
            <a:avLst/>
          </a:prstGeom>
          <a:noFill/>
        </p:spPr>
        <p:txBody>
          <a:bodyPr wrap="square">
            <a:spAutoFit/>
          </a:bodyPr>
          <a:lstStyle/>
          <a:p>
            <a:pPr algn="l"/>
            <a:r>
              <a:rPr lang="en-US" b="0" i="0" dirty="0">
                <a:solidFill>
                  <a:srgbClr val="000000"/>
                </a:solidFill>
                <a:effectLst/>
                <a:latin typeface="Open Sans"/>
              </a:rPr>
              <a:t>The </a:t>
            </a:r>
            <a:r>
              <a:rPr lang="en-US" b="0" i="0" u="none" strike="noStrike" dirty="0">
                <a:solidFill>
                  <a:srgbClr val="990000"/>
                </a:solidFill>
                <a:effectLst/>
                <a:latin typeface="Open Sans"/>
                <a:hlinkClick r:id="rId2"/>
              </a:rPr>
              <a:t>study</a:t>
            </a:r>
            <a:r>
              <a:rPr lang="en-US" b="0" i="0" dirty="0">
                <a:solidFill>
                  <a:srgbClr val="000000"/>
                </a:solidFill>
                <a:effectLst/>
                <a:latin typeface="Open Sans"/>
              </a:rPr>
              <a:t> also found that little has been done to address PTSD and depression in responders, even though they are five times more likely than civilians to suffer from symptoms.</a:t>
            </a:r>
          </a:p>
          <a:p>
            <a:pPr algn="l"/>
            <a:r>
              <a:rPr lang="en-US" b="0" i="0" dirty="0">
                <a:solidFill>
                  <a:srgbClr val="000000"/>
                </a:solidFill>
                <a:effectLst/>
                <a:latin typeface="Open Sans"/>
              </a:rPr>
              <a:t> </a:t>
            </a:r>
          </a:p>
        </p:txBody>
      </p:sp>
      <p:sp>
        <p:nvSpPr>
          <p:cNvPr id="7" name="TextBox 6">
            <a:extLst>
              <a:ext uri="{FF2B5EF4-FFF2-40B4-BE49-F238E27FC236}">
                <a16:creationId xmlns:a16="http://schemas.microsoft.com/office/drawing/2014/main" id="{A534D1AC-FE61-4E0B-BFF4-BDE47B3D2DDA}"/>
              </a:ext>
            </a:extLst>
          </p:cNvPr>
          <p:cNvSpPr txBox="1"/>
          <p:nvPr/>
        </p:nvSpPr>
        <p:spPr>
          <a:xfrm>
            <a:off x="533400" y="2762561"/>
            <a:ext cx="8001000" cy="738664"/>
          </a:xfrm>
          <a:prstGeom prst="rect">
            <a:avLst/>
          </a:prstGeom>
          <a:noFill/>
        </p:spPr>
        <p:txBody>
          <a:bodyPr wrap="square">
            <a:spAutoFit/>
          </a:bodyPr>
          <a:lstStyle/>
          <a:p>
            <a:r>
              <a:rPr lang="en-US" b="0" i="0" u="none" strike="noStrike" dirty="0">
                <a:solidFill>
                  <a:srgbClr val="990000"/>
                </a:solidFill>
                <a:effectLst/>
                <a:latin typeface="Open Sans"/>
                <a:hlinkClick r:id="rId3"/>
              </a:rPr>
              <a:t>USA Today</a:t>
            </a:r>
            <a:r>
              <a:rPr lang="en-US" b="0" i="0" dirty="0">
                <a:solidFill>
                  <a:srgbClr val="000000"/>
                </a:solidFill>
                <a:effectLst/>
                <a:latin typeface="Open Sans"/>
              </a:rPr>
              <a:t> reported that 103 firefighters and 140 police officers died by suicide in 2017, compared to 93 firefighter and 129 officer line-of-duty deaths, according to the </a:t>
            </a:r>
            <a:r>
              <a:rPr lang="en-US" b="0" i="0" u="none" strike="noStrike" dirty="0">
                <a:solidFill>
                  <a:srgbClr val="990000"/>
                </a:solidFill>
                <a:effectLst/>
                <a:latin typeface="Open Sans"/>
                <a:hlinkClick r:id="rId4"/>
              </a:rPr>
              <a:t>Ruderman Family Foundation</a:t>
            </a:r>
            <a:r>
              <a:rPr lang="en-US" b="0" i="0" dirty="0">
                <a:solidFill>
                  <a:srgbClr val="000000"/>
                </a:solidFill>
                <a:effectLst/>
                <a:latin typeface="Open Sans"/>
              </a:rPr>
              <a:t>, a philanthropic organization that fights for the rights of people with disabilities.</a:t>
            </a:r>
            <a:endParaRPr lang="en-US" dirty="0"/>
          </a:p>
        </p:txBody>
      </p:sp>
      <p:pic>
        <p:nvPicPr>
          <p:cNvPr id="6" name="Picture 2" descr="No photo description available.">
            <a:extLst>
              <a:ext uri="{FF2B5EF4-FFF2-40B4-BE49-F238E27FC236}">
                <a16:creationId xmlns:a16="http://schemas.microsoft.com/office/drawing/2014/main" id="{7464EF62-4AD4-45FD-9BE3-DE6F30303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70449"/>
            <a:ext cx="4495800" cy="24102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E3DCB87-1999-4384-8B22-5A52D50D8C59}"/>
              </a:ext>
            </a:extLst>
          </p:cNvPr>
          <p:cNvSpPr txBox="1"/>
          <p:nvPr/>
        </p:nvSpPr>
        <p:spPr>
          <a:xfrm>
            <a:off x="6548063" y="762000"/>
            <a:ext cx="1587294" cy="830997"/>
          </a:xfrm>
          <a:prstGeom prst="rect">
            <a:avLst/>
          </a:prstGeom>
          <a:noFill/>
        </p:spPr>
        <p:txBody>
          <a:bodyPr wrap="none" rtlCol="0">
            <a:spAutoFit/>
          </a:bodyPr>
          <a:lstStyle/>
          <a:p>
            <a:r>
              <a:rPr lang="en-US" sz="4800" b="1" dirty="0"/>
              <a:t>FIRE</a:t>
            </a:r>
          </a:p>
        </p:txBody>
      </p:sp>
      <p:sp>
        <p:nvSpPr>
          <p:cNvPr id="9" name="Rectangle 8">
            <a:extLst>
              <a:ext uri="{FF2B5EF4-FFF2-40B4-BE49-F238E27FC236}">
                <a16:creationId xmlns:a16="http://schemas.microsoft.com/office/drawing/2014/main" id="{2C1C928E-73BB-4AEC-81F6-A450190D6BA3}"/>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4000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7CCBCF6-4757-4404-9D88-10F10D7ED409}"/>
              </a:ext>
            </a:extLst>
          </p:cNvPr>
          <p:cNvSpPr txBox="1"/>
          <p:nvPr/>
        </p:nvSpPr>
        <p:spPr>
          <a:xfrm>
            <a:off x="699732" y="-1219200"/>
            <a:ext cx="3872267" cy="263599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kern="1200" dirty="0">
                <a:solidFill>
                  <a:schemeClr val="tx1"/>
                </a:solidFill>
                <a:latin typeface="+mj-lt"/>
                <a:ea typeface="+mj-ea"/>
                <a:cs typeface="+mj-cs"/>
              </a:rPr>
              <a:t>CONCLUSION</a:t>
            </a:r>
          </a:p>
        </p:txBody>
      </p:sp>
      <p:sp>
        <p:nvSpPr>
          <p:cNvPr id="19" name="Rectangle 18">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9144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4022220"/>
            <a:ext cx="611504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9190104"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19622EB-CA59-4179-9B3F-9FB73A9AC9B0}"/>
              </a:ext>
            </a:extLst>
          </p:cNvPr>
          <p:cNvPicPr>
            <a:picLocks noChangeAspect="1"/>
          </p:cNvPicPr>
          <p:nvPr/>
        </p:nvPicPr>
        <p:blipFill rotWithShape="1">
          <a:blip r:embed="rId2"/>
          <a:srcRect l="5139" r="16998" b="1"/>
          <a:stretch/>
        </p:blipFill>
        <p:spPr>
          <a:xfrm>
            <a:off x="1524000" y="1578986"/>
            <a:ext cx="7278696" cy="4393553"/>
          </a:xfrm>
          <a:prstGeom prst="rect">
            <a:avLst/>
          </a:prstGeom>
        </p:spPr>
      </p:pic>
      <p:sp>
        <p:nvSpPr>
          <p:cNvPr id="25" name="Rectangle 2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9143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381BD1-2EF0-484B-A5A7-8F8835232E7C}"/>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670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6604A8-F6BF-4DE4-8E3B-C95435A21DB0}"/>
              </a:ext>
            </a:extLst>
          </p:cNvPr>
          <p:cNvSpPr txBox="1"/>
          <p:nvPr/>
        </p:nvSpPr>
        <p:spPr>
          <a:xfrm>
            <a:off x="266700" y="4089516"/>
            <a:ext cx="8610600" cy="160043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444444"/>
                </a:solidFill>
                <a:effectLst/>
                <a:latin typeface="Helvetica Neue"/>
              </a:rPr>
              <a:t>The VA's 2012 report stated 22 veterans </a:t>
            </a:r>
            <a:r>
              <a:rPr kumimoji="0" lang="en-US" altLang="en-US" sz="1400" b="0" i="0" u="none" strike="noStrike" cap="none" normalizeH="0" baseline="0" dirty="0" err="1">
                <a:ln>
                  <a:noFill/>
                </a:ln>
                <a:solidFill>
                  <a:srgbClr val="444444"/>
                </a:solidFill>
                <a:effectLst/>
                <a:latin typeface="Helvetica Neue"/>
              </a:rPr>
              <a:t>sucumbbed</a:t>
            </a:r>
            <a:r>
              <a:rPr kumimoji="0" lang="en-US" altLang="en-US" sz="1400" b="0" i="0" u="none" strike="noStrike" cap="none" normalizeH="0" baseline="0" dirty="0">
                <a:ln>
                  <a:noFill/>
                </a:ln>
                <a:solidFill>
                  <a:srgbClr val="444444"/>
                </a:solidFill>
                <a:effectLst/>
                <a:latin typeface="Helvetica Neue"/>
              </a:rPr>
              <a:t> to suicide every day – a number that’s still often cited incorrectly. That number also included active-duty troops, Guard and Reserve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444444"/>
                </a:solidFill>
                <a:effectLst/>
                <a:latin typeface="Helvetica Neue"/>
              </a:rPr>
              <a:t>VA officials determine the statistic by analyzing state death certificates and calculating the percentage of veterans out of all suicides. The death certificates include a field designating whether the deceased ever served in the U.S. military.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endParaRPr>
          </a:p>
        </p:txBody>
      </p:sp>
      <p:sp>
        <p:nvSpPr>
          <p:cNvPr id="4" name="TextBox 3">
            <a:extLst>
              <a:ext uri="{FF2B5EF4-FFF2-40B4-BE49-F238E27FC236}">
                <a16:creationId xmlns:a16="http://schemas.microsoft.com/office/drawing/2014/main" id="{62D061DE-BFC2-47BD-89D9-31DBBA269F52}"/>
              </a:ext>
            </a:extLst>
          </p:cNvPr>
          <p:cNvSpPr txBox="1"/>
          <p:nvPr/>
        </p:nvSpPr>
        <p:spPr>
          <a:xfrm>
            <a:off x="5334000" y="2133655"/>
            <a:ext cx="3200400" cy="160043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444444"/>
                </a:solidFill>
                <a:effectLst/>
                <a:latin typeface="Helvetica Neue"/>
              </a:rPr>
              <a:t>Veteran suicide rates are still higher than the rest of the population, particularly among women.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444444"/>
                </a:solidFill>
                <a:effectLst/>
                <a:latin typeface="Helvetica Neue"/>
              </a:rPr>
              <a:t>In both reports, the VA said an average of 20 veterans succumbed to suicide every day. </a:t>
            </a:r>
            <a:endParaRPr kumimoji="0" lang="en-US" altLang="en-US" sz="1400" b="0" i="0" u="none" strike="noStrike" cap="none" normalizeH="0" baseline="0" dirty="0">
              <a:ln>
                <a:noFill/>
              </a:ln>
              <a:solidFill>
                <a:schemeClr val="tx1"/>
              </a:solidFill>
              <a:effectLst/>
            </a:endParaRPr>
          </a:p>
        </p:txBody>
      </p:sp>
      <p:pic>
        <p:nvPicPr>
          <p:cNvPr id="7" name="Picture 2" descr="Image may contain: one or more people">
            <a:extLst>
              <a:ext uri="{FF2B5EF4-FFF2-40B4-BE49-F238E27FC236}">
                <a16:creationId xmlns:a16="http://schemas.microsoft.com/office/drawing/2014/main" id="{0912E014-FC66-4D91-87A3-A30075B5E4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80" b="55556"/>
          <a:stretch/>
        </p:blipFill>
        <p:spPr bwMode="auto">
          <a:xfrm>
            <a:off x="609600" y="464906"/>
            <a:ext cx="4611688" cy="304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A514CD3-5032-4E79-969F-F0AA81F6E1F2}"/>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622D93-439A-439A-83F4-4AE3C27DA8C5}"/>
              </a:ext>
            </a:extLst>
          </p:cNvPr>
          <p:cNvSpPr txBox="1"/>
          <p:nvPr/>
        </p:nvSpPr>
        <p:spPr>
          <a:xfrm>
            <a:off x="5342358" y="947235"/>
            <a:ext cx="3534942" cy="830997"/>
          </a:xfrm>
          <a:prstGeom prst="rect">
            <a:avLst/>
          </a:prstGeom>
          <a:noFill/>
        </p:spPr>
        <p:txBody>
          <a:bodyPr wrap="none" rtlCol="0">
            <a:spAutoFit/>
          </a:bodyPr>
          <a:lstStyle/>
          <a:p>
            <a:r>
              <a:rPr lang="en-US" sz="4800" b="1" dirty="0"/>
              <a:t>VETERANS</a:t>
            </a:r>
          </a:p>
        </p:txBody>
      </p:sp>
    </p:spTree>
    <p:extLst>
      <p:ext uri="{BB962C8B-B14F-4D97-AF65-F5344CB8AC3E}">
        <p14:creationId xmlns:p14="http://schemas.microsoft.com/office/powerpoint/2010/main" val="3778368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755D002-B5D0-4F75-8BA3-D693F3E155F6}"/>
              </a:ext>
            </a:extLst>
          </p:cNvPr>
          <p:cNvPicPr>
            <a:picLocks noChangeAspect="1"/>
          </p:cNvPicPr>
          <p:nvPr/>
        </p:nvPicPr>
        <p:blipFill>
          <a:blip r:embed="rId2"/>
          <a:stretch>
            <a:fillRect/>
          </a:stretch>
        </p:blipFill>
        <p:spPr>
          <a:xfrm>
            <a:off x="342900" y="584930"/>
            <a:ext cx="8458200" cy="5688140"/>
          </a:xfrm>
          <a:prstGeom prst="rect">
            <a:avLst/>
          </a:prstGeom>
        </p:spPr>
      </p:pic>
    </p:spTree>
    <p:extLst>
      <p:ext uri="{BB962C8B-B14F-4D97-AF65-F5344CB8AC3E}">
        <p14:creationId xmlns:p14="http://schemas.microsoft.com/office/powerpoint/2010/main" val="2731863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62321"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8DA5596F-CFB8-4921-8E71-028484618F6E}"/>
              </a:ext>
            </a:extLst>
          </p:cNvPr>
          <p:cNvSpPr txBox="1"/>
          <p:nvPr/>
        </p:nvSpPr>
        <p:spPr>
          <a:xfrm>
            <a:off x="4572000" y="69031"/>
            <a:ext cx="3733482" cy="145599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b="1" kern="1200" dirty="0">
                <a:latin typeface="+mj-lt"/>
                <a:ea typeface="+mj-ea"/>
                <a:cs typeface="+mj-cs"/>
              </a:rPr>
              <a:t>LGBTQ+</a:t>
            </a:r>
          </a:p>
        </p:txBody>
      </p:sp>
      <p:sp>
        <p:nvSpPr>
          <p:cNvPr id="27"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2911" y="0"/>
            <a:ext cx="2910741"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0ED4694C-CE7F-4DF4-8216-8A7E12305D07}"/>
              </a:ext>
            </a:extLst>
          </p:cNvPr>
          <p:cNvPicPr>
            <a:picLocks noChangeAspect="1"/>
          </p:cNvPicPr>
          <p:nvPr/>
        </p:nvPicPr>
        <p:blipFill>
          <a:blip r:embed="rId4"/>
          <a:stretch>
            <a:fillRect/>
          </a:stretch>
        </p:blipFill>
        <p:spPr>
          <a:xfrm>
            <a:off x="1831122" y="648401"/>
            <a:ext cx="1899517" cy="490708"/>
          </a:xfrm>
          <a:prstGeom prst="rect">
            <a:avLst/>
          </a:prstGeom>
        </p:spPr>
      </p:pic>
      <p:sp>
        <p:nvSpPr>
          <p:cNvPr id="29"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3706941"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2" descr="Image may contain: outdoor">
            <a:extLst>
              <a:ext uri="{FF2B5EF4-FFF2-40B4-BE49-F238E27FC236}">
                <a16:creationId xmlns:a16="http://schemas.microsoft.com/office/drawing/2014/main" id="{B8C021DB-4210-4A5C-BA85-CD53F56213C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41299" y="4153280"/>
            <a:ext cx="2819328" cy="21144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5DD757B-6B66-494B-BAF0-3287EC72A799}"/>
              </a:ext>
            </a:extLst>
          </p:cNvPr>
          <p:cNvSpPr txBox="1"/>
          <p:nvPr/>
        </p:nvSpPr>
        <p:spPr>
          <a:xfrm>
            <a:off x="4376366" y="1537679"/>
            <a:ext cx="4067462" cy="4079771"/>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1200" b="0" i="0" kern="1200" dirty="0">
                <a:effectLst/>
                <a:latin typeface="+mn-lt"/>
                <a:ea typeface="+mn-ea"/>
                <a:cs typeface="+mn-cs"/>
              </a:rPr>
              <a:t>Suicide is the 2nd leading cause of death among young people ages 10 to 24.</a:t>
            </a:r>
          </a:p>
          <a:p>
            <a:pPr indent="-228600">
              <a:lnSpc>
                <a:spcPct val="90000"/>
              </a:lnSpc>
              <a:spcAft>
                <a:spcPts val="600"/>
              </a:spcAft>
              <a:buFont typeface="Arial" panose="020B0604020202020204" pitchFamily="34" charset="0"/>
              <a:buChar char="•"/>
            </a:pPr>
            <a:r>
              <a:rPr lang="en-US" sz="1200" b="0" i="0" kern="1200" dirty="0">
                <a:effectLst/>
                <a:latin typeface="+mn-lt"/>
                <a:ea typeface="+mn-ea"/>
                <a:cs typeface="+mn-cs"/>
              </a:rPr>
              <a:t>LGB youth seriously contemplate suicide at almost three times the rate of heterosexual youth.</a:t>
            </a:r>
          </a:p>
          <a:p>
            <a:pPr indent="-228600">
              <a:lnSpc>
                <a:spcPct val="90000"/>
              </a:lnSpc>
              <a:spcAft>
                <a:spcPts val="600"/>
              </a:spcAft>
              <a:buFont typeface="Arial" panose="020B0604020202020204" pitchFamily="34" charset="0"/>
              <a:buChar char="•"/>
            </a:pPr>
            <a:r>
              <a:rPr lang="en-US" sz="1200" b="0" i="0" kern="1200" dirty="0">
                <a:effectLst/>
                <a:latin typeface="+mn-lt"/>
                <a:ea typeface="+mn-ea"/>
                <a:cs typeface="+mn-cs"/>
              </a:rPr>
              <a:t>LGB youth are almost five times as likely to have attempted suicide compared to heterosexual youth.</a:t>
            </a:r>
          </a:p>
          <a:p>
            <a:pPr indent="-228600">
              <a:lnSpc>
                <a:spcPct val="90000"/>
              </a:lnSpc>
              <a:spcAft>
                <a:spcPts val="600"/>
              </a:spcAft>
              <a:buFont typeface="Arial" panose="020B0604020202020204" pitchFamily="34" charset="0"/>
              <a:buChar char="•"/>
            </a:pPr>
            <a:r>
              <a:rPr lang="en-US" sz="1200" b="0" i="0" kern="1200" dirty="0">
                <a:effectLst/>
                <a:latin typeface="+mn-lt"/>
                <a:ea typeface="+mn-ea"/>
                <a:cs typeface="+mn-cs"/>
              </a:rPr>
              <a:t>Of all the suicide attempts made by youth, LGB youth suicide attempts were almost five times as likely to require medical treatment than those of heterosexual youth.</a:t>
            </a:r>
          </a:p>
          <a:p>
            <a:pPr indent="-228600">
              <a:lnSpc>
                <a:spcPct val="90000"/>
              </a:lnSpc>
              <a:spcAft>
                <a:spcPts val="600"/>
              </a:spcAft>
              <a:buFont typeface="Arial" panose="020B0604020202020204" pitchFamily="34" charset="0"/>
              <a:buChar char="•"/>
            </a:pPr>
            <a:r>
              <a:rPr lang="en-US" sz="1200" b="0" i="0" kern="1200" dirty="0">
                <a:effectLst/>
                <a:latin typeface="+mn-lt"/>
                <a:ea typeface="+mn-ea"/>
                <a:cs typeface="+mn-cs"/>
              </a:rPr>
              <a:t>Suicide attempts by LGB youth and questioning youth are 4 to 6 times more likely to result in injury, poisoning, or overdose that requires treatment from a doctor or nurse, compared to their straight peers.</a:t>
            </a:r>
          </a:p>
          <a:p>
            <a:pPr indent="-228600">
              <a:lnSpc>
                <a:spcPct val="90000"/>
              </a:lnSpc>
              <a:spcAft>
                <a:spcPts val="600"/>
              </a:spcAft>
              <a:buFont typeface="Arial" panose="020B0604020202020204" pitchFamily="34" charset="0"/>
              <a:buChar char="•"/>
            </a:pPr>
            <a:r>
              <a:rPr lang="en-US" sz="1200" b="0" i="0" kern="1200" dirty="0">
                <a:effectLst/>
                <a:latin typeface="+mn-lt"/>
                <a:ea typeface="+mn-ea"/>
                <a:cs typeface="+mn-cs"/>
              </a:rPr>
              <a:t>In a national study, 40% of transgender adults reported having made a suicide attempt. 92% of these individuals reported having attempted suicide before the age of 25.</a:t>
            </a:r>
          </a:p>
          <a:p>
            <a:pPr indent="-228600">
              <a:lnSpc>
                <a:spcPct val="90000"/>
              </a:lnSpc>
              <a:spcAft>
                <a:spcPts val="600"/>
              </a:spcAft>
              <a:buFont typeface="Arial" panose="020B0604020202020204" pitchFamily="34" charset="0"/>
              <a:buChar char="•"/>
            </a:pPr>
            <a:r>
              <a:rPr lang="en-US" sz="1200" b="0" i="0" kern="1200" dirty="0">
                <a:effectLst/>
                <a:latin typeface="+mn-lt"/>
                <a:ea typeface="+mn-ea"/>
                <a:cs typeface="+mn-cs"/>
              </a:rPr>
              <a:t>LGB youth who come from highly rejecting families are 8.4 times as likely to have attempted suicide as LGB peers who reported no or low levels of family rejection.</a:t>
            </a:r>
          </a:p>
          <a:p>
            <a:pPr indent="-228600">
              <a:lnSpc>
                <a:spcPct val="90000"/>
              </a:lnSpc>
              <a:spcAft>
                <a:spcPts val="600"/>
              </a:spcAft>
              <a:buFont typeface="Arial" panose="020B0604020202020204" pitchFamily="34" charset="0"/>
              <a:buChar char="•"/>
            </a:pPr>
            <a:r>
              <a:rPr lang="en-US" sz="1200" b="0" i="0" kern="1200" dirty="0">
                <a:effectLst/>
                <a:latin typeface="+mn-lt"/>
                <a:ea typeface="+mn-ea"/>
                <a:cs typeface="+mn-cs"/>
              </a:rPr>
              <a:t>1 out of 6 students nationwide (grades 9–12) seriously considered suicide in the past year. </a:t>
            </a:r>
          </a:p>
          <a:p>
            <a:pPr indent="-228600">
              <a:lnSpc>
                <a:spcPct val="90000"/>
              </a:lnSpc>
              <a:spcAft>
                <a:spcPts val="600"/>
              </a:spcAft>
              <a:buFont typeface="Arial" panose="020B0604020202020204" pitchFamily="34" charset="0"/>
              <a:buChar char="•"/>
            </a:pPr>
            <a:r>
              <a:rPr lang="en-US" sz="1200" b="0" i="0" kern="1200" dirty="0">
                <a:effectLst/>
                <a:latin typeface="+mn-lt"/>
                <a:ea typeface="+mn-ea"/>
                <a:cs typeface="+mn-cs"/>
              </a:rPr>
              <a:t>Each episode of LGBT victimization, such as physical or verbal harassment or abuse, increases the likelihood of self-harming behavior by 2.5 times on average.</a:t>
            </a:r>
          </a:p>
        </p:txBody>
      </p:sp>
      <p:sp>
        <p:nvSpPr>
          <p:cNvPr id="7" name="Rectangle 6">
            <a:extLst>
              <a:ext uri="{FF2B5EF4-FFF2-40B4-BE49-F238E27FC236}">
                <a16:creationId xmlns:a16="http://schemas.microsoft.com/office/drawing/2014/main" id="{F153F125-35CA-4E80-BFDE-5CDAE93E6DE0}"/>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752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0FBB3C-7CE1-4619-B25B-DD5AC101F3E5}"/>
              </a:ext>
            </a:extLst>
          </p:cNvPr>
          <p:cNvSpPr txBox="1"/>
          <p:nvPr/>
        </p:nvSpPr>
        <p:spPr>
          <a:xfrm>
            <a:off x="1181100" y="120402"/>
            <a:ext cx="6781799" cy="6617196"/>
          </a:xfrm>
          <a:prstGeom prst="rect">
            <a:avLst/>
          </a:prstGeom>
          <a:noFill/>
        </p:spPr>
        <p:txBody>
          <a:bodyPr wrap="square" rtlCol="0">
            <a:spAutoFit/>
          </a:bodyPr>
          <a:lstStyle/>
          <a:p>
            <a:r>
              <a:rPr lang="en-US" sz="3200" dirty="0">
                <a:solidFill>
                  <a:schemeClr val="accent2">
                    <a:lumMod val="75000"/>
                  </a:schemeClr>
                </a:solidFill>
              </a:rPr>
              <a:t>Covid-19 Every Worker Protection Act – HR 6559 (In Senate)</a:t>
            </a:r>
          </a:p>
          <a:p>
            <a:endParaRPr lang="en-US" dirty="0"/>
          </a:p>
          <a:p>
            <a:r>
              <a:rPr lang="en-US" b="0" i="0" dirty="0">
                <a:solidFill>
                  <a:srgbClr val="333333"/>
                </a:solidFill>
                <a:effectLst/>
                <a:latin typeface="Arial" panose="020B0604020202020204" pitchFamily="34" charset="0"/>
              </a:rPr>
              <a:t>This bill requires the Department of Labor to promulgate both an emergency temporary occupational safety or health standard and a permanent standard to protect certain employees from occupational exposure to the coronavirus (i.e., the virus that causes COVID-19). These standards apply to health care sector employees, paramedic and emergency medical services employees, and other employees identified as having an elevated risk for exposure. Further, the Centers for Disease Control and Prevention must collect and make public information regarding employee exposure in these occupations and provide guidance to further protect such employees.</a:t>
            </a:r>
          </a:p>
          <a:p>
            <a:endParaRPr lang="en-US" sz="3200" dirty="0">
              <a:solidFill>
                <a:schemeClr val="accent2">
                  <a:lumMod val="75000"/>
                </a:schemeClr>
              </a:solidFill>
            </a:endParaRPr>
          </a:p>
          <a:p>
            <a:r>
              <a:rPr lang="en-US" sz="3200" b="0" i="0" dirty="0">
                <a:solidFill>
                  <a:schemeClr val="accent2">
                    <a:lumMod val="75000"/>
                  </a:schemeClr>
                </a:solidFill>
                <a:effectLst/>
                <a:latin typeface="Arial" panose="020B0604020202020204" pitchFamily="34" charset="0"/>
              </a:rPr>
              <a:t>National Suicide Hotline Designation Act of 2019 – HR 4194</a:t>
            </a:r>
          </a:p>
          <a:p>
            <a:endParaRPr lang="en-US" dirty="0">
              <a:solidFill>
                <a:srgbClr val="333333"/>
              </a:solidFill>
              <a:latin typeface="Arial" panose="020B0604020202020204" pitchFamily="34" charset="0"/>
            </a:endParaRPr>
          </a:p>
          <a:p>
            <a:r>
              <a:rPr lang="en-US" sz="9600" dirty="0">
                <a:solidFill>
                  <a:srgbClr val="333333"/>
                </a:solidFill>
                <a:latin typeface="Arial" panose="020B0604020202020204" pitchFamily="34" charset="0"/>
              </a:rPr>
              <a:t>9-8-8</a:t>
            </a:r>
            <a:endParaRPr lang="en-US" sz="9600" dirty="0"/>
          </a:p>
        </p:txBody>
      </p:sp>
      <p:sp>
        <p:nvSpPr>
          <p:cNvPr id="3" name="Rectangle 2">
            <a:extLst>
              <a:ext uri="{FF2B5EF4-FFF2-40B4-BE49-F238E27FC236}">
                <a16:creationId xmlns:a16="http://schemas.microsoft.com/office/drawing/2014/main" id="{7DCAA411-9FF0-4677-9484-06208CBDAD35}"/>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373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84DFC7-3DD3-456D-9D1B-44E93C37C946}"/>
              </a:ext>
            </a:extLst>
          </p:cNvPr>
          <p:cNvSpPr txBox="1"/>
          <p:nvPr/>
        </p:nvSpPr>
        <p:spPr>
          <a:xfrm>
            <a:off x="617581" y="921715"/>
            <a:ext cx="3872267" cy="263599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kern="1200">
                <a:solidFill>
                  <a:schemeClr val="tx1"/>
                </a:solidFill>
                <a:latin typeface="+mj-lt"/>
                <a:ea typeface="+mj-ea"/>
                <a:cs typeface="+mj-cs"/>
              </a:rPr>
              <a:t>It can affect anyone</a:t>
            </a:r>
          </a:p>
        </p:txBody>
      </p:sp>
      <p:sp>
        <p:nvSpPr>
          <p:cNvPr id="76" name="Rectangle 75">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9144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4022220"/>
            <a:ext cx="611504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9190104"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descr="Image may contain: Thomas J Wieczorek, smiling">
            <a:extLst>
              <a:ext uri="{FF2B5EF4-FFF2-40B4-BE49-F238E27FC236}">
                <a16:creationId xmlns:a16="http://schemas.microsoft.com/office/drawing/2014/main" id="{C76BDC6D-CFB6-4F55-8E40-E47BDDD2BB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621" b="-2"/>
          <a:stretch/>
        </p:blipFill>
        <p:spPr bwMode="auto">
          <a:xfrm>
            <a:off x="4930430" y="658511"/>
            <a:ext cx="3872266" cy="5162979"/>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9143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0FC3AD6-1ADF-4B73-B3B9-6F91B7D37BFB}"/>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240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D0A92D-399A-41B4-B955-6B72A41B7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048" y="0"/>
            <a:ext cx="9340048" cy="6850894"/>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D6A49DF9-534D-4905-8F46-02AB63EB6F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23313"/>
          <a:stretch/>
        </p:blipFill>
        <p:spPr>
          <a:xfrm flipH="1">
            <a:off x="-196051" y="0"/>
            <a:ext cx="9340050" cy="6850894"/>
          </a:xfrm>
          <a:prstGeom prst="rect">
            <a:avLst/>
          </a:prstGeom>
        </p:spPr>
      </p:pic>
      <p:sp>
        <p:nvSpPr>
          <p:cNvPr id="3" name="TextBox 2">
            <a:extLst>
              <a:ext uri="{FF2B5EF4-FFF2-40B4-BE49-F238E27FC236}">
                <a16:creationId xmlns:a16="http://schemas.microsoft.com/office/drawing/2014/main" id="{F7DDC86A-F0FA-40BE-B47E-D2881E0425AF}"/>
              </a:ext>
            </a:extLst>
          </p:cNvPr>
          <p:cNvSpPr txBox="1"/>
          <p:nvPr/>
        </p:nvSpPr>
        <p:spPr>
          <a:xfrm>
            <a:off x="120976" y="5506974"/>
            <a:ext cx="4459934" cy="972836"/>
          </a:xfrm>
          <a:prstGeom prst="rect">
            <a:avLst/>
          </a:prstGeom>
        </p:spPr>
        <p:txBody>
          <a:bodyPr vert="horz" lIns="91440" tIns="45720" rIns="91440" bIns="45720" rtlCol="0" anchor="t">
            <a:normAutofit/>
          </a:bodyPr>
          <a:lstStyle/>
          <a:p>
            <a:pPr defTabSz="685800">
              <a:lnSpc>
                <a:spcPct val="90000"/>
              </a:lnSpc>
              <a:spcBef>
                <a:spcPct val="0"/>
              </a:spcBef>
              <a:spcAft>
                <a:spcPts val="600"/>
              </a:spcAft>
            </a:pPr>
            <a:r>
              <a:rPr lang="en-US" sz="3300" kern="1200" dirty="0">
                <a:latin typeface="+mj-lt"/>
                <a:ea typeface="+mj-ea"/>
                <a:cs typeface="+mj-cs"/>
              </a:rPr>
              <a:t>Today’s Presenters</a:t>
            </a:r>
          </a:p>
        </p:txBody>
      </p:sp>
      <p:sp>
        <p:nvSpPr>
          <p:cNvPr id="14" name="Freeform 56">
            <a:extLst>
              <a:ext uri="{FF2B5EF4-FFF2-40B4-BE49-F238E27FC236}">
                <a16:creationId xmlns:a16="http://schemas.microsoft.com/office/drawing/2014/main" id="{9FA51AA9-DFBD-4CB2-9C70-26DAC24A3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213" y="-7107"/>
            <a:ext cx="4301461" cy="3189918"/>
          </a:xfrm>
          <a:custGeom>
            <a:avLst/>
            <a:gdLst>
              <a:gd name="connsiteX0" fmla="*/ 268379 w 4305922"/>
              <a:gd name="connsiteY0" fmla="*/ 0 h 3193227"/>
              <a:gd name="connsiteX1" fmla="*/ 4037544 w 4305922"/>
              <a:gd name="connsiteY1" fmla="*/ 0 h 3193227"/>
              <a:gd name="connsiteX2" fmla="*/ 4046072 w 4305922"/>
              <a:gd name="connsiteY2" fmla="*/ 14037 h 3193227"/>
              <a:gd name="connsiteX3" fmla="*/ 4305922 w 4305922"/>
              <a:gd name="connsiteY3" fmla="*/ 1040266 h 3193227"/>
              <a:gd name="connsiteX4" fmla="*/ 2152962 w 4305922"/>
              <a:gd name="connsiteY4" fmla="*/ 3193227 h 3193227"/>
              <a:gd name="connsiteX5" fmla="*/ 0 w 4305922"/>
              <a:gd name="connsiteY5" fmla="*/ 1040266 h 3193227"/>
              <a:gd name="connsiteX6" fmla="*/ 259851 w 4305922"/>
              <a:gd name="connsiteY6" fmla="*/ 14037 h 319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922" h="3193227">
                <a:moveTo>
                  <a:pt x="268379" y="0"/>
                </a:moveTo>
                <a:lnTo>
                  <a:pt x="4037544" y="0"/>
                </a:lnTo>
                <a:lnTo>
                  <a:pt x="4046072" y="14037"/>
                </a:lnTo>
                <a:cubicBezTo>
                  <a:pt x="4211790" y="319097"/>
                  <a:pt x="4305922" y="668689"/>
                  <a:pt x="4305922" y="1040266"/>
                </a:cubicBezTo>
                <a:cubicBezTo>
                  <a:pt x="4305922" y="2229314"/>
                  <a:pt x="3342009" y="3193227"/>
                  <a:pt x="2152962" y="3193227"/>
                </a:cubicBezTo>
                <a:cubicBezTo>
                  <a:pt x="963913" y="3193227"/>
                  <a:pt x="0" y="2229314"/>
                  <a:pt x="0" y="1040266"/>
                </a:cubicBezTo>
                <a:cubicBezTo>
                  <a:pt x="0" y="668689"/>
                  <a:pt x="94133" y="319097"/>
                  <a:pt x="259851" y="14037"/>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Picture 4" descr="A person wearing a suit and tie&#10;&#10;Description automatically generated">
            <a:extLst>
              <a:ext uri="{FF2B5EF4-FFF2-40B4-BE49-F238E27FC236}">
                <a16:creationId xmlns:a16="http://schemas.microsoft.com/office/drawing/2014/main" id="{A3F68771-35E8-4910-8EEA-66B50219050F}"/>
              </a:ext>
            </a:extLst>
          </p:cNvPr>
          <p:cNvPicPr/>
          <p:nvPr/>
        </p:nvPicPr>
        <p:blipFill rotWithShape="1">
          <a:blip r:embed="rId3">
            <a:alphaModFix/>
            <a:extLst>
              <a:ext uri="{28A0092B-C50C-407E-A947-70E740481C1C}">
                <a14:useLocalDpi xmlns:a14="http://schemas.microsoft.com/office/drawing/2010/main" val="0"/>
              </a:ext>
            </a:extLst>
          </a:blip>
          <a:srcRect l="19607" r="5986" b="-1"/>
          <a:stretch/>
        </p:blipFill>
        <p:spPr bwMode="auto">
          <a:xfrm>
            <a:off x="207226" y="-15077"/>
            <a:ext cx="4182280" cy="3444077"/>
          </a:xfrm>
          <a:custGeom>
            <a:avLst/>
            <a:gdLst/>
            <a:ahLst/>
            <a:cxnLst/>
            <a:rect l="l" t="t" r="r" b="b"/>
            <a:pathLst>
              <a:path w="4063868" h="3072200">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a:effectLst>
            <a:softEdge rad="0"/>
          </a:effectLst>
          <a:extLst>
            <a:ext uri="{53640926-AAD7-44D8-BBD7-CCE9431645EC}">
              <a14:shadowObscured xmlns:a14="http://schemas.microsoft.com/office/drawing/2010/main"/>
            </a:ext>
          </a:extLst>
        </p:spPr>
      </p:pic>
      <p:sp>
        <p:nvSpPr>
          <p:cNvPr id="16" name="Freeform 58">
            <a:extLst>
              <a:ext uri="{FF2B5EF4-FFF2-40B4-BE49-F238E27FC236}">
                <a16:creationId xmlns:a16="http://schemas.microsoft.com/office/drawing/2014/main" id="{D5905D0D-FE5E-454B-A340-4DE821C09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2327" y="1420882"/>
            <a:ext cx="4501673" cy="5437119"/>
          </a:xfrm>
          <a:custGeom>
            <a:avLst/>
            <a:gdLst>
              <a:gd name="connsiteX0" fmla="*/ 3034499 w 4506342"/>
              <a:gd name="connsiteY0" fmla="*/ 0 h 5442758"/>
              <a:gd name="connsiteX1" fmla="*/ 4480922 w 4506342"/>
              <a:gd name="connsiteY1" fmla="*/ 366248 h 5442758"/>
              <a:gd name="connsiteX2" fmla="*/ 4506342 w 4506342"/>
              <a:gd name="connsiteY2" fmla="*/ 381691 h 5442758"/>
              <a:gd name="connsiteX3" fmla="*/ 4506342 w 4506342"/>
              <a:gd name="connsiteY3" fmla="*/ 5442758 h 5442758"/>
              <a:gd name="connsiteX4" fmla="*/ 1193461 w 4506342"/>
              <a:gd name="connsiteY4" fmla="*/ 5442758 h 5442758"/>
              <a:gd name="connsiteX5" fmla="*/ 1104276 w 4506342"/>
              <a:gd name="connsiteY5" fmla="*/ 5376066 h 5442758"/>
              <a:gd name="connsiteX6" fmla="*/ 0 w 4506342"/>
              <a:gd name="connsiteY6" fmla="*/ 3034499 h 5442758"/>
              <a:gd name="connsiteX7" fmla="*/ 3034499 w 4506342"/>
              <a:gd name="connsiteY7" fmla="*/ 0 h 544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342" h="5442758">
                <a:moveTo>
                  <a:pt x="3034499" y="0"/>
                </a:moveTo>
                <a:cubicBezTo>
                  <a:pt x="3558220" y="0"/>
                  <a:pt x="4050953" y="132675"/>
                  <a:pt x="4480922" y="366248"/>
                </a:cubicBezTo>
                <a:lnTo>
                  <a:pt x="4506342" y="381691"/>
                </a:lnTo>
                <a:lnTo>
                  <a:pt x="4506342" y="5442758"/>
                </a:lnTo>
                <a:lnTo>
                  <a:pt x="1193461" y="5442758"/>
                </a:lnTo>
                <a:lnTo>
                  <a:pt x="1104276" y="5376066"/>
                </a:lnTo>
                <a:cubicBezTo>
                  <a:pt x="429867" y="4819495"/>
                  <a:pt x="0" y="3977198"/>
                  <a:pt x="0" y="3034499"/>
                </a:cubicBezTo>
                <a:cubicBezTo>
                  <a:pt x="0" y="1358591"/>
                  <a:pt x="1358591" y="0"/>
                  <a:pt x="3034499"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a:extLst>
              <a:ext uri="{FF2B5EF4-FFF2-40B4-BE49-F238E27FC236}">
                <a16:creationId xmlns:a16="http://schemas.microsoft.com/office/drawing/2014/main" id="{F3407666-BBE8-4D4A-A590-0C6AB1D74900}"/>
              </a:ext>
            </a:extLst>
          </p:cNvPr>
          <p:cNvPicPr/>
          <p:nvPr/>
        </p:nvPicPr>
        <p:blipFill rotWithShape="1">
          <a:blip r:embed="rId4">
            <a:alphaModFix/>
            <a:extLst>
              <a:ext uri="{28A0092B-C50C-407E-A947-70E740481C1C}">
                <a14:useLocalDpi xmlns:a14="http://schemas.microsoft.com/office/drawing/2010/main" val="0"/>
              </a:ext>
            </a:extLst>
          </a:blip>
          <a:srcRect l="4999" r="8557" b="-3"/>
          <a:stretch/>
        </p:blipFill>
        <p:spPr>
          <a:xfrm>
            <a:off x="4797277" y="1575831"/>
            <a:ext cx="4346723" cy="5282169"/>
          </a:xfrm>
          <a:custGeom>
            <a:avLst/>
            <a:gdLst/>
            <a:ahLst/>
            <a:cxnLst/>
            <a:rect l="l" t="t" r="r" b="b"/>
            <a:pathLst>
              <a:path w="4351232" h="5287648">
                <a:moveTo>
                  <a:pt x="2879389" y="0"/>
                </a:moveTo>
                <a:cubicBezTo>
                  <a:pt x="3376340" y="0"/>
                  <a:pt x="3843887" y="125893"/>
                  <a:pt x="4251877" y="347527"/>
                </a:cubicBezTo>
                <a:lnTo>
                  <a:pt x="4351232" y="407886"/>
                </a:lnTo>
                <a:lnTo>
                  <a:pt x="4351232" y="5287648"/>
                </a:lnTo>
                <a:lnTo>
                  <a:pt x="1303444" y="5287648"/>
                </a:lnTo>
                <a:lnTo>
                  <a:pt x="1269495" y="5267024"/>
                </a:lnTo>
                <a:cubicBezTo>
                  <a:pt x="503573" y="4749577"/>
                  <a:pt x="0" y="3873291"/>
                  <a:pt x="0" y="2879389"/>
                </a:cubicBezTo>
                <a:cubicBezTo>
                  <a:pt x="0" y="1289146"/>
                  <a:pt x="1289146" y="0"/>
                  <a:pt x="2879389" y="0"/>
                </a:cubicBezTo>
                <a:close/>
              </a:path>
            </a:pathLst>
          </a:custGeom>
          <a:effectLst>
            <a:softEdge rad="0"/>
          </a:effectLst>
        </p:spPr>
      </p:pic>
      <p:sp>
        <p:nvSpPr>
          <p:cNvPr id="2" name="Rectangle 1">
            <a:extLst>
              <a:ext uri="{FF2B5EF4-FFF2-40B4-BE49-F238E27FC236}">
                <a16:creationId xmlns:a16="http://schemas.microsoft.com/office/drawing/2014/main" id="{80927A37-D9DF-4BA0-A1EA-B49482D0B719}"/>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CA81244-A43C-4FAD-93B6-E12E389E715F}"/>
              </a:ext>
            </a:extLst>
          </p:cNvPr>
          <p:cNvSpPr txBox="1"/>
          <p:nvPr/>
        </p:nvSpPr>
        <p:spPr>
          <a:xfrm>
            <a:off x="3429000" y="4061199"/>
            <a:ext cx="2416995" cy="344325"/>
          </a:xfrm>
          <a:prstGeom prst="rect">
            <a:avLst/>
          </a:prstGeom>
          <a:noFill/>
        </p:spPr>
        <p:txBody>
          <a:bodyPr wrap="square">
            <a:spAutoFit/>
          </a:bodyPr>
          <a:lstStyle/>
          <a:p>
            <a:pPr marL="0" marR="0" fontAlgn="base">
              <a:lnSpc>
                <a:spcPts val="1800"/>
              </a:lnSpc>
              <a:spcBef>
                <a:spcPts val="0"/>
              </a:spcBef>
              <a:spcAft>
                <a:spcPts val="1440"/>
              </a:spcAft>
            </a:pPr>
            <a:r>
              <a:rPr lang="en-US" sz="2400" b="1" kern="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Helaine Zack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37EEB1A-46FA-4360-80B5-1DA76F4B6870}"/>
              </a:ext>
            </a:extLst>
          </p:cNvPr>
          <p:cNvSpPr txBox="1"/>
          <p:nvPr/>
        </p:nvSpPr>
        <p:spPr>
          <a:xfrm>
            <a:off x="4472624" y="378190"/>
            <a:ext cx="4700426" cy="461665"/>
          </a:xfrm>
          <a:prstGeom prst="rect">
            <a:avLst/>
          </a:prstGeom>
          <a:noFill/>
        </p:spPr>
        <p:txBody>
          <a:bodyPr wrap="square">
            <a:spAutoFit/>
          </a:bodyPr>
          <a:lstStyle/>
          <a:p>
            <a:r>
              <a:rPr lang="en-US" sz="2400" b="1" kern="1800" dirty="0">
                <a:solidFill>
                  <a:srgbClr val="222222"/>
                </a:solidFill>
                <a:effectLst/>
                <a:latin typeface="Arial" panose="020B0604020202020204" pitchFamily="34" charset="0"/>
                <a:ea typeface="Times New Roman" panose="02020603050405020304" pitchFamily="18" charset="0"/>
              </a:rPr>
              <a:t>Thomas Wieczorek</a:t>
            </a:r>
            <a:endParaRPr lang="en-US" sz="2400" dirty="0"/>
          </a:p>
        </p:txBody>
      </p:sp>
    </p:spTree>
    <p:extLst>
      <p:ext uri="{BB962C8B-B14F-4D97-AF65-F5344CB8AC3E}">
        <p14:creationId xmlns:p14="http://schemas.microsoft.com/office/powerpoint/2010/main" val="1510712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223477" y="2358"/>
            <a:ext cx="1407490"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72226" y="6114337"/>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77" y="5721108"/>
            <a:ext cx="1696473"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E7736FC-DE51-4544-892E-250E9BE5CAA2}"/>
              </a:ext>
            </a:extLst>
          </p:cNvPr>
          <p:cNvPicPr>
            <a:picLocks noChangeAspect="1"/>
          </p:cNvPicPr>
          <p:nvPr/>
        </p:nvPicPr>
        <p:blipFill>
          <a:blip r:embed="rId2"/>
          <a:stretch>
            <a:fillRect/>
          </a:stretch>
        </p:blipFill>
        <p:spPr>
          <a:xfrm>
            <a:off x="2316333" y="128924"/>
            <a:ext cx="5362621" cy="6600151"/>
          </a:xfrm>
          <a:prstGeom prst="rect">
            <a:avLst/>
          </a:prstGeom>
          <a:ln>
            <a:noFill/>
          </a:ln>
        </p:spPr>
      </p:pic>
      <p:sp>
        <p:nvSpPr>
          <p:cNvPr id="12" name="Rectangle 11">
            <a:extLst>
              <a:ext uri="{FF2B5EF4-FFF2-40B4-BE49-F238E27FC236}">
                <a16:creationId xmlns:a16="http://schemas.microsoft.com/office/drawing/2014/main" id="{862E9255-427A-476D-8EE8-F7F2DE4EF8EC}"/>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77905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3C0A06E-1039-47FC-8BCD-2C1537F3F57D}"/>
              </a:ext>
            </a:extLst>
          </p:cNvPr>
          <p:cNvPicPr>
            <a:picLocks noChangeAspect="1"/>
          </p:cNvPicPr>
          <p:nvPr/>
        </p:nvPicPr>
        <p:blipFill>
          <a:blip r:embed="rId2"/>
          <a:stretch>
            <a:fillRect/>
          </a:stretch>
        </p:blipFill>
        <p:spPr>
          <a:xfrm>
            <a:off x="1662827" y="643467"/>
            <a:ext cx="5818345"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0DB64F2-7F38-4882-B684-8ABCC92B78FD}"/>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529603"/>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9C188D4-44FE-485E-B951-EA2F49D9D982}"/>
              </a:ext>
            </a:extLst>
          </p:cNvPr>
          <p:cNvPicPr/>
          <p:nvPr/>
        </p:nvPicPr>
        <p:blipFill rotWithShape="1">
          <a:blip r:embed="rId2">
            <a:extLst>
              <a:ext uri="{28A0092B-C50C-407E-A947-70E740481C1C}">
                <a14:useLocalDpi xmlns:a14="http://schemas.microsoft.com/office/drawing/2010/main" val="0"/>
              </a:ext>
            </a:extLst>
          </a:blip>
          <a:srcRect r="418" b="1"/>
          <a:stretch/>
        </p:blipFill>
        <p:spPr>
          <a:xfrm>
            <a:off x="2642616" y="10"/>
            <a:ext cx="6501384" cy="6857990"/>
          </a:xfrm>
          <a:prstGeom prst="rect">
            <a:avLst/>
          </a:prstGeom>
        </p:spPr>
      </p:pic>
      <p:sp>
        <p:nvSpPr>
          <p:cNvPr id="16" name="Rectangle 1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9EA0370-A014-460E-B55D-A6437096580B}"/>
              </a:ext>
            </a:extLst>
          </p:cNvPr>
          <p:cNvSpPr txBox="1"/>
          <p:nvPr/>
        </p:nvSpPr>
        <p:spPr>
          <a:xfrm>
            <a:off x="358485" y="1122363"/>
            <a:ext cx="3017520" cy="3204134"/>
          </a:xfrm>
          <a:prstGeom prst="rect">
            <a:avLst/>
          </a:prstGeom>
        </p:spPr>
        <p:txBody>
          <a:bodyPr vert="horz" lIns="91440" tIns="45720" rIns="91440" bIns="45720" rtlCol="0" anchor="b">
            <a:normAutofit/>
          </a:bodyPr>
          <a:lstStyle/>
          <a:p>
            <a:pPr marL="0" marR="0" fontAlgn="base">
              <a:lnSpc>
                <a:spcPct val="90000"/>
              </a:lnSpc>
              <a:spcBef>
                <a:spcPct val="0"/>
              </a:spcBef>
              <a:spcAft>
                <a:spcPts val="1440"/>
              </a:spcAft>
            </a:pPr>
            <a:r>
              <a:rPr lang="en-US" sz="4200" b="1" kern="1200">
                <a:solidFill>
                  <a:schemeClr val="tx1"/>
                </a:solidFill>
                <a:effectLst/>
                <a:latin typeface="+mj-lt"/>
                <a:ea typeface="+mj-ea"/>
                <a:cs typeface="+mj-cs"/>
              </a:rPr>
              <a:t>Helaine Zack</a:t>
            </a:r>
            <a:endParaRPr lang="en-US" sz="4200" kern="1200">
              <a:solidFill>
                <a:schemeClr val="tx1"/>
              </a:solidFill>
              <a:effectLst/>
              <a:latin typeface="+mj-lt"/>
              <a:ea typeface="+mj-ea"/>
              <a:cs typeface="+mj-cs"/>
            </a:endParaRP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29886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71D149E-6E3D-4165-91BD-885C241894CB}"/>
              </a:ext>
            </a:extLst>
          </p:cNvPr>
          <p:cNvSpPr txBox="1"/>
          <p:nvPr/>
        </p:nvSpPr>
        <p:spPr>
          <a:xfrm>
            <a:off x="728181" y="1220919"/>
            <a:ext cx="4069335"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700" kern="1200" dirty="0">
                <a:solidFill>
                  <a:schemeClr val="tx1"/>
                </a:solidFill>
                <a:latin typeface="+mj-lt"/>
                <a:ea typeface="+mj-ea"/>
                <a:cs typeface="+mj-cs"/>
              </a:rPr>
              <a:t>MME Reaching Out With Help</a:t>
            </a:r>
          </a:p>
        </p:txBody>
      </p:sp>
      <p:sp>
        <p:nvSpPr>
          <p:cNvPr id="9" name="Freeform: Shape 8">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Block Arc 12">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00844"/>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Shape 14">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7" name="Straight Connector 16">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Arc 20">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4E93CA-2657-475C-AB69-C18D6CA9B6E4}"/>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508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6"/>
        <p:cNvGrpSpPr/>
        <p:nvPr/>
      </p:nvGrpSpPr>
      <p:grpSpPr>
        <a:xfrm>
          <a:off x="0" y="0"/>
          <a:ext cx="0" cy="0"/>
          <a:chOff x="0" y="0"/>
          <a:chExt cx="0" cy="0"/>
        </a:xfrm>
      </p:grpSpPr>
      <p:sp>
        <p:nvSpPr>
          <p:cNvPr id="9" name="Rectangle 8">
            <a:extLst>
              <a:ext uri="{FF2B5EF4-FFF2-40B4-BE49-F238E27FC236}">
                <a16:creationId xmlns:a16="http://schemas.microsoft.com/office/drawing/2014/main" id="{3B5F8FB9-93B9-4832-A062-85E1B6A5A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24589BD-4577-EE44-AAAD-55033617285A}"/>
              </a:ext>
            </a:extLst>
          </p:cNvPr>
          <p:cNvPicPr>
            <a:picLocks noChangeAspect="1"/>
          </p:cNvPicPr>
          <p:nvPr/>
        </p:nvPicPr>
        <p:blipFill rotWithShape="1">
          <a:blip r:embed="rId3"/>
          <a:srcRect l="6950" r="6743"/>
          <a:stretch/>
        </p:blipFill>
        <p:spPr>
          <a:xfrm>
            <a:off x="1252105" y="10"/>
            <a:ext cx="7891895"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1" name="Arc 10">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31390" y="775849"/>
            <a:ext cx="2240924"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56" y="5649686"/>
            <a:ext cx="409575"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B2271B4-71DA-4402-8FD1-6FEAF4C61567}"/>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485198"/>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803AB67D-3141-409C-801D-622A7F73BD1E}"/>
              </a:ext>
            </a:extLst>
          </p:cNvPr>
          <p:cNvPicPr>
            <a:picLocks noChangeAspect="1"/>
          </p:cNvPicPr>
          <p:nvPr/>
        </p:nvPicPr>
        <p:blipFill rotWithShape="1">
          <a:blip r:embed="rId2"/>
          <a:srcRect r="36150" b="8475"/>
          <a:stretch/>
        </p:blipFill>
        <p:spPr>
          <a:xfrm>
            <a:off x="762000" y="1371600"/>
            <a:ext cx="1295400" cy="35814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44523EF9-53E0-4E98-826E-59847E0208DB}"/>
              </a:ext>
            </a:extLst>
          </p:cNvPr>
          <p:cNvPicPr>
            <a:picLocks noChangeAspect="1"/>
          </p:cNvPicPr>
          <p:nvPr/>
        </p:nvPicPr>
        <p:blipFill>
          <a:blip r:embed="rId3"/>
          <a:stretch>
            <a:fillRect/>
          </a:stretch>
        </p:blipFill>
        <p:spPr>
          <a:xfrm>
            <a:off x="2235470" y="990600"/>
            <a:ext cx="6595242" cy="4953000"/>
          </a:xfrm>
          <a:prstGeom prst="rect">
            <a:avLst/>
          </a:prstGeom>
        </p:spPr>
      </p:pic>
    </p:spTree>
    <p:extLst>
      <p:ext uri="{BB962C8B-B14F-4D97-AF65-F5344CB8AC3E}">
        <p14:creationId xmlns:p14="http://schemas.microsoft.com/office/powerpoint/2010/main" val="510501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C7D3BE1-7846-4D30-9B62-BA232443E803}"/>
              </a:ext>
            </a:extLst>
          </p:cNvPr>
          <p:cNvSpPr txBox="1"/>
          <p:nvPr/>
        </p:nvSpPr>
        <p:spPr>
          <a:xfrm>
            <a:off x="515124" y="1153572"/>
            <a:ext cx="2610329" cy="4461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dirty="0">
                <a:solidFill>
                  <a:srgbClr val="FFFFFF"/>
                </a:solidFill>
                <a:latin typeface="+mj-lt"/>
                <a:ea typeface="+mj-ea"/>
                <a:cs typeface="+mj-cs"/>
              </a:rPr>
              <a:t>Suicide is associated with several risk and protective factors. </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ADB594B3-2193-44EE-90E1-83776BF27CBC}"/>
              </a:ext>
            </a:extLst>
          </p:cNvPr>
          <p:cNvSpPr txBox="1"/>
          <p:nvPr/>
        </p:nvSpPr>
        <p:spPr>
          <a:xfrm>
            <a:off x="3335481" y="591344"/>
            <a:ext cx="5179868" cy="5585619"/>
          </a:xfrm>
          <a:prstGeom prst="rect">
            <a:avLst/>
          </a:prstGeom>
        </p:spPr>
        <p:txBody>
          <a:bodyPr vert="horz" lIns="91440" tIns="45720" rIns="91440" bIns="45720" rtlCol="0" anchor="ctr">
            <a:normAutofit lnSpcReduction="10000"/>
          </a:bodyPr>
          <a:lstStyle/>
          <a:p>
            <a:pPr>
              <a:lnSpc>
                <a:spcPct val="90000"/>
              </a:lnSpc>
              <a:spcAft>
                <a:spcPts val="600"/>
              </a:spcAft>
            </a:pPr>
            <a:r>
              <a:rPr lang="en-US" sz="1600" kern="1200" dirty="0">
                <a:solidFill>
                  <a:schemeClr val="tx1"/>
                </a:solidFill>
                <a:latin typeface="+mn-lt"/>
                <a:ea typeface="+mn-ea"/>
                <a:cs typeface="+mn-cs"/>
              </a:rPr>
              <a:t>Suicide, like other human behaviors, has no single determining cause. </a:t>
            </a:r>
          </a:p>
          <a:p>
            <a:pPr indent="-228600">
              <a:lnSpc>
                <a:spcPct val="90000"/>
              </a:lnSpc>
              <a:spcAft>
                <a:spcPts val="600"/>
              </a:spcAft>
              <a:buFont typeface="Arial" panose="020B0604020202020204" pitchFamily="34" charset="0"/>
              <a:buChar char="•"/>
            </a:pPr>
            <a:endParaRPr lang="en-US" sz="1000" kern="1200" dirty="0">
              <a:solidFill>
                <a:schemeClr val="tx1"/>
              </a:solidFill>
              <a:latin typeface="+mn-lt"/>
              <a:ea typeface="+mn-ea"/>
              <a:cs typeface="+mn-cs"/>
            </a:endParaRPr>
          </a:p>
          <a:p>
            <a:pPr>
              <a:lnSpc>
                <a:spcPct val="90000"/>
              </a:lnSpc>
              <a:spcAft>
                <a:spcPts val="600"/>
              </a:spcAft>
            </a:pPr>
            <a:r>
              <a:rPr lang="en-US" sz="1000" kern="1200" dirty="0">
                <a:solidFill>
                  <a:schemeClr val="tx1"/>
                </a:solidFill>
                <a:latin typeface="+mn-lt"/>
                <a:ea typeface="+mn-ea"/>
                <a:cs typeface="+mn-cs"/>
              </a:rPr>
              <a:t>Instead, suicide occurs in response to multiple biological, psychological, interpersonal, environmental and societal influences that interact with one another, often over time.</a:t>
            </a:r>
          </a:p>
          <a:p>
            <a:pPr indent="-228600">
              <a:lnSpc>
                <a:spcPct val="90000"/>
              </a:lnSpc>
              <a:spcAft>
                <a:spcPts val="600"/>
              </a:spcAft>
              <a:buFont typeface="Arial" panose="020B0604020202020204" pitchFamily="34" charset="0"/>
              <a:buChar char="•"/>
            </a:pPr>
            <a:endParaRPr lang="en-US" sz="1000" kern="1200" dirty="0">
              <a:solidFill>
                <a:schemeClr val="tx1"/>
              </a:solidFill>
              <a:latin typeface="+mn-lt"/>
              <a:ea typeface="+mn-ea"/>
              <a:cs typeface="+mn-cs"/>
            </a:endParaRPr>
          </a:p>
          <a:p>
            <a:pPr>
              <a:lnSpc>
                <a:spcPct val="90000"/>
              </a:lnSpc>
              <a:spcAft>
                <a:spcPts val="600"/>
              </a:spcAft>
            </a:pPr>
            <a:r>
              <a:rPr lang="en-US" sz="1000" kern="1200" dirty="0">
                <a:solidFill>
                  <a:schemeClr val="tx1"/>
                </a:solidFill>
                <a:latin typeface="+mn-lt"/>
                <a:ea typeface="+mn-ea"/>
                <a:cs typeface="+mn-cs"/>
              </a:rPr>
              <a:t>The social ecological model—encompassing multiple levels of focus from the individual, relationship, community, and societal—is a useful framework for viewing and understanding suicide risk and protective factors identified in the literature.</a:t>
            </a:r>
          </a:p>
          <a:p>
            <a:pPr indent="-228600">
              <a:lnSpc>
                <a:spcPct val="90000"/>
              </a:lnSpc>
              <a:spcAft>
                <a:spcPts val="600"/>
              </a:spcAft>
              <a:buFont typeface="Arial" panose="020B0604020202020204" pitchFamily="34" charset="0"/>
              <a:buChar char="•"/>
            </a:pPr>
            <a:endParaRPr lang="en-US" sz="1000" kern="1200" dirty="0">
              <a:solidFill>
                <a:schemeClr val="tx1"/>
              </a:solidFill>
              <a:latin typeface="+mn-lt"/>
              <a:ea typeface="+mn-ea"/>
              <a:cs typeface="+mn-cs"/>
            </a:endParaRPr>
          </a:p>
          <a:p>
            <a:pPr>
              <a:lnSpc>
                <a:spcPct val="90000"/>
              </a:lnSpc>
              <a:spcAft>
                <a:spcPts val="600"/>
              </a:spcAft>
            </a:pPr>
            <a:endParaRPr lang="en-US" sz="1000" kern="1200" dirty="0">
              <a:solidFill>
                <a:schemeClr val="tx1"/>
              </a:solidFill>
              <a:latin typeface="+mn-lt"/>
              <a:ea typeface="+mn-ea"/>
              <a:cs typeface="+mn-cs"/>
            </a:endParaRPr>
          </a:p>
          <a:p>
            <a:pPr>
              <a:lnSpc>
                <a:spcPct val="90000"/>
              </a:lnSpc>
              <a:spcAft>
                <a:spcPts val="600"/>
              </a:spcAft>
            </a:pPr>
            <a:r>
              <a:rPr lang="en-US" sz="1600" kern="1200" dirty="0">
                <a:solidFill>
                  <a:schemeClr val="tx1"/>
                </a:solidFill>
                <a:latin typeface="+mn-lt"/>
                <a:ea typeface="+mn-ea"/>
                <a:cs typeface="+mn-cs"/>
              </a:rPr>
              <a:t>Risk factors include:</a:t>
            </a:r>
          </a:p>
          <a:p>
            <a:pPr indent="-228600">
              <a:lnSpc>
                <a:spcPct val="90000"/>
              </a:lnSpc>
              <a:spcAft>
                <a:spcPts val="600"/>
              </a:spcAft>
              <a:buFont typeface="Arial" panose="020B0604020202020204" pitchFamily="34" charset="0"/>
              <a:buChar char="•"/>
            </a:pPr>
            <a:r>
              <a:rPr lang="en-US" sz="1000" kern="1200" dirty="0">
                <a:solidFill>
                  <a:schemeClr val="tx1"/>
                </a:solidFill>
                <a:latin typeface="+mn-lt"/>
                <a:ea typeface="+mn-ea"/>
                <a:cs typeface="+mn-cs"/>
              </a:rPr>
              <a:t>Individual level: history of depression and other mental illnesses, hopelessness, substance abuse, certain health conditions, previous suicide attempt, violence victimization and perpetration, and genetic and biological determinants </a:t>
            </a:r>
          </a:p>
          <a:p>
            <a:pPr indent="-228600">
              <a:lnSpc>
                <a:spcPct val="90000"/>
              </a:lnSpc>
              <a:spcAft>
                <a:spcPts val="600"/>
              </a:spcAft>
              <a:buFont typeface="Arial" panose="020B0604020202020204" pitchFamily="34" charset="0"/>
              <a:buChar char="•"/>
            </a:pPr>
            <a:r>
              <a:rPr lang="en-US" sz="1000" kern="1200" dirty="0">
                <a:solidFill>
                  <a:schemeClr val="tx1"/>
                </a:solidFill>
                <a:latin typeface="+mn-lt"/>
                <a:ea typeface="+mn-ea"/>
                <a:cs typeface="+mn-cs"/>
              </a:rPr>
              <a:t>Relationship level: high conflict or violent relationships, sense of isolation and lack of social support, family/ loved one’s history of suicide, financial and work stress </a:t>
            </a:r>
          </a:p>
          <a:p>
            <a:pPr marL="171450" indent="-171450">
              <a:lnSpc>
                <a:spcPct val="90000"/>
              </a:lnSpc>
              <a:spcAft>
                <a:spcPts val="600"/>
              </a:spcAft>
              <a:buFont typeface="Arial" panose="020B0604020202020204" pitchFamily="34" charset="0"/>
              <a:buChar char="•"/>
            </a:pPr>
            <a:r>
              <a:rPr lang="en-US" sz="1000" kern="1200" dirty="0">
                <a:solidFill>
                  <a:schemeClr val="tx1"/>
                </a:solidFill>
                <a:latin typeface="+mn-lt"/>
                <a:ea typeface="+mn-ea"/>
                <a:cs typeface="+mn-cs"/>
              </a:rPr>
              <a:t> Community level: inadequate community connectedness, barriers to health care (e.g., lack of access to providers and medications) </a:t>
            </a:r>
          </a:p>
          <a:p>
            <a:pPr indent="-228600">
              <a:lnSpc>
                <a:spcPct val="90000"/>
              </a:lnSpc>
              <a:spcAft>
                <a:spcPts val="600"/>
              </a:spcAft>
              <a:buFont typeface="Arial" panose="020B0604020202020204" pitchFamily="34" charset="0"/>
              <a:buChar char="•"/>
            </a:pPr>
            <a:r>
              <a:rPr lang="en-US" sz="1000" kern="1200" dirty="0">
                <a:solidFill>
                  <a:schemeClr val="tx1"/>
                </a:solidFill>
                <a:latin typeface="+mn-lt"/>
                <a:ea typeface="+mn-ea"/>
                <a:cs typeface="+mn-cs"/>
              </a:rPr>
              <a:t>Societal level: availability of lethal means of suicide, unsafe media portrayals of suicide, stigma associated with help-seeking and mental illness. </a:t>
            </a:r>
          </a:p>
          <a:p>
            <a:pPr indent="-228600">
              <a:lnSpc>
                <a:spcPct val="90000"/>
              </a:lnSpc>
              <a:spcAft>
                <a:spcPts val="600"/>
              </a:spcAft>
              <a:buFont typeface="Arial" panose="020B0604020202020204" pitchFamily="34" charset="0"/>
              <a:buChar char="•"/>
            </a:pPr>
            <a:endParaRPr lang="en-US" sz="2000" kern="1200" dirty="0">
              <a:solidFill>
                <a:schemeClr val="tx1"/>
              </a:solidFill>
              <a:latin typeface="+mn-lt"/>
              <a:ea typeface="+mn-ea"/>
              <a:cs typeface="+mn-cs"/>
            </a:endParaRPr>
          </a:p>
          <a:p>
            <a:pPr>
              <a:lnSpc>
                <a:spcPct val="90000"/>
              </a:lnSpc>
              <a:spcAft>
                <a:spcPts val="600"/>
              </a:spcAft>
            </a:pPr>
            <a:r>
              <a:rPr lang="en-US" sz="2000" kern="1200" dirty="0">
                <a:solidFill>
                  <a:schemeClr val="tx1"/>
                </a:solidFill>
                <a:latin typeface="+mn-lt"/>
                <a:ea typeface="+mn-ea"/>
                <a:cs typeface="+mn-cs"/>
              </a:rPr>
              <a:t>It is important to recognize that the vast majority of individuals who are depressed, attempt suicide, or have other risk factors, do not die by suicide.</a:t>
            </a:r>
          </a:p>
          <a:p>
            <a:pPr>
              <a:lnSpc>
                <a:spcPct val="90000"/>
              </a:lnSpc>
              <a:spcAft>
                <a:spcPts val="600"/>
              </a:spcAft>
            </a:pPr>
            <a:r>
              <a:rPr lang="en-US" sz="1000" kern="1200" dirty="0">
                <a:solidFill>
                  <a:schemeClr val="tx1"/>
                </a:solidFill>
                <a:latin typeface="+mn-lt"/>
                <a:ea typeface="+mn-ea"/>
                <a:cs typeface="+mn-cs"/>
              </a:rPr>
              <a:t> </a:t>
            </a:r>
          </a:p>
        </p:txBody>
      </p:sp>
      <p:sp>
        <p:nvSpPr>
          <p:cNvPr id="4" name="Rectangle 3">
            <a:extLst>
              <a:ext uri="{FF2B5EF4-FFF2-40B4-BE49-F238E27FC236}">
                <a16:creationId xmlns:a16="http://schemas.microsoft.com/office/drawing/2014/main" id="{16C212C6-6F50-4AEF-9B79-C889750B17FB}"/>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40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6EF7F70-1B0C-4211-B503-F6E53D8696D5}"/>
              </a:ext>
            </a:extLst>
          </p:cNvPr>
          <p:cNvSpPr txBox="1"/>
          <p:nvPr/>
        </p:nvSpPr>
        <p:spPr>
          <a:xfrm>
            <a:off x="606478" y="386930"/>
            <a:ext cx="6927525" cy="11889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700" kern="1200" dirty="0">
                <a:solidFill>
                  <a:schemeClr val="tx1"/>
                </a:solidFill>
                <a:latin typeface="+mj-lt"/>
                <a:ea typeface="+mj-ea"/>
                <a:cs typeface="+mj-cs"/>
              </a:rPr>
              <a:t>Survivors</a:t>
            </a:r>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351F65-4C69-4275-B9C0-62B70A3FFF58}"/>
              </a:ext>
            </a:extLst>
          </p:cNvPr>
          <p:cNvSpPr txBox="1"/>
          <p:nvPr/>
        </p:nvSpPr>
        <p:spPr>
          <a:xfrm>
            <a:off x="676510" y="2202444"/>
            <a:ext cx="7607751" cy="3435531"/>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kern="1200" dirty="0">
                <a:solidFill>
                  <a:schemeClr val="tx1"/>
                </a:solidFill>
                <a:latin typeface="+mn-lt"/>
                <a:ea typeface="+mn-ea"/>
                <a:cs typeface="+mn-cs"/>
              </a:rPr>
              <a:t>In an early study, Crosby and Sacks estimated that 7% of the U.S. adult population, or 13.2 million adults, knew someone in the prior 12 months who had died by suicide. </a:t>
            </a:r>
          </a:p>
          <a:p>
            <a:pPr indent="-228600">
              <a:lnSpc>
                <a:spcPct val="90000"/>
              </a:lnSpc>
              <a:spcAft>
                <a:spcPts val="600"/>
              </a:spcAft>
              <a:buFont typeface="Arial" panose="020B0604020202020204" pitchFamily="34" charset="0"/>
              <a:buChar char="•"/>
            </a:pPr>
            <a:endParaRPr lang="en-US"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kern="1200" dirty="0">
                <a:solidFill>
                  <a:schemeClr val="tx1"/>
                </a:solidFill>
                <a:latin typeface="+mn-lt"/>
                <a:ea typeface="+mn-ea"/>
                <a:cs typeface="+mn-cs"/>
              </a:rPr>
              <a:t>They also estimated that for each suicide, 425 adults were exposed, or knew about the death. </a:t>
            </a:r>
          </a:p>
          <a:p>
            <a:pPr indent="-228600">
              <a:lnSpc>
                <a:spcPct val="90000"/>
              </a:lnSpc>
              <a:spcAft>
                <a:spcPts val="600"/>
              </a:spcAft>
              <a:buFont typeface="Arial" panose="020B0604020202020204" pitchFamily="34" charset="0"/>
              <a:buChar char="•"/>
            </a:pPr>
            <a:endParaRPr lang="en-US"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kern="1200" dirty="0">
                <a:solidFill>
                  <a:schemeClr val="tx1"/>
                </a:solidFill>
                <a:latin typeface="+mn-lt"/>
                <a:ea typeface="+mn-ea"/>
                <a:cs typeface="+mn-cs"/>
              </a:rPr>
              <a:t>In a more recent study, in one state, </a:t>
            </a:r>
            <a:r>
              <a:rPr lang="en-US" kern="1200" dirty="0" err="1">
                <a:solidFill>
                  <a:schemeClr val="tx1"/>
                </a:solidFill>
                <a:latin typeface="+mn-lt"/>
                <a:ea typeface="+mn-ea"/>
                <a:cs typeface="+mn-cs"/>
              </a:rPr>
              <a:t>Cerel</a:t>
            </a:r>
            <a:r>
              <a:rPr lang="en-US" kern="1200" dirty="0">
                <a:solidFill>
                  <a:schemeClr val="tx1"/>
                </a:solidFill>
                <a:latin typeface="+mn-lt"/>
                <a:ea typeface="+mn-ea"/>
                <a:cs typeface="+mn-cs"/>
              </a:rPr>
              <a:t> et al found that 48% of the population knew at least one person who died by suicide in their lifetime. Research indicates that the impact of knowing someone who died by suicide and/or having lived experience (i.e., personally have attempted suicide, have had suicidal thoughts, or have been impacted by suicidal loss) is much more extensive than injury and death.</a:t>
            </a:r>
          </a:p>
          <a:p>
            <a:pPr indent="-228600">
              <a:lnSpc>
                <a:spcPct val="90000"/>
              </a:lnSpc>
              <a:spcAft>
                <a:spcPts val="600"/>
              </a:spcAft>
              <a:buFont typeface="Arial" panose="020B0604020202020204" pitchFamily="34" charset="0"/>
              <a:buChar char="•"/>
            </a:pPr>
            <a:endParaRPr lang="en-US"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kern="1200" dirty="0">
                <a:solidFill>
                  <a:schemeClr val="tx1"/>
                </a:solidFill>
                <a:latin typeface="+mn-lt"/>
                <a:ea typeface="+mn-ea"/>
                <a:cs typeface="+mn-cs"/>
              </a:rPr>
              <a:t>People with lived experience may suffer long-term health and mental health consequences ranging from anger, guilt, and physical impairment, depending on the means and severity of the attempt. </a:t>
            </a:r>
          </a:p>
          <a:p>
            <a:pPr indent="-228600">
              <a:lnSpc>
                <a:spcPct val="90000"/>
              </a:lnSpc>
              <a:spcAft>
                <a:spcPts val="600"/>
              </a:spcAft>
              <a:buFont typeface="Arial" panose="020B0604020202020204" pitchFamily="34" charset="0"/>
              <a:buChar char="•"/>
            </a:pPr>
            <a:endParaRPr lang="en-US"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kern="1200" dirty="0">
                <a:solidFill>
                  <a:schemeClr val="tx1"/>
                </a:solidFill>
                <a:latin typeface="+mn-lt"/>
                <a:ea typeface="+mn-ea"/>
                <a:cs typeface="+mn-cs"/>
              </a:rPr>
              <a:t>Similarly, survivors of a loved one’s suicide may experience ongoing pain and suffering including complicated grief, stigma, depression, anxiety, posttraumatic stress disorder, and increased risk of suicidal ideation and suicide. </a:t>
            </a:r>
          </a:p>
          <a:p>
            <a:pPr indent="-228600">
              <a:lnSpc>
                <a:spcPct val="90000"/>
              </a:lnSpc>
              <a:spcAft>
                <a:spcPts val="600"/>
              </a:spcAft>
              <a:buFont typeface="Arial" panose="020B0604020202020204" pitchFamily="34" charset="0"/>
              <a:buChar char="•"/>
            </a:pPr>
            <a:r>
              <a:rPr lang="en-US" kern="1200" dirty="0">
                <a:solidFill>
                  <a:schemeClr val="tx1"/>
                </a:solidFill>
                <a:latin typeface="+mn-lt"/>
                <a:ea typeface="+mn-ea"/>
                <a:cs typeface="+mn-cs"/>
              </a:rPr>
              <a:t>Less discussed but no less important, are the financial and occupational effects on those left behind.</a:t>
            </a:r>
          </a:p>
        </p:txBody>
      </p:sp>
      <p:sp>
        <p:nvSpPr>
          <p:cNvPr id="4" name="Rectangle 3">
            <a:extLst>
              <a:ext uri="{FF2B5EF4-FFF2-40B4-BE49-F238E27FC236}">
                <a16:creationId xmlns:a16="http://schemas.microsoft.com/office/drawing/2014/main" id="{56D3275B-5C09-447D-AB4E-7683E42C0956}"/>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336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3" name="Picture 2">
            <a:extLst>
              <a:ext uri="{FF2B5EF4-FFF2-40B4-BE49-F238E27FC236}">
                <a16:creationId xmlns:a16="http://schemas.microsoft.com/office/drawing/2014/main" id="{E59C8A2A-251F-EF4A-ABDB-9E53AB82B99A}"/>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F15FDAB2-AF3C-47CB-905E-B1FFB8B3B390}"/>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4B7BE0A-B406-4EDE-AA52-9AF5347EB36E}"/>
              </a:ext>
            </a:extLst>
          </p:cNvPr>
          <p:cNvSpPr txBox="1"/>
          <p:nvPr/>
        </p:nvSpPr>
        <p:spPr>
          <a:xfrm>
            <a:off x="685800" y="838200"/>
            <a:ext cx="4572000" cy="769441"/>
          </a:xfrm>
          <a:prstGeom prst="rect">
            <a:avLst/>
          </a:prstGeom>
          <a:solidFill>
            <a:schemeClr val="accent2"/>
          </a:solidFill>
        </p:spPr>
        <p:txBody>
          <a:bodyPr wrap="square" rtlCol="0">
            <a:spAutoFit/>
          </a:bodyPr>
          <a:lstStyle/>
          <a:p>
            <a:r>
              <a:rPr lang="en-US" sz="4400" dirty="0">
                <a:solidFill>
                  <a:schemeClr val="bg1"/>
                </a:solidFill>
              </a:rPr>
              <a:t>Who is at risk?</a:t>
            </a:r>
          </a:p>
        </p:txBody>
      </p:sp>
    </p:spTree>
    <p:extLst>
      <p:ext uri="{BB962C8B-B14F-4D97-AF65-F5344CB8AC3E}">
        <p14:creationId xmlns:p14="http://schemas.microsoft.com/office/powerpoint/2010/main" val="1852623279"/>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3" name="Picture 2">
            <a:extLst>
              <a:ext uri="{FF2B5EF4-FFF2-40B4-BE49-F238E27FC236}">
                <a16:creationId xmlns:a16="http://schemas.microsoft.com/office/drawing/2014/main" id="{0D9F956E-730A-5A46-BE9C-E550F410037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10893580"/>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EDC207-884F-DA41-AB1D-59B7B9D3E940}"/>
              </a:ext>
            </a:extLst>
          </p:cNvPr>
          <p:cNvSpPr>
            <a:spLocks noGrp="1"/>
          </p:cNvSpPr>
          <p:nvPr>
            <p:ph type="title"/>
          </p:nvPr>
        </p:nvSpPr>
        <p:spPr>
          <a:xfrm>
            <a:off x="619797" y="586855"/>
            <a:ext cx="3172575" cy="3387497"/>
          </a:xfrm>
        </p:spPr>
        <p:txBody>
          <a:bodyPr anchor="b">
            <a:normAutofit/>
          </a:bodyPr>
          <a:lstStyle/>
          <a:p>
            <a:pPr algn="r"/>
            <a:r>
              <a:rPr lang="en-US" sz="3200">
                <a:solidFill>
                  <a:srgbClr val="FFFFFF"/>
                </a:solidFill>
              </a:rPr>
              <a:t>Center for public safety management</a:t>
            </a:r>
          </a:p>
        </p:txBody>
      </p:sp>
      <p:sp>
        <p:nvSpPr>
          <p:cNvPr id="3" name="Content Placeholder 2">
            <a:extLst>
              <a:ext uri="{FF2B5EF4-FFF2-40B4-BE49-F238E27FC236}">
                <a16:creationId xmlns:a16="http://schemas.microsoft.com/office/drawing/2014/main" id="{A932276F-74F2-5E49-A857-CA0380FCB99C}"/>
              </a:ext>
            </a:extLst>
          </p:cNvPr>
          <p:cNvSpPr>
            <a:spLocks noGrp="1"/>
          </p:cNvSpPr>
          <p:nvPr>
            <p:ph idx="1"/>
          </p:nvPr>
        </p:nvSpPr>
        <p:spPr>
          <a:xfrm>
            <a:off x="4877368" y="649480"/>
            <a:ext cx="3646835" cy="5546047"/>
          </a:xfrm>
        </p:spPr>
        <p:txBody>
          <a:bodyPr anchor="ctr">
            <a:normAutofit/>
          </a:bodyPr>
          <a:lstStyle/>
          <a:p>
            <a:pPr marL="171450" lvl="1">
              <a:lnSpc>
                <a:spcPct val="90000"/>
              </a:lnSpc>
              <a:spcAft>
                <a:spcPts val="600"/>
              </a:spcAft>
            </a:pPr>
            <a:r>
              <a:rPr lang="en-US" sz="1600" i="1"/>
              <a:t>CPSM has conducted over 388 public safety studies, in 250 jurisdictions, in 46 states and Canada</a:t>
            </a:r>
          </a:p>
          <a:p>
            <a:pPr marL="171450" lvl="1">
              <a:lnSpc>
                <a:spcPct val="90000"/>
              </a:lnSpc>
              <a:spcAft>
                <a:spcPts val="600"/>
              </a:spcAft>
            </a:pPr>
            <a:endParaRPr lang="en-US" sz="1600" i="1"/>
          </a:p>
          <a:p>
            <a:pPr>
              <a:lnSpc>
                <a:spcPct val="90000"/>
              </a:lnSpc>
              <a:spcAft>
                <a:spcPts val="600"/>
              </a:spcAft>
            </a:pPr>
            <a:r>
              <a:rPr lang="en-US" sz="1600" b="1">
                <a:latin typeface="+mj-lt"/>
              </a:rPr>
              <a:t>CREATED FOR MANAGERS</a:t>
            </a:r>
          </a:p>
          <a:p>
            <a:pPr>
              <a:lnSpc>
                <a:spcPct val="90000"/>
              </a:lnSpc>
              <a:spcAft>
                <a:spcPts val="600"/>
              </a:spcAft>
            </a:pPr>
            <a:endParaRPr lang="en-US" sz="1600"/>
          </a:p>
          <a:p>
            <a:pPr>
              <a:lnSpc>
                <a:spcPct val="90000"/>
              </a:lnSpc>
              <a:spcAft>
                <a:spcPts val="600"/>
              </a:spcAft>
            </a:pPr>
            <a:r>
              <a:rPr lang="en-US" sz="1600"/>
              <a:t>Master and Strategic Plans – Police, Fire and EMS</a:t>
            </a:r>
          </a:p>
          <a:p>
            <a:pPr>
              <a:lnSpc>
                <a:spcPct val="90000"/>
              </a:lnSpc>
              <a:spcAft>
                <a:spcPts val="600"/>
              </a:spcAft>
            </a:pPr>
            <a:r>
              <a:rPr lang="en-US" sz="1600"/>
              <a:t>Risk Assessments</a:t>
            </a:r>
          </a:p>
          <a:p>
            <a:pPr>
              <a:lnSpc>
                <a:spcPct val="90000"/>
              </a:lnSpc>
              <a:spcAft>
                <a:spcPts val="600"/>
              </a:spcAft>
            </a:pPr>
            <a:r>
              <a:rPr lang="en-US" sz="1600"/>
              <a:t>Public Safety Training</a:t>
            </a:r>
          </a:p>
          <a:p>
            <a:pPr>
              <a:lnSpc>
                <a:spcPct val="90000"/>
              </a:lnSpc>
              <a:spcAft>
                <a:spcPts val="600"/>
              </a:spcAft>
            </a:pPr>
            <a:r>
              <a:rPr lang="en-US" sz="1600"/>
              <a:t>Dispatch, EMS, Police &amp; Fire Technical Assistance</a:t>
            </a:r>
          </a:p>
          <a:p>
            <a:pPr>
              <a:lnSpc>
                <a:spcPct val="90000"/>
              </a:lnSpc>
              <a:spcAft>
                <a:spcPts val="600"/>
              </a:spcAft>
            </a:pPr>
            <a:r>
              <a:rPr lang="en-US" sz="1600"/>
              <a:t>Chief Selection Advantage</a:t>
            </a:r>
          </a:p>
          <a:p>
            <a:pPr>
              <a:lnSpc>
                <a:spcPct val="90000"/>
              </a:lnSpc>
              <a:spcAft>
                <a:spcPts val="600"/>
              </a:spcAft>
            </a:pPr>
            <a:r>
              <a:rPr lang="en-US" sz="1600"/>
              <a:t>Standards of Response Coverage</a:t>
            </a:r>
          </a:p>
          <a:p>
            <a:pPr>
              <a:lnSpc>
                <a:spcPct val="90000"/>
              </a:lnSpc>
              <a:spcAft>
                <a:spcPts val="600"/>
              </a:spcAft>
            </a:pPr>
            <a:r>
              <a:rPr lang="en-US" sz="1600"/>
              <a:t>Representation at national level for ICMA</a:t>
            </a:r>
          </a:p>
          <a:p>
            <a:pPr>
              <a:lnSpc>
                <a:spcPct val="90000"/>
              </a:lnSpc>
              <a:spcAft>
                <a:spcPts val="600"/>
              </a:spcAft>
            </a:pPr>
            <a:endParaRPr lang="en-US" sz="1600"/>
          </a:p>
          <a:p>
            <a:pPr>
              <a:lnSpc>
                <a:spcPct val="90000"/>
              </a:lnSpc>
              <a:spcAft>
                <a:spcPts val="600"/>
              </a:spcAft>
            </a:pPr>
            <a:r>
              <a:rPr lang="en-US" sz="1600" i="1"/>
              <a:t>Exclusive provider of public safety technical assistance to ICMA</a:t>
            </a:r>
          </a:p>
          <a:p>
            <a:pPr>
              <a:lnSpc>
                <a:spcPct val="90000"/>
              </a:lnSpc>
              <a:spcAft>
                <a:spcPts val="600"/>
              </a:spcAft>
            </a:pPr>
            <a:endParaRPr lang="en-US" sz="1600"/>
          </a:p>
        </p:txBody>
      </p:sp>
    </p:spTree>
    <p:extLst>
      <p:ext uri="{BB962C8B-B14F-4D97-AF65-F5344CB8AC3E}">
        <p14:creationId xmlns:p14="http://schemas.microsoft.com/office/powerpoint/2010/main" val="417285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2915C2-1310-43BB-8C0C-DE27C885EFAF}"/>
              </a:ext>
            </a:extLst>
          </p:cNvPr>
          <p:cNvPicPr>
            <a:picLocks noChangeAspect="1"/>
          </p:cNvPicPr>
          <p:nvPr/>
        </p:nvPicPr>
        <p:blipFill>
          <a:blip r:embed="rId2"/>
          <a:stretch>
            <a:fillRect/>
          </a:stretch>
        </p:blipFill>
        <p:spPr>
          <a:xfrm>
            <a:off x="1033462" y="676275"/>
            <a:ext cx="7077075" cy="5505450"/>
          </a:xfrm>
          <a:prstGeom prst="rect">
            <a:avLst/>
          </a:prstGeom>
        </p:spPr>
      </p:pic>
    </p:spTree>
    <p:extLst>
      <p:ext uri="{BB962C8B-B14F-4D97-AF65-F5344CB8AC3E}">
        <p14:creationId xmlns:p14="http://schemas.microsoft.com/office/powerpoint/2010/main" val="1544386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3" name="Picture 2">
            <a:extLst>
              <a:ext uri="{FF2B5EF4-FFF2-40B4-BE49-F238E27FC236}">
                <a16:creationId xmlns:a16="http://schemas.microsoft.com/office/drawing/2014/main" id="{75DDE60E-2FE5-BA44-B7CE-FD23512167D2}"/>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17DC3A15-3CA5-4AFE-816E-4917511E5004}"/>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375563"/>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3" name="Picture 2">
            <a:extLst>
              <a:ext uri="{FF2B5EF4-FFF2-40B4-BE49-F238E27FC236}">
                <a16:creationId xmlns:a16="http://schemas.microsoft.com/office/drawing/2014/main" id="{74E1AA41-4B8E-0740-8F18-6E2B8D370FF4}"/>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2E352D25-F291-48B5-BF04-99D72DFA5BD6}"/>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530413"/>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4" name="Picture 3">
            <a:extLst>
              <a:ext uri="{FF2B5EF4-FFF2-40B4-BE49-F238E27FC236}">
                <a16:creationId xmlns:a16="http://schemas.microsoft.com/office/drawing/2014/main" id="{BB149ECD-F67C-914A-81AE-C6365B576931}"/>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637185F4-B33B-4B26-BB10-7AC131DFDF41}"/>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685571"/>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 name="Picture 2">
            <a:extLst>
              <a:ext uri="{FF2B5EF4-FFF2-40B4-BE49-F238E27FC236}">
                <a16:creationId xmlns:a16="http://schemas.microsoft.com/office/drawing/2014/main" id="{C3336AB4-308A-F341-91A6-E48B8444B481}"/>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D208E0FA-329F-4721-A86F-6E71D0B511B4}"/>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3764943"/>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 name="Picture 2">
            <a:extLst>
              <a:ext uri="{FF2B5EF4-FFF2-40B4-BE49-F238E27FC236}">
                <a16:creationId xmlns:a16="http://schemas.microsoft.com/office/drawing/2014/main" id="{3F07F98A-C0B2-A847-97D1-8204BD23CB12}"/>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1795E982-917F-4AA9-B2A3-C142D73F4828}"/>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554755"/>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4" name="Picture 3">
            <a:extLst>
              <a:ext uri="{FF2B5EF4-FFF2-40B4-BE49-F238E27FC236}">
                <a16:creationId xmlns:a16="http://schemas.microsoft.com/office/drawing/2014/main" id="{778CC6D0-D0AA-4141-8158-7AABA48AC1F5}"/>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52A98479-1A17-4315-A06E-BB4366C016F1}"/>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431814"/>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 name="Picture 2">
            <a:extLst>
              <a:ext uri="{FF2B5EF4-FFF2-40B4-BE49-F238E27FC236}">
                <a16:creationId xmlns:a16="http://schemas.microsoft.com/office/drawing/2014/main" id="{F608AE19-015A-644F-BFEF-F4F28EA50960}"/>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15F2A9A9-554B-4E1A-8783-352C25259BFA}"/>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6138092"/>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3" name="Picture 2">
            <a:extLst>
              <a:ext uri="{FF2B5EF4-FFF2-40B4-BE49-F238E27FC236}">
                <a16:creationId xmlns:a16="http://schemas.microsoft.com/office/drawing/2014/main" id="{3A52F4DA-8EA1-5D48-842B-2625388DE0FE}"/>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3066952E-3659-4B23-B588-F596A253EBF4}"/>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411006"/>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4" name="Picture 3">
            <a:extLst>
              <a:ext uri="{FF2B5EF4-FFF2-40B4-BE49-F238E27FC236}">
                <a16:creationId xmlns:a16="http://schemas.microsoft.com/office/drawing/2014/main" id="{17E88D20-8629-3042-B659-0C5EF994219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31610475"/>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486ABB4-076F-4E46-B7CA-DCB9E05360DA}"/>
              </a:ext>
            </a:extLst>
          </p:cNvPr>
          <p:cNvPicPr>
            <a:picLocks noChangeAspect="1"/>
          </p:cNvPicPr>
          <p:nvPr/>
        </p:nvPicPr>
        <p:blipFill rotWithShape="1">
          <a:blip r:embed="rId3"/>
          <a:srcRect t="3021" r="2" b="3288"/>
          <a:stretch/>
        </p:blipFill>
        <p:spPr>
          <a:xfrm>
            <a:off x="342900" y="457200"/>
            <a:ext cx="8458200" cy="5943600"/>
          </a:xfrm>
          <a:prstGeom prst="rect">
            <a:avLst/>
          </a:prstGeom>
        </p:spPr>
      </p:pic>
      <p:sp>
        <p:nvSpPr>
          <p:cNvPr id="3" name="Rectangle 2">
            <a:extLst>
              <a:ext uri="{FF2B5EF4-FFF2-40B4-BE49-F238E27FC236}">
                <a16:creationId xmlns:a16="http://schemas.microsoft.com/office/drawing/2014/main" id="{4BE644B3-F10F-4EC7-903E-256B0B9CE2E2}"/>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8021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4" name="Picture 3">
            <a:extLst>
              <a:ext uri="{FF2B5EF4-FFF2-40B4-BE49-F238E27FC236}">
                <a16:creationId xmlns:a16="http://schemas.microsoft.com/office/drawing/2014/main" id="{1CD986C1-3991-974B-B8D6-47488189C02E}"/>
              </a:ext>
            </a:extLst>
          </p:cNvPr>
          <p:cNvPicPr>
            <a:picLocks noChangeAspect="1"/>
          </p:cNvPicPr>
          <p:nvPr/>
        </p:nvPicPr>
        <p:blipFill>
          <a:blip r:embed="rId3"/>
          <a:stretch>
            <a:fillRect/>
          </a:stretch>
        </p:blipFill>
        <p:spPr>
          <a:xfrm>
            <a:off x="857956" y="643467"/>
            <a:ext cx="7428086" cy="5571065"/>
          </a:xfrm>
          <a:prstGeom prst="rect">
            <a:avLst/>
          </a:prstGeom>
          <a:ln>
            <a:noFill/>
          </a:ln>
        </p:spPr>
      </p:pic>
      <p:sp>
        <p:nvSpPr>
          <p:cNvPr id="3" name="Rectangle 2">
            <a:extLst>
              <a:ext uri="{FF2B5EF4-FFF2-40B4-BE49-F238E27FC236}">
                <a16:creationId xmlns:a16="http://schemas.microsoft.com/office/drawing/2014/main" id="{ACDA2E85-9AEB-4A7D-893D-457C3C217BB8}"/>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0791842"/>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 name="Picture 2">
            <a:extLst>
              <a:ext uri="{FF2B5EF4-FFF2-40B4-BE49-F238E27FC236}">
                <a16:creationId xmlns:a16="http://schemas.microsoft.com/office/drawing/2014/main" id="{4E43060E-E6BB-924C-99C2-67D0AC19670F}"/>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31E4154D-CA6A-430F-9C2E-F4B0DE33744D}"/>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9034834"/>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 name="Picture 2">
            <a:extLst>
              <a:ext uri="{FF2B5EF4-FFF2-40B4-BE49-F238E27FC236}">
                <a16:creationId xmlns:a16="http://schemas.microsoft.com/office/drawing/2014/main" id="{4DE76AB4-847D-5542-BCA4-174624A955EF}"/>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87A53BC3-95E9-4307-BECA-57F2047FC0CC}"/>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942848"/>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4" name="Picture 3">
            <a:extLst>
              <a:ext uri="{FF2B5EF4-FFF2-40B4-BE49-F238E27FC236}">
                <a16:creationId xmlns:a16="http://schemas.microsoft.com/office/drawing/2014/main" id="{7D997556-38D0-1642-B8BC-4FC8B73178E4}"/>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0225C0A5-80AA-4DA7-9135-663C36DB45A1}"/>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731101"/>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 name="Picture 2">
            <a:extLst>
              <a:ext uri="{FF2B5EF4-FFF2-40B4-BE49-F238E27FC236}">
                <a16:creationId xmlns:a16="http://schemas.microsoft.com/office/drawing/2014/main" id="{5E7CCAF4-2F80-1F4D-B10B-8101AFBB1B60}"/>
              </a:ext>
            </a:extLst>
          </p:cNvPr>
          <p:cNvPicPr>
            <a:picLocks noChangeAspect="1"/>
          </p:cNvPicPr>
          <p:nvPr/>
        </p:nvPicPr>
        <p:blipFill>
          <a:blip r:embed="rId3"/>
          <a:stretch>
            <a:fillRect/>
          </a:stretch>
        </p:blipFill>
        <p:spPr>
          <a:xfrm>
            <a:off x="3048" y="0"/>
            <a:ext cx="9144000" cy="6858000"/>
          </a:xfrm>
          <a:prstGeom prst="rect">
            <a:avLst/>
          </a:prstGeom>
        </p:spPr>
      </p:pic>
      <p:sp>
        <p:nvSpPr>
          <p:cNvPr id="4" name="Rectangle 3">
            <a:extLst>
              <a:ext uri="{FF2B5EF4-FFF2-40B4-BE49-F238E27FC236}">
                <a16:creationId xmlns:a16="http://schemas.microsoft.com/office/drawing/2014/main" id="{A18B7821-DCDC-4555-B688-7AF53D040BD8}"/>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983063"/>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 name="Picture 2">
            <a:extLst>
              <a:ext uri="{FF2B5EF4-FFF2-40B4-BE49-F238E27FC236}">
                <a16:creationId xmlns:a16="http://schemas.microsoft.com/office/drawing/2014/main" id="{47266543-BD81-2841-9D5F-CC10DA6ABA4F}"/>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33BA7612-C710-49E8-8DD2-5A30D20EAAE9}"/>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517666"/>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4" name="Picture 3">
            <a:extLst>
              <a:ext uri="{FF2B5EF4-FFF2-40B4-BE49-F238E27FC236}">
                <a16:creationId xmlns:a16="http://schemas.microsoft.com/office/drawing/2014/main" id="{4E6F1F63-09FF-084F-AF1A-941E06B8C044}"/>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28C28BB9-8977-4D8D-BBD5-34020D9E4C3E}"/>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599083"/>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 name="Picture 2">
            <a:extLst>
              <a:ext uri="{FF2B5EF4-FFF2-40B4-BE49-F238E27FC236}">
                <a16:creationId xmlns:a16="http://schemas.microsoft.com/office/drawing/2014/main" id="{AA49FBEC-4E07-F040-ABA2-FC9A8BECAF36}"/>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41E451CB-8D32-42AE-B4D0-71740DD51D8D}"/>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231238"/>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 name="Picture 2">
            <a:extLst>
              <a:ext uri="{FF2B5EF4-FFF2-40B4-BE49-F238E27FC236}">
                <a16:creationId xmlns:a16="http://schemas.microsoft.com/office/drawing/2014/main" id="{20BCE3F1-B6F9-934C-857F-0364A6A4EEB1}"/>
              </a:ext>
            </a:extLst>
          </p:cNvPr>
          <p:cNvPicPr>
            <a:picLocks noChangeAspect="1"/>
          </p:cNvPicPr>
          <p:nvPr/>
        </p:nvPicPr>
        <p:blipFill>
          <a:blip r:embed="rId3"/>
          <a:stretch>
            <a:fillRect/>
          </a:stretch>
        </p:blipFill>
        <p:spPr>
          <a:xfrm>
            <a:off x="3048" y="0"/>
            <a:ext cx="9144000" cy="6858000"/>
          </a:xfrm>
          <a:prstGeom prst="rect">
            <a:avLst/>
          </a:prstGeom>
        </p:spPr>
      </p:pic>
    </p:spTree>
    <p:extLst>
      <p:ext uri="{BB962C8B-B14F-4D97-AF65-F5344CB8AC3E}">
        <p14:creationId xmlns:p14="http://schemas.microsoft.com/office/powerpoint/2010/main" val="2166191579"/>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 name="Picture 2">
            <a:extLst>
              <a:ext uri="{FF2B5EF4-FFF2-40B4-BE49-F238E27FC236}">
                <a16:creationId xmlns:a16="http://schemas.microsoft.com/office/drawing/2014/main" id="{C8DB91D7-C42F-6041-86B4-D445C86C5579}"/>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FA25C35C-CB54-40A2-B1CA-A33B8AB393D8}"/>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200769"/>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4"/>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E6A0AA-AF01-3E4B-9AD6-59E467A8C862}"/>
              </a:ext>
            </a:extLst>
          </p:cNvPr>
          <p:cNvPicPr>
            <a:picLocks noChangeAspect="1"/>
          </p:cNvPicPr>
          <p:nvPr/>
        </p:nvPicPr>
        <p:blipFill rotWithShape="1">
          <a:blip r:embed="rId3"/>
          <a:srcRect t="6306" r="2" b="2"/>
          <a:stretch/>
        </p:blipFill>
        <p:spPr>
          <a:xfrm>
            <a:off x="342900" y="457200"/>
            <a:ext cx="8458200" cy="5943600"/>
          </a:xfrm>
          <a:prstGeom prst="rect">
            <a:avLst/>
          </a:prstGeom>
        </p:spPr>
      </p:pic>
      <p:sp>
        <p:nvSpPr>
          <p:cNvPr id="4" name="Rectangle 3">
            <a:extLst>
              <a:ext uri="{FF2B5EF4-FFF2-40B4-BE49-F238E27FC236}">
                <a16:creationId xmlns:a16="http://schemas.microsoft.com/office/drawing/2014/main" id="{29D898FC-3B9A-49FE-ADE5-040D491CD4DC}"/>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493112"/>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3" name="Picture 2">
            <a:extLst>
              <a:ext uri="{FF2B5EF4-FFF2-40B4-BE49-F238E27FC236}">
                <a16:creationId xmlns:a16="http://schemas.microsoft.com/office/drawing/2014/main" id="{AD079226-030A-6C4E-BD6D-7C0EF6A390AD}"/>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12397BE8-496A-4864-B0CE-E72B8D6811D8}"/>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838036"/>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 name="Picture 3">
            <a:extLst>
              <a:ext uri="{FF2B5EF4-FFF2-40B4-BE49-F238E27FC236}">
                <a16:creationId xmlns:a16="http://schemas.microsoft.com/office/drawing/2014/main" id="{FABA6F2B-AADB-A043-BCA7-33BD7814CB9E}"/>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6D65F992-F892-4FDA-B97A-126CCBF5E277}"/>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862524"/>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 name="Picture 3">
            <a:extLst>
              <a:ext uri="{FF2B5EF4-FFF2-40B4-BE49-F238E27FC236}">
                <a16:creationId xmlns:a16="http://schemas.microsoft.com/office/drawing/2014/main" id="{9A9AED64-3DA0-FC4E-B3E2-EC0D97EF6E43}"/>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DC194B7E-E25B-4896-BC4F-5F89D658A3AC}"/>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357536"/>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F548E-B56E-41D1-9164-3A4FAC2BD975}"/>
              </a:ext>
            </a:extLst>
          </p:cNvPr>
          <p:cNvSpPr txBox="1"/>
          <p:nvPr/>
        </p:nvSpPr>
        <p:spPr>
          <a:xfrm>
            <a:off x="3028950" y="1939159"/>
            <a:ext cx="5733470" cy="2751086"/>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6000" kern="1200">
                <a:solidFill>
                  <a:schemeClr val="tx1"/>
                </a:solidFill>
                <a:latin typeface="+mj-lt"/>
                <a:ea typeface="+mj-ea"/>
                <a:cs typeface="+mj-cs"/>
              </a:rPr>
              <a:t>RESOURCES</a:t>
            </a:r>
          </a:p>
        </p:txBody>
      </p:sp>
    </p:spTree>
    <p:extLst>
      <p:ext uri="{BB962C8B-B14F-4D97-AF65-F5344CB8AC3E}">
        <p14:creationId xmlns:p14="http://schemas.microsoft.com/office/powerpoint/2010/main" val="2999225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5B7A76-FE2F-405F-B01B-69593B0EDCD3}"/>
              </a:ext>
            </a:extLst>
          </p:cNvPr>
          <p:cNvPicPr>
            <a:picLocks noChangeAspect="1"/>
          </p:cNvPicPr>
          <p:nvPr/>
        </p:nvPicPr>
        <p:blipFill>
          <a:blip r:embed="rId2"/>
          <a:stretch>
            <a:fillRect/>
          </a:stretch>
        </p:blipFill>
        <p:spPr>
          <a:xfrm>
            <a:off x="709612" y="33337"/>
            <a:ext cx="7724775" cy="6791325"/>
          </a:xfrm>
          <a:prstGeom prst="rect">
            <a:avLst/>
          </a:prstGeom>
        </p:spPr>
      </p:pic>
    </p:spTree>
    <p:extLst>
      <p:ext uri="{BB962C8B-B14F-4D97-AF65-F5344CB8AC3E}">
        <p14:creationId xmlns:p14="http://schemas.microsoft.com/office/powerpoint/2010/main" val="1479238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B96830-CCF5-4AF7-BFDC-B9B903B7627E}"/>
              </a:ext>
            </a:extLst>
          </p:cNvPr>
          <p:cNvPicPr>
            <a:picLocks noChangeAspect="1"/>
          </p:cNvPicPr>
          <p:nvPr/>
        </p:nvPicPr>
        <p:blipFill>
          <a:blip r:embed="rId2"/>
          <a:stretch>
            <a:fillRect/>
          </a:stretch>
        </p:blipFill>
        <p:spPr>
          <a:xfrm>
            <a:off x="0" y="92868"/>
            <a:ext cx="9144000" cy="6672263"/>
          </a:xfrm>
          <a:prstGeom prst="rect">
            <a:avLst/>
          </a:prstGeom>
        </p:spPr>
      </p:pic>
    </p:spTree>
    <p:extLst>
      <p:ext uri="{BB962C8B-B14F-4D97-AF65-F5344CB8AC3E}">
        <p14:creationId xmlns:p14="http://schemas.microsoft.com/office/powerpoint/2010/main" val="8712881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o photo description available.">
            <a:extLst>
              <a:ext uri="{FF2B5EF4-FFF2-40B4-BE49-F238E27FC236}">
                <a16:creationId xmlns:a16="http://schemas.microsoft.com/office/drawing/2014/main" id="{7910E5E8-F93A-4A81-B74A-5FCAE4AFD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708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8" name="Picture 7">
            <a:extLst>
              <a:ext uri="{FF2B5EF4-FFF2-40B4-BE49-F238E27FC236}">
                <a16:creationId xmlns:a16="http://schemas.microsoft.com/office/drawing/2014/main" id="{A022E330-4AEC-6D44-90DF-2687EF2F8C69}"/>
              </a:ext>
            </a:extLst>
          </p:cNvPr>
          <p:cNvPicPr>
            <a:picLocks noChangeAspect="1"/>
          </p:cNvPicPr>
          <p:nvPr/>
        </p:nvPicPr>
        <p:blipFill>
          <a:blip r:embed="rId3"/>
          <a:stretch>
            <a:fillRect/>
          </a:stretch>
        </p:blipFill>
        <p:spPr>
          <a:xfrm>
            <a:off x="0" y="0"/>
            <a:ext cx="9144000" cy="6858000"/>
          </a:xfrm>
          <a:prstGeom prst="rect">
            <a:avLst/>
          </a:prstGeom>
        </p:spPr>
      </p:pic>
      <p:pic>
        <p:nvPicPr>
          <p:cNvPr id="5" name="Picture 4" descr="13120_AFSP_General_PPT_social_icons.png">
            <a:extLst>
              <a:ext uri="{FF2B5EF4-FFF2-40B4-BE49-F238E27FC236}">
                <a16:creationId xmlns:a16="http://schemas.microsoft.com/office/drawing/2014/main" id="{7224620F-B65C-1546-82AB-5B5ED39C6AA6}"/>
              </a:ext>
            </a:extLst>
          </p:cNvPr>
          <p:cNvPicPr>
            <a:picLocks noChangeAspect="1"/>
          </p:cNvPicPr>
          <p:nvPr/>
        </p:nvPicPr>
        <p:blipFill rotWithShape="1">
          <a:blip r:embed="rId4">
            <a:extLst>
              <a:ext uri="{28A0092B-C50C-407E-A947-70E740481C1C}">
                <a14:useLocalDpi xmlns:a14="http://schemas.microsoft.com/office/drawing/2010/main" val="0"/>
              </a:ext>
            </a:extLst>
          </a:blip>
          <a:srcRect l="18333" t="71635" r="73333" b="16250"/>
          <a:stretch/>
        </p:blipFill>
        <p:spPr>
          <a:xfrm>
            <a:off x="2550622" y="2895600"/>
            <a:ext cx="762000" cy="830827"/>
          </a:xfrm>
          <a:prstGeom prst="rect">
            <a:avLst/>
          </a:prstGeom>
        </p:spPr>
      </p:pic>
      <p:sp>
        <p:nvSpPr>
          <p:cNvPr id="6" name="TextBox 5">
            <a:extLst>
              <a:ext uri="{FF2B5EF4-FFF2-40B4-BE49-F238E27FC236}">
                <a16:creationId xmlns:a16="http://schemas.microsoft.com/office/drawing/2014/main" id="{A0295270-3361-FE43-B6A7-E50BB935DE45}"/>
              </a:ext>
            </a:extLst>
          </p:cNvPr>
          <p:cNvSpPr txBox="1"/>
          <p:nvPr/>
        </p:nvSpPr>
        <p:spPr>
          <a:xfrm>
            <a:off x="804678" y="3990193"/>
            <a:ext cx="7432879" cy="584775"/>
          </a:xfrm>
          <a:prstGeom prst="rect">
            <a:avLst/>
          </a:prstGeom>
          <a:noFill/>
        </p:spPr>
        <p:txBody>
          <a:bodyPr wrap="square" rtlCol="0">
            <a:spAutoFit/>
          </a:bodyPr>
          <a:lstStyle/>
          <a:p>
            <a:pPr algn="ctr"/>
            <a:r>
              <a:rPr lang="en-US" sz="3200" dirty="0">
                <a:solidFill>
                  <a:schemeClr val="bg1"/>
                </a:solidFill>
              </a:rPr>
              <a:t>@</a:t>
            </a:r>
            <a:r>
              <a:rPr lang="en-US" sz="3200" dirty="0" err="1">
                <a:solidFill>
                  <a:schemeClr val="bg1"/>
                </a:solidFill>
              </a:rPr>
              <a:t>afspnational</a:t>
            </a:r>
            <a:endParaRPr lang="en-US" sz="3200" dirty="0">
              <a:solidFill>
                <a:schemeClr val="bg1"/>
              </a:solidFill>
            </a:endParaRPr>
          </a:p>
        </p:txBody>
      </p:sp>
      <p:pic>
        <p:nvPicPr>
          <p:cNvPr id="7" name="Picture 6" descr="13120_AFSP_General_PPT_social_icons.png">
            <a:extLst>
              <a:ext uri="{FF2B5EF4-FFF2-40B4-BE49-F238E27FC236}">
                <a16:creationId xmlns:a16="http://schemas.microsoft.com/office/drawing/2014/main" id="{896A98B1-AE1D-5349-B89D-173EA9148D1A}"/>
              </a:ext>
            </a:extLst>
          </p:cNvPr>
          <p:cNvPicPr>
            <a:picLocks noChangeAspect="1"/>
          </p:cNvPicPr>
          <p:nvPr/>
        </p:nvPicPr>
        <p:blipFill rotWithShape="1">
          <a:blip r:embed="rId4">
            <a:extLst>
              <a:ext uri="{28A0092B-C50C-407E-A947-70E740481C1C}">
                <a14:useLocalDpi xmlns:a14="http://schemas.microsoft.com/office/drawing/2010/main" val="0"/>
              </a:ext>
            </a:extLst>
          </a:blip>
          <a:srcRect l="28600" t="71635" r="63066" b="16250"/>
          <a:stretch/>
        </p:blipFill>
        <p:spPr>
          <a:xfrm>
            <a:off x="3656215" y="2895600"/>
            <a:ext cx="762000" cy="830827"/>
          </a:xfrm>
          <a:prstGeom prst="rect">
            <a:avLst/>
          </a:prstGeom>
        </p:spPr>
      </p:pic>
      <p:pic>
        <p:nvPicPr>
          <p:cNvPr id="9" name="Picture 8" descr="13120_AFSP_General_PPT_social_icons.png">
            <a:extLst>
              <a:ext uri="{FF2B5EF4-FFF2-40B4-BE49-F238E27FC236}">
                <a16:creationId xmlns:a16="http://schemas.microsoft.com/office/drawing/2014/main" id="{2013428E-A127-0848-BCAE-3C06DD4D9CD5}"/>
              </a:ext>
            </a:extLst>
          </p:cNvPr>
          <p:cNvPicPr>
            <a:picLocks noChangeAspect="1"/>
          </p:cNvPicPr>
          <p:nvPr/>
        </p:nvPicPr>
        <p:blipFill rotWithShape="1">
          <a:blip r:embed="rId4">
            <a:extLst>
              <a:ext uri="{28A0092B-C50C-407E-A947-70E740481C1C}">
                <a14:useLocalDpi xmlns:a14="http://schemas.microsoft.com/office/drawing/2010/main" val="0"/>
              </a:ext>
            </a:extLst>
          </a:blip>
          <a:srcRect l="39655" t="71635" r="52011" b="16250"/>
          <a:stretch/>
        </p:blipFill>
        <p:spPr>
          <a:xfrm>
            <a:off x="4761808" y="2895600"/>
            <a:ext cx="762000" cy="830827"/>
          </a:xfrm>
          <a:prstGeom prst="rect">
            <a:avLst/>
          </a:prstGeom>
        </p:spPr>
      </p:pic>
      <p:pic>
        <p:nvPicPr>
          <p:cNvPr id="10" name="Picture 9" descr="13120_AFSP_General_PPT_social_icons.png">
            <a:extLst>
              <a:ext uri="{FF2B5EF4-FFF2-40B4-BE49-F238E27FC236}">
                <a16:creationId xmlns:a16="http://schemas.microsoft.com/office/drawing/2014/main" id="{53D191CB-DE05-8547-8109-59251263AB45}"/>
              </a:ext>
            </a:extLst>
          </p:cNvPr>
          <p:cNvPicPr>
            <a:picLocks noChangeAspect="1"/>
          </p:cNvPicPr>
          <p:nvPr/>
        </p:nvPicPr>
        <p:blipFill rotWithShape="1">
          <a:blip r:embed="rId4">
            <a:extLst>
              <a:ext uri="{28A0092B-C50C-407E-A947-70E740481C1C}">
                <a14:useLocalDpi xmlns:a14="http://schemas.microsoft.com/office/drawing/2010/main" val="0"/>
              </a:ext>
            </a:extLst>
          </a:blip>
          <a:srcRect l="72945" t="71635" r="18721" b="16250"/>
          <a:stretch/>
        </p:blipFill>
        <p:spPr>
          <a:xfrm>
            <a:off x="5943600" y="2895600"/>
            <a:ext cx="762000" cy="830827"/>
          </a:xfrm>
          <a:prstGeom prst="rect">
            <a:avLst/>
          </a:prstGeom>
        </p:spPr>
      </p:pic>
    </p:spTree>
    <p:extLst>
      <p:ext uri="{BB962C8B-B14F-4D97-AF65-F5344CB8AC3E}">
        <p14:creationId xmlns:p14="http://schemas.microsoft.com/office/powerpoint/2010/main" val="3382519981"/>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79F1C5A-4342-448A-A91E-B9E8FF475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7908471" cy="442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2473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3" name="Picture 2">
            <a:extLst>
              <a:ext uri="{FF2B5EF4-FFF2-40B4-BE49-F238E27FC236}">
                <a16:creationId xmlns:a16="http://schemas.microsoft.com/office/drawing/2014/main" id="{A674B982-2103-F449-A57D-68B2BFC0E871}"/>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D9255721-52A4-4385-A702-C59F5AA7BD28}"/>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302278"/>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321732"/>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D215B1A-1CAE-444E-8D6B-3CBFDB3CA013}"/>
              </a:ext>
            </a:extLst>
          </p:cNvPr>
          <p:cNvPicPr>
            <a:picLocks noChangeAspect="1"/>
          </p:cNvPicPr>
          <p:nvPr/>
        </p:nvPicPr>
        <p:blipFill>
          <a:blip r:embed="rId2"/>
          <a:stretch>
            <a:fillRect/>
          </a:stretch>
        </p:blipFill>
        <p:spPr>
          <a:xfrm>
            <a:off x="425058" y="979040"/>
            <a:ext cx="4934932" cy="2788235"/>
          </a:xfrm>
          <a:prstGeom prst="rect">
            <a:avLst/>
          </a:prstGeom>
        </p:spPr>
      </p:pic>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0891"/>
            <a:ext cx="5293730" cy="1964266"/>
          </a:xfrm>
          <a:prstGeom prst="rect">
            <a:avLst/>
          </a:prstGeom>
          <a:solidFill>
            <a:srgbClr val="573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EF4335-5A21-4385-8348-55D531353CB0}"/>
              </a:ext>
            </a:extLst>
          </p:cNvPr>
          <p:cNvSpPr>
            <a:spLocks noGrp="1"/>
          </p:cNvSpPr>
          <p:nvPr>
            <p:ph type="title"/>
          </p:nvPr>
        </p:nvSpPr>
        <p:spPr>
          <a:xfrm>
            <a:off x="393192" y="4765963"/>
            <a:ext cx="4945641" cy="1625210"/>
          </a:xfrm>
        </p:spPr>
        <p:txBody>
          <a:bodyPr>
            <a:normAutofit/>
          </a:bodyPr>
          <a:lstStyle/>
          <a:p>
            <a:r>
              <a:rPr lang="en-US" dirty="0">
                <a:solidFill>
                  <a:srgbClr val="FFFFFF"/>
                </a:solidFill>
              </a:rPr>
              <a:t>May is mental health awareness month</a:t>
            </a:r>
          </a:p>
        </p:txBody>
      </p:sp>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22736EB3-2C01-4D21-BB62-129294DC5CB2}"/>
              </a:ext>
            </a:extLst>
          </p:cNvPr>
          <p:cNvSpPr>
            <a:spLocks noGrp="1"/>
          </p:cNvSpPr>
          <p:nvPr>
            <p:ph idx="1"/>
          </p:nvPr>
        </p:nvSpPr>
        <p:spPr>
          <a:xfrm>
            <a:off x="6021989" y="917725"/>
            <a:ext cx="2568554" cy="4852362"/>
          </a:xfrm>
        </p:spPr>
        <p:txBody>
          <a:bodyPr anchor="ctr">
            <a:normAutofit fontScale="62500" lnSpcReduction="20000"/>
          </a:bodyPr>
          <a:lstStyle/>
          <a:p>
            <a:pPr algn="l" fontAlgn="t"/>
            <a:r>
              <a:rPr lang="en-US" sz="2400" b="1" u="none" strike="noStrike" dirty="0">
                <a:solidFill>
                  <a:srgbClr val="FFFF00"/>
                </a:solidFill>
                <a:effectLst/>
                <a:latin typeface="ProximaNova-Bold"/>
              </a:rPr>
              <a:t>You Are Not Alone</a:t>
            </a:r>
          </a:p>
          <a:p>
            <a:pPr algn="l" fontAlgn="t"/>
            <a:endParaRPr lang="en-US" sz="2400" b="1" u="none" strike="noStrike" dirty="0">
              <a:solidFill>
                <a:srgbClr val="FFFF00"/>
              </a:solidFill>
              <a:effectLst/>
              <a:latin typeface="ProximaNova-Bold"/>
            </a:endParaRPr>
          </a:p>
          <a:p>
            <a:pPr algn="l" fontAlgn="t"/>
            <a:r>
              <a:rPr lang="en-US" sz="2400" b="0" i="0" u="none" strike="noStrike" dirty="0">
                <a:solidFill>
                  <a:srgbClr val="FFFF00"/>
                </a:solidFill>
                <a:effectLst/>
                <a:latin typeface="ProximaNova-Regular"/>
              </a:rPr>
              <a:t>For 2021’s Mental Health Awareness Month NAMI will continue to amplify the message of “You Are Not Alone.” We will use this time to focus on the healing value of connecting in safe ways, prioritizing mental health and acknowledging that it’s okay to not be okay through NAMI’s blog, personal stories, videos, digital toolkits, social media engagements and national events.</a:t>
            </a:r>
          </a:p>
          <a:p>
            <a:pPr algn="l" fontAlgn="t"/>
            <a:endParaRPr lang="en-US" sz="2400" b="0" i="0" u="none" strike="noStrike" dirty="0">
              <a:solidFill>
                <a:srgbClr val="FFFF00"/>
              </a:solidFill>
              <a:effectLst/>
              <a:latin typeface="ProximaNova-Regular"/>
            </a:endParaRPr>
          </a:p>
          <a:p>
            <a:pPr algn="l" fontAlgn="t"/>
            <a:r>
              <a:rPr lang="en-US" sz="2400" b="0" i="0" u="none" strike="noStrike" dirty="0">
                <a:solidFill>
                  <a:srgbClr val="FFFF00"/>
                </a:solidFill>
                <a:effectLst/>
                <a:latin typeface="ProximaNova-Regular"/>
              </a:rPr>
              <a:t>Together, we can realize our shared vision of a nation where anyone affected by mental illness can get the appropriate support and quality of care to live healthy, fulfilling lives — a nation where </a:t>
            </a:r>
            <a:r>
              <a:rPr lang="en-US" sz="2400" b="1" i="0" u="none" strike="noStrike" dirty="0">
                <a:solidFill>
                  <a:srgbClr val="FFFF00"/>
                </a:solidFill>
                <a:effectLst/>
                <a:latin typeface="ProximaNova-Regular"/>
              </a:rPr>
              <a:t>no one feels alone</a:t>
            </a:r>
            <a:r>
              <a:rPr lang="en-US" sz="2400" b="0" i="0" u="none" strike="noStrike" dirty="0">
                <a:solidFill>
                  <a:srgbClr val="FFFF00"/>
                </a:solidFill>
                <a:effectLst/>
                <a:latin typeface="ProximaNova-Regular"/>
              </a:rPr>
              <a:t> in their struggle.</a:t>
            </a:r>
          </a:p>
          <a:p>
            <a:endParaRPr lang="en-US" sz="1700" dirty="0">
              <a:solidFill>
                <a:srgbClr val="FFFFFF"/>
              </a:solidFill>
            </a:endParaRPr>
          </a:p>
        </p:txBody>
      </p:sp>
    </p:spTree>
    <p:extLst>
      <p:ext uri="{BB962C8B-B14F-4D97-AF65-F5344CB8AC3E}">
        <p14:creationId xmlns:p14="http://schemas.microsoft.com/office/powerpoint/2010/main" val="25871499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4" name="Picture 3">
            <a:extLst>
              <a:ext uri="{FF2B5EF4-FFF2-40B4-BE49-F238E27FC236}">
                <a16:creationId xmlns:a16="http://schemas.microsoft.com/office/drawing/2014/main" id="{30CC20D8-1E95-5940-9B8E-9B067FA81097}"/>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630200E5-F754-4321-9CF9-C06648E0BAAA}"/>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678346"/>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3" name="Picture 2">
            <a:extLst>
              <a:ext uri="{FF2B5EF4-FFF2-40B4-BE49-F238E27FC236}">
                <a16:creationId xmlns:a16="http://schemas.microsoft.com/office/drawing/2014/main" id="{9ED89C1E-DDF7-5E4F-8621-533B11AA6AE8}"/>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67063955-1FB1-42C5-B94A-DFF64106E839}"/>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2623"/>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 name="Picture 2">
            <a:extLst>
              <a:ext uri="{FF2B5EF4-FFF2-40B4-BE49-F238E27FC236}">
                <a16:creationId xmlns:a16="http://schemas.microsoft.com/office/drawing/2014/main" id="{69256887-AE38-A14B-B717-E1BFD7643ED9}"/>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FF30DE76-FEA9-4E20-A7D3-149DEC7FE53A}"/>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101579"/>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4" name="Picture 3">
            <a:extLst>
              <a:ext uri="{FF2B5EF4-FFF2-40B4-BE49-F238E27FC236}">
                <a16:creationId xmlns:a16="http://schemas.microsoft.com/office/drawing/2014/main" id="{E97C1C9B-D195-F444-A2FF-0B976A86DCD0}"/>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6E960418-9E60-499A-B06F-A58134805FBD}"/>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724600"/>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4" name="Picture 3">
            <a:extLst>
              <a:ext uri="{FF2B5EF4-FFF2-40B4-BE49-F238E27FC236}">
                <a16:creationId xmlns:a16="http://schemas.microsoft.com/office/drawing/2014/main" id="{EFCEF421-F35A-BB47-B6DC-1A34B5EB86A9}"/>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CC932E6B-A48E-4F4C-947F-A3E0F2D9AEE8}"/>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661418"/>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3" name="Picture 2">
            <a:extLst>
              <a:ext uri="{FF2B5EF4-FFF2-40B4-BE49-F238E27FC236}">
                <a16:creationId xmlns:a16="http://schemas.microsoft.com/office/drawing/2014/main" id="{55DFFA92-594C-F647-B6E5-61D282D38A78}"/>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BAA3A8A9-D668-4231-B653-479402D55420}"/>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180962"/>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3" name="Picture 2">
            <a:extLst>
              <a:ext uri="{FF2B5EF4-FFF2-40B4-BE49-F238E27FC236}">
                <a16:creationId xmlns:a16="http://schemas.microsoft.com/office/drawing/2014/main" id="{0919BE1C-4B9C-5F42-964B-F86C3A47194A}"/>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ECCF1621-B072-4521-B321-48C835BA7FDE}"/>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8066479"/>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4" name="Picture 3">
            <a:extLst>
              <a:ext uri="{FF2B5EF4-FFF2-40B4-BE49-F238E27FC236}">
                <a16:creationId xmlns:a16="http://schemas.microsoft.com/office/drawing/2014/main" id="{9F2E5159-87A5-B144-9E77-450A68C0D574}"/>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F2513AE1-173B-4E11-B2CE-92CA2019ED35}"/>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910617"/>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4" name="Picture 3">
            <a:extLst>
              <a:ext uri="{FF2B5EF4-FFF2-40B4-BE49-F238E27FC236}">
                <a16:creationId xmlns:a16="http://schemas.microsoft.com/office/drawing/2014/main" id="{E446228B-9F73-C847-93A0-DE224BBCCA88}"/>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44C3EB11-91CC-40F1-BAD3-F6D6F556BDFB}"/>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480407"/>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3" name="Picture 2">
            <a:extLst>
              <a:ext uri="{FF2B5EF4-FFF2-40B4-BE49-F238E27FC236}">
                <a16:creationId xmlns:a16="http://schemas.microsoft.com/office/drawing/2014/main" id="{254C0D02-7F61-5E47-AE39-66A13870881C}"/>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3973E1DF-3CBC-464B-BF83-4D8C5FD9BA58}"/>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0374283"/>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2"/>
        <p:cNvGrpSpPr/>
        <p:nvPr/>
      </p:nvGrpSpPr>
      <p:grpSpPr>
        <a:xfrm>
          <a:off x="0" y="0"/>
          <a:ext cx="0" cy="0"/>
          <a:chOff x="0" y="0"/>
          <a:chExt cx="0" cy="0"/>
        </a:xfrm>
      </p:grpSpPr>
      <p:pic>
        <p:nvPicPr>
          <p:cNvPr id="3" name="Picture 2">
            <a:extLst>
              <a:ext uri="{FF2B5EF4-FFF2-40B4-BE49-F238E27FC236}">
                <a16:creationId xmlns:a16="http://schemas.microsoft.com/office/drawing/2014/main" id="{BFAFA101-6F7A-8149-A42E-FF102DFF5DA3}"/>
              </a:ext>
            </a:extLst>
          </p:cNvPr>
          <p:cNvPicPr>
            <a:picLocks noChangeAspect="1"/>
          </p:cNvPicPr>
          <p:nvPr/>
        </p:nvPicPr>
        <p:blipFill rotWithShape="1">
          <a:blip r:embed="rId3"/>
          <a:srcRect l="4215" r="-3" b="-3"/>
          <a:stretch/>
        </p:blipFill>
        <p:spPr>
          <a:xfrm>
            <a:off x="3871539" y="3272588"/>
            <a:ext cx="4579036" cy="3585411"/>
          </a:xfrm>
          <a:prstGeom prst="rect">
            <a:avLst/>
          </a:prstGeom>
        </p:spPr>
      </p:pic>
      <p:pic>
        <p:nvPicPr>
          <p:cNvPr id="12" name="Picture 11">
            <a:extLst>
              <a:ext uri="{FF2B5EF4-FFF2-40B4-BE49-F238E27FC236}">
                <a16:creationId xmlns:a16="http://schemas.microsoft.com/office/drawing/2014/main" id="{06300947-3429-4058-B047-EB1F9C023D16}"/>
              </a:ext>
            </a:extLst>
          </p:cNvPr>
          <p:cNvPicPr>
            <a:picLocks noChangeAspect="1"/>
          </p:cNvPicPr>
          <p:nvPr/>
        </p:nvPicPr>
        <p:blipFill rotWithShape="1">
          <a:blip r:embed="rId4"/>
          <a:srcRect t="2430" r="2" b="2446"/>
          <a:stretch/>
        </p:blipFill>
        <p:spPr>
          <a:xfrm>
            <a:off x="20" y="9"/>
            <a:ext cx="5459914"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25" name="Rectangle 24">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726" y="0"/>
            <a:ext cx="2856849"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3750889"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67928" y="0"/>
            <a:ext cx="576072" cy="6858000"/>
          </a:xfrm>
          <a:prstGeom prst="rect">
            <a:avLst/>
          </a:prstGeom>
          <a:solidFill>
            <a:srgbClr val="B66A5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751BDB5-F289-466B-82A4-E452CD1BC154}"/>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6585"/>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5" name="Picture 4">
            <a:extLst>
              <a:ext uri="{FF2B5EF4-FFF2-40B4-BE49-F238E27FC236}">
                <a16:creationId xmlns:a16="http://schemas.microsoft.com/office/drawing/2014/main" id="{D6EE2286-6402-594A-BB59-7F9808107257}"/>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64A6959C-0A0B-4685-8737-3292CC806721}"/>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136342"/>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 name="Picture 2">
            <a:extLst>
              <a:ext uri="{FF2B5EF4-FFF2-40B4-BE49-F238E27FC236}">
                <a16:creationId xmlns:a16="http://schemas.microsoft.com/office/drawing/2014/main" id="{167EA68E-FF47-D44E-ADCA-9F6D3898243E}"/>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B712465C-9F96-46F0-B780-CCAC341B5F62}"/>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656911"/>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 name="Picture 2">
            <a:extLst>
              <a:ext uri="{FF2B5EF4-FFF2-40B4-BE49-F238E27FC236}">
                <a16:creationId xmlns:a16="http://schemas.microsoft.com/office/drawing/2014/main" id="{5271BCA1-5E78-5C4B-8F47-976ABCBD07C3}"/>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9FA27EB8-A2F3-4E0E-8707-FE9560D1ADEF}"/>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901185"/>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56E5D1-5C1D-437B-AA4F-6B38B08E0E53}"/>
              </a:ext>
            </a:extLst>
          </p:cNvPr>
          <p:cNvPicPr>
            <a:picLocks noChangeAspect="1"/>
          </p:cNvPicPr>
          <p:nvPr/>
        </p:nvPicPr>
        <p:blipFill>
          <a:blip r:embed="rId2"/>
          <a:stretch>
            <a:fillRect/>
          </a:stretch>
        </p:blipFill>
        <p:spPr>
          <a:xfrm>
            <a:off x="3429000" y="685800"/>
            <a:ext cx="4476750" cy="2924175"/>
          </a:xfrm>
          <a:prstGeom prst="rect">
            <a:avLst/>
          </a:prstGeom>
        </p:spPr>
      </p:pic>
      <p:pic>
        <p:nvPicPr>
          <p:cNvPr id="3" name="Picture 2">
            <a:extLst>
              <a:ext uri="{FF2B5EF4-FFF2-40B4-BE49-F238E27FC236}">
                <a16:creationId xmlns:a16="http://schemas.microsoft.com/office/drawing/2014/main" id="{3430BB72-FF46-43C1-BFA2-4630972F7046}"/>
              </a:ext>
            </a:extLst>
          </p:cNvPr>
          <p:cNvPicPr>
            <a:picLocks noChangeAspect="1"/>
          </p:cNvPicPr>
          <p:nvPr/>
        </p:nvPicPr>
        <p:blipFill>
          <a:blip r:embed="rId3"/>
          <a:stretch>
            <a:fillRect/>
          </a:stretch>
        </p:blipFill>
        <p:spPr>
          <a:xfrm>
            <a:off x="228600" y="3505200"/>
            <a:ext cx="4267200" cy="2962275"/>
          </a:xfrm>
          <a:prstGeom prst="rect">
            <a:avLst/>
          </a:prstGeom>
        </p:spPr>
      </p:pic>
    </p:spTree>
    <p:extLst>
      <p:ext uri="{BB962C8B-B14F-4D97-AF65-F5344CB8AC3E}">
        <p14:creationId xmlns:p14="http://schemas.microsoft.com/office/powerpoint/2010/main" val="455230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1D8088-559A-46A5-A801-CDF0B9476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2E96F-17F7-4C8C-BDF1-6BB90A0C1D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250" y="2380868"/>
            <a:ext cx="8986749" cy="2087795"/>
            <a:chOff x="143163" y="5763486"/>
            <a:chExt cx="11982332" cy="739555"/>
          </a:xfrm>
        </p:grpSpPr>
        <p:sp>
          <p:nvSpPr>
            <p:cNvPr id="11" name="Rectangle 10">
              <a:extLst>
                <a:ext uri="{FF2B5EF4-FFF2-40B4-BE49-F238E27FC236}">
                  <a16:creationId xmlns:a16="http://schemas.microsoft.com/office/drawing/2014/main" id="{846BD00C-9313-4A22-94F7-3875A46C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EAF30D0-AA67-427C-9938-A2C8A9B5D5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466344"/>
            <a:ext cx="8333796"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EFB6745-FABC-E042-8B43-EAB73962005D}"/>
              </a:ext>
            </a:extLst>
          </p:cNvPr>
          <p:cNvPicPr>
            <a:picLocks noChangeAspect="1"/>
          </p:cNvPicPr>
          <p:nvPr/>
        </p:nvPicPr>
        <p:blipFill rotWithShape="1">
          <a:blip r:embed="rId3"/>
          <a:srcRect t="9007" r="-1" b="-1"/>
          <a:stretch/>
        </p:blipFill>
        <p:spPr>
          <a:xfrm>
            <a:off x="797892" y="1176554"/>
            <a:ext cx="7971282" cy="5440003"/>
          </a:xfrm>
          <a:prstGeom prst="rect">
            <a:avLst/>
          </a:prstGeom>
        </p:spPr>
      </p:pic>
      <p:sp>
        <p:nvSpPr>
          <p:cNvPr id="3" name="Rectangle 2">
            <a:extLst>
              <a:ext uri="{FF2B5EF4-FFF2-40B4-BE49-F238E27FC236}">
                <a16:creationId xmlns:a16="http://schemas.microsoft.com/office/drawing/2014/main" id="{C41E7693-9CEF-44E4-9199-900A23A3512A}"/>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7B6C038-DA91-4752-BF4C-89BF98AC122F}"/>
              </a:ext>
            </a:extLst>
          </p:cNvPr>
          <p:cNvSpPr txBox="1"/>
          <p:nvPr/>
        </p:nvSpPr>
        <p:spPr>
          <a:xfrm>
            <a:off x="1035280" y="220938"/>
            <a:ext cx="7391400" cy="1200329"/>
          </a:xfrm>
          <a:prstGeom prst="rect">
            <a:avLst/>
          </a:prstGeom>
          <a:noFill/>
        </p:spPr>
        <p:txBody>
          <a:bodyPr wrap="square" rtlCol="0">
            <a:spAutoFit/>
          </a:bodyPr>
          <a:lstStyle/>
          <a:p>
            <a:r>
              <a:rPr lang="en-US" sz="3600" dirty="0"/>
              <a:t>How we talk about suicide and mental health matters</a:t>
            </a:r>
          </a:p>
        </p:txBody>
      </p:sp>
    </p:spTree>
    <p:extLst>
      <p:ext uri="{BB962C8B-B14F-4D97-AF65-F5344CB8AC3E}">
        <p14:creationId xmlns:p14="http://schemas.microsoft.com/office/powerpoint/2010/main" val="258648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0"/>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B161885-0EF8-46C2-A64C-8269DA3DB1BC}"/>
              </a:ext>
            </a:extLst>
          </p:cNvPr>
          <p:cNvSpPr txBox="1"/>
          <p:nvPr/>
        </p:nvSpPr>
        <p:spPr>
          <a:xfrm>
            <a:off x="619797" y="586855"/>
            <a:ext cx="3172575"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3500" kern="1200">
                <a:solidFill>
                  <a:srgbClr val="FFFFFF"/>
                </a:solidFill>
                <a:latin typeface="+mj-lt"/>
                <a:ea typeface="+mj-ea"/>
                <a:cs typeface="+mj-cs"/>
              </a:rPr>
              <a:t>Scope of the Problem</a:t>
            </a:r>
          </a:p>
        </p:txBody>
      </p:sp>
      <p:sp>
        <p:nvSpPr>
          <p:cNvPr id="5" name="TextBox 4">
            <a:extLst>
              <a:ext uri="{FF2B5EF4-FFF2-40B4-BE49-F238E27FC236}">
                <a16:creationId xmlns:a16="http://schemas.microsoft.com/office/drawing/2014/main" id="{390FDDAC-471F-4040-893E-4FFC9AF95B92}"/>
              </a:ext>
            </a:extLst>
          </p:cNvPr>
          <p:cNvSpPr txBox="1"/>
          <p:nvPr/>
        </p:nvSpPr>
        <p:spPr>
          <a:xfrm>
            <a:off x="4877368" y="649480"/>
            <a:ext cx="3646835" cy="5546047"/>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700" kern="1200">
                <a:solidFill>
                  <a:schemeClr val="tx1"/>
                </a:solidFill>
                <a:latin typeface="+mn-lt"/>
                <a:ea typeface="+mn-ea"/>
                <a:cs typeface="+mn-cs"/>
              </a:rPr>
              <a:t>Worldwide: More than 800,000 people die by suicide each year</a:t>
            </a:r>
          </a:p>
          <a:p>
            <a:pPr marL="285750" indent="-228600">
              <a:lnSpc>
                <a:spcPct val="90000"/>
              </a:lnSpc>
              <a:spcAft>
                <a:spcPts val="600"/>
              </a:spcAft>
              <a:buFont typeface="Arial" panose="020B0604020202020204" pitchFamily="34" charset="0"/>
              <a:buChar char="•"/>
            </a:pPr>
            <a:r>
              <a:rPr lang="en-US" sz="1700" kern="1200">
                <a:solidFill>
                  <a:schemeClr val="tx1"/>
                </a:solidFill>
                <a:latin typeface="+mn-lt"/>
                <a:ea typeface="+mn-ea"/>
                <a:cs typeface="+mn-cs"/>
              </a:rPr>
              <a:t>Someone dies by suicide EVERY 40 SECONDS</a:t>
            </a:r>
          </a:p>
          <a:p>
            <a:pPr marL="285750" indent="-228600">
              <a:lnSpc>
                <a:spcPct val="90000"/>
              </a:lnSpc>
              <a:spcAft>
                <a:spcPts val="600"/>
              </a:spcAft>
              <a:buFont typeface="Arial" panose="020B0604020202020204" pitchFamily="34" charset="0"/>
              <a:buChar char="•"/>
            </a:pPr>
            <a:r>
              <a:rPr lang="en-US" sz="1700" kern="1200">
                <a:solidFill>
                  <a:schemeClr val="tx1"/>
                </a:solidFill>
                <a:latin typeface="+mn-lt"/>
                <a:ea typeface="+mn-ea"/>
                <a:cs typeface="+mn-cs"/>
              </a:rPr>
              <a:t>In the U.S., suicide is the 10</a:t>
            </a:r>
            <a:r>
              <a:rPr lang="en-US" sz="1700" kern="1200" baseline="30000">
                <a:solidFill>
                  <a:schemeClr val="tx1"/>
                </a:solidFill>
                <a:latin typeface="+mn-lt"/>
                <a:ea typeface="+mn-ea"/>
                <a:cs typeface="+mn-cs"/>
              </a:rPr>
              <a:t>th</a:t>
            </a:r>
            <a:r>
              <a:rPr lang="en-US" sz="1700" kern="1200">
                <a:solidFill>
                  <a:schemeClr val="tx1"/>
                </a:solidFill>
                <a:latin typeface="+mn-lt"/>
                <a:ea typeface="+mn-ea"/>
                <a:cs typeface="+mn-cs"/>
              </a:rPr>
              <a:t> LEADING CAUSE OF DEATH (In 2016: 44,965 people died </a:t>
            </a:r>
          </a:p>
          <a:p>
            <a:pPr indent="-228600">
              <a:lnSpc>
                <a:spcPct val="90000"/>
              </a:lnSpc>
              <a:spcAft>
                <a:spcPts val="600"/>
              </a:spcAft>
              <a:buFont typeface="Arial" panose="020B0604020202020204" pitchFamily="34" charset="0"/>
              <a:buChar char="•"/>
            </a:pPr>
            <a:r>
              <a:rPr lang="en-US" sz="1700" kern="1200">
                <a:solidFill>
                  <a:schemeClr val="tx1"/>
                </a:solidFill>
                <a:latin typeface="+mn-lt"/>
                <a:ea typeface="+mn-ea"/>
                <a:cs typeface="+mn-cs"/>
              </a:rPr>
              <a:t>by suicide)</a:t>
            </a:r>
          </a:p>
          <a:p>
            <a:pPr marL="285750" indent="-228600">
              <a:lnSpc>
                <a:spcPct val="90000"/>
              </a:lnSpc>
              <a:spcAft>
                <a:spcPts val="600"/>
              </a:spcAft>
              <a:buFont typeface="Arial" panose="020B0604020202020204" pitchFamily="34" charset="0"/>
              <a:buChar char="•"/>
            </a:pPr>
            <a:r>
              <a:rPr lang="en-US" sz="1700" kern="1200">
                <a:solidFill>
                  <a:schemeClr val="tx1"/>
                </a:solidFill>
                <a:latin typeface="+mn-lt"/>
                <a:ea typeface="+mn-ea"/>
                <a:cs typeface="+mn-cs"/>
              </a:rPr>
              <a:t>For every suicide – 25 OTHERS ATTEMPT</a:t>
            </a:r>
          </a:p>
          <a:p>
            <a:pPr marL="285750" indent="-228600">
              <a:lnSpc>
                <a:spcPct val="90000"/>
              </a:lnSpc>
              <a:spcAft>
                <a:spcPts val="600"/>
              </a:spcAft>
              <a:buFont typeface="Arial" panose="020B0604020202020204" pitchFamily="34" charset="0"/>
              <a:buChar char="•"/>
            </a:pPr>
            <a:r>
              <a:rPr lang="en-US" sz="1700" kern="1200">
                <a:solidFill>
                  <a:schemeClr val="tx1"/>
                </a:solidFill>
                <a:latin typeface="+mn-lt"/>
                <a:ea typeface="+mn-ea"/>
                <a:cs typeface="+mn-cs"/>
              </a:rPr>
              <a:t>Suicide impacts INDIVIDUALS and COMMUNITIES</a:t>
            </a:r>
          </a:p>
          <a:p>
            <a:pPr marL="285750" indent="-228600">
              <a:lnSpc>
                <a:spcPct val="90000"/>
              </a:lnSpc>
              <a:spcAft>
                <a:spcPts val="600"/>
              </a:spcAft>
              <a:buFont typeface="Arial" panose="020B0604020202020204" pitchFamily="34" charset="0"/>
              <a:buChar char="•"/>
            </a:pPr>
            <a:r>
              <a:rPr lang="en-US" sz="1700" kern="1200">
                <a:solidFill>
                  <a:schemeClr val="tx1"/>
                </a:solidFill>
                <a:latin typeface="+mn-lt"/>
                <a:ea typeface="+mn-ea"/>
                <a:cs typeface="+mn-cs"/>
              </a:rPr>
              <a:t>Suicide has an economic impact. $69 billion per year in the United States</a:t>
            </a:r>
          </a:p>
          <a:p>
            <a:pPr marL="285750" indent="-228600">
              <a:lnSpc>
                <a:spcPct val="90000"/>
              </a:lnSpc>
              <a:spcAft>
                <a:spcPts val="600"/>
              </a:spcAft>
              <a:buFont typeface="Arial" panose="020B0604020202020204" pitchFamily="34" charset="0"/>
              <a:buChar char="•"/>
            </a:pPr>
            <a:endParaRPr lang="en-US" sz="1700" kern="120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endParaRPr lang="en-US" sz="1700" kern="1200">
              <a:solidFill>
                <a:schemeClr val="tx1"/>
              </a:solidFill>
              <a:latin typeface="+mn-lt"/>
              <a:ea typeface="+mn-ea"/>
              <a:cs typeface="+mn-cs"/>
            </a:endParaRPr>
          </a:p>
          <a:p>
            <a:pPr marL="285750" lvl="2" indent="-228600">
              <a:lnSpc>
                <a:spcPct val="90000"/>
              </a:lnSpc>
              <a:spcAft>
                <a:spcPts val="600"/>
              </a:spcAft>
              <a:buFont typeface="Arial" panose="020B0604020202020204" pitchFamily="34" charset="0"/>
              <a:buChar char="•"/>
            </a:pPr>
            <a:endParaRPr lang="en-US" sz="1700" kern="120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endParaRPr lang="en-US" sz="1700" kern="120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endParaRPr lang="en-US" sz="1700" kern="1200">
              <a:solidFill>
                <a:schemeClr val="tx1"/>
              </a:solidFill>
              <a:latin typeface="+mn-lt"/>
              <a:ea typeface="+mn-ea"/>
              <a:cs typeface="+mn-cs"/>
            </a:endParaRPr>
          </a:p>
        </p:txBody>
      </p:sp>
      <p:sp>
        <p:nvSpPr>
          <p:cNvPr id="4" name="Rectangle 3">
            <a:extLst>
              <a:ext uri="{FF2B5EF4-FFF2-40B4-BE49-F238E27FC236}">
                <a16:creationId xmlns:a16="http://schemas.microsoft.com/office/drawing/2014/main" id="{27A6B539-75A2-4959-A447-32A788571464}"/>
              </a:ext>
            </a:extLst>
          </p:cNvPr>
          <p:cNvSpPr/>
          <p:nvPr/>
        </p:nvSpPr>
        <p:spPr>
          <a:xfrm>
            <a:off x="0" y="6400800"/>
            <a:ext cx="9144000" cy="4572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967307"/>
      </p:ext>
    </p:extLst>
  </p:cSld>
  <p:clrMapOvr>
    <a:masterClrMapping/>
  </p:clrMapOvr>
  <p:transition spd="slow">
    <p:cut/>
  </p:transition>
</p:sld>
</file>

<file path=ppt/theme/theme1.xml><?xml version="1.0" encoding="utf-8"?>
<a:theme xmlns:a="http://schemas.openxmlformats.org/drawingml/2006/main" name="Office Theme">
  <a:themeElements>
    <a:clrScheme name="Custom 1">
      <a:dk1>
        <a:srgbClr val="000000"/>
      </a:dk1>
      <a:lt1>
        <a:srgbClr val="FFFFFF"/>
      </a:lt1>
      <a:dk2>
        <a:srgbClr val="386DFF"/>
      </a:dk2>
      <a:lt2>
        <a:srgbClr val="EEECE1"/>
      </a:lt2>
      <a:accent1>
        <a:srgbClr val="2AD891"/>
      </a:accent1>
      <a:accent2>
        <a:srgbClr val="DF5434"/>
      </a:accent2>
      <a:accent3>
        <a:srgbClr val="3828BD"/>
      </a:accent3>
      <a:accent4>
        <a:srgbClr val="FFCE08"/>
      </a:accent4>
      <a:accent5>
        <a:srgbClr val="716F6F"/>
      </a:accent5>
      <a:accent6>
        <a:srgbClr val="EB419F"/>
      </a:accent6>
      <a:hlink>
        <a:srgbClr val="EB419F"/>
      </a:hlink>
      <a:folHlink>
        <a:srgbClr val="EB41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2760</TotalTime>
  <Words>6633</Words>
  <Application>Microsoft Office PowerPoint</Application>
  <PresentationFormat>On-screen Show (4:3)</PresentationFormat>
  <Paragraphs>460</Paragraphs>
  <Slides>73</Slides>
  <Notes>47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73</vt:i4>
      </vt:variant>
    </vt:vector>
  </HeadingPairs>
  <TitlesOfParts>
    <vt:vector size="81" baseType="lpstr">
      <vt:lpstr>Arial</vt:lpstr>
      <vt:lpstr>Calibri</vt:lpstr>
      <vt:lpstr>Helvetica Neue</vt:lpstr>
      <vt:lpstr>Open Sans</vt:lpstr>
      <vt:lpstr>ProximaNova-Bold</vt:lpstr>
      <vt:lpstr>ProximaNova-Regular</vt:lpstr>
      <vt:lpstr>Rokkitt</vt:lpstr>
      <vt:lpstr>Office Theme</vt:lpstr>
      <vt:lpstr>PowerPoint Presentation</vt:lpstr>
      <vt:lpstr>PowerPoint Presentation</vt:lpstr>
      <vt:lpstr>Center for public safety management</vt:lpstr>
      <vt:lpstr>PowerPoint Presentation</vt:lpstr>
      <vt:lpstr>PowerPoint Presentation</vt:lpstr>
      <vt:lpstr>May is mental health awareness month</vt:lpstr>
      <vt:lpstr>PowerPoint Presentation</vt:lpstr>
      <vt:lpstr>PowerPoint Presentation</vt:lpstr>
      <vt:lpstr>PowerPoint Presentation</vt:lpstr>
      <vt:lpstr>PowerPoint Presentation</vt:lpstr>
      <vt:lpstr>Resources from COPS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Wieczorek</dc:creator>
  <cp:lastModifiedBy>Thomas Wieczorek</cp:lastModifiedBy>
  <cp:revision>8</cp:revision>
  <dcterms:created xsi:type="dcterms:W3CDTF">2020-07-28T18:45:06Z</dcterms:created>
  <dcterms:modified xsi:type="dcterms:W3CDTF">2021-05-12T15:16:21Z</dcterms:modified>
</cp:coreProperties>
</file>