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266" r:id="rId2"/>
    <p:sldId id="267" r:id="rId3"/>
    <p:sldId id="256" r:id="rId4"/>
    <p:sldId id="262" r:id="rId5"/>
    <p:sldId id="263" r:id="rId6"/>
    <p:sldId id="264" r:id="rId7"/>
    <p:sldId id="260" r:id="rId8"/>
    <p:sldId id="265" r:id="rId9"/>
    <p:sldId id="268" r:id="rId1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-128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-128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-128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-128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-128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-128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-128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-128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-12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96C6"/>
    <a:srgbClr val="00387D"/>
    <a:srgbClr val="77797C"/>
    <a:srgbClr val="A0A800"/>
    <a:srgbClr val="AD8800"/>
    <a:srgbClr val="CC7E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79" autoAdjust="0"/>
  </p:normalViewPr>
  <p:slideViewPr>
    <p:cSldViewPr>
      <p:cViewPr varScale="1">
        <p:scale>
          <a:sx n="126" d="100"/>
          <a:sy n="126" d="100"/>
        </p:scale>
        <p:origin x="-3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OHFS1\USERS\adam\Performance%20Measurement\Utilities\2009%20-%20Village%20Energy%20Cost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Howard Monthly Utility Costs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2008</c:v>
          </c:tx>
          <c:cat>
            <c:strRef>
              <c:f>'Monthly Time Series'!$A$3:$A$14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 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'Monthly Time Series'!$B$3:$B$14</c:f>
              <c:numCache>
                <c:formatCode>"$"#,##0.00</c:formatCode>
                <c:ptCount val="12"/>
                <c:pt idx="0">
                  <c:v>12525.61</c:v>
                </c:pt>
                <c:pt idx="1">
                  <c:v>13786.190000000002</c:v>
                </c:pt>
                <c:pt idx="2">
                  <c:v>16514.12</c:v>
                </c:pt>
                <c:pt idx="3">
                  <c:v>13943.909999999989</c:v>
                </c:pt>
                <c:pt idx="4">
                  <c:v>10817.359999999991</c:v>
                </c:pt>
                <c:pt idx="5">
                  <c:v>7155.06</c:v>
                </c:pt>
                <c:pt idx="6">
                  <c:v>8366.730000000005</c:v>
                </c:pt>
                <c:pt idx="7">
                  <c:v>7828.22</c:v>
                </c:pt>
                <c:pt idx="8">
                  <c:v>7256.920000000001</c:v>
                </c:pt>
                <c:pt idx="9">
                  <c:v>6523.6900000000014</c:v>
                </c:pt>
                <c:pt idx="10">
                  <c:v>9220.1299999999937</c:v>
                </c:pt>
                <c:pt idx="11">
                  <c:v>14294.060000000001</c:v>
                </c:pt>
              </c:numCache>
            </c:numRef>
          </c:val>
        </c:ser>
        <c:ser>
          <c:idx val="1"/>
          <c:order val="1"/>
          <c:tx>
            <c:v>2009</c:v>
          </c:tx>
          <c:cat>
            <c:strRef>
              <c:f>'Monthly Time Series'!$A$3:$A$14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 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'Monthly Time Series'!$C$3:$C$14</c:f>
              <c:numCache>
                <c:formatCode>"$"#,##0.00</c:formatCode>
                <c:ptCount val="12"/>
                <c:pt idx="0">
                  <c:v>14104.310000000001</c:v>
                </c:pt>
                <c:pt idx="1">
                  <c:v>16432.95</c:v>
                </c:pt>
                <c:pt idx="2">
                  <c:v>12648.849999999993</c:v>
                </c:pt>
                <c:pt idx="3">
                  <c:v>9832.0399999999936</c:v>
                </c:pt>
                <c:pt idx="4">
                  <c:v>6616.17</c:v>
                </c:pt>
                <c:pt idx="5">
                  <c:v>5772.54</c:v>
                </c:pt>
                <c:pt idx="6">
                  <c:v>5987.71</c:v>
                </c:pt>
                <c:pt idx="7">
                  <c:v>6755.95</c:v>
                </c:pt>
              </c:numCache>
            </c:numRef>
          </c:val>
        </c:ser>
        <c:marker val="1"/>
        <c:axId val="67965696"/>
        <c:axId val="68129152"/>
      </c:lineChart>
      <c:catAx>
        <c:axId val="67965696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68129152"/>
        <c:crosses val="autoZero"/>
        <c:auto val="1"/>
        <c:lblAlgn val="ctr"/>
        <c:lblOffset val="100"/>
      </c:catAx>
      <c:valAx>
        <c:axId val="68129152"/>
        <c:scaling>
          <c:orientation val="minMax"/>
        </c:scaling>
        <c:axPos val="l"/>
        <c:majorGridlines/>
        <c:numFmt formatCode="&quot;$&quot;#,##0.00" sourceLinked="1"/>
        <c:majorTickMark val="none"/>
        <c:tickLblPos val="nextTo"/>
        <c:crossAx val="67965696"/>
        <c:crosses val="autoZero"/>
        <c:crossBetween val="midCat"/>
      </c:valAx>
    </c:plotArea>
    <c:legend>
      <c:legendPos val="r"/>
      <c:layout/>
    </c:legend>
    <c:plotVisOnly val="1"/>
    <c:dispBlanksAs val="gap"/>
  </c:chart>
  <c:spPr>
    <a:gradFill rotWithShape="1">
      <a:gsLst>
        <a:gs pos="0">
          <a:schemeClr val="dk1">
            <a:shade val="51000"/>
            <a:satMod val="130000"/>
          </a:schemeClr>
        </a:gs>
        <a:gs pos="80000">
          <a:schemeClr val="dk1">
            <a:shade val="93000"/>
            <a:satMod val="130000"/>
          </a:schemeClr>
        </a:gs>
        <a:gs pos="100000">
          <a:schemeClr val="dk1">
            <a:shade val="94000"/>
            <a:satMod val="135000"/>
          </a:schemeClr>
        </a:gs>
      </a:gsLst>
      <a:lin ang="16200000" scaled="0"/>
    </a:gradFill>
    <a:ln>
      <a:noFill/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E5C25BD-03E7-43AD-92BF-6939E209A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B3608B3-B245-47D4-9AC2-65771879F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3608B3-B245-47D4-9AC2-65771879F6C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22C77D-F6EC-4F86-BBEA-0FE2DB9D9F84}" type="slidenum">
              <a:rPr lang="en-US"/>
              <a:pPr/>
              <a:t>3</a:t>
            </a:fld>
            <a:endParaRPr 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3608B3-B245-47D4-9AC2-65771879F6C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3608B3-B245-47D4-9AC2-65771879F6C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3608B3-B245-47D4-9AC2-65771879F6C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3608B3-B245-47D4-9AC2-65771879F6C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3608B3-B245-47D4-9AC2-65771879F6C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2" descr="RGB squares for PPT-fu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40825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6" descr="ICMA-Montreal-Logo-2RVR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4650" y="3581400"/>
            <a:ext cx="3313113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93" name="Rectangle 7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470025"/>
          </a:xfrm>
        </p:spPr>
        <p:txBody>
          <a:bodyPr anchor="ctr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33195-BF6E-42E0-9A3E-40F62FE77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82563"/>
            <a:ext cx="20955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2563"/>
            <a:ext cx="61341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4520B-2897-428D-BD07-2D69D5666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2C8E9-AEF9-4C4C-85C9-316B38AA5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C940F-6C40-4D67-9C50-3B9CAFEE7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0767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0767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C66F6-CCA1-480D-BF34-4DEA85D92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14570-7878-4862-B756-605C84749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946F2-C163-4B08-B2FE-2CC34C4BF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47E4D-8DBC-4EAE-97EC-A2AE8EB4D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5DA62-86A7-4B7D-A731-1E3A1F506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55DB6-A3CF-4EB0-AC5F-7D042DA17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3058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43" descr="RGB-squares-shor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82563"/>
            <a:ext cx="70866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47" descr="ICMA-LOGO-box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1625" y="6251575"/>
            <a:ext cx="4113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44" name="Rectangle 4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57800" y="6245225"/>
            <a:ext cx="190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15200" y="6245225"/>
            <a:ext cx="137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90D9D138-CAD4-49A1-8A16-7AF6C9472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o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66800"/>
            <a:ext cx="7086600" cy="1570037"/>
          </a:xfrm>
        </p:spPr>
        <p:txBody>
          <a:bodyPr/>
          <a:lstStyle/>
          <a:p>
            <a:pPr algn="ctr"/>
            <a:r>
              <a:rPr lang="en-US" sz="2600" dirty="0" smtClean="0">
                <a:latin typeface="Georgia" pitchFamily="18" charset="0"/>
              </a:rPr>
              <a:t>Knead Dough?  Performance Measurement Can Leaven Your Budget</a:t>
            </a:r>
            <a:endParaRPr lang="en-US" sz="26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191000"/>
            <a:ext cx="8305800" cy="1706563"/>
          </a:xfrm>
        </p:spPr>
        <p:txBody>
          <a:bodyPr/>
          <a:lstStyle/>
          <a:p>
            <a:pPr algn="ctr">
              <a:buNone/>
            </a:pPr>
            <a:r>
              <a:rPr lang="en-US" sz="2400" dirty="0" smtClean="0">
                <a:latin typeface="Georgia" pitchFamily="18" charset="0"/>
              </a:rPr>
              <a:t>Joshua A. Smith</a:t>
            </a:r>
          </a:p>
          <a:p>
            <a:pPr algn="ctr">
              <a:buNone/>
            </a:pPr>
            <a:r>
              <a:rPr lang="en-US" sz="2400" dirty="0" smtClean="0">
                <a:latin typeface="Georgia" pitchFamily="18" charset="0"/>
              </a:rPr>
              <a:t>Village Administrator</a:t>
            </a:r>
          </a:p>
          <a:p>
            <a:pPr algn="ctr">
              <a:buNone/>
            </a:pPr>
            <a:r>
              <a:rPr lang="en-US" sz="2400" dirty="0" smtClean="0">
                <a:latin typeface="Georgia" pitchFamily="18" charset="0"/>
              </a:rPr>
              <a:t>Howard, Wisconsin</a:t>
            </a:r>
            <a:endParaRPr lang="en-US" sz="2400" dirty="0"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209800"/>
            <a:ext cx="2914650" cy="17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563"/>
            <a:ext cx="7086600" cy="1036637"/>
          </a:xfrm>
        </p:spPr>
        <p:txBody>
          <a:bodyPr/>
          <a:lstStyle/>
          <a:p>
            <a:r>
              <a:rPr lang="en-US" sz="2800" b="0" dirty="0" smtClean="0">
                <a:latin typeface="Georgia" pitchFamily="18" charset="0"/>
              </a:rPr>
              <a:t>Howard’s Performance </a:t>
            </a:r>
            <a:br>
              <a:rPr lang="en-US" sz="2800" b="0" dirty="0" smtClean="0">
                <a:latin typeface="Georgia" pitchFamily="18" charset="0"/>
              </a:rPr>
            </a:br>
            <a:r>
              <a:rPr lang="en-US" sz="2800" b="0" dirty="0" smtClean="0">
                <a:latin typeface="Georgia" pitchFamily="18" charset="0"/>
              </a:rPr>
              <a:t>Management Process – Quick Overview</a:t>
            </a:r>
            <a:endParaRPr lang="en-US" sz="2800" b="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876800"/>
          </a:xfrm>
        </p:spPr>
        <p:txBody>
          <a:bodyPr/>
          <a:lstStyle/>
          <a:p>
            <a:pPr>
              <a:buNone/>
            </a:pPr>
            <a:r>
              <a:rPr lang="en-US" sz="2000" b="1" u="sng" dirty="0" smtClean="0">
                <a:latin typeface="Georgia" pitchFamily="18" charset="0"/>
              </a:rPr>
              <a:t>Strategic Planning</a:t>
            </a:r>
          </a:p>
          <a:p>
            <a:pPr lvl="1"/>
            <a:r>
              <a:rPr lang="en-US" sz="1600" dirty="0" smtClean="0">
                <a:latin typeface="Georgia" pitchFamily="18" charset="0"/>
              </a:rPr>
              <a:t>Village Board &amp; Executive Leadership Team (ELT) hold Annual Strategic Planning Session to Affirm or Modify Strategic Prioritized Goals (</a:t>
            </a:r>
            <a:r>
              <a:rPr lang="en-US" sz="1600" b="1" dirty="0" smtClean="0">
                <a:latin typeface="Georgia" pitchFamily="18" charset="0"/>
              </a:rPr>
              <a:t>April</a:t>
            </a:r>
            <a:r>
              <a:rPr lang="en-US" sz="1600" dirty="0" smtClean="0">
                <a:latin typeface="Georgia" pitchFamily="18" charset="0"/>
              </a:rPr>
              <a:t>)</a:t>
            </a:r>
          </a:p>
          <a:p>
            <a:pPr lvl="1"/>
            <a:r>
              <a:rPr lang="en-US" sz="1600" dirty="0" smtClean="0">
                <a:latin typeface="Georgia" pitchFamily="18" charset="0"/>
              </a:rPr>
              <a:t>ELT &amp; Large Management Team hold Strategy Action Plan Review Session (</a:t>
            </a:r>
            <a:r>
              <a:rPr lang="en-US" sz="1600" b="1" dirty="0" smtClean="0">
                <a:latin typeface="Georgia" pitchFamily="18" charset="0"/>
              </a:rPr>
              <a:t>May</a:t>
            </a:r>
            <a:r>
              <a:rPr lang="en-US" sz="1600" dirty="0" smtClean="0">
                <a:latin typeface="Georgia" pitchFamily="18" charset="0"/>
              </a:rPr>
              <a:t>)</a:t>
            </a:r>
          </a:p>
          <a:p>
            <a:pPr lvl="1"/>
            <a:r>
              <a:rPr lang="en-US" sz="1600" dirty="0" smtClean="0">
                <a:latin typeface="Georgia" pitchFamily="18" charset="0"/>
              </a:rPr>
              <a:t>Village Board formally approves Strategy/Action Plan Review Session (</a:t>
            </a:r>
            <a:r>
              <a:rPr lang="en-US" sz="1600" b="1" dirty="0" smtClean="0">
                <a:latin typeface="Georgia" pitchFamily="18" charset="0"/>
              </a:rPr>
              <a:t>June</a:t>
            </a:r>
            <a:r>
              <a:rPr lang="en-US" sz="1600" dirty="0" smtClean="0">
                <a:latin typeface="Georgia" pitchFamily="18" charset="0"/>
              </a:rPr>
              <a:t>)</a:t>
            </a:r>
          </a:p>
          <a:p>
            <a:pPr>
              <a:buNone/>
            </a:pPr>
            <a:endParaRPr lang="en-US" sz="8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2000" b="1" u="sng" dirty="0" smtClean="0">
                <a:latin typeface="Georgia" pitchFamily="18" charset="0"/>
              </a:rPr>
              <a:t>Operating &amp; Capital Budgets</a:t>
            </a:r>
          </a:p>
          <a:p>
            <a:pPr lvl="1"/>
            <a:r>
              <a:rPr lang="en-US" sz="1600" dirty="0" smtClean="0">
                <a:latin typeface="Georgia" pitchFamily="18" charset="0"/>
              </a:rPr>
              <a:t>Village Board reviews first 6 month Expenditure/Revenue data; amends existing budget policies; distribute capital project summary sheets (</a:t>
            </a:r>
            <a:r>
              <a:rPr lang="en-US" sz="1600" b="1" dirty="0" smtClean="0">
                <a:latin typeface="Georgia" pitchFamily="18" charset="0"/>
              </a:rPr>
              <a:t>July</a:t>
            </a:r>
            <a:r>
              <a:rPr lang="en-US" sz="1600" dirty="0" smtClean="0">
                <a:latin typeface="Georgia" pitchFamily="18" charset="0"/>
              </a:rPr>
              <a:t>)</a:t>
            </a:r>
          </a:p>
          <a:p>
            <a:pPr lvl="1"/>
            <a:r>
              <a:rPr lang="en-US" sz="1600" dirty="0" smtClean="0">
                <a:latin typeface="Georgia" pitchFamily="18" charset="0"/>
              </a:rPr>
              <a:t>Capital project tour with Village Board and ELT (</a:t>
            </a:r>
            <a:r>
              <a:rPr lang="en-US" sz="1600" b="1" dirty="0" smtClean="0">
                <a:latin typeface="Georgia" pitchFamily="18" charset="0"/>
              </a:rPr>
              <a:t>August</a:t>
            </a:r>
            <a:r>
              <a:rPr lang="en-US" sz="1600" dirty="0" smtClean="0">
                <a:latin typeface="Georgia" pitchFamily="18" charset="0"/>
              </a:rPr>
              <a:t>)</a:t>
            </a:r>
          </a:p>
          <a:p>
            <a:pPr lvl="1"/>
            <a:r>
              <a:rPr lang="en-US" sz="1600" dirty="0" smtClean="0">
                <a:latin typeface="Georgia" pitchFamily="18" charset="0"/>
              </a:rPr>
              <a:t>Hold 2 all-day budget meetings (</a:t>
            </a:r>
            <a:r>
              <a:rPr lang="en-US" sz="1600" b="1" dirty="0" smtClean="0">
                <a:latin typeface="Georgia" pitchFamily="18" charset="0"/>
              </a:rPr>
              <a:t>October/November</a:t>
            </a:r>
            <a:r>
              <a:rPr lang="en-US" sz="1600" dirty="0" smtClean="0">
                <a:latin typeface="Georgia" pitchFamily="18" charset="0"/>
              </a:rPr>
              <a:t>)</a:t>
            </a:r>
          </a:p>
          <a:p>
            <a:pPr lvl="1"/>
            <a:r>
              <a:rPr lang="en-US" sz="1600" dirty="0" smtClean="0">
                <a:latin typeface="Georgia" pitchFamily="18" charset="0"/>
              </a:rPr>
              <a:t>Have budget public hearing (</a:t>
            </a:r>
            <a:r>
              <a:rPr lang="en-US" sz="1600" b="1" dirty="0" smtClean="0">
                <a:latin typeface="Georgia" pitchFamily="18" charset="0"/>
              </a:rPr>
              <a:t>November</a:t>
            </a:r>
            <a:r>
              <a:rPr lang="en-US" sz="1600" dirty="0" smtClean="0">
                <a:latin typeface="Georgia" pitchFamily="18" charset="0"/>
              </a:rPr>
              <a:t>)</a:t>
            </a:r>
          </a:p>
          <a:p>
            <a:pPr lvl="1">
              <a:buNone/>
            </a:pPr>
            <a:endParaRPr lang="en-US" sz="8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2000" b="1" u="sng" dirty="0" smtClean="0">
                <a:latin typeface="Georgia" pitchFamily="18" charset="0"/>
              </a:rPr>
              <a:t>Performance Measurement</a:t>
            </a:r>
          </a:p>
          <a:p>
            <a:pPr lvl="1"/>
            <a:r>
              <a:rPr lang="en-US" sz="1600" dirty="0" smtClean="0">
                <a:latin typeface="Georgia" pitchFamily="18" charset="0"/>
              </a:rPr>
              <a:t>Provide monthly </a:t>
            </a:r>
            <a:r>
              <a:rPr lang="en-US" sz="1600" dirty="0" err="1" smtClean="0">
                <a:latin typeface="Georgia" pitchFamily="18" charset="0"/>
              </a:rPr>
              <a:t>VillageTrack</a:t>
            </a:r>
            <a:r>
              <a:rPr lang="en-US" sz="1600" dirty="0" smtClean="0">
                <a:latin typeface="Georgia" pitchFamily="18" charset="0"/>
              </a:rPr>
              <a:t> updates to Village Board (includes CPM &amp; customer performance </a:t>
            </a:r>
            <a:r>
              <a:rPr lang="en-US" sz="1600" dirty="0" err="1" smtClean="0">
                <a:latin typeface="Georgia" pitchFamily="18" charset="0"/>
              </a:rPr>
              <a:t>measurment</a:t>
            </a:r>
            <a:r>
              <a:rPr lang="en-US" sz="1600" dirty="0" smtClean="0">
                <a:latin typeface="Georgia" pitchFamily="18" charset="0"/>
              </a:rPr>
              <a:t> information)</a:t>
            </a:r>
          </a:p>
          <a:p>
            <a:pPr lvl="1"/>
            <a:r>
              <a:rPr lang="en-US" sz="1600" dirty="0" smtClean="0">
                <a:latin typeface="Georgia" pitchFamily="18" charset="0"/>
              </a:rPr>
              <a:t>Incorporate performance measures that illustrate strategic goals progress</a:t>
            </a:r>
            <a:endParaRPr lang="en-US" sz="1600" dirty="0">
              <a:latin typeface="Georgia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81000" y="1066800"/>
            <a:ext cx="830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Note: Howard’s fiscal year</a:t>
            </a:r>
            <a:r>
              <a:rPr kumimoji="0" lang="en-US" sz="105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is January 1 to December 31</a:t>
            </a:r>
            <a:endParaRPr kumimoji="0" lang="en-US" sz="105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Georgia" pitchFamily="18" charset="0"/>
              </a:rPr>
              <a:t>Howard, WI – “VillageTrack”</a:t>
            </a: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3962400" cy="5029200"/>
          </a:xfrm>
        </p:spPr>
        <p:txBody>
          <a:bodyPr/>
          <a:lstStyle/>
          <a:p>
            <a:pPr eaLnBrk="1" hangingPunct="1">
              <a:buNone/>
            </a:pPr>
            <a:r>
              <a:rPr lang="en-US" sz="2100" dirty="0" smtClean="0">
                <a:latin typeface="Georgia" pitchFamily="18" charset="0"/>
              </a:rPr>
              <a:t>The Village’s Performance </a:t>
            </a:r>
          </a:p>
          <a:p>
            <a:pPr eaLnBrk="1" hangingPunct="1">
              <a:buNone/>
            </a:pPr>
            <a:r>
              <a:rPr lang="en-US" sz="2100" dirty="0" smtClean="0">
                <a:latin typeface="Georgia" pitchFamily="18" charset="0"/>
              </a:rPr>
              <a:t>Measurement initiative </a:t>
            </a:r>
          </a:p>
          <a:p>
            <a:pPr eaLnBrk="1" hangingPunct="1">
              <a:buNone/>
            </a:pPr>
            <a:r>
              <a:rPr lang="en-US" sz="2100" dirty="0" smtClean="0">
                <a:latin typeface="Georgia" pitchFamily="18" charset="0"/>
              </a:rPr>
              <a:t>(</a:t>
            </a:r>
            <a:r>
              <a:rPr lang="en-US" sz="2100" dirty="0" err="1" smtClean="0">
                <a:latin typeface="Georgia" pitchFamily="18" charset="0"/>
              </a:rPr>
              <a:t>VillageTrack</a:t>
            </a:r>
            <a:r>
              <a:rPr lang="en-US" sz="2100" dirty="0" smtClean="0">
                <a:latin typeface="Georgia" pitchFamily="18" charset="0"/>
              </a:rPr>
              <a:t>) implemented in </a:t>
            </a:r>
          </a:p>
          <a:p>
            <a:pPr eaLnBrk="1" hangingPunct="1">
              <a:buNone/>
            </a:pPr>
            <a:r>
              <a:rPr lang="en-US" sz="2100" dirty="0" smtClean="0">
                <a:latin typeface="Georgia" pitchFamily="18" charset="0"/>
              </a:rPr>
              <a:t>2007, prior to joining the ICMA </a:t>
            </a:r>
          </a:p>
          <a:p>
            <a:pPr eaLnBrk="1" hangingPunct="1">
              <a:buNone/>
            </a:pPr>
            <a:r>
              <a:rPr lang="en-US" sz="2100" dirty="0" smtClean="0">
                <a:latin typeface="Georgia" pitchFamily="18" charset="0"/>
              </a:rPr>
              <a:t>Center for Performance </a:t>
            </a:r>
          </a:p>
          <a:p>
            <a:pPr eaLnBrk="1" hangingPunct="1">
              <a:buNone/>
            </a:pPr>
            <a:r>
              <a:rPr lang="en-US" sz="2100" dirty="0" smtClean="0">
                <a:latin typeface="Georgia" pitchFamily="18" charset="0"/>
              </a:rPr>
              <a:t>Measurement (CPM) in </a:t>
            </a:r>
          </a:p>
          <a:p>
            <a:pPr eaLnBrk="1" hangingPunct="1">
              <a:buNone/>
            </a:pPr>
            <a:r>
              <a:rPr lang="en-US" sz="2100" dirty="0" smtClean="0">
                <a:latin typeface="Georgia" pitchFamily="18" charset="0"/>
              </a:rPr>
              <a:t>January  2008.  The Village </a:t>
            </a:r>
          </a:p>
          <a:p>
            <a:pPr eaLnBrk="1" hangingPunct="1">
              <a:buNone/>
            </a:pPr>
            <a:r>
              <a:rPr lang="en-US" sz="2100" dirty="0" smtClean="0">
                <a:latin typeface="Georgia" pitchFamily="18" charset="0"/>
              </a:rPr>
              <a:t>tracks other performance </a:t>
            </a:r>
          </a:p>
          <a:p>
            <a:pPr eaLnBrk="1" hangingPunct="1">
              <a:buNone/>
            </a:pPr>
            <a:r>
              <a:rPr lang="en-US" sz="2100" dirty="0" smtClean="0">
                <a:latin typeface="Georgia" pitchFamily="18" charset="0"/>
              </a:rPr>
              <a:t>measures that ICMA CPM may </a:t>
            </a:r>
          </a:p>
          <a:p>
            <a:pPr eaLnBrk="1" hangingPunct="1">
              <a:buNone/>
            </a:pPr>
            <a:r>
              <a:rPr lang="en-US" sz="2100" dirty="0" smtClean="0">
                <a:latin typeface="Georgia" pitchFamily="18" charset="0"/>
              </a:rPr>
              <a:t>not and prepares an </a:t>
            </a:r>
            <a:r>
              <a:rPr lang="en-US" sz="2100" i="1" dirty="0" smtClean="0">
                <a:latin typeface="Georgia" pitchFamily="18" charset="0"/>
              </a:rPr>
              <a:t>Annual </a:t>
            </a:r>
          </a:p>
          <a:p>
            <a:pPr eaLnBrk="1" hangingPunct="1">
              <a:buNone/>
            </a:pPr>
            <a:r>
              <a:rPr lang="en-US" sz="2100" i="1" dirty="0" smtClean="0">
                <a:latin typeface="Georgia" pitchFamily="18" charset="0"/>
              </a:rPr>
              <a:t>Financial Physical</a:t>
            </a:r>
            <a:r>
              <a:rPr lang="en-US" sz="2100" dirty="0" smtClean="0">
                <a:latin typeface="Georgia" pitchFamily="18" charset="0"/>
              </a:rPr>
              <a:t> for </a:t>
            </a:r>
          </a:p>
          <a:p>
            <a:pPr eaLnBrk="1" hangingPunct="1">
              <a:buNone/>
            </a:pPr>
            <a:r>
              <a:rPr lang="en-US" sz="2100" dirty="0" smtClean="0">
                <a:latin typeface="Georgia" pitchFamily="18" charset="0"/>
              </a:rPr>
              <a:t>financial benchmarking </a:t>
            </a:r>
          </a:p>
          <a:p>
            <a:pPr eaLnBrk="1" hangingPunct="1">
              <a:buNone/>
            </a:pPr>
            <a:r>
              <a:rPr lang="en-US" sz="2100" dirty="0" smtClean="0">
                <a:latin typeface="Georgia" pitchFamily="18" charset="0"/>
              </a:rPr>
              <a:t>purposes.</a:t>
            </a:r>
          </a:p>
          <a:p>
            <a:pPr eaLnBrk="1" hangingPunct="1">
              <a:buNone/>
            </a:pPr>
            <a:endParaRPr lang="en-US" sz="2400" dirty="0" smtClean="0">
              <a:latin typeface="Georgia" pitchFamily="18" charset="0"/>
            </a:endParaRPr>
          </a:p>
          <a:p>
            <a:pPr eaLnBrk="1" hangingPunct="1">
              <a:buNone/>
            </a:pPr>
            <a:endParaRPr lang="en-US" sz="2400" dirty="0" smtClean="0">
              <a:latin typeface="Georgia" pitchFamily="18" charset="0"/>
            </a:endParaRPr>
          </a:p>
          <a:p>
            <a:pPr eaLnBrk="1" hangingPunct="1">
              <a:buNone/>
            </a:pPr>
            <a:endParaRPr lang="en-US" sz="2400" dirty="0" smtClean="0">
              <a:latin typeface="Georgia" pitchFamily="18" charset="0"/>
            </a:endParaRPr>
          </a:p>
          <a:p>
            <a:pPr eaLnBrk="1" hangingPunct="1">
              <a:buNone/>
            </a:pPr>
            <a:endParaRPr lang="en-US" sz="2400" dirty="0" smtClean="0">
              <a:latin typeface="Georg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143000"/>
            <a:ext cx="3657600" cy="472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4876800" y="6019800"/>
            <a:ext cx="36576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Georgia" pitchFamily="18" charset="0"/>
              </a:rPr>
              <a:t>Handout #1</a:t>
            </a:r>
            <a:endParaRPr lang="en-US" sz="1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Georgia" pitchFamily="18" charset="0"/>
              </a:rPr>
              <a:t>VillageTrack &amp; G²SG</a:t>
            </a:r>
            <a:endParaRPr lang="en-US" sz="32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305800" cy="3763963"/>
          </a:xfrm>
        </p:spPr>
        <p:txBody>
          <a:bodyPr/>
          <a:lstStyle/>
          <a:p>
            <a:r>
              <a:rPr lang="en-US" sz="2400" dirty="0" smtClean="0">
                <a:latin typeface="Georgia" pitchFamily="18" charset="0"/>
              </a:rPr>
              <a:t>The Village Board created the Go Green, Save Green Task Force.  The mission of this task force is: </a:t>
            </a:r>
          </a:p>
          <a:p>
            <a:pPr lvl="2"/>
            <a:r>
              <a:rPr lang="en-US" sz="1800" dirty="0" smtClean="0">
                <a:latin typeface="Georgia" pitchFamily="18" charset="0"/>
              </a:rPr>
              <a:t>Make policy recommendations which provide a sustainable benefit and recognizes cost-savings to our community</a:t>
            </a:r>
          </a:p>
          <a:p>
            <a:pPr lvl="2"/>
            <a:r>
              <a:rPr lang="en-US" sz="1800" dirty="0" smtClean="0">
                <a:latin typeface="Georgia" pitchFamily="18" charset="0"/>
              </a:rPr>
              <a:t>The first annual report was released on Earth Day (June 2009)</a:t>
            </a:r>
          </a:p>
        </p:txBody>
      </p:sp>
      <p:pic>
        <p:nvPicPr>
          <p:cNvPr id="39938" name="Picture 2" descr="K:\Go Green, Save Green\Logos\GGSG Logo.jpg"/>
          <p:cNvPicPr>
            <a:picLocks noChangeAspect="1" noChangeArrowheads="1"/>
          </p:cNvPicPr>
          <p:nvPr/>
        </p:nvPicPr>
        <p:blipFill>
          <a:blip r:embed="rId3" cstate="print"/>
          <a:srcRect l="5023" r="7918"/>
          <a:stretch>
            <a:fillRect/>
          </a:stretch>
        </p:blipFill>
        <p:spPr bwMode="auto">
          <a:xfrm>
            <a:off x="381000" y="762000"/>
            <a:ext cx="4453603" cy="129540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114800"/>
            <a:ext cx="2667000" cy="199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114800"/>
            <a:ext cx="264722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4114800"/>
            <a:ext cx="264793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6172200" y="6248400"/>
            <a:ext cx="26670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Georgia" pitchFamily="18" charset="0"/>
              </a:rPr>
              <a:t>Handout </a:t>
            </a:r>
            <a:r>
              <a:rPr lang="en-US" sz="1400" dirty="0" smtClean="0">
                <a:latin typeface="Georgia" pitchFamily="18" charset="0"/>
              </a:rPr>
              <a:t>#2</a:t>
            </a:r>
            <a:endParaRPr lang="en-US" sz="1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Georgia" pitchFamily="18" charset="0"/>
              </a:rPr>
              <a:t>VillageTrack &amp; G²SG</a:t>
            </a:r>
            <a:endParaRPr lang="en-US" sz="32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4678363"/>
          </a:xfrm>
        </p:spPr>
        <p:txBody>
          <a:bodyPr/>
          <a:lstStyle/>
          <a:p>
            <a:r>
              <a:rPr lang="en-US" dirty="0" smtClean="0">
                <a:latin typeface="Georgia" pitchFamily="18" charset="0"/>
              </a:rPr>
              <a:t>The first recommendation from the G²SG Task Force was to conduct energy audits of all Village buildings.</a:t>
            </a:r>
            <a:endParaRPr lang="en-US" sz="2800" dirty="0" smtClean="0">
              <a:latin typeface="Georgia" pitchFamily="18" charset="0"/>
            </a:endParaRPr>
          </a:p>
          <a:p>
            <a:r>
              <a:rPr lang="en-US" dirty="0" smtClean="0">
                <a:latin typeface="Georgia" pitchFamily="18" charset="0"/>
              </a:rPr>
              <a:t>Buildings with high utility costs per square foot should be retrofitted with energy efficient upgrades (insulation, light bulbs, etc).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2050" name="Picture 2" descr="H:\PICTURES\Village Facilities\Maywood Building\Maywood Garage\P113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1" y="4114801"/>
            <a:ext cx="2971800" cy="2228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563"/>
            <a:ext cx="7086600" cy="655637"/>
          </a:xfrm>
        </p:spPr>
        <p:txBody>
          <a:bodyPr/>
          <a:lstStyle/>
          <a:p>
            <a:r>
              <a:rPr lang="en-US" sz="2800" dirty="0" smtClean="0">
                <a:latin typeface="Georgia" pitchFamily="18" charset="0"/>
              </a:rPr>
              <a:t>VillageTrack &amp; G²SG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295400"/>
            <a:ext cx="3810000" cy="4876800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latin typeface="Georgia" pitchFamily="18" charset="0"/>
              </a:rPr>
              <a:t>After conducting energy </a:t>
            </a:r>
          </a:p>
          <a:p>
            <a:pPr>
              <a:buNone/>
            </a:pPr>
            <a:r>
              <a:rPr lang="en-US" sz="2400" dirty="0" smtClean="0">
                <a:latin typeface="Georgia" pitchFamily="18" charset="0"/>
              </a:rPr>
              <a:t>Audits, the Village</a:t>
            </a:r>
          </a:p>
          <a:p>
            <a:pPr>
              <a:buNone/>
            </a:pPr>
            <a:r>
              <a:rPr lang="en-US" sz="2400" dirty="0" smtClean="0">
                <a:latin typeface="Georgia" pitchFamily="18" charset="0"/>
              </a:rPr>
              <a:t>completed building </a:t>
            </a:r>
          </a:p>
          <a:p>
            <a:pPr>
              <a:buNone/>
            </a:pPr>
            <a:r>
              <a:rPr lang="en-US" sz="2400" dirty="0" smtClean="0">
                <a:latin typeface="Georgia" pitchFamily="18" charset="0"/>
              </a:rPr>
              <a:t>efficiency retrofits in </a:t>
            </a:r>
          </a:p>
          <a:p>
            <a:pPr>
              <a:buNone/>
            </a:pPr>
            <a:r>
              <a:rPr lang="en-US" sz="2400" dirty="0" smtClean="0">
                <a:latin typeface="Georgia" pitchFamily="18" charset="0"/>
              </a:rPr>
              <a:t>February, the Village has </a:t>
            </a:r>
          </a:p>
          <a:p>
            <a:pPr>
              <a:buNone/>
            </a:pPr>
            <a:r>
              <a:rPr lang="en-US" sz="2400" dirty="0" smtClean="0">
                <a:latin typeface="Georgia" pitchFamily="18" charset="0"/>
              </a:rPr>
              <a:t>recognized a total utility </a:t>
            </a:r>
          </a:p>
          <a:p>
            <a:pPr>
              <a:buNone/>
            </a:pPr>
            <a:r>
              <a:rPr lang="en-US" sz="2400" dirty="0" smtClean="0">
                <a:latin typeface="Georgia" pitchFamily="18" charset="0"/>
              </a:rPr>
              <a:t>cost saving of $17,012 </a:t>
            </a:r>
          </a:p>
          <a:p>
            <a:pPr>
              <a:buNone/>
            </a:pPr>
            <a:r>
              <a:rPr lang="en-US" sz="2400" dirty="0" smtClean="0">
                <a:latin typeface="Georgia" pitchFamily="18" charset="0"/>
              </a:rPr>
              <a:t>over a period of six </a:t>
            </a:r>
          </a:p>
          <a:p>
            <a:pPr>
              <a:buNone/>
            </a:pPr>
            <a:r>
              <a:rPr lang="en-US" sz="2400" dirty="0" smtClean="0">
                <a:latin typeface="Georgia" pitchFamily="18" charset="0"/>
              </a:rPr>
              <a:t>months.  Annualized, this  </a:t>
            </a:r>
          </a:p>
          <a:p>
            <a:pPr>
              <a:buNone/>
            </a:pPr>
            <a:r>
              <a:rPr lang="en-US" sz="2400" dirty="0" smtClean="0">
                <a:latin typeface="Georgia" pitchFamily="18" charset="0"/>
              </a:rPr>
              <a:t>would mean a savings of </a:t>
            </a:r>
          </a:p>
          <a:p>
            <a:pPr>
              <a:buNone/>
            </a:pPr>
            <a:r>
              <a:rPr lang="en-US" sz="2400" b="1" u="sng" dirty="0" smtClean="0">
                <a:latin typeface="Georgia" pitchFamily="18" charset="0"/>
              </a:rPr>
              <a:t>$34,024 </a:t>
            </a:r>
            <a:r>
              <a:rPr lang="en-US" sz="2400" dirty="0" smtClean="0">
                <a:latin typeface="Georgia" pitchFamily="18" charset="0"/>
              </a:rPr>
              <a:t>in FY 2009.</a:t>
            </a:r>
            <a:endParaRPr lang="en-US" sz="2400" dirty="0">
              <a:latin typeface="Georgia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52400" y="1371600"/>
          <a:ext cx="5105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VillageTrack</a:t>
            </a:r>
            <a:r>
              <a:rPr lang="en-US" dirty="0" smtClean="0"/>
              <a:t> &amp; G²SG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914400"/>
            <a:ext cx="4114800" cy="4953000"/>
          </a:xfrm>
        </p:spPr>
        <p:txBody>
          <a:bodyPr/>
          <a:lstStyle/>
          <a:p>
            <a:r>
              <a:rPr lang="en-US" sz="2400" dirty="0" smtClean="0">
                <a:latin typeface="Georgia" pitchFamily="18" charset="0"/>
              </a:rPr>
              <a:t>In 2008 the Village Board approved the purchase of energy efficient fluorescent light bulbs at a cost of $3,480. </a:t>
            </a:r>
          </a:p>
          <a:p>
            <a:r>
              <a:rPr lang="en-US" sz="2400" dirty="0" smtClean="0">
                <a:latin typeface="Georgia" pitchFamily="18" charset="0"/>
              </a:rPr>
              <a:t>Energy expenditure data collected in 2008 allowed staff to project monthly savings ($193.33) from the new lights &amp; helped the Board make its decision.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66800"/>
            <a:ext cx="495903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5410200"/>
            <a:ext cx="495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Georgia" pitchFamily="18" charset="0"/>
              </a:rPr>
              <a:t>VillageTrack &amp; G²SG</a:t>
            </a:r>
            <a:endParaRPr lang="en-US" sz="3200" dirty="0">
              <a:latin typeface="Georgia" pitchFamily="18" charset="0"/>
            </a:endParaRPr>
          </a:p>
        </p:txBody>
      </p:sp>
      <p:graphicFrame>
        <p:nvGraphicFramePr>
          <p:cNvPr id="4" name="Group 39"/>
          <p:cNvGraphicFramePr>
            <a:graphicFrameLocks noGrp="1"/>
          </p:cNvGraphicFramePr>
          <p:nvPr/>
        </p:nvGraphicFramePr>
        <p:xfrm>
          <a:off x="152400" y="914400"/>
          <a:ext cx="8839200" cy="5311527"/>
        </p:xfrm>
        <a:graphic>
          <a:graphicData uri="http://schemas.openxmlformats.org/drawingml/2006/table">
            <a:tbl>
              <a:tblPr/>
              <a:tblGrid>
                <a:gridCol w="1559859"/>
                <a:gridCol w="1708416"/>
                <a:gridCol w="891348"/>
                <a:gridCol w="1708416"/>
                <a:gridCol w="1411302"/>
                <a:gridCol w="1559859"/>
              </a:tblGrid>
              <a:tr h="7787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GGSG Initiative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8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Eco-Benefit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8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*Annual CO₂ Reduction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8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*Annual CO</a:t>
                      </a:r>
                      <a:r>
                        <a:rPr kumimoji="0" lang="en-US" sz="1200" b="1" i="0" u="sng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Reductions Equivalent To: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8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Initial Cost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8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Net Fiscal Impact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87D"/>
                    </a:solidFill>
                  </a:tcPr>
                </a:tc>
              </a:tr>
              <a:tr h="951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Installed high-efficiency lights at the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Akzo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Nobel Sports Complex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Reduced electrical consumption to operate 16 large light fixtures.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50,000 lbs.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CO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emissions from electricity use of 3.1 homes for 1 year &amp; 2.574 gallons of gasoline consumed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No additional costs versus purchasing standard lights.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Will realize $2,000 in electrical savings in 1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st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year.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1471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Regulated Village Hall &amp; park shelter temperatures at 68° during the day and 55° at night.  Also reduced Public Works temperature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F96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Reduced heating &amp; cooling costs by 5%.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F96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3,100 lbs. at each building.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F96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CO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emissions from 319 gallons of gasoline consumed &amp; annual gas emissions from .52 passenger vehicles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F96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No additional costs.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F96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Varies by location. Projected annual heating/cooling cost savings of $2,631.23 at Village Hall and $2,033.18 at Public Works.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F96C6"/>
                    </a:solidFill>
                  </a:tcPr>
                </a:tc>
              </a:tr>
              <a:tr h="951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High-efficiency lights installed at public works, including motion detectors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Reduced electrical consumption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1,800 lbs.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CO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emissions from 92.7 gallons of gasoline consumed &amp; 1.9 barrels of oil consumed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$3,480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Bulbs will pay for themselves in 1.5 years.  Annual savings of $2,610.00.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951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Insulated &amp; weatherproofed Maywood water utility building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F96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Projected 30% reduction in utility costs.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F96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10,000 lbs.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F96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CO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emissions from515 gallons of gasoline consumed &amp; 10.5 barrels of oil consumed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F96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$1,984.60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F96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Projected annual savings of $1,569.03.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F96C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Georgia" pitchFamily="18" charset="0"/>
              </a:rPr>
              <a:t>VillageTrack</a:t>
            </a:r>
            <a:r>
              <a:rPr lang="en-US" dirty="0" smtClean="0">
                <a:latin typeface="Georgia" pitchFamily="18" charset="0"/>
              </a:rPr>
              <a:t> &amp; G²SG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8600" y="1295400"/>
            <a:ext cx="7162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Georgia" pitchFamily="18" charset="0"/>
              </a:rPr>
              <a:t>Questions?</a:t>
            </a:r>
            <a:endParaRPr lang="en-US" sz="2400" dirty="0">
              <a:latin typeface="Georgia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71600" y="2895600"/>
            <a:ext cx="7543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Georgia" pitchFamily="18" charset="0"/>
              </a:rPr>
              <a:t>Further Village of Howard resources may be found at:</a:t>
            </a:r>
          </a:p>
          <a:p>
            <a:pPr algn="ctr"/>
            <a:endParaRPr lang="en-US" sz="1200" dirty="0" smtClean="0">
              <a:latin typeface="Georgia" pitchFamily="18" charset="0"/>
            </a:endParaRPr>
          </a:p>
          <a:p>
            <a:pPr algn="ctr"/>
            <a:r>
              <a:rPr lang="en-US" sz="2400" dirty="0" smtClean="0">
                <a:latin typeface="Georgia" pitchFamily="18" charset="0"/>
              </a:rPr>
              <a:t>www.villageofhoward.com</a:t>
            </a:r>
            <a:endParaRPr lang="en-US" sz="2400" dirty="0">
              <a:latin typeface="Georgia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4495800"/>
            <a:ext cx="7162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Georgia" pitchFamily="18" charset="0"/>
              </a:rPr>
              <a:t>More Questions?  Call Joshua @ </a:t>
            </a:r>
          </a:p>
          <a:p>
            <a:pPr algn="ctr"/>
            <a:r>
              <a:rPr lang="en-US" sz="2400" dirty="0" smtClean="0">
                <a:latin typeface="Georgia" pitchFamily="18" charset="0"/>
              </a:rPr>
              <a:t>920/434-4673</a:t>
            </a:r>
            <a:endParaRPr lang="en-US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-blue">
  <a:themeElements>
    <a:clrScheme name="Presentation-blue 1">
      <a:dk1>
        <a:srgbClr val="003366"/>
      </a:dk1>
      <a:lt1>
        <a:srgbClr val="FFFFFF"/>
      </a:lt1>
      <a:dk2>
        <a:srgbClr val="570861"/>
      </a:dk2>
      <a:lt2>
        <a:srgbClr val="CCFFFF"/>
      </a:lt2>
      <a:accent1>
        <a:srgbClr val="3366CC"/>
      </a:accent1>
      <a:accent2>
        <a:srgbClr val="00B000"/>
      </a:accent2>
      <a:accent3>
        <a:srgbClr val="B4AAB7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Presentation-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-blue 1">
        <a:dk1>
          <a:srgbClr val="003366"/>
        </a:dk1>
        <a:lt1>
          <a:srgbClr val="FFFFFF"/>
        </a:lt1>
        <a:dk2>
          <a:srgbClr val="570861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B4AAB7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703</Words>
  <Application>Microsoft Office PowerPoint</Application>
  <PresentationFormat>On-screen Show (4:3)</PresentationFormat>
  <Paragraphs>106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Presentation-blue</vt:lpstr>
      <vt:lpstr>Knead Dough?  Performance Measurement Can Leaven Your Budget</vt:lpstr>
      <vt:lpstr>Howard’s Performance  Management Process – Quick Overview</vt:lpstr>
      <vt:lpstr>Howard, WI – “VillageTrack”</vt:lpstr>
      <vt:lpstr>VillageTrack &amp; G²SG</vt:lpstr>
      <vt:lpstr>VillageTrack &amp; G²SG</vt:lpstr>
      <vt:lpstr>VillageTrack &amp; G²SG</vt:lpstr>
      <vt:lpstr>VillageTrack &amp; G²SG</vt:lpstr>
      <vt:lpstr>VillageTrack &amp; G²SG</vt:lpstr>
      <vt:lpstr>VillageTrack &amp; G²SG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Wayne Sommer</dc:creator>
  <cp:lastModifiedBy> </cp:lastModifiedBy>
  <cp:revision>56</cp:revision>
  <dcterms:created xsi:type="dcterms:W3CDTF">2007-04-09T17:05:59Z</dcterms:created>
  <dcterms:modified xsi:type="dcterms:W3CDTF">2009-08-17T16:23:19Z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Template for Powerpoint presentations with Blue background</vt:lpwstr>
  </property>
  <property fmtid="{D5CDD505-2E9C-101B-9397-08002B2CF9AE}" pid="3" name="Owner">
    <vt:lpwstr>Ellen Foreman</vt:lpwstr>
  </property>
  <property fmtid="{D5CDD505-2E9C-101B-9397-08002B2CF9AE}" pid="4" name="Status">
    <vt:lpwstr>Final</vt:lpwstr>
  </property>
  <property fmtid="{D5CDD505-2E9C-101B-9397-08002B2CF9AE}" pid="5" name="Information Type">
    <vt:lpwstr>ICMA Procedure</vt:lpwstr>
  </property>
</Properties>
</file>