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3"/>
    <p:sldMasterId id="2147483833" r:id="rId4"/>
  </p:sldMasterIdLst>
  <p:notesMasterIdLst>
    <p:notesMasterId r:id="rId35"/>
  </p:notesMasterIdLst>
  <p:handoutMasterIdLst>
    <p:handoutMasterId r:id="rId36"/>
  </p:handoutMasterIdLst>
  <p:sldIdLst>
    <p:sldId id="976" r:id="rId5"/>
    <p:sldId id="945" r:id="rId6"/>
    <p:sldId id="982" r:id="rId7"/>
    <p:sldId id="983" r:id="rId8"/>
    <p:sldId id="977" r:id="rId9"/>
    <p:sldId id="984" r:id="rId10"/>
    <p:sldId id="986" r:id="rId11"/>
    <p:sldId id="941" r:id="rId12"/>
    <p:sldId id="947" r:id="rId13"/>
    <p:sldId id="978" r:id="rId14"/>
    <p:sldId id="846" r:id="rId15"/>
    <p:sldId id="999" r:id="rId16"/>
    <p:sldId id="972" r:id="rId17"/>
    <p:sldId id="952" r:id="rId18"/>
    <p:sldId id="979" r:id="rId19"/>
    <p:sldId id="913" r:id="rId20"/>
    <p:sldId id="949" r:id="rId21"/>
    <p:sldId id="987" r:id="rId22"/>
    <p:sldId id="942" r:id="rId23"/>
    <p:sldId id="750" r:id="rId24"/>
    <p:sldId id="991" r:id="rId25"/>
    <p:sldId id="954" r:id="rId26"/>
    <p:sldId id="996" r:id="rId27"/>
    <p:sldId id="997" r:id="rId28"/>
    <p:sldId id="988" r:id="rId29"/>
    <p:sldId id="1001" r:id="rId30"/>
    <p:sldId id="944" r:id="rId31"/>
    <p:sldId id="1005" r:id="rId32"/>
    <p:sldId id="1003" r:id="rId33"/>
    <p:sldId id="1004" r:id="rId3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24">
          <p15:clr>
            <a:srgbClr val="A4A3A4"/>
          </p15:clr>
        </p15:guide>
        <p15:guide id="2" pos="86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BL" initials="W" lastIdx="14" clrIdx="0"/>
  <p:cmAuthor id="7" name="Kristen Thomas" initials="KT" lastIdx="7" clrIdx="7">
    <p:extLst>
      <p:ext uri="{19B8F6BF-5375-455C-9EA6-DF929625EA0E}">
        <p15:presenceInfo xmlns:p15="http://schemas.microsoft.com/office/powerpoint/2012/main" userId="ed45012a9d32a370" providerId="Windows Live"/>
      </p:ext>
    </p:extLst>
  </p:cmAuthor>
  <p:cmAuthor id="1" name="Amy" initials="A" lastIdx="4" clrIdx="1"/>
  <p:cmAuthor id="8" name="Thomas, Kristen" initials="TK" lastIdx="2" clrIdx="8">
    <p:extLst>
      <p:ext uri="{19B8F6BF-5375-455C-9EA6-DF929625EA0E}">
        <p15:presenceInfo xmlns:p15="http://schemas.microsoft.com/office/powerpoint/2012/main" userId="Thomas, Kristen" providerId="None"/>
      </p:ext>
    </p:extLst>
  </p:cmAuthor>
  <p:cmAuthor id="2" name="Katie Freeman" initials="KF" lastIdx="39" clrIdx="2"/>
  <p:cmAuthor id="9" name="Meghan Tosto" initials="MT" lastIdx="69" clrIdx="9">
    <p:extLst>
      <p:ext uri="{19B8F6BF-5375-455C-9EA6-DF929625EA0E}">
        <p15:presenceInfo xmlns:p15="http://schemas.microsoft.com/office/powerpoint/2012/main" userId="764fd93107141d87" providerId="Windows Live"/>
      </p:ext>
    </p:extLst>
  </p:cmAuthor>
  <p:cmAuthor id="3" name="jgrey" initials="j" lastIdx="4" clrIdx="3"/>
  <p:cmAuthor id="10" name="Ruth Anne Holiday" initials="RAH" lastIdx="14" clrIdx="10">
    <p:extLst>
      <p:ext uri="{19B8F6BF-5375-455C-9EA6-DF929625EA0E}">
        <p15:presenceInfo xmlns:p15="http://schemas.microsoft.com/office/powerpoint/2012/main" userId="S::r.a.holiday@Hagertyconsult.onmicrosoft.com::d647b2f4-5572-425d-9eec-2fbedf9a5b72" providerId="AD"/>
      </p:ext>
    </p:extLst>
  </p:cmAuthor>
  <p:cmAuthor id="4" name="Phillip Dziedzic" initials="" lastIdx="1" clrIdx="4"/>
  <p:cmAuthor id="5" name="Owner" initials="O" lastIdx="38" clrIdx="5"/>
  <p:cmAuthor id="6" name="KFreeman" initials="K"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1531"/>
    <a:srgbClr val="E31836"/>
    <a:srgbClr val="E5E5E5"/>
    <a:srgbClr val="A90D25"/>
    <a:srgbClr val="FF546D"/>
    <a:srgbClr val="CC4A64"/>
    <a:srgbClr val="E8AEB9"/>
    <a:srgbClr val="9D2332"/>
    <a:srgbClr val="710627"/>
    <a:srgbClr val="7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4" autoAdjust="0"/>
    <p:restoredTop sz="92799" autoAdjust="0"/>
  </p:normalViewPr>
  <p:slideViewPr>
    <p:cSldViewPr snapToGrid="0">
      <p:cViewPr varScale="1">
        <p:scale>
          <a:sx n="94" d="100"/>
          <a:sy n="94" d="100"/>
        </p:scale>
        <p:origin x="1128" y="68"/>
      </p:cViewPr>
      <p:guideLst>
        <p:guide orient="horz" pos="1824"/>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2" d="100"/>
          <a:sy n="92" d="100"/>
        </p:scale>
        <p:origin x="2432" y="1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spPr>
            <a:solidFill>
              <a:srgbClr val="E31836"/>
            </a:solidFill>
          </c:spPr>
          <c:explosion val="24"/>
          <c:dPt>
            <c:idx val="0"/>
            <c:bubble3D val="0"/>
            <c:spPr>
              <a:solidFill>
                <a:schemeClr val="bg1">
                  <a:lumMod val="85000"/>
                </a:schemeClr>
              </a:solidFill>
              <a:ln w="19050">
                <a:solidFill>
                  <a:schemeClr val="lt1"/>
                </a:solidFill>
              </a:ln>
              <a:effectLst>
                <a:outerShdw blurRad="127000" dist="63500" dir="5400000" algn="t" rotWithShape="0">
                  <a:prstClr val="black">
                    <a:alpha val="20000"/>
                  </a:prstClr>
                </a:outerShdw>
              </a:effectLst>
            </c:spPr>
            <c:extLst>
              <c:ext xmlns:c16="http://schemas.microsoft.com/office/drawing/2014/chart" uri="{C3380CC4-5D6E-409C-BE32-E72D297353CC}">
                <c16:uniqueId val="{00000001-EFCC-B540-B61D-7CE8D61A416E}"/>
              </c:ext>
            </c:extLst>
          </c:dPt>
          <c:dPt>
            <c:idx val="1"/>
            <c:bubble3D val="0"/>
            <c:spPr>
              <a:solidFill>
                <a:srgbClr val="E31836"/>
              </a:solidFill>
              <a:ln w="19050">
                <a:solidFill>
                  <a:schemeClr val="lt1"/>
                </a:solidFill>
              </a:ln>
              <a:effectLst>
                <a:outerShdw blurRad="127000" dist="63500" dir="5400000" algn="t" rotWithShape="0">
                  <a:prstClr val="black">
                    <a:alpha val="20000"/>
                  </a:prstClr>
                </a:outerShdw>
              </a:effectLst>
            </c:spPr>
            <c:extLst>
              <c:ext xmlns:c16="http://schemas.microsoft.com/office/drawing/2014/chart" uri="{C3380CC4-5D6E-409C-BE32-E72D297353CC}">
                <c16:uniqueId val="{00000003-EFCC-B540-B61D-7CE8D61A416E}"/>
              </c:ext>
            </c:extLst>
          </c:dPt>
          <c:dPt>
            <c:idx val="2"/>
            <c:bubble3D val="0"/>
            <c:spPr>
              <a:solidFill>
                <a:srgbClr val="E31836"/>
              </a:solidFill>
              <a:ln w="19050">
                <a:solidFill>
                  <a:schemeClr val="lt1"/>
                </a:solidFill>
              </a:ln>
              <a:effectLst/>
            </c:spPr>
            <c:extLst>
              <c:ext xmlns:c16="http://schemas.microsoft.com/office/drawing/2014/chart" uri="{C3380CC4-5D6E-409C-BE32-E72D297353CC}">
                <c16:uniqueId val="{00000005-EFCC-B540-B61D-7CE8D61A416E}"/>
              </c:ext>
            </c:extLst>
          </c:dPt>
          <c:dPt>
            <c:idx val="3"/>
            <c:bubble3D val="0"/>
            <c:spPr>
              <a:solidFill>
                <a:srgbClr val="E31836"/>
              </a:solidFill>
              <a:ln w="19050">
                <a:solidFill>
                  <a:schemeClr val="lt1"/>
                </a:solidFill>
              </a:ln>
              <a:effectLst/>
            </c:spPr>
            <c:extLst>
              <c:ext xmlns:c16="http://schemas.microsoft.com/office/drawing/2014/chart" uri="{C3380CC4-5D6E-409C-BE32-E72D297353CC}">
                <c16:uniqueId val="{00000007-EFCC-B540-B61D-7CE8D61A416E}"/>
              </c:ext>
            </c:extLst>
          </c:dPt>
          <c:dLbls>
            <c:dLbl>
              <c:idx val="0"/>
              <c:delete val="1"/>
              <c:extLst>
                <c:ext xmlns:c15="http://schemas.microsoft.com/office/drawing/2012/chart" uri="{CE6537A1-D6FC-4f65-9D91-7224C49458BB}"/>
                <c:ext xmlns:c16="http://schemas.microsoft.com/office/drawing/2014/chart" uri="{C3380CC4-5D6E-409C-BE32-E72D297353CC}">
                  <c16:uniqueId val="{00000001-EFCC-B540-B61D-7CE8D61A416E}"/>
                </c:ext>
              </c:extLst>
            </c:dLbl>
            <c:dLbl>
              <c:idx val="1"/>
              <c:delete val="1"/>
              <c:extLst>
                <c:ext xmlns:c15="http://schemas.microsoft.com/office/drawing/2012/chart" uri="{CE6537A1-D6FC-4f65-9D91-7224C49458BB}"/>
                <c:ext xmlns:c16="http://schemas.microsoft.com/office/drawing/2014/chart" uri="{C3380CC4-5D6E-409C-BE32-E72D297353CC}">
                  <c16:uniqueId val="{00000003-EFCC-B540-B61D-7CE8D61A416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Narrow" panose="020B0606020202030204" pitchFamily="34"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Federal Cost Share</c:v>
                </c:pt>
                <c:pt idx="1">
                  <c:v>Local Cost Share</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EFCC-B540-B61D-7CE8D61A416E}"/>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5139"/>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970938" y="2"/>
            <a:ext cx="3037840" cy="465139"/>
          </a:xfrm>
          <a:prstGeom prst="rect">
            <a:avLst/>
          </a:prstGeom>
        </p:spPr>
        <p:txBody>
          <a:bodyPr vert="horz" lIns="91440" tIns="45720" rIns="91440" bIns="45720" rtlCol="0"/>
          <a:lstStyle>
            <a:lvl1pPr algn="r" eaLnBrk="1" hangingPunct="1">
              <a:defRPr sz="1200">
                <a:latin typeface="Arial" charset="0"/>
              </a:defRPr>
            </a:lvl1pPr>
          </a:lstStyle>
          <a:p>
            <a:pPr>
              <a:defRPr/>
            </a:pPr>
            <a:r>
              <a:rPr lang="en-US" dirty="0"/>
              <a:t>8/8/14</a:t>
            </a:r>
          </a:p>
        </p:txBody>
      </p:sp>
      <p:sp>
        <p:nvSpPr>
          <p:cNvPr id="4" name="Footer Placeholder 3"/>
          <p:cNvSpPr>
            <a:spLocks noGrp="1"/>
          </p:cNvSpPr>
          <p:nvPr>
            <p:ph type="ftr" sz="quarter" idx="2"/>
          </p:nvPr>
        </p:nvSpPr>
        <p:spPr>
          <a:xfrm>
            <a:off x="0" y="8829676"/>
            <a:ext cx="3037840" cy="465139"/>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970938" y="8829676"/>
            <a:ext cx="3037840" cy="465139"/>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04B9FB4F-502C-40A1-99F4-766CC7588DA1}" type="slidenum">
              <a:rPr lang="en-US"/>
              <a:pPr/>
              <a:t>‹#›</a:t>
            </a:fld>
            <a:endParaRPr lang="en-US" dirty="0"/>
          </a:p>
        </p:txBody>
      </p:sp>
    </p:spTree>
    <p:extLst>
      <p:ext uri="{BB962C8B-B14F-4D97-AF65-F5344CB8AC3E}">
        <p14:creationId xmlns:p14="http://schemas.microsoft.com/office/powerpoint/2010/main" val="234154899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2"/>
            <a:ext cx="3037840" cy="465139"/>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8371" name="Rectangle 3"/>
          <p:cNvSpPr>
            <a:spLocks noGrp="1" noChangeArrowheads="1"/>
          </p:cNvSpPr>
          <p:nvPr>
            <p:ph type="dt" idx="1"/>
          </p:nvPr>
        </p:nvSpPr>
        <p:spPr bwMode="auto">
          <a:xfrm>
            <a:off x="3970938" y="2"/>
            <a:ext cx="3037840" cy="465139"/>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r>
              <a:rPr lang="en-US" dirty="0"/>
              <a:t>8/8/14</a:t>
            </a:r>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1040" y="4416427"/>
            <a:ext cx="5608320" cy="41830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0" y="8829676"/>
            <a:ext cx="3037840" cy="465139"/>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8375" name="Rectangle 7"/>
          <p:cNvSpPr>
            <a:spLocks noGrp="1" noChangeArrowheads="1"/>
          </p:cNvSpPr>
          <p:nvPr>
            <p:ph type="sldNum" sz="quarter" idx="5"/>
          </p:nvPr>
        </p:nvSpPr>
        <p:spPr bwMode="auto">
          <a:xfrm>
            <a:off x="3970938" y="8829676"/>
            <a:ext cx="3037840" cy="465139"/>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B532C81-1673-4F29-A24F-80AFAF3A6D9C}" type="slidenum">
              <a:rPr lang="en-US"/>
              <a:pPr/>
              <a:t>‹#›</a:t>
            </a:fld>
            <a:endParaRPr lang="en-US" dirty="0"/>
          </a:p>
        </p:txBody>
      </p:sp>
    </p:spTree>
    <p:extLst>
      <p:ext uri="{BB962C8B-B14F-4D97-AF65-F5344CB8AC3E}">
        <p14:creationId xmlns:p14="http://schemas.microsoft.com/office/powerpoint/2010/main" val="239804250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1</a:t>
            </a:fld>
            <a:endParaRPr lang="en-US" dirty="0"/>
          </a:p>
        </p:txBody>
      </p:sp>
    </p:spTree>
    <p:extLst>
      <p:ext uri="{BB962C8B-B14F-4D97-AF65-F5344CB8AC3E}">
        <p14:creationId xmlns:p14="http://schemas.microsoft.com/office/powerpoint/2010/main" val="2587627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VOICEOVER: </a:t>
            </a:r>
            <a:r>
              <a:rPr lang="en-US" b="0" dirty="0"/>
              <a:t>Unlike the prior programs we just discussed which were grant programs (that is, the funding doesn’t have to be repaid.) We’re going to talk about two programs that are loans and must be paid back. The first is the Small Business Administration (SBA). </a:t>
            </a:r>
          </a:p>
          <a:p>
            <a:endParaRPr lang="en-US" b="0" dirty="0"/>
          </a:p>
          <a:p>
            <a:pPr marL="0" marR="0" lvl="0" indent="0" algn="l" defTabSz="914400" rtl="0" eaLnBrk="0" fontAlgn="base" latinLnBrk="0" hangingPunct="0">
              <a:lnSpc>
                <a:spcPct val="100000"/>
              </a:lnSpc>
              <a:spcBef>
                <a:spcPts val="384"/>
              </a:spcBef>
              <a:spcAft>
                <a:spcPct val="0"/>
              </a:spcAft>
              <a:buClrTx/>
              <a:buSzTx/>
              <a:buFontTx/>
              <a:buNone/>
              <a:tabLst/>
              <a:defRPr/>
            </a:pPr>
            <a:r>
              <a:rPr lang="en-US" dirty="0"/>
              <a:t>The U.S. Small Business Administration (SBA) provides low-interest disaster loan assistance for businesses, private nonprofits (PNPs), homeowners, and renters after major disaster declarations. The SBA announced that it will provide disaster loan assistance for small businesses impacted by COVID-19. Specifically, the SBA will offer economic injury disaster loans. Some quick facts about these loans:</a:t>
            </a:r>
          </a:p>
          <a:p>
            <a:pPr>
              <a:spcBef>
                <a:spcPts val="384"/>
              </a:spcBef>
            </a:pPr>
            <a:endParaRPr lang="en-US" dirty="0"/>
          </a:p>
          <a:p>
            <a:pPr>
              <a:spcBef>
                <a:spcPts val="384"/>
              </a:spcBef>
            </a:pPr>
            <a:endParaRPr lang="en-US" dirty="0"/>
          </a:p>
          <a:p>
            <a:pPr marL="628650" lvl="1" indent="-171450">
              <a:lnSpc>
                <a:spcPct val="113000"/>
              </a:lnSpc>
              <a:spcBef>
                <a:spcPts val="384"/>
              </a:spcBef>
              <a:buClr>
                <a:srgbClr val="E31836"/>
              </a:buClr>
              <a:buFont typeface="Arial Narrow" panose="020B0606020202030204" pitchFamily="34" charset="0"/>
              <a:buChar char="»"/>
            </a:pPr>
            <a:r>
              <a:rPr lang="en-US" sz="2200" dirty="0">
                <a:solidFill>
                  <a:schemeClr val="tx1"/>
                </a:solidFill>
                <a:ea typeface="+mn-ea"/>
              </a:rPr>
              <a:t>Up to $2 million per loan (unlike grants, these must be repaid)</a:t>
            </a:r>
          </a:p>
          <a:p>
            <a:pPr marL="628650" lvl="1" indent="-171450">
              <a:lnSpc>
                <a:spcPct val="113000"/>
              </a:lnSpc>
              <a:spcBef>
                <a:spcPts val="384"/>
              </a:spcBef>
              <a:buClr>
                <a:srgbClr val="E31836"/>
              </a:buClr>
              <a:buFont typeface="Arial Narrow" panose="020B0606020202030204" pitchFamily="34" charset="0"/>
              <a:buChar char="»"/>
            </a:pPr>
            <a:r>
              <a:rPr lang="en-US" sz="2200" dirty="0">
                <a:solidFill>
                  <a:schemeClr val="tx1"/>
                </a:solidFill>
                <a:ea typeface="+mn-ea"/>
              </a:rPr>
              <a:t>Low interest rates: 3.75% for eligible small businesses, 2.75% for non-profits</a:t>
            </a:r>
          </a:p>
          <a:p>
            <a:pPr marL="628650" lvl="1" indent="-171450">
              <a:lnSpc>
                <a:spcPct val="113000"/>
              </a:lnSpc>
              <a:spcBef>
                <a:spcPts val="384"/>
              </a:spcBef>
              <a:buClr>
                <a:srgbClr val="E31836"/>
              </a:buClr>
              <a:buFont typeface="Arial Narrow" panose="020B0606020202030204" pitchFamily="34" charset="0"/>
              <a:buChar char="»"/>
            </a:pPr>
            <a:r>
              <a:rPr lang="en-US" sz="2200" dirty="0">
                <a:solidFill>
                  <a:schemeClr val="tx1"/>
                </a:solidFill>
                <a:ea typeface="+mn-ea"/>
              </a:rPr>
              <a:t>Loans can be used to pay fixed debts, payroll, accounts payable, etc.</a:t>
            </a:r>
          </a:p>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16</a:t>
            </a:fld>
            <a:endParaRPr lang="en-US" dirty="0"/>
          </a:p>
        </p:txBody>
      </p:sp>
    </p:spTree>
    <p:extLst>
      <p:ext uri="{BB962C8B-B14F-4D97-AF65-F5344CB8AC3E}">
        <p14:creationId xmlns:p14="http://schemas.microsoft.com/office/powerpoint/2010/main" val="160790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VOICEOVER: </a:t>
            </a:r>
            <a:r>
              <a:rPr lang="en-US" dirty="0"/>
              <a:t>FEMA offers the Community Disaster Loan (CDL) Program (like SBA, it’s a Loan Program (not grant funding)). Unlike SBA loans, which are available to private business and nonprofits, CDLs are available to local government entities only. (Although, a State has discretion to determine what the definition of a “local government” entity is.)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a:lnSpc>
                <a:spcPct val="112000"/>
              </a:lnSpc>
            </a:pPr>
            <a:r>
              <a:rPr lang="en-US" dirty="0"/>
              <a:t>These loans are intended to provide operational funding to help local governments that have actual or anticipated loss in revenue and cash flow challenges as a result of COVID-19. Some quick facts on these loans include:</a:t>
            </a:r>
          </a:p>
          <a:p>
            <a:pPr marL="628650" lvl="1" indent="-171450">
              <a:lnSpc>
                <a:spcPct val="113000"/>
              </a:lnSpc>
              <a:spcBef>
                <a:spcPts val="384"/>
              </a:spcBef>
              <a:buClr>
                <a:srgbClr val="E31836"/>
              </a:buClr>
              <a:buFont typeface="Arial Narrow" panose="020B0606020202030204" pitchFamily="34" charset="0"/>
              <a:buChar char="»"/>
            </a:pPr>
            <a:r>
              <a:rPr lang="en-US" sz="2200" dirty="0">
                <a:solidFill>
                  <a:schemeClr val="tx1"/>
                </a:solidFill>
                <a:ea typeface="+mn-ea"/>
              </a:rPr>
              <a:t>Allows local governments to receive a low interest loan, up to $5M </a:t>
            </a:r>
            <a:r>
              <a:rPr lang="en-US" sz="2200" dirty="0">
                <a:solidFill>
                  <a:schemeClr val="tx1"/>
                </a:solidFill>
              </a:rPr>
              <a:t>to bridge funding gap in times of need</a:t>
            </a:r>
          </a:p>
          <a:p>
            <a:pPr marL="628650" lvl="1" indent="-171450">
              <a:lnSpc>
                <a:spcPct val="113000"/>
              </a:lnSpc>
              <a:spcBef>
                <a:spcPts val="384"/>
              </a:spcBef>
              <a:buClr>
                <a:srgbClr val="E31836"/>
              </a:buClr>
              <a:buFont typeface="Arial Narrow" panose="020B0606020202030204" pitchFamily="34" charset="0"/>
              <a:buChar char="»"/>
            </a:pPr>
            <a:r>
              <a:rPr lang="en-US" sz="2200" dirty="0">
                <a:solidFill>
                  <a:schemeClr val="tx1"/>
                </a:solidFill>
                <a:ea typeface="+mn-ea"/>
              </a:rPr>
              <a:t>Loans typically five-year terms, up to 10 years with time extension </a:t>
            </a:r>
          </a:p>
          <a:p>
            <a:pPr marL="628650" lvl="1" indent="-171450">
              <a:lnSpc>
                <a:spcPct val="113000"/>
              </a:lnSpc>
              <a:spcBef>
                <a:spcPts val="384"/>
              </a:spcBef>
              <a:buClr>
                <a:srgbClr val="E31836"/>
              </a:buClr>
              <a:buFont typeface="Arial Narrow" panose="020B0606020202030204" pitchFamily="34" charset="0"/>
              <a:buChar char="»"/>
            </a:pPr>
            <a:r>
              <a:rPr lang="en-US" sz="2200" dirty="0">
                <a:solidFill>
                  <a:schemeClr val="tx1"/>
                </a:solidFill>
                <a:ea typeface="+mn-ea"/>
              </a:rPr>
              <a:t>Loans can be forgiven in certain circumstances</a:t>
            </a:r>
          </a:p>
          <a:p>
            <a:pPr marL="628650" lvl="1" indent="-171450">
              <a:lnSpc>
                <a:spcPct val="113000"/>
              </a:lnSpc>
              <a:spcBef>
                <a:spcPts val="384"/>
              </a:spcBef>
              <a:buClr>
                <a:srgbClr val="E31836"/>
              </a:buClr>
              <a:buFont typeface="Arial Narrow" panose="020B0606020202030204" pitchFamily="34" charset="0"/>
              <a:buChar char="»"/>
            </a:pPr>
            <a:endParaRPr lang="en-US" sz="2200" dirty="0">
              <a:solidFill>
                <a:schemeClr val="tx1"/>
              </a:solidFill>
              <a:ea typeface="+mn-ea"/>
            </a:endParaRPr>
          </a:p>
          <a:p>
            <a:pPr marL="11113" indent="0">
              <a:spcBef>
                <a:spcPts val="0"/>
              </a:spcBef>
              <a:spcAft>
                <a:spcPts val="600"/>
              </a:spcAft>
              <a:buNone/>
            </a:pPr>
            <a:r>
              <a:rPr lang="en-US" sz="2400" b="1" kern="0" dirty="0">
                <a:solidFill>
                  <a:srgbClr val="333333"/>
                </a:solidFill>
              </a:rPr>
              <a:t>Local Governments can apply for CDLs if:</a:t>
            </a:r>
          </a:p>
          <a:p>
            <a:pPr marL="296863" indent="-285750">
              <a:lnSpc>
                <a:spcPct val="112000"/>
              </a:lnSpc>
              <a:spcBef>
                <a:spcPts val="0"/>
              </a:spcBef>
              <a:buFont typeface="Wingdings" pitchFamily="2" charset="2"/>
              <a:buChar char="ü"/>
            </a:pPr>
            <a:r>
              <a:rPr lang="en-US" sz="2400" kern="0" dirty="0">
                <a:solidFill>
                  <a:srgbClr val="333333"/>
                </a:solidFill>
              </a:rPr>
              <a:t>Located in a Presidentially Declared Disaster Area</a:t>
            </a:r>
          </a:p>
          <a:p>
            <a:pPr marL="296863" indent="-285750">
              <a:lnSpc>
                <a:spcPct val="112000"/>
              </a:lnSpc>
              <a:spcBef>
                <a:spcPts val="0"/>
              </a:spcBef>
              <a:buFont typeface="Wingdings" pitchFamily="2" charset="2"/>
              <a:buChar char="ü"/>
            </a:pPr>
            <a:r>
              <a:rPr lang="en-US" sz="2400" kern="0" dirty="0">
                <a:solidFill>
                  <a:srgbClr val="333333"/>
                </a:solidFill>
              </a:rPr>
              <a:t>Substantial Revenue Loss ≥ 5% of its total tax base as a result of COVID-19</a:t>
            </a:r>
          </a:p>
          <a:p>
            <a:pPr marL="296863" indent="-285750">
              <a:lnSpc>
                <a:spcPct val="112000"/>
              </a:lnSpc>
              <a:spcBef>
                <a:spcPts val="0"/>
              </a:spcBef>
              <a:buFont typeface="Wingdings" pitchFamily="2" charset="2"/>
              <a:buChar char="ü"/>
            </a:pPr>
            <a:r>
              <a:rPr lang="en-US" sz="2400" kern="0" dirty="0">
                <a:solidFill>
                  <a:srgbClr val="333333"/>
                </a:solidFill>
              </a:rPr>
              <a:t>Current or Subsequent Fiscal Year Budget Impacted</a:t>
            </a:r>
            <a:endParaRPr lang="en-US" sz="2400" kern="0" dirty="0">
              <a:solidFill>
                <a:srgbClr val="D61633"/>
              </a:solidFill>
            </a:endParaRPr>
          </a:p>
          <a:p>
            <a:pPr marL="171450" lvl="0" indent="-171450">
              <a:lnSpc>
                <a:spcPct val="113000"/>
              </a:lnSpc>
              <a:spcBef>
                <a:spcPts val="384"/>
              </a:spcBef>
              <a:buClr>
                <a:srgbClr val="E31836"/>
              </a:buClr>
              <a:buFont typeface="Arial Narrow" panose="020B0606020202030204" pitchFamily="34" charset="0"/>
              <a:buChar char="»"/>
            </a:pPr>
            <a:endParaRPr lang="en-US" sz="2200" dirty="0">
              <a:solidFill>
                <a:schemeClr val="tx1"/>
              </a:solidFill>
              <a:ea typeface="+mn-ea"/>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17</a:t>
            </a:fld>
            <a:endParaRPr lang="en-US" dirty="0"/>
          </a:p>
        </p:txBody>
      </p:sp>
    </p:spTree>
    <p:extLst>
      <p:ext uri="{BB962C8B-B14F-4D97-AF65-F5344CB8AC3E}">
        <p14:creationId xmlns:p14="http://schemas.microsoft.com/office/powerpoint/2010/main" val="3613319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19</a:t>
            </a:fld>
            <a:endParaRPr lang="en-US" dirty="0"/>
          </a:p>
        </p:txBody>
      </p:sp>
    </p:spTree>
    <p:extLst>
      <p:ext uri="{BB962C8B-B14F-4D97-AF65-F5344CB8AC3E}">
        <p14:creationId xmlns:p14="http://schemas.microsoft.com/office/powerpoint/2010/main" val="1056411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ysClr val="windowText" lastClr="000000"/>
                </a:solidFill>
                <a:latin typeface="Arial Narrow" panose="020B0606020202030204" pitchFamily="34" charset="0"/>
              </a:rPr>
              <a:t>In the FEMA PA program there are </a:t>
            </a:r>
            <a:r>
              <a:rPr lang="en-US" sz="1200" kern="1200" dirty="0">
                <a:solidFill>
                  <a:schemeClr val="tx1"/>
                </a:solidFill>
                <a:effectLst/>
                <a:latin typeface="Arial" charset="0"/>
                <a:ea typeface="+mn-ea"/>
                <a:cs typeface="Arial" charset="0"/>
              </a:rPr>
              <a:t>four core components of eligibility, including the Applicant, Facility, Work, and Cost. However, evaluating facility eligibility is not a necessary step for some Emergency Work. Since the COVID-19 emergency and major disaster declarations’ eligible work is limited to Emergency Protective Measures (Category B), FEMA’s historically complex eligibility criteria are more streamlined.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ysClr val="windowText" lastClr="000000"/>
                </a:solidFill>
                <a:latin typeface="Arial Narrow" panose="020B0606020202030204" pitchFamily="34" charset="0"/>
              </a:rPr>
              <a:t>As you can see from our diagram on this slide, the eligibility pyramid works from the bottom up, and you have to meet each of these criteria before you can move on to have the next level of eligibility assessed. For instance, if you’re an eligible applicant, but the scope of work isn’t eligible, we won’t look at the costs. On the following slides, we’re going to walk through what each layer of the pyramid means because it’s very important to understand what is and isn’t eligible in this fast moving COVID-19 response period.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ysClr val="windowText" lastClr="000000"/>
                </a:solidFill>
                <a:latin typeface="Arial Narrow" panose="020B0606020202030204" pitchFamily="34" charset="0"/>
              </a:rPr>
              <a:t>Reasonable and necessary, compliant with procurement, reduced by all applicable credits, fair and equitable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ysClr val="windowText" lastClr="000000"/>
                </a:solidFill>
                <a:latin typeface="Arial Narrow" panose="020B0606020202030204" pitchFamily="34" charset="0"/>
              </a:rPr>
              <a:t>Required as a result of the disaster, located within a designated disaster area, legal responsibility of eligible applicant, no negligence, not prior condition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ysClr val="windowText" lastClr="000000"/>
                </a:solidFill>
                <a:latin typeface="Arial Narrow" panose="020B0606020202030204" pitchFamily="34" charset="0"/>
              </a:rPr>
              <a:t>Responsibility of eligible applicant, located within a designated disaster area, not under the authority of another federal agency, in active use at the time of the disaster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ysClr val="windowText" lastClr="000000"/>
              </a:solidFill>
              <a:latin typeface="Arial Narrow" panose="020B0606020202030204" pitchFamily="34" charset="0"/>
            </a:endParaRPr>
          </a:p>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20</a:t>
            </a:fld>
            <a:endParaRPr lang="en-US" dirty="0"/>
          </a:p>
        </p:txBody>
      </p:sp>
    </p:spTree>
    <p:extLst>
      <p:ext uri="{BB962C8B-B14F-4D97-AF65-F5344CB8AC3E}">
        <p14:creationId xmlns:p14="http://schemas.microsoft.com/office/powerpoint/2010/main" val="4271094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VOICEOVER:</a:t>
            </a:r>
          </a:p>
          <a:p>
            <a:endParaRPr lang="en-US" sz="1200" b="0" i="0" kern="1200" dirty="0">
              <a:solidFill>
                <a:schemeClr val="tx1"/>
              </a:solidFill>
              <a:effectLst/>
              <a:latin typeface="Arial" charset="0"/>
              <a:ea typeface="+mn-ea"/>
              <a:cs typeface="Arial" charset="0"/>
            </a:endParaRPr>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21</a:t>
            </a:fld>
            <a:endParaRPr lang="en-US" dirty="0"/>
          </a:p>
        </p:txBody>
      </p:sp>
    </p:spTree>
    <p:extLst>
      <p:ext uri="{BB962C8B-B14F-4D97-AF65-F5344CB8AC3E}">
        <p14:creationId xmlns:p14="http://schemas.microsoft.com/office/powerpoint/2010/main" val="612112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VOICEOVER:</a:t>
            </a:r>
          </a:p>
          <a:p>
            <a:endParaRPr lang="en-US" sz="1200" b="0" i="0" kern="1200" dirty="0">
              <a:solidFill>
                <a:schemeClr val="tx1"/>
              </a:solidFill>
              <a:effectLst/>
              <a:latin typeface="Arial" charset="0"/>
              <a:ea typeface="+mn-ea"/>
              <a:cs typeface="Arial" charset="0"/>
            </a:endParaRPr>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22</a:t>
            </a:fld>
            <a:endParaRPr lang="en-US" dirty="0"/>
          </a:p>
        </p:txBody>
      </p:sp>
    </p:spTree>
    <p:extLst>
      <p:ext uri="{BB962C8B-B14F-4D97-AF65-F5344CB8AC3E}">
        <p14:creationId xmlns:p14="http://schemas.microsoft.com/office/powerpoint/2010/main" val="127636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VOICEOVER:</a:t>
            </a:r>
          </a:p>
          <a:p>
            <a:endParaRPr lang="en-US" sz="1200" b="0" i="0" kern="1200" dirty="0">
              <a:solidFill>
                <a:schemeClr val="tx1"/>
              </a:solidFill>
              <a:effectLst/>
              <a:latin typeface="Arial" charset="0"/>
              <a:ea typeface="+mn-ea"/>
              <a:cs typeface="Arial" charset="0"/>
            </a:endParaRPr>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23</a:t>
            </a:fld>
            <a:endParaRPr lang="en-US" dirty="0"/>
          </a:p>
        </p:txBody>
      </p:sp>
    </p:spTree>
    <p:extLst>
      <p:ext uri="{BB962C8B-B14F-4D97-AF65-F5344CB8AC3E}">
        <p14:creationId xmlns:p14="http://schemas.microsoft.com/office/powerpoint/2010/main" val="3573652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VOICEOVER:</a:t>
            </a:r>
          </a:p>
          <a:p>
            <a:endParaRPr lang="en-US" sz="1200" b="0" i="0" kern="1200" dirty="0">
              <a:solidFill>
                <a:schemeClr val="tx1"/>
              </a:solidFill>
              <a:effectLst/>
              <a:latin typeface="Arial" charset="0"/>
              <a:ea typeface="+mn-ea"/>
              <a:cs typeface="Arial" charset="0"/>
            </a:endParaRPr>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24</a:t>
            </a:fld>
            <a:endParaRPr lang="en-US" dirty="0"/>
          </a:p>
        </p:txBody>
      </p:sp>
    </p:spTree>
    <p:extLst>
      <p:ext uri="{BB962C8B-B14F-4D97-AF65-F5344CB8AC3E}">
        <p14:creationId xmlns:p14="http://schemas.microsoft.com/office/powerpoint/2010/main" val="752025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VOICEOVER:</a:t>
            </a:r>
          </a:p>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26</a:t>
            </a:fld>
            <a:endParaRPr lang="en-US" dirty="0"/>
          </a:p>
        </p:txBody>
      </p:sp>
    </p:spTree>
    <p:extLst>
      <p:ext uri="{BB962C8B-B14F-4D97-AF65-F5344CB8AC3E}">
        <p14:creationId xmlns:p14="http://schemas.microsoft.com/office/powerpoint/2010/main" val="2530996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27</a:t>
            </a:fld>
            <a:endParaRPr lang="en-US" dirty="0"/>
          </a:p>
        </p:txBody>
      </p:sp>
    </p:spTree>
    <p:extLst>
      <p:ext uri="{BB962C8B-B14F-4D97-AF65-F5344CB8AC3E}">
        <p14:creationId xmlns:p14="http://schemas.microsoft.com/office/powerpoint/2010/main" val="158982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4</a:t>
            </a:fld>
            <a:endParaRPr lang="en-US" dirty="0"/>
          </a:p>
        </p:txBody>
      </p:sp>
    </p:spTree>
    <p:extLst>
      <p:ext uri="{BB962C8B-B14F-4D97-AF65-F5344CB8AC3E}">
        <p14:creationId xmlns:p14="http://schemas.microsoft.com/office/powerpoint/2010/main" val="2010264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28</a:t>
            </a:fld>
            <a:endParaRPr lang="en-US" dirty="0"/>
          </a:p>
        </p:txBody>
      </p:sp>
    </p:spTree>
    <p:extLst>
      <p:ext uri="{BB962C8B-B14F-4D97-AF65-F5344CB8AC3E}">
        <p14:creationId xmlns:p14="http://schemas.microsoft.com/office/powerpoint/2010/main" val="3111201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29</a:t>
            </a:fld>
            <a:endParaRPr lang="en-US" dirty="0"/>
          </a:p>
        </p:txBody>
      </p:sp>
    </p:spTree>
    <p:extLst>
      <p:ext uri="{BB962C8B-B14F-4D97-AF65-F5344CB8AC3E}">
        <p14:creationId xmlns:p14="http://schemas.microsoft.com/office/powerpoint/2010/main" val="671713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5</a:t>
            </a:fld>
            <a:endParaRPr lang="en-US" dirty="0"/>
          </a:p>
        </p:txBody>
      </p:sp>
    </p:spTree>
    <p:extLst>
      <p:ext uri="{BB962C8B-B14F-4D97-AF65-F5344CB8AC3E}">
        <p14:creationId xmlns:p14="http://schemas.microsoft.com/office/powerpoint/2010/main" val="142359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endParaRPr lang="en-US" dirty="0"/>
          </a:p>
        </p:txBody>
      </p:sp>
      <p:sp>
        <p:nvSpPr>
          <p:cNvPr id="5" name="Slide Number Placeholder 4"/>
          <p:cNvSpPr>
            <a:spLocks noGrp="1"/>
          </p:cNvSpPr>
          <p:nvPr>
            <p:ph type="sldNum" sz="quarter" idx="5"/>
          </p:nvPr>
        </p:nvSpPr>
        <p:spPr/>
        <p:txBody>
          <a:bodyPr/>
          <a:lstStyle/>
          <a:p>
            <a:fld id="{3B532C81-1673-4F29-A24F-80AFAF3A6D9C}" type="slidenum">
              <a:rPr lang="en-US" smtClean="0"/>
              <a:pPr/>
              <a:t>6</a:t>
            </a:fld>
            <a:endParaRPr lang="en-US" dirty="0"/>
          </a:p>
        </p:txBody>
      </p:sp>
    </p:spTree>
    <p:extLst>
      <p:ext uri="{BB962C8B-B14F-4D97-AF65-F5344CB8AC3E}">
        <p14:creationId xmlns:p14="http://schemas.microsoft.com/office/powerpoint/2010/main" val="187806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fld id="{3B532C81-1673-4F29-A24F-80AFAF3A6D9C}" type="slidenum">
              <a:rPr lang="en-US" smtClean="0"/>
              <a:pPr/>
              <a:t>8</a:t>
            </a:fld>
            <a:endParaRPr lang="en-US" dirty="0"/>
          </a:p>
        </p:txBody>
      </p:sp>
    </p:spTree>
    <p:extLst>
      <p:ext uri="{BB962C8B-B14F-4D97-AF65-F5344CB8AC3E}">
        <p14:creationId xmlns:p14="http://schemas.microsoft.com/office/powerpoint/2010/main" val="191817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VOICEOVER: </a:t>
            </a:r>
            <a:r>
              <a:rPr lang="en-US" sz="1200" dirty="0">
                <a:latin typeface="Arial Narrow" panose="020B0606020202030204" pitchFamily="34" charset="0"/>
                <a:cs typeface="Arial" panose="020B0604020202020204" pitchFamily="34" charset="0"/>
              </a:rPr>
              <a:t>This funding will be administered through various federal agencies including the Federal Emergency Management Agency (FEMA), the Department of Health and Human Services (HHS), the Centers for Disease Control and Prevention (CDC), the US Small Business Administration (SBA), the Federal Transit Authority (FTA), just to name a few, along with direct federal assistance to hospitals, state and local governments, and business through a $2 trillion stimulus package. </a:t>
            </a:r>
          </a:p>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9</a:t>
            </a:fld>
            <a:endParaRPr lang="en-US" dirty="0"/>
          </a:p>
        </p:txBody>
      </p:sp>
    </p:spTree>
    <p:extLst>
      <p:ext uri="{BB962C8B-B14F-4D97-AF65-F5344CB8AC3E}">
        <p14:creationId xmlns:p14="http://schemas.microsoft.com/office/powerpoint/2010/main" val="2854806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4025" indent="0">
              <a:spcBef>
                <a:spcPts val="384"/>
              </a:spcBef>
              <a:spcAft>
                <a:spcPts val="0"/>
              </a:spcAft>
              <a:buFont typeface="Wingdings" panose="05000000000000000000" pitchFamily="2" charset="2"/>
              <a:buNone/>
            </a:pPr>
            <a:r>
              <a:rPr lang="en-US" b="1" dirty="0"/>
              <a:t>VOICEOVER:</a:t>
            </a:r>
          </a:p>
          <a:p>
            <a:pPr marL="454025" indent="0">
              <a:spcBef>
                <a:spcPts val="384"/>
              </a:spcBef>
              <a:spcAft>
                <a:spcPts val="0"/>
              </a:spcAft>
              <a:buFont typeface="Wingdings" panose="05000000000000000000" pitchFamily="2" charset="2"/>
              <a:buNone/>
            </a:pPr>
            <a:endParaRPr lang="en-US" sz="1200" b="1" dirty="0">
              <a:latin typeface="Arial Narrow" panose="020B0606020202030204" pitchFamily="34" charset="0"/>
              <a:cs typeface="Arial" panose="020B0604020202020204" pitchFamily="34" charset="0"/>
            </a:endParaRPr>
          </a:p>
          <a:p>
            <a:pPr marL="454025" indent="0">
              <a:spcBef>
                <a:spcPts val="384"/>
              </a:spcBef>
              <a:spcAft>
                <a:spcPts val="0"/>
              </a:spcAft>
              <a:buFont typeface="Wingdings" panose="05000000000000000000" pitchFamily="2" charset="2"/>
              <a:buNone/>
            </a:pPr>
            <a:r>
              <a:rPr lang="en-US" sz="1200" b="1" dirty="0">
                <a:latin typeface="Arial Narrow" panose="020B0606020202030204" pitchFamily="34" charset="0"/>
                <a:cs typeface="Arial" panose="020B0604020202020204" pitchFamily="34" charset="0"/>
              </a:rPr>
              <a:t>This isn’t an exhaustive list, but here are some of the potentially eligible services that would be allowable under the CDBG program:</a:t>
            </a:r>
          </a:p>
          <a:p>
            <a:pPr marL="454025" indent="0">
              <a:spcBef>
                <a:spcPts val="384"/>
              </a:spcBef>
              <a:spcAft>
                <a:spcPts val="0"/>
              </a:spcAft>
              <a:buFont typeface="Wingdings" panose="05000000000000000000" pitchFamily="2" charset="2"/>
              <a:buNone/>
            </a:pPr>
            <a:r>
              <a:rPr lang="en-US" sz="1200" b="1" dirty="0">
                <a:latin typeface="Arial Narrow" panose="020B0606020202030204" pitchFamily="34" charset="0"/>
                <a:cs typeface="Arial" panose="020B0604020202020204" pitchFamily="34" charset="0"/>
              </a:rPr>
              <a:t>Buildings and Improvements, Including Public Facilities</a:t>
            </a:r>
          </a:p>
          <a:p>
            <a:pPr marL="914400" lvl="1" indent="-171450">
              <a:spcBef>
                <a:spcPts val="384"/>
              </a:spcBef>
              <a:spcAft>
                <a:spcPts val="0"/>
              </a:spcAft>
              <a:buClr>
                <a:srgbClr val="E31836"/>
              </a:buClr>
            </a:pPr>
            <a:r>
              <a:rPr lang="en-US" sz="1200" dirty="0">
                <a:solidFill>
                  <a:schemeClr val="tx1"/>
                </a:solidFill>
                <a:latin typeface="Arial Narrow" panose="020B0606020202030204" pitchFamily="34" charset="0"/>
                <a:cs typeface="Arial" panose="020B0604020202020204" pitchFamily="34" charset="0"/>
              </a:rPr>
              <a:t>Construct a facility for testing, diagnosis, or treatment. </a:t>
            </a:r>
          </a:p>
          <a:p>
            <a:pPr marL="914400" lvl="1" indent="-171450">
              <a:spcBef>
                <a:spcPts val="384"/>
              </a:spcBef>
              <a:spcAft>
                <a:spcPts val="0"/>
              </a:spcAft>
              <a:buClr>
                <a:srgbClr val="E31836"/>
              </a:buClr>
            </a:pPr>
            <a:r>
              <a:rPr lang="en-US" sz="1200" dirty="0">
                <a:solidFill>
                  <a:schemeClr val="tx1"/>
                </a:solidFill>
                <a:latin typeface="Arial Narrow" panose="020B0606020202030204" pitchFamily="34" charset="0"/>
                <a:cs typeface="Arial" panose="020B0604020202020204" pitchFamily="34" charset="0"/>
              </a:rPr>
              <a:t>Rehabilitate a community facility to establish an infectious disease treatment clinic. </a:t>
            </a:r>
          </a:p>
          <a:p>
            <a:pPr marL="914400" lvl="1" indent="-171450">
              <a:spcBef>
                <a:spcPts val="384"/>
              </a:spcBef>
              <a:spcAft>
                <a:spcPts val="0"/>
              </a:spcAft>
              <a:buClr>
                <a:srgbClr val="E31836"/>
              </a:buClr>
            </a:pPr>
            <a:r>
              <a:rPr lang="en-US" sz="1200" dirty="0">
                <a:solidFill>
                  <a:schemeClr val="tx1"/>
                </a:solidFill>
                <a:latin typeface="Arial Narrow" panose="020B0606020202030204" pitchFamily="34" charset="0"/>
                <a:cs typeface="Arial" panose="020B0604020202020204" pitchFamily="34" charset="0"/>
              </a:rPr>
              <a:t>Acquire and rehabilitate, or construct, a group living facility that may be used to centralize patients undergoing treatment.</a:t>
            </a:r>
            <a:r>
              <a:rPr lang="en-US" sz="1200" dirty="0">
                <a:solidFill>
                  <a:schemeClr val="tx1"/>
                </a:solidFill>
              </a:rPr>
              <a:t> </a:t>
            </a:r>
          </a:p>
          <a:p>
            <a:pPr marL="914400" lvl="1" indent="-171450">
              <a:spcBef>
                <a:spcPts val="384"/>
              </a:spcBef>
              <a:spcAft>
                <a:spcPts val="0"/>
              </a:spcAft>
              <a:buClr>
                <a:srgbClr val="E31836"/>
              </a:buClr>
            </a:pPr>
            <a:r>
              <a:rPr lang="en-US" sz="1200" dirty="0">
                <a:solidFill>
                  <a:schemeClr val="tx1"/>
                </a:solidFill>
              </a:rPr>
              <a:t>Rehabilitate a commercial building or closed school building to establish an infectious disease treatment clinic, e.g., by replacing the HVAC system. </a:t>
            </a:r>
          </a:p>
          <a:p>
            <a:pPr marL="914400" lvl="1" indent="-171450">
              <a:spcBef>
                <a:spcPts val="384"/>
              </a:spcBef>
              <a:spcAft>
                <a:spcPts val="0"/>
              </a:spcAft>
              <a:buClr>
                <a:srgbClr val="E31836"/>
              </a:buClr>
            </a:pPr>
            <a:r>
              <a:rPr lang="en-US" sz="1200" dirty="0">
                <a:solidFill>
                  <a:schemeClr val="tx1"/>
                </a:solidFill>
              </a:rPr>
              <a:t>Acquire, and quickly rehabilitate (if necessary) a motel or hotel building to expand capacity of hospitals to accommodate isolation of patients during recovery. </a:t>
            </a:r>
          </a:p>
          <a:p>
            <a:pPr marL="914400" lvl="1" indent="-171450">
              <a:spcBef>
                <a:spcPts val="384"/>
              </a:spcBef>
              <a:spcAft>
                <a:spcPts val="0"/>
              </a:spcAft>
              <a:buClr>
                <a:srgbClr val="E31836"/>
              </a:buClr>
            </a:pPr>
            <a:r>
              <a:rPr lang="en-US" sz="1200" dirty="0">
                <a:solidFill>
                  <a:schemeClr val="tx1"/>
                </a:solidFill>
              </a:rPr>
              <a:t>Make interim improvements to private properties to enable an individual patient to remain quarantined on a temporary basis. </a:t>
            </a:r>
          </a:p>
          <a:p>
            <a:pPr marL="625475" lvl="1" indent="-171450">
              <a:spcBef>
                <a:spcPts val="384"/>
              </a:spcBef>
              <a:spcAft>
                <a:spcPts val="0"/>
              </a:spcAft>
              <a:buClr>
                <a:srgbClr val="E31836"/>
              </a:buClr>
              <a:buSzPct val="85000"/>
              <a:buFont typeface="Wingdings" panose="05000000000000000000" pitchFamily="2" charset="2"/>
              <a:buChar char="v"/>
            </a:pPr>
            <a:r>
              <a:rPr lang="en-US" sz="1200" b="1" dirty="0">
                <a:solidFill>
                  <a:schemeClr val="tx1"/>
                </a:solidFill>
                <a:latin typeface="Arial Narrow" panose="020B0606020202030204" pitchFamily="34" charset="0"/>
                <a:ea typeface="+mn-ea"/>
                <a:cs typeface="Arial" panose="020B0604020202020204" pitchFamily="34" charset="0"/>
              </a:rPr>
              <a:t>Assistance to Businesses, including Special Economic Development Assistance</a:t>
            </a:r>
          </a:p>
          <a:p>
            <a:pPr marL="625475" lvl="1" indent="-171450">
              <a:spcBef>
                <a:spcPts val="384"/>
              </a:spcBef>
              <a:spcAft>
                <a:spcPts val="0"/>
              </a:spcAft>
              <a:buClr>
                <a:srgbClr val="E31836"/>
              </a:buClr>
              <a:buSzPct val="85000"/>
              <a:buFont typeface="Wingdings" panose="05000000000000000000" pitchFamily="2" charset="2"/>
              <a:buChar char="v"/>
            </a:pPr>
            <a:r>
              <a:rPr lang="en-US" sz="1200" b="1" dirty="0">
                <a:solidFill>
                  <a:schemeClr val="tx1"/>
                </a:solidFill>
              </a:rPr>
              <a:t>Public Services (Capped at 15 Percent of the Grant, With Some Exceptions)</a:t>
            </a:r>
          </a:p>
          <a:p>
            <a:pPr marL="1025525" lvl="2" indent="-171450">
              <a:spcBef>
                <a:spcPts val="384"/>
              </a:spcBef>
              <a:spcAft>
                <a:spcPts val="0"/>
              </a:spcAft>
              <a:buClr>
                <a:srgbClr val="E31836"/>
              </a:buClr>
              <a:buSzPct val="85000"/>
            </a:pPr>
            <a:r>
              <a:rPr lang="en-US" sz="1200" dirty="0">
                <a:solidFill>
                  <a:schemeClr val="tx1"/>
                </a:solidFill>
              </a:rPr>
              <a:t>Carry out job training to expand the pool of health care workers and technicians that are available to treat disease within a community. </a:t>
            </a:r>
          </a:p>
          <a:p>
            <a:pPr marL="1025525" lvl="2" indent="-171450">
              <a:spcBef>
                <a:spcPts val="384"/>
              </a:spcBef>
              <a:spcAft>
                <a:spcPts val="0"/>
              </a:spcAft>
              <a:buClr>
                <a:srgbClr val="E31836"/>
              </a:buClr>
              <a:buSzPct val="85000"/>
            </a:pPr>
            <a:r>
              <a:rPr lang="en-US" sz="1200" dirty="0">
                <a:solidFill>
                  <a:schemeClr val="tx1"/>
                </a:solidFill>
              </a:rPr>
              <a:t>Provide testing, diagnosis or other services at a fixed or mobile location. </a:t>
            </a:r>
          </a:p>
          <a:p>
            <a:pPr marL="1025525" lvl="2" indent="-171450">
              <a:spcBef>
                <a:spcPts val="384"/>
              </a:spcBef>
              <a:spcAft>
                <a:spcPts val="0"/>
              </a:spcAft>
              <a:buClr>
                <a:srgbClr val="E31836"/>
              </a:buClr>
              <a:buSzPct val="85000"/>
            </a:pPr>
            <a:r>
              <a:rPr lang="en-US" sz="1200" dirty="0">
                <a:solidFill>
                  <a:schemeClr val="tx1"/>
                </a:solidFill>
              </a:rPr>
              <a:t>Increase the capacity and availability of targeted health services for infectious disease response within existing health facilities.</a:t>
            </a:r>
          </a:p>
          <a:p>
            <a:pPr marL="1025525" lvl="2" indent="-171450">
              <a:spcBef>
                <a:spcPts val="384"/>
              </a:spcBef>
              <a:spcAft>
                <a:spcPts val="0"/>
              </a:spcAft>
              <a:buClr>
                <a:srgbClr val="E31836"/>
              </a:buClr>
              <a:buSzPct val="85000"/>
            </a:pPr>
            <a:r>
              <a:rPr lang="en-US" sz="1200" dirty="0">
                <a:solidFill>
                  <a:schemeClr val="tx1"/>
                </a:solidFill>
              </a:rPr>
              <a:t>Provide equipment, supplies, and materials necessary to carry-out a public service. </a:t>
            </a:r>
          </a:p>
          <a:p>
            <a:pPr marL="1025525" lvl="2" indent="-171450">
              <a:spcBef>
                <a:spcPts val="384"/>
              </a:spcBef>
              <a:spcAft>
                <a:spcPts val="0"/>
              </a:spcAft>
              <a:buClr>
                <a:srgbClr val="E31836"/>
              </a:buClr>
              <a:buSzPct val="85000"/>
            </a:pPr>
            <a:r>
              <a:rPr lang="en-US" sz="1200" dirty="0">
                <a:solidFill>
                  <a:schemeClr val="tx1"/>
                </a:solidFill>
              </a:rPr>
              <a:t>Deliver meals on wheels to quarantined individuals or individuals that need to maintain social distancing </a:t>
            </a:r>
            <a:r>
              <a:rPr lang="en-US" sz="1200" dirty="0"/>
              <a:t>due to medical vulnerabilities.</a:t>
            </a:r>
            <a:endParaRPr lang="en-US" sz="1200" b="1" dirty="0">
              <a:solidFill>
                <a:schemeClr val="bg2">
                  <a:lumMod val="25000"/>
                </a:schemeClr>
              </a:solidFill>
              <a:latin typeface="Arial Narrow" panose="020B0606020202030204" pitchFamily="34" charset="0"/>
              <a:cs typeface="Arial" panose="020B0604020202020204" pitchFamily="34" charset="0"/>
            </a:endParaRPr>
          </a:p>
          <a:p>
            <a:pPr marL="625475" lvl="1" indent="-171450">
              <a:spcBef>
                <a:spcPts val="384"/>
              </a:spcBef>
              <a:spcAft>
                <a:spcPts val="0"/>
              </a:spcAft>
              <a:buClr>
                <a:srgbClr val="E31836"/>
              </a:buClr>
              <a:buSzPct val="85000"/>
              <a:buFont typeface="Wingdings" panose="05000000000000000000" pitchFamily="2" charset="2"/>
              <a:buChar char="v"/>
            </a:pPr>
            <a:r>
              <a:rPr lang="en-US" sz="1200" b="1" dirty="0">
                <a:solidFill>
                  <a:schemeClr val="tx1"/>
                </a:solidFill>
              </a:rPr>
              <a:t>Planning, Capacity Building, and Technical Assistance</a:t>
            </a:r>
            <a:endParaRPr lang="en-US" sz="1200" b="1" dirty="0">
              <a:solidFill>
                <a:schemeClr val="tx1"/>
              </a:solidFill>
              <a:latin typeface="Arial Narrow" panose="020B0606020202030204" pitchFamily="34" charset="0"/>
              <a:ea typeface="+mn-ea"/>
              <a:cs typeface="Arial" panose="020B0604020202020204" pitchFamily="34" charset="0"/>
            </a:endParaRPr>
          </a:p>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12</a:t>
            </a:fld>
            <a:endParaRPr lang="en-US" dirty="0"/>
          </a:p>
        </p:txBody>
      </p:sp>
    </p:spTree>
    <p:extLst>
      <p:ext uri="{BB962C8B-B14F-4D97-AF65-F5344CB8AC3E}">
        <p14:creationId xmlns:p14="http://schemas.microsoft.com/office/powerpoint/2010/main" val="9021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13</a:t>
            </a:fld>
            <a:endParaRPr lang="en-US" dirty="0"/>
          </a:p>
        </p:txBody>
      </p:sp>
    </p:spTree>
    <p:extLst>
      <p:ext uri="{BB962C8B-B14F-4D97-AF65-F5344CB8AC3E}">
        <p14:creationId xmlns:p14="http://schemas.microsoft.com/office/powerpoint/2010/main" val="2238249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VOICEOVER: There are lots of different ways the federal government is making funding available to support the response efforts to COVID-19. We can’t discuss every single one or we would be here for hours, so we just wanted to mention a few more.</a:t>
            </a:r>
          </a:p>
          <a:p>
            <a:endParaRPr lang="en-US" dirty="0"/>
          </a:p>
          <a:p>
            <a:pPr lvl="0">
              <a:spcBef>
                <a:spcPts val="1200"/>
              </a:spcBef>
              <a:spcAft>
                <a:spcPts val="1200"/>
              </a:spcAft>
            </a:pPr>
            <a:r>
              <a:rPr lang="en-US" dirty="0"/>
              <a:t>FTA – </a:t>
            </a:r>
            <a:r>
              <a:rPr lang="en-US" sz="2400" b="1" dirty="0"/>
              <a:t>Federal Transit Authority (FTA) Emergency Relief Program </a:t>
            </a:r>
            <a:r>
              <a:rPr lang="en-US" dirty="0"/>
              <a:t>has made certain activities eligible for transportation response measures related to COVID-19. These activities include emergency protective measures to eliminate or lessen threats to public health and safety, such as performing enhanced cleaning and placing hand sanitizer dispensers in high traffic areas and providing personal protective equipment as appropriate, etc.</a:t>
            </a:r>
          </a:p>
          <a:p>
            <a:endParaRPr lang="en-US" dirty="0"/>
          </a:p>
          <a:p>
            <a:endParaRPr lang="en-US" dirty="0"/>
          </a:p>
          <a:p>
            <a:r>
              <a:rPr lang="en-US" dirty="0"/>
              <a:t>CDC – </a:t>
            </a:r>
            <a:r>
              <a:rPr lang="en-US" sz="2400" b="1" dirty="0"/>
              <a:t>Centers for Disease Control and Prevention  (CDC)</a:t>
            </a:r>
          </a:p>
          <a:p>
            <a:pPr lvl="1"/>
            <a:r>
              <a:rPr lang="en-US" dirty="0"/>
              <a:t>$2.2 billion made available to the (CDC) to prevent, prepare for, and respond to COVID-19. Some quick facts about this funding include:</a:t>
            </a:r>
          </a:p>
          <a:p>
            <a:pPr marL="1028700" lvl="2" indent="-171450">
              <a:buClr>
                <a:srgbClr val="E31836"/>
              </a:buClr>
              <a:buFont typeface="Arial Narrow" panose="020B0606020202030204" pitchFamily="34" charset="0"/>
              <a:buChar char="»"/>
            </a:pPr>
            <a:r>
              <a:rPr lang="en-US" sz="2400" dirty="0">
                <a:solidFill>
                  <a:schemeClr val="tx1"/>
                </a:solidFill>
                <a:ea typeface="+mn-ea"/>
              </a:rPr>
              <a:t>Funds to remain available until September 30, 2022.</a:t>
            </a:r>
          </a:p>
          <a:p>
            <a:pPr marL="1028700" marR="0" lvl="2" indent="-171450" algn="l" defTabSz="914400" rtl="0" eaLnBrk="0" fontAlgn="base" latinLnBrk="0" hangingPunct="0">
              <a:lnSpc>
                <a:spcPct val="100000"/>
              </a:lnSpc>
              <a:spcBef>
                <a:spcPct val="30000"/>
              </a:spcBef>
              <a:spcAft>
                <a:spcPct val="0"/>
              </a:spcAft>
              <a:buClr>
                <a:srgbClr val="E31836"/>
              </a:buClr>
              <a:buSzTx/>
              <a:buFont typeface="Arial Narrow" panose="020B0606020202030204" pitchFamily="34" charset="0"/>
              <a:buChar char="»"/>
              <a:tabLst/>
              <a:defRPr/>
            </a:pPr>
            <a:r>
              <a:rPr lang="en-US" sz="2400" dirty="0">
                <a:solidFill>
                  <a:schemeClr val="tx1"/>
                </a:solidFill>
                <a:ea typeface="+mn-ea"/>
              </a:rPr>
              <a:t>$950 million of the funding for grants to or cooperative agreements </a:t>
            </a:r>
            <a:r>
              <a:rPr lang="en-US" sz="2400" dirty="0"/>
              <a:t>with SLTT organizations, urban Indian health organizations, or health service providers to tribes, to carry out a variety of preparedness and response activities.</a:t>
            </a:r>
            <a:endParaRPr lang="en-US" sz="2400" dirty="0">
              <a:solidFill>
                <a:schemeClr val="tx1"/>
              </a:solidFill>
              <a:ea typeface="+mn-ea"/>
            </a:endParaRPr>
          </a:p>
          <a:p>
            <a:pPr marL="1485900" lvl="3" indent="-171450">
              <a:buClr>
                <a:srgbClr val="E31836"/>
              </a:buClr>
              <a:buFont typeface="Arial Narrow" panose="020B0606020202030204" pitchFamily="34" charset="0"/>
              <a:buChar char="»"/>
            </a:pPr>
            <a:r>
              <a:rPr lang="en-US" sz="2000" dirty="0">
                <a:solidFill>
                  <a:schemeClr val="tx1"/>
                </a:solidFill>
                <a:ea typeface="+mn-ea"/>
              </a:rPr>
              <a:t>half of this funding must be allocated within 30 days from the date of the bill’s signing</a:t>
            </a:r>
          </a:p>
          <a:p>
            <a:endParaRPr lang="en-US" dirty="0"/>
          </a:p>
          <a:p>
            <a:endParaRPr lang="en-US" dirty="0"/>
          </a:p>
        </p:txBody>
      </p:sp>
      <p:sp>
        <p:nvSpPr>
          <p:cNvPr id="4" name="Date Placeholder 3"/>
          <p:cNvSpPr>
            <a:spLocks noGrp="1"/>
          </p:cNvSpPr>
          <p:nvPr>
            <p:ph type="dt" idx="1"/>
          </p:nvPr>
        </p:nvSpPr>
        <p:spPr/>
        <p:txBody>
          <a:bodyPr/>
          <a:lstStyle/>
          <a:p>
            <a:pPr>
              <a:defRPr/>
            </a:pPr>
            <a:r>
              <a:rPr lang="en-US" dirty="0"/>
              <a:t>8/8/14</a:t>
            </a:r>
          </a:p>
        </p:txBody>
      </p:sp>
      <p:sp>
        <p:nvSpPr>
          <p:cNvPr id="5" name="Slide Number Placeholder 4"/>
          <p:cNvSpPr>
            <a:spLocks noGrp="1"/>
          </p:cNvSpPr>
          <p:nvPr>
            <p:ph type="sldNum" sz="quarter" idx="5"/>
          </p:nvPr>
        </p:nvSpPr>
        <p:spPr/>
        <p:txBody>
          <a:bodyPr/>
          <a:lstStyle/>
          <a:p>
            <a:fld id="{3B532C81-1673-4F29-A24F-80AFAF3A6D9C}" type="slidenum">
              <a:rPr lang="en-US" smtClean="0"/>
              <a:pPr/>
              <a:t>14</a:t>
            </a:fld>
            <a:endParaRPr lang="en-US" dirty="0"/>
          </a:p>
        </p:txBody>
      </p:sp>
    </p:spTree>
    <p:extLst>
      <p:ext uri="{BB962C8B-B14F-4D97-AF65-F5344CB8AC3E}">
        <p14:creationId xmlns:p14="http://schemas.microsoft.com/office/powerpoint/2010/main" val="2815876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pattFill prst="openDmnd">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17" name="Rectangle 16"/>
          <p:cNvSpPr/>
          <p:nvPr userDrawn="1"/>
        </p:nvSpPr>
        <p:spPr bwMode="auto">
          <a:xfrm rot="5400000">
            <a:off x="-3352800" y="3352800"/>
            <a:ext cx="6858000" cy="152400"/>
          </a:xfrm>
          <a:prstGeom prst="rect">
            <a:avLst/>
          </a:prstGeom>
          <a:solidFill>
            <a:srgbClr val="E3183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E31836"/>
              </a:solidFill>
              <a:effectLst/>
              <a:latin typeface="Arial" charset="0"/>
            </a:endParaRPr>
          </a:p>
        </p:txBody>
      </p:sp>
      <p:sp>
        <p:nvSpPr>
          <p:cNvPr id="18" name="Title 17"/>
          <p:cNvSpPr>
            <a:spLocks noGrp="1"/>
          </p:cNvSpPr>
          <p:nvPr>
            <p:ph type="title" hasCustomPrompt="1"/>
          </p:nvPr>
        </p:nvSpPr>
        <p:spPr>
          <a:xfrm>
            <a:off x="457200" y="2463058"/>
            <a:ext cx="8229600" cy="1143000"/>
          </a:xfrm>
          <a:prstGeom prst="rect">
            <a:avLst/>
          </a:prstGeom>
        </p:spPr>
        <p:txBody>
          <a:bodyPr vert="horz" anchor="ctr"/>
          <a:lstStyle>
            <a:lvl1pPr>
              <a:defRPr sz="6000" b="0" i="0">
                <a:solidFill>
                  <a:srgbClr val="E31836"/>
                </a:solidFill>
                <a:latin typeface="Arial Narrow"/>
                <a:cs typeface="Arial Narrow"/>
              </a:defRPr>
            </a:lvl1pPr>
          </a:lstStyle>
          <a:p>
            <a:r>
              <a:rPr lang="en-US" dirty="0"/>
              <a:t>TITLE</a:t>
            </a:r>
          </a:p>
        </p:txBody>
      </p:sp>
      <p:sp>
        <p:nvSpPr>
          <p:cNvPr id="4" name="Slide Number Placeholder 1"/>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rgbClr val="E31836"/>
                </a:solidFill>
                <a:latin typeface="Arial Narrow"/>
                <a:cs typeface="Arial Narrow"/>
              </a:defRPr>
            </a:lvl1pPr>
          </a:lstStyle>
          <a:p>
            <a:fld id="{6A00C3FC-22F1-3D47-A7F0-499C32D431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542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p:cNvSpPr/>
          <p:nvPr userDrawn="1"/>
        </p:nvSpPr>
        <p:spPr bwMode="auto">
          <a:xfrm rot="5400000">
            <a:off x="-3352800" y="3352800"/>
            <a:ext cx="6858000" cy="152400"/>
          </a:xfrm>
          <a:prstGeom prst="rect">
            <a:avLst/>
          </a:prstGeom>
          <a:solidFill>
            <a:srgbClr val="E3183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E31836"/>
              </a:solidFill>
              <a:effectLst/>
              <a:latin typeface="Arial" charset="0"/>
            </a:endParaRPr>
          </a:p>
        </p:txBody>
      </p:sp>
      <p:sp>
        <p:nvSpPr>
          <p:cNvPr id="4" name="Title 17"/>
          <p:cNvSpPr>
            <a:spLocks noGrp="1"/>
          </p:cNvSpPr>
          <p:nvPr>
            <p:ph type="title" hasCustomPrompt="1"/>
          </p:nvPr>
        </p:nvSpPr>
        <p:spPr>
          <a:xfrm>
            <a:off x="457200" y="2667000"/>
            <a:ext cx="8229600" cy="1143000"/>
          </a:xfrm>
          <a:prstGeom prst="rect">
            <a:avLst/>
          </a:prstGeom>
        </p:spPr>
        <p:txBody>
          <a:bodyPr vert="horz" anchor="ctr"/>
          <a:lstStyle>
            <a:lvl1pPr>
              <a:defRPr sz="6000" b="0" i="0">
                <a:solidFill>
                  <a:srgbClr val="E31836"/>
                </a:solidFill>
                <a:latin typeface="Arial Narrow"/>
                <a:cs typeface="Arial Narrow"/>
              </a:defRPr>
            </a:lvl1pPr>
          </a:lstStyle>
          <a:p>
            <a:r>
              <a:rPr lang="en-US" dirty="0"/>
              <a:t>TITLE</a:t>
            </a:r>
          </a:p>
        </p:txBody>
      </p:sp>
      <p:sp>
        <p:nvSpPr>
          <p:cNvPr id="6" name="Slide Number Placeholder 2"/>
          <p:cNvSpPr>
            <a:spLocks noGrp="1"/>
          </p:cNvSpPr>
          <p:nvPr>
            <p:ph type="sldNum" sz="quarter" idx="4"/>
          </p:nvPr>
        </p:nvSpPr>
        <p:spPr>
          <a:xfrm>
            <a:off x="4495800" y="6356350"/>
            <a:ext cx="4572000" cy="365125"/>
          </a:xfrm>
          <a:prstGeom prst="rect">
            <a:avLst/>
          </a:prstGeom>
        </p:spPr>
        <p:txBody>
          <a:bodyPr vert="horz" lIns="91440" tIns="45720" rIns="91440" bIns="45720" rtlCol="0" anchor="ctr"/>
          <a:lstStyle>
            <a:lvl1pPr algn="r">
              <a:defRPr sz="1200">
                <a:solidFill>
                  <a:srgbClr val="E31836"/>
                </a:solidFill>
                <a:latin typeface="Arial Narrow"/>
                <a:cs typeface="Arial Narrow"/>
              </a:defRPr>
            </a:lvl1pPr>
          </a:lstStyle>
          <a:p>
            <a:r>
              <a:rPr lang="en-US" dirty="0"/>
              <a:t>Disaster Lifecycle Training: Baldwin County - </a:t>
            </a:r>
            <a:fld id="{18FD47A2-EF8B-0240-AD90-9B51A2DFE8C1}" type="slidenum">
              <a:rPr lang="en-US" smtClean="0"/>
              <a:pPr/>
              <a:t>‹#›</a:t>
            </a:fld>
            <a:endParaRPr lang="en-US" dirty="0"/>
          </a:p>
        </p:txBody>
      </p:sp>
    </p:spTree>
    <p:extLst>
      <p:ext uri="{BB962C8B-B14F-4D97-AF65-F5344CB8AC3E}">
        <p14:creationId xmlns:p14="http://schemas.microsoft.com/office/powerpoint/2010/main" val="2624641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p:cNvSpPr/>
          <p:nvPr userDrawn="1"/>
        </p:nvSpPr>
        <p:spPr bwMode="auto">
          <a:xfrm>
            <a:off x="0" y="6682312"/>
            <a:ext cx="9144000" cy="175688"/>
          </a:xfrm>
          <a:prstGeom prst="rect">
            <a:avLst/>
          </a:prstGeom>
          <a:solidFill>
            <a:srgbClr val="E3183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9" name="Slide Number Placeholder 1"/>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rgbClr val="E31836"/>
                </a:solidFill>
                <a:latin typeface="Arial Narrow"/>
                <a:cs typeface="Arial Narrow"/>
              </a:defRPr>
            </a:lvl1pPr>
          </a:lstStyle>
          <a:p>
            <a:fld id="{6A00C3FC-22F1-3D47-A7F0-499C32D4319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917" y="6352114"/>
            <a:ext cx="1179226" cy="22107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609600"/>
          </a:xfrm>
          <a:prstGeom prst="rect">
            <a:avLst/>
          </a:prstGeom>
        </p:spPr>
        <p:txBody>
          <a:bodyPr/>
          <a:lstStyle>
            <a:lvl1pPr algn="l">
              <a:defRPr sz="2800" b="1" i="0">
                <a:solidFill>
                  <a:srgbClr val="262626"/>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713211" y="990600"/>
            <a:ext cx="7327901" cy="4862513"/>
          </a:xfrm>
          <a:prstGeom prst="rect">
            <a:avLst/>
          </a:prstGeom>
        </p:spPr>
        <p:txBody>
          <a:bodyPr/>
          <a:lstStyle>
            <a:lvl1pPr>
              <a:buClr>
                <a:srgbClr val="E31836"/>
              </a:buClr>
              <a:defRPr>
                <a:latin typeface="Arial Narrow"/>
                <a:cs typeface="Arial Narrow"/>
              </a:defRPr>
            </a:lvl1pPr>
            <a:lvl2pPr>
              <a:buClrTx/>
              <a:defRPr>
                <a:solidFill>
                  <a:schemeClr val="tx1">
                    <a:lumMod val="75000"/>
                    <a:lumOff val="25000"/>
                  </a:schemeClr>
                </a:solidFill>
                <a:latin typeface="Arial Narrow"/>
                <a:cs typeface="Arial Narrow"/>
              </a:defRPr>
            </a:lvl2pPr>
            <a:lvl3pPr>
              <a:buClrTx/>
              <a:defRPr>
                <a:solidFill>
                  <a:schemeClr val="tx1">
                    <a:lumMod val="75000"/>
                    <a:lumOff val="25000"/>
                  </a:schemeClr>
                </a:solidFill>
                <a:latin typeface="Arial Narrow"/>
                <a:cs typeface="Arial Narrow"/>
              </a:defRPr>
            </a:lvl3pPr>
            <a:lvl4pPr>
              <a:buClrTx/>
              <a:defRPr>
                <a:solidFill>
                  <a:schemeClr val="tx1">
                    <a:lumMod val="75000"/>
                    <a:lumOff val="25000"/>
                  </a:schemeClr>
                </a:solidFill>
                <a:latin typeface="Arial Narrow"/>
                <a:cs typeface="Arial Narrow"/>
              </a:defRPr>
            </a:lvl4pPr>
            <a:lvl5pPr>
              <a:buClrTx/>
              <a:defRPr>
                <a:solidFill>
                  <a:schemeClr val="tx1">
                    <a:lumMod val="75000"/>
                    <a:lumOff val="25000"/>
                  </a:schemeClr>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bwMode="auto">
          <a:xfrm>
            <a:off x="0" y="6682312"/>
            <a:ext cx="9144000" cy="175688"/>
          </a:xfrm>
          <a:prstGeom prst="rect">
            <a:avLst/>
          </a:prstGeom>
          <a:solidFill>
            <a:srgbClr val="E3183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cxnSp>
        <p:nvCxnSpPr>
          <p:cNvPr id="18" name="Straight Connector 17"/>
          <p:cNvCxnSpPr/>
          <p:nvPr userDrawn="1"/>
        </p:nvCxnSpPr>
        <p:spPr bwMode="auto">
          <a:xfrm>
            <a:off x="228600" y="685800"/>
            <a:ext cx="8686800" cy="0"/>
          </a:xfrm>
          <a:prstGeom prst="line">
            <a:avLst/>
          </a:prstGeom>
          <a:noFill/>
          <a:ln w="6350" cap="flat" cmpd="sng" algn="ctr">
            <a:solidFill>
              <a:srgbClr val="E31836"/>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9" name="Slide Number Placeholder 1"/>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rgbClr val="E31836"/>
                </a:solidFill>
                <a:latin typeface="Arial Narrow"/>
                <a:cs typeface="Arial Narrow"/>
              </a:defRPr>
            </a:lvl1pPr>
          </a:lstStyle>
          <a:p>
            <a:fld id="{6A00C3FC-22F1-3D47-A7F0-499C32D4319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917" y="6352114"/>
            <a:ext cx="1179226" cy="221074"/>
          </a:xfrm>
          <a:prstGeom prst="rect">
            <a:avLst/>
          </a:prstGeom>
        </p:spPr>
      </p:pic>
    </p:spTree>
    <p:extLst>
      <p:ext uri="{BB962C8B-B14F-4D97-AF65-F5344CB8AC3E}">
        <p14:creationId xmlns:p14="http://schemas.microsoft.com/office/powerpoint/2010/main" val="215321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85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bg>
      <p:bgPr>
        <a:pattFill prst="openDmnd">
          <a:fgClr>
            <a:schemeClr val="bg1"/>
          </a:fgClr>
          <a:bgClr>
            <a:schemeClr val="bg1">
              <a:lumMod val="95000"/>
            </a:schemeClr>
          </a:bgClr>
        </a:pattFill>
        <a:effectLst/>
      </p:bgPr>
    </p:bg>
    <p:spTree>
      <p:nvGrpSpPr>
        <p:cNvPr id="1" name=""/>
        <p:cNvGrpSpPr/>
        <p:nvPr/>
      </p:nvGrpSpPr>
      <p:grpSpPr>
        <a:xfrm>
          <a:off x="0" y="0"/>
          <a:ext cx="0" cy="0"/>
          <a:chOff x="0" y="0"/>
          <a:chExt cx="0" cy="0"/>
        </a:xfrm>
      </p:grpSpPr>
      <p:sp>
        <p:nvSpPr>
          <p:cNvPr id="3" name="Rectangle 2"/>
          <p:cNvSpPr/>
          <p:nvPr userDrawn="1"/>
        </p:nvSpPr>
        <p:spPr bwMode="auto">
          <a:xfrm rot="5400000">
            <a:off x="-3352800" y="3352800"/>
            <a:ext cx="6858000" cy="152400"/>
          </a:xfrm>
          <a:prstGeom prst="rect">
            <a:avLst/>
          </a:prstGeom>
          <a:solidFill>
            <a:srgbClr val="E3183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E31836"/>
              </a:solidFill>
              <a:effectLst/>
              <a:latin typeface="Arial" charset="0"/>
            </a:endParaRPr>
          </a:p>
        </p:txBody>
      </p:sp>
      <p:sp>
        <p:nvSpPr>
          <p:cNvPr id="4" name="Title 17"/>
          <p:cNvSpPr>
            <a:spLocks noGrp="1"/>
          </p:cNvSpPr>
          <p:nvPr>
            <p:ph type="title" hasCustomPrompt="1"/>
          </p:nvPr>
        </p:nvSpPr>
        <p:spPr>
          <a:xfrm>
            <a:off x="457200" y="2667000"/>
            <a:ext cx="8229600" cy="1143000"/>
          </a:xfrm>
          <a:prstGeom prst="rect">
            <a:avLst/>
          </a:prstGeom>
        </p:spPr>
        <p:txBody>
          <a:bodyPr vert="horz" anchor="ctr"/>
          <a:lstStyle>
            <a:lvl1pPr>
              <a:defRPr sz="6000" b="0" i="0">
                <a:solidFill>
                  <a:srgbClr val="E31836"/>
                </a:solidFill>
                <a:latin typeface="Arial Narrow"/>
                <a:cs typeface="Arial Narrow"/>
              </a:defRPr>
            </a:lvl1pPr>
          </a:lstStyle>
          <a:p>
            <a:r>
              <a:rPr lang="en-US" dirty="0"/>
              <a:t>TITLE</a:t>
            </a:r>
          </a:p>
        </p:txBody>
      </p:sp>
      <p:sp>
        <p:nvSpPr>
          <p:cNvPr id="6" name="Slide Number Placeholder 2"/>
          <p:cNvSpPr>
            <a:spLocks noGrp="1"/>
          </p:cNvSpPr>
          <p:nvPr>
            <p:ph type="sldNum" sz="quarter" idx="4"/>
          </p:nvPr>
        </p:nvSpPr>
        <p:spPr>
          <a:xfrm>
            <a:off x="4495800" y="6356350"/>
            <a:ext cx="4572000" cy="365125"/>
          </a:xfrm>
          <a:prstGeom prst="rect">
            <a:avLst/>
          </a:prstGeom>
        </p:spPr>
        <p:txBody>
          <a:bodyPr vert="horz" lIns="91440" tIns="45720" rIns="91440" bIns="45720" rtlCol="0" anchor="ctr"/>
          <a:lstStyle>
            <a:lvl1pPr algn="r">
              <a:defRPr sz="1200">
                <a:solidFill>
                  <a:srgbClr val="E31836"/>
                </a:solidFill>
                <a:latin typeface="Arial Narrow"/>
                <a:cs typeface="Arial Narrow"/>
              </a:defRPr>
            </a:lvl1pPr>
          </a:lstStyle>
          <a:p>
            <a:r>
              <a:rPr lang="en-US" dirty="0"/>
              <a:t>Disaster Lifecycle Training: Baldwin County - </a:t>
            </a:r>
            <a:fld id="{18FD47A2-EF8B-0240-AD90-9B51A2DFE8C1}" type="slidenum">
              <a:rPr lang="en-US" smtClean="0"/>
              <a:pPr/>
              <a:t>‹#›</a:t>
            </a:fld>
            <a:endParaRPr lang="en-US" dirty="0"/>
          </a:p>
        </p:txBody>
      </p:sp>
    </p:spTree>
    <p:extLst>
      <p:ext uri="{BB962C8B-B14F-4D97-AF65-F5344CB8AC3E}">
        <p14:creationId xmlns:p14="http://schemas.microsoft.com/office/powerpoint/2010/main" val="363379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336" y="403872"/>
            <a:ext cx="8351520" cy="586728"/>
          </a:xfrm>
          <a:prstGeom prst="rect">
            <a:avLst/>
          </a:prstGeom>
        </p:spPr>
        <p:txBody>
          <a:bodyPr/>
          <a:lstStyle>
            <a:lvl1pPr algn="l">
              <a:defRPr sz="2800" b="1" i="0">
                <a:solidFill>
                  <a:srgbClr val="333333"/>
                </a:solidFill>
                <a:latin typeface="Arial Narrow"/>
                <a:cs typeface="Arial Narrow"/>
              </a:defRPr>
            </a:lvl1pPr>
          </a:lstStyle>
          <a:p>
            <a:r>
              <a:rPr lang="en-US" dirty="0"/>
              <a:t>Click to edit Master title style</a:t>
            </a:r>
          </a:p>
        </p:txBody>
      </p:sp>
      <p:sp>
        <p:nvSpPr>
          <p:cNvPr id="3" name="Content Placeholder 2"/>
          <p:cNvSpPr>
            <a:spLocks noGrp="1"/>
          </p:cNvSpPr>
          <p:nvPr>
            <p:ph idx="1" hasCustomPrompt="1"/>
          </p:nvPr>
        </p:nvSpPr>
        <p:spPr>
          <a:xfrm>
            <a:off x="402337" y="1079238"/>
            <a:ext cx="8339328" cy="4862513"/>
          </a:xfrm>
          <a:prstGeom prst="rect">
            <a:avLst/>
          </a:prstGeom>
        </p:spPr>
        <p:txBody>
          <a:bodyPr/>
          <a:lstStyle>
            <a:lvl1pPr>
              <a:buClr>
                <a:srgbClr val="E31836"/>
              </a:buClr>
              <a:defRPr sz="2000" b="0" i="0">
                <a:solidFill>
                  <a:srgbClr val="333333"/>
                </a:solidFill>
                <a:latin typeface="Arial Narrow" panose="020B0604020202020204" pitchFamily="34" charset="0"/>
                <a:cs typeface="Arial Narrow" panose="020B0604020202020204" pitchFamily="34" charset="0"/>
              </a:defRPr>
            </a:lvl1pPr>
            <a:lvl2pPr marL="742950" indent="-285750">
              <a:buClr>
                <a:srgbClr val="E31836"/>
              </a:buClr>
              <a:buSzPct val="75000"/>
              <a:buFont typeface=".Lucida Grande UI Regular"/>
              <a:buChar char="◇"/>
              <a:defRPr sz="1800" b="0" i="0">
                <a:solidFill>
                  <a:srgbClr val="333333"/>
                </a:solidFill>
                <a:latin typeface="Arial Narrow"/>
                <a:cs typeface="Arial Narrow"/>
              </a:defRPr>
            </a:lvl2pPr>
            <a:lvl3pPr>
              <a:buClrTx/>
              <a:defRPr>
                <a:solidFill>
                  <a:schemeClr val="tx1">
                    <a:lumMod val="75000"/>
                    <a:lumOff val="25000"/>
                  </a:schemeClr>
                </a:solidFill>
                <a:latin typeface="Arial Narrow"/>
                <a:cs typeface="Arial Narrow"/>
              </a:defRPr>
            </a:lvl3pPr>
            <a:lvl4pPr>
              <a:buClrTx/>
              <a:defRPr>
                <a:solidFill>
                  <a:schemeClr val="tx1">
                    <a:lumMod val="75000"/>
                    <a:lumOff val="25000"/>
                  </a:schemeClr>
                </a:solidFill>
                <a:latin typeface="Arial Narrow"/>
                <a:cs typeface="Arial Narrow"/>
              </a:defRPr>
            </a:lvl4pPr>
            <a:lvl5pPr>
              <a:buClrTx/>
              <a:defRPr>
                <a:solidFill>
                  <a:schemeClr val="tx1">
                    <a:lumMod val="75000"/>
                    <a:lumOff val="25000"/>
                  </a:schemeClr>
                </a:solidFill>
                <a:latin typeface="Arial Narrow"/>
                <a:cs typeface="Arial Narrow"/>
              </a:defRPr>
            </a:lvl5pPr>
          </a:lstStyle>
          <a:p>
            <a:pPr marL="0" indent="0">
              <a:buNone/>
            </a:pPr>
            <a:r>
              <a:rPr lang="en-US" sz="2400" b="1" kern="1200" dirty="0"/>
              <a:t>Subject Title</a:t>
            </a:r>
          </a:p>
          <a:p>
            <a:r>
              <a:rPr lang="en-US" sz="2400" kern="1200" dirty="0"/>
              <a:t>Bullet</a:t>
            </a:r>
          </a:p>
          <a:p>
            <a:pPr lvl="1"/>
            <a:r>
              <a:rPr lang="en-US" sz="2000" kern="1200" dirty="0"/>
              <a:t>Sub Bullet</a:t>
            </a:r>
          </a:p>
        </p:txBody>
      </p:sp>
      <p:sp>
        <p:nvSpPr>
          <p:cNvPr id="8" name="Rectangle 7"/>
          <p:cNvSpPr/>
          <p:nvPr userDrawn="1"/>
        </p:nvSpPr>
        <p:spPr bwMode="auto">
          <a:xfrm>
            <a:off x="0" y="6682312"/>
            <a:ext cx="9144000" cy="175688"/>
          </a:xfrm>
          <a:prstGeom prst="rect">
            <a:avLst/>
          </a:prstGeom>
          <a:solidFill>
            <a:srgbClr val="E31836"/>
          </a:solidFill>
          <a:ln>
            <a:noFill/>
          </a:ln>
          <a:effectLst>
            <a:innerShdw blurRad="127000" dist="76200" dir="16200000">
              <a:prstClr val="black">
                <a:alpha val="15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168" y="6344267"/>
            <a:ext cx="1067529" cy="200133"/>
          </a:xfrm>
          <a:prstGeom prst="rect">
            <a:avLst/>
          </a:prstGeom>
        </p:spPr>
      </p:pic>
    </p:spTree>
    <p:extLst>
      <p:ext uri="{BB962C8B-B14F-4D97-AF65-F5344CB8AC3E}">
        <p14:creationId xmlns:p14="http://schemas.microsoft.com/office/powerpoint/2010/main" val="13111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7" name="Rectangle 16"/>
          <p:cNvSpPr/>
          <p:nvPr userDrawn="1"/>
        </p:nvSpPr>
        <p:spPr bwMode="auto">
          <a:xfrm rot="5400000">
            <a:off x="-3352800" y="3352800"/>
            <a:ext cx="6858000" cy="152400"/>
          </a:xfrm>
          <a:prstGeom prst="rect">
            <a:avLst/>
          </a:prstGeom>
          <a:solidFill>
            <a:srgbClr val="E31836"/>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E31836"/>
              </a:solidFill>
              <a:effectLst/>
              <a:latin typeface="Arial" charset="0"/>
            </a:endParaRPr>
          </a:p>
        </p:txBody>
      </p:sp>
      <p:sp>
        <p:nvSpPr>
          <p:cNvPr id="18" name="Title 17"/>
          <p:cNvSpPr>
            <a:spLocks noGrp="1"/>
          </p:cNvSpPr>
          <p:nvPr>
            <p:ph type="title" hasCustomPrompt="1"/>
          </p:nvPr>
        </p:nvSpPr>
        <p:spPr>
          <a:xfrm>
            <a:off x="457200" y="2463058"/>
            <a:ext cx="8229600" cy="1143000"/>
          </a:xfrm>
          <a:prstGeom prst="rect">
            <a:avLst/>
          </a:prstGeom>
        </p:spPr>
        <p:txBody>
          <a:bodyPr vert="horz" anchor="ctr"/>
          <a:lstStyle>
            <a:lvl1pPr>
              <a:defRPr sz="6000" b="0" i="0">
                <a:solidFill>
                  <a:srgbClr val="E31836"/>
                </a:solidFill>
                <a:latin typeface="Arial Narrow"/>
                <a:cs typeface="Arial Narrow"/>
              </a:defRPr>
            </a:lvl1pPr>
          </a:lstStyle>
          <a:p>
            <a:r>
              <a:rPr lang="en-US" dirty="0"/>
              <a:t>TITLE</a:t>
            </a:r>
          </a:p>
        </p:txBody>
      </p:sp>
      <p:sp>
        <p:nvSpPr>
          <p:cNvPr id="4" name="Slide Number Placeholder 2"/>
          <p:cNvSpPr>
            <a:spLocks noGrp="1"/>
          </p:cNvSpPr>
          <p:nvPr>
            <p:ph type="sldNum" sz="quarter" idx="4"/>
          </p:nvPr>
        </p:nvSpPr>
        <p:spPr>
          <a:xfrm>
            <a:off x="4495800" y="6356350"/>
            <a:ext cx="4572000" cy="365125"/>
          </a:xfrm>
          <a:prstGeom prst="rect">
            <a:avLst/>
          </a:prstGeom>
        </p:spPr>
        <p:txBody>
          <a:bodyPr vert="horz" lIns="91440" tIns="45720" rIns="91440" bIns="45720" rtlCol="0" anchor="ctr"/>
          <a:lstStyle>
            <a:lvl1pPr algn="r">
              <a:defRPr sz="1200">
                <a:solidFill>
                  <a:srgbClr val="E31836"/>
                </a:solidFill>
                <a:latin typeface="Arial Narrow"/>
                <a:cs typeface="Arial Narrow"/>
              </a:defRPr>
            </a:lvl1pPr>
          </a:lstStyle>
          <a:p>
            <a:r>
              <a:rPr lang="en-US" dirty="0"/>
              <a:t>Disaster Lifecycle Training: Baldwin County - </a:t>
            </a:r>
            <a:fld id="{18FD47A2-EF8B-0240-AD90-9B51A2DFE8C1}" type="slidenum">
              <a:rPr lang="en-US" smtClean="0"/>
              <a:pPr/>
              <a:t>‹#›</a:t>
            </a:fld>
            <a:endParaRPr lang="en-US" dirty="0"/>
          </a:p>
        </p:txBody>
      </p:sp>
    </p:spTree>
    <p:extLst>
      <p:ext uri="{BB962C8B-B14F-4D97-AF65-F5344CB8AC3E}">
        <p14:creationId xmlns:p14="http://schemas.microsoft.com/office/powerpoint/2010/main" val="87609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C49EE3B-5628-2E43-BC93-2554E914116F}"/>
              </a:ext>
            </a:extLst>
          </p:cNvPr>
          <p:cNvSpPr txBox="1">
            <a:spLocks/>
          </p:cNvSpPr>
          <p:nvPr userDrawn="1"/>
        </p:nvSpPr>
        <p:spPr>
          <a:xfrm>
            <a:off x="402336" y="152400"/>
            <a:ext cx="8351520" cy="455767"/>
          </a:xfrm>
          <a:prstGeom prst="rect">
            <a:avLst/>
          </a:prstGeom>
        </p:spPr>
        <p:txBody>
          <a:bodyPr/>
          <a:lstStyle>
            <a:lvl1pPr algn="l" rtl="0" eaLnBrk="0" fontAlgn="base" hangingPunct="0">
              <a:spcBef>
                <a:spcPct val="0"/>
              </a:spcBef>
              <a:spcAft>
                <a:spcPts val="1200"/>
              </a:spcAft>
              <a:defRPr sz="2800" b="1" i="0" spc="-300" baseline="0">
                <a:solidFill>
                  <a:srgbClr val="E31836"/>
                </a:solidFill>
                <a:latin typeface="Arial Narrow"/>
                <a:ea typeface="+mj-ea"/>
                <a:cs typeface="Arial Narrow"/>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endParaRPr lang="en-US" sz="2400" kern="0" dirty="0"/>
          </a:p>
        </p:txBody>
      </p:sp>
      <p:sp>
        <p:nvSpPr>
          <p:cNvPr id="3" name="Content Placeholder 2"/>
          <p:cNvSpPr>
            <a:spLocks noGrp="1"/>
          </p:cNvSpPr>
          <p:nvPr>
            <p:ph idx="1" hasCustomPrompt="1"/>
          </p:nvPr>
        </p:nvSpPr>
        <p:spPr>
          <a:xfrm>
            <a:off x="402337" y="1600200"/>
            <a:ext cx="8339328" cy="4341551"/>
          </a:xfrm>
          <a:prstGeom prst="rect">
            <a:avLst/>
          </a:prstGeom>
        </p:spPr>
        <p:txBody>
          <a:bodyPr/>
          <a:lstStyle>
            <a:lvl1pPr>
              <a:buClr>
                <a:srgbClr val="E31836"/>
              </a:buClr>
              <a:defRPr sz="2000" b="0" i="0">
                <a:solidFill>
                  <a:srgbClr val="333333"/>
                </a:solidFill>
                <a:latin typeface="Arial Narrow" panose="020B0604020202020204" pitchFamily="34" charset="0"/>
                <a:cs typeface="Arial Narrow" panose="020B0604020202020204" pitchFamily="34" charset="0"/>
              </a:defRPr>
            </a:lvl1pPr>
            <a:lvl2pPr marL="742950" indent="-285750">
              <a:buClr>
                <a:srgbClr val="E31836"/>
              </a:buClr>
              <a:buSzPct val="75000"/>
              <a:buFont typeface=".Lucida Grande UI Regular"/>
              <a:buChar char="◇"/>
              <a:defRPr sz="1800" b="0" i="0">
                <a:solidFill>
                  <a:srgbClr val="333333"/>
                </a:solidFill>
                <a:latin typeface="Arial Narrow"/>
                <a:cs typeface="Arial Narrow"/>
              </a:defRPr>
            </a:lvl2pPr>
            <a:lvl3pPr>
              <a:buClrTx/>
              <a:defRPr>
                <a:solidFill>
                  <a:schemeClr val="tx1">
                    <a:lumMod val="75000"/>
                    <a:lumOff val="25000"/>
                  </a:schemeClr>
                </a:solidFill>
                <a:latin typeface="Arial Narrow"/>
                <a:cs typeface="Arial Narrow"/>
              </a:defRPr>
            </a:lvl3pPr>
            <a:lvl4pPr>
              <a:buClrTx/>
              <a:defRPr>
                <a:solidFill>
                  <a:schemeClr val="tx1">
                    <a:lumMod val="75000"/>
                    <a:lumOff val="25000"/>
                  </a:schemeClr>
                </a:solidFill>
                <a:latin typeface="Arial Narrow"/>
                <a:cs typeface="Arial Narrow"/>
              </a:defRPr>
            </a:lvl4pPr>
            <a:lvl5pPr>
              <a:buClrTx/>
              <a:defRPr>
                <a:solidFill>
                  <a:schemeClr val="tx1">
                    <a:lumMod val="75000"/>
                    <a:lumOff val="25000"/>
                  </a:schemeClr>
                </a:solidFill>
                <a:latin typeface="Arial Narrow"/>
                <a:cs typeface="Arial Narrow"/>
              </a:defRPr>
            </a:lvl5pPr>
          </a:lstStyle>
          <a:p>
            <a:pPr marL="0" indent="0">
              <a:buNone/>
            </a:pPr>
            <a:r>
              <a:rPr lang="en-US" sz="2400" b="1" kern="1200" dirty="0"/>
              <a:t>Subject Title</a:t>
            </a:r>
          </a:p>
          <a:p>
            <a:r>
              <a:rPr lang="en-US" sz="2400" kern="1200" dirty="0"/>
              <a:t>Bullet</a:t>
            </a:r>
          </a:p>
          <a:p>
            <a:pPr lvl="1"/>
            <a:r>
              <a:rPr lang="en-US" sz="2000" kern="1200" dirty="0"/>
              <a:t>Sub Bullet</a:t>
            </a:r>
          </a:p>
        </p:txBody>
      </p:sp>
      <p:sp>
        <p:nvSpPr>
          <p:cNvPr id="8" name="Rectangle 7"/>
          <p:cNvSpPr/>
          <p:nvPr userDrawn="1"/>
        </p:nvSpPr>
        <p:spPr bwMode="auto">
          <a:xfrm>
            <a:off x="0" y="6682312"/>
            <a:ext cx="9144000" cy="175688"/>
          </a:xfrm>
          <a:prstGeom prst="rect">
            <a:avLst/>
          </a:prstGeom>
          <a:solidFill>
            <a:srgbClr val="E31836"/>
          </a:solidFill>
          <a:ln>
            <a:noFill/>
          </a:ln>
          <a:effectLst>
            <a:innerShdw blurRad="127000" dist="76200" dir="16200000">
              <a:prstClr val="black">
                <a:alpha val="15000"/>
              </a:prstClr>
            </a:inn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1168" y="6344267"/>
            <a:ext cx="1067529" cy="200133"/>
          </a:xfrm>
          <a:prstGeom prst="rect">
            <a:avLst/>
          </a:prstGeom>
        </p:spPr>
      </p:pic>
      <p:sp>
        <p:nvSpPr>
          <p:cNvPr id="10" name="Title 9">
            <a:extLst>
              <a:ext uri="{FF2B5EF4-FFF2-40B4-BE49-F238E27FC236}">
                <a16:creationId xmlns:a16="http://schemas.microsoft.com/office/drawing/2014/main" id="{769D13AD-95C4-BC47-AC3B-9661894BD0A7}"/>
              </a:ext>
            </a:extLst>
          </p:cNvPr>
          <p:cNvSpPr>
            <a:spLocks noGrp="1"/>
          </p:cNvSpPr>
          <p:nvPr>
            <p:ph type="title"/>
          </p:nvPr>
        </p:nvSpPr>
        <p:spPr>
          <a:xfrm>
            <a:off x="402334" y="685800"/>
            <a:ext cx="8339328" cy="777921"/>
          </a:xfrm>
          <a:prstGeom prst="rect">
            <a:avLst/>
          </a:prstGeom>
        </p:spPr>
        <p:txBody>
          <a:bodyPr/>
          <a:lstStyle>
            <a:lvl1pPr>
              <a:defRPr sz="3600" b="1" i="0">
                <a:solidFill>
                  <a:schemeClr val="tx1">
                    <a:lumMod val="85000"/>
                    <a:lumOff val="15000"/>
                  </a:schemeClr>
                </a:solidFill>
                <a:latin typeface="Arial Narrow" panose="020B0604020202020204" pitchFamily="34" charset="0"/>
                <a:cs typeface="Arial Narrow"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60099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051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3.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rgbClr val="E31836"/>
                </a:solidFill>
                <a:latin typeface="Arial Narrow"/>
                <a:cs typeface="Arial Narrow"/>
              </a:defRPr>
            </a:lvl1pPr>
          </a:lstStyle>
          <a:p>
            <a:fld id="{6A00C3FC-22F1-3D47-A7F0-499C32D431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18" r:id="rId2"/>
    <p:sldLayoutId id="2147483831" r:id="rId3"/>
    <p:sldLayoutId id="2147483829" r:id="rId4"/>
    <p:sldLayoutId id="2147483830" r:id="rId5"/>
    <p:sldLayoutId id="2147483832" r:id="rId6"/>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SzPct val="85000"/>
        <a:buFont typeface="Wingdings 2" pitchFamily="18"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SzPct val="115000"/>
        <a:buFont typeface="Wingdings" pitchFamily="2" charset="2"/>
        <a:buChar char=""/>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openDmn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D47A2-EF8B-0240-AD90-9B51A2DFE8C1}" type="slidenum">
              <a:rPr lang="en-US" smtClean="0"/>
              <a:t>‹#›</a:t>
            </a:fld>
            <a:endParaRPr lang="en-US" dirty="0"/>
          </a:p>
        </p:txBody>
      </p:sp>
      <p:pic>
        <p:nvPicPr>
          <p:cNvPr id="4" name="Picture 3">
            <a:extLst>
              <a:ext uri="{FF2B5EF4-FFF2-40B4-BE49-F238E27FC236}">
                <a16:creationId xmlns:a16="http://schemas.microsoft.com/office/drawing/2014/main" id="{3F4F7CA5-82E4-EF47-BF2E-CE1A96080F35}"/>
              </a:ext>
            </a:extLst>
          </p:cNvPr>
          <p:cNvPicPr>
            <a:picLocks noChangeAspect="1"/>
          </p:cNvPicPr>
          <p:nvPr userDrawn="1"/>
        </p:nvPicPr>
        <p:blipFill rotWithShape="1">
          <a:blip r:embed="rId7"/>
          <a:srcRect r="25000"/>
          <a:stretch/>
        </p:blipFill>
        <p:spPr>
          <a:xfrm>
            <a:off x="0" y="0"/>
            <a:ext cx="9144000" cy="6858000"/>
          </a:xfrm>
          <a:prstGeom prst="rect">
            <a:avLst/>
          </a:prstGeom>
        </p:spPr>
      </p:pic>
    </p:spTree>
    <p:extLst>
      <p:ext uri="{BB962C8B-B14F-4D97-AF65-F5344CB8AC3E}">
        <p14:creationId xmlns:p14="http://schemas.microsoft.com/office/powerpoint/2010/main" val="95319849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SzPct val="85000"/>
        <a:buFont typeface="Wingdings 2" pitchFamily="18"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SzPct val="115000"/>
        <a:buFont typeface="Wingdings" pitchFamily="2" charset="2"/>
        <a:buChar char=""/>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D52305-A065-3E49-A602-5DC9FD4D9BA8}"/>
              </a:ext>
            </a:extLst>
          </p:cNvPr>
          <p:cNvPicPr>
            <a:picLocks noChangeAspect="1"/>
          </p:cNvPicPr>
          <p:nvPr/>
        </p:nvPicPr>
        <p:blipFill rotWithShape="1">
          <a:blip r:embed="rId3">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3" name="Picture 2">
            <a:extLst>
              <a:ext uri="{FF2B5EF4-FFF2-40B4-BE49-F238E27FC236}">
                <a16:creationId xmlns:a16="http://schemas.microsoft.com/office/drawing/2014/main" id="{A73F20D7-B892-D14D-AE54-767E8A636B3C}"/>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16250" r="8750"/>
          <a:stretch/>
        </p:blipFill>
        <p:spPr>
          <a:xfrm>
            <a:off x="0" y="-1"/>
            <a:ext cx="9144000" cy="6850594"/>
          </a:xfrm>
          <a:prstGeom prst="rect">
            <a:avLst/>
          </a:prstGeom>
        </p:spPr>
      </p:pic>
      <p:sp>
        <p:nvSpPr>
          <p:cNvPr id="4" name="Rectangle 5">
            <a:extLst>
              <a:ext uri="{FF2B5EF4-FFF2-40B4-BE49-F238E27FC236}">
                <a16:creationId xmlns:a16="http://schemas.microsoft.com/office/drawing/2014/main" id="{3366B468-B6D2-0C4F-A51A-548A62510EB3}"/>
              </a:ext>
            </a:extLst>
          </p:cNvPr>
          <p:cNvSpPr txBox="1">
            <a:spLocks noChangeArrowheads="1"/>
          </p:cNvSpPr>
          <p:nvPr/>
        </p:nvSpPr>
        <p:spPr>
          <a:xfrm>
            <a:off x="694265" y="5087040"/>
            <a:ext cx="2811751" cy="1434055"/>
          </a:xfrm>
          <a:prstGeom prst="rect">
            <a:avLst/>
          </a:prstGeom>
          <a:effectLst>
            <a:outerShdw blurRad="127000" dist="38100" dir="5400000" algn="t" rotWithShape="0">
              <a:prstClr val="black">
                <a:alpha val="20000"/>
              </a:prstClr>
            </a:outerShdw>
          </a:effectLst>
        </p:spPr>
        <p:txBody>
          <a:bodyPr anchor="ctr"/>
          <a:lstStyle>
            <a:lvl1pPr marL="342900" indent="-342900" algn="l" rtl="0" eaLnBrk="0" fontAlgn="base" hangingPunct="0">
              <a:spcBef>
                <a:spcPct val="20000"/>
              </a:spcBef>
              <a:spcAft>
                <a:spcPct val="0"/>
              </a:spcAft>
              <a:buSzPct val="85000"/>
              <a:buFont typeface="Wingdings 2" pitchFamily="18"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SzPct val="115000"/>
              <a:buFont typeface="Wingdings" pitchFamily="2" charset="2"/>
              <a:buChar char=""/>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eaLnBrk="1" hangingPunct="1">
              <a:spcBef>
                <a:spcPts val="0"/>
              </a:spcBef>
              <a:buFont typeface="Wingdings 2" pitchFamily="18" charset="2"/>
              <a:buNone/>
            </a:pPr>
            <a:r>
              <a:rPr lang="en-US" sz="2000" dirty="0">
                <a:solidFill>
                  <a:schemeClr val="bg1"/>
                </a:solidFill>
                <a:latin typeface="Arial Narrow"/>
                <a:cs typeface="Arial Narrow"/>
              </a:rPr>
              <a:t>March 31, 2020</a:t>
            </a:r>
          </a:p>
        </p:txBody>
      </p:sp>
      <p:sp>
        <p:nvSpPr>
          <p:cNvPr id="5" name="Rectangle 4">
            <a:extLst>
              <a:ext uri="{FF2B5EF4-FFF2-40B4-BE49-F238E27FC236}">
                <a16:creationId xmlns:a16="http://schemas.microsoft.com/office/drawing/2014/main" id="{CBEDE277-7612-6546-8F2C-C759E6B20B30}"/>
              </a:ext>
            </a:extLst>
          </p:cNvPr>
          <p:cNvSpPr txBox="1">
            <a:spLocks noChangeArrowheads="1"/>
          </p:cNvSpPr>
          <p:nvPr/>
        </p:nvSpPr>
        <p:spPr>
          <a:xfrm>
            <a:off x="694264" y="1845659"/>
            <a:ext cx="6627660" cy="3040832"/>
          </a:xfrm>
          <a:prstGeom prst="rect">
            <a:avLst/>
          </a:prstGeom>
          <a:effectLst>
            <a:outerShdw blurRad="127000" dist="38100" dir="5400000" algn="t" rotWithShape="0">
              <a:prstClr val="black">
                <a:alpha val="20000"/>
              </a:prstClr>
            </a:outerShdw>
          </a:effectLst>
        </p:spPr>
        <p:txBody>
          <a:bodyPr wrap="square"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eaLnBrk="1" hangingPunct="1">
              <a:lnSpc>
                <a:spcPct val="80000"/>
              </a:lnSpc>
              <a:spcAft>
                <a:spcPts val="1200"/>
              </a:spcAft>
            </a:pPr>
            <a:r>
              <a:rPr lang="en-US" sz="5400" b="1" dirty="0">
                <a:latin typeface="Arial Narrow"/>
                <a:cs typeface="Arial Narrow"/>
              </a:rPr>
              <a:t>Tracking and Managing Coronavirus Costs</a:t>
            </a:r>
            <a:endParaRPr lang="en-US" sz="2000" b="1" dirty="0">
              <a:latin typeface="Arial Narrow"/>
              <a:cs typeface="Arial Narrow"/>
            </a:endParaRPr>
          </a:p>
          <a:p>
            <a:pPr eaLnBrk="1" hangingPunct="1">
              <a:lnSpc>
                <a:spcPct val="80000"/>
              </a:lnSpc>
              <a:spcAft>
                <a:spcPts val="1200"/>
              </a:spcAft>
            </a:pPr>
            <a:endParaRPr lang="en-US" sz="2000" b="1" dirty="0">
              <a:latin typeface="Arial Narrow"/>
              <a:cs typeface="Arial Narrow"/>
            </a:endParaRPr>
          </a:p>
          <a:p>
            <a:pPr eaLnBrk="1" hangingPunct="1">
              <a:lnSpc>
                <a:spcPct val="80000"/>
              </a:lnSpc>
              <a:spcAft>
                <a:spcPts val="1200"/>
              </a:spcAft>
            </a:pPr>
            <a:r>
              <a:rPr lang="en-US" sz="2000" b="1" dirty="0">
                <a:latin typeface="Arial Narrow"/>
                <a:cs typeface="Arial Narrow"/>
              </a:rPr>
              <a:t>International City / County Management Association (ICMA)</a:t>
            </a:r>
          </a:p>
        </p:txBody>
      </p:sp>
      <p:pic>
        <p:nvPicPr>
          <p:cNvPr id="6" name="Picture 5">
            <a:extLst>
              <a:ext uri="{FF2B5EF4-FFF2-40B4-BE49-F238E27FC236}">
                <a16:creationId xmlns:a16="http://schemas.microsoft.com/office/drawing/2014/main" id="{33208FFF-CDF0-6146-A6CE-EDFEEC3E02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1190" y="5528093"/>
            <a:ext cx="2518545" cy="471269"/>
          </a:xfrm>
          <a:prstGeom prst="rect">
            <a:avLst/>
          </a:prstGeom>
          <a:effectLst>
            <a:outerShdw blurRad="127000" dist="38100" dir="5400000" algn="t" rotWithShape="0">
              <a:prstClr val="black">
                <a:alpha val="20000"/>
              </a:prstClr>
            </a:outerShdw>
          </a:effectLst>
        </p:spPr>
      </p:pic>
    </p:spTree>
    <p:extLst>
      <p:ext uri="{BB962C8B-B14F-4D97-AF65-F5344CB8AC3E}">
        <p14:creationId xmlns:p14="http://schemas.microsoft.com/office/powerpoint/2010/main" val="399876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F9105E-BF85-4E41-8E3E-DA03EDF9285A}"/>
              </a:ext>
            </a:extLst>
          </p:cNvPr>
          <p:cNvSpPr>
            <a:spLocks noGrp="1"/>
          </p:cNvSpPr>
          <p:nvPr>
            <p:ph type="sldNum" sz="quarter" idx="4"/>
          </p:nvPr>
        </p:nvSpPr>
        <p:spPr/>
        <p:txBody>
          <a:bodyPr/>
          <a:lstStyle/>
          <a:p>
            <a:fld id="{6A00C3FC-22F1-3D47-A7F0-499C32D43195}" type="slidenum">
              <a:rPr lang="en-US" smtClean="0"/>
              <a:pPr/>
              <a:t>10</a:t>
            </a:fld>
            <a:endParaRPr lang="en-US" dirty="0"/>
          </a:p>
        </p:txBody>
      </p:sp>
      <p:pic>
        <p:nvPicPr>
          <p:cNvPr id="9" name="Picture 8">
            <a:extLst>
              <a:ext uri="{FF2B5EF4-FFF2-40B4-BE49-F238E27FC236}">
                <a16:creationId xmlns:a16="http://schemas.microsoft.com/office/drawing/2014/main" id="{2ACF32F9-A23E-0D4B-9BCD-49A496F8626F}"/>
              </a:ext>
            </a:extLst>
          </p:cNvPr>
          <p:cNvPicPr>
            <a:picLocks noChangeAspect="1"/>
          </p:cNvPicPr>
          <p:nvPr/>
        </p:nvPicPr>
        <p:blipFill rotWithShape="1">
          <a:blip r:embed="rId2">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10" name="Picture 9">
            <a:extLst>
              <a:ext uri="{FF2B5EF4-FFF2-40B4-BE49-F238E27FC236}">
                <a16:creationId xmlns:a16="http://schemas.microsoft.com/office/drawing/2014/main" id="{59198BAA-5F69-B240-A929-F04F724214FC}"/>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6250" r="8750"/>
          <a:stretch/>
        </p:blipFill>
        <p:spPr>
          <a:xfrm>
            <a:off x="0" y="-1"/>
            <a:ext cx="9144000" cy="6850594"/>
          </a:xfrm>
          <a:prstGeom prst="rect">
            <a:avLst/>
          </a:prstGeom>
        </p:spPr>
      </p:pic>
      <p:sp>
        <p:nvSpPr>
          <p:cNvPr id="11" name="Rectangle 4">
            <a:extLst>
              <a:ext uri="{FF2B5EF4-FFF2-40B4-BE49-F238E27FC236}">
                <a16:creationId xmlns:a16="http://schemas.microsoft.com/office/drawing/2014/main" id="{9E30DEB0-F5CD-9947-915B-207EDCB6324D}"/>
              </a:ext>
            </a:extLst>
          </p:cNvPr>
          <p:cNvSpPr txBox="1">
            <a:spLocks noChangeArrowheads="1"/>
          </p:cNvSpPr>
          <p:nvPr/>
        </p:nvSpPr>
        <p:spPr>
          <a:xfrm>
            <a:off x="694264" y="1845659"/>
            <a:ext cx="5236926" cy="1575816"/>
          </a:xfrm>
          <a:prstGeom prst="rect">
            <a:avLst/>
          </a:prstGeom>
          <a:effectLst>
            <a:outerShdw blurRad="127000" dist="38100" dir="5400000" algn="t" rotWithShape="0">
              <a:prstClr val="black">
                <a:alpha val="20000"/>
              </a:prstClr>
            </a:outerShdw>
          </a:effectLst>
        </p:spPr>
        <p:txBody>
          <a:bodyPr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eaLnBrk="1" hangingPunct="1">
              <a:lnSpc>
                <a:spcPct val="80000"/>
              </a:lnSpc>
              <a:spcAft>
                <a:spcPts val="1200"/>
              </a:spcAft>
            </a:pPr>
            <a:r>
              <a:rPr lang="en-US" sz="5400" b="1" dirty="0">
                <a:latin typeface="Arial Narrow"/>
                <a:cs typeface="Arial Narrow"/>
              </a:rPr>
              <a:t>Grant Programs</a:t>
            </a:r>
          </a:p>
        </p:txBody>
      </p:sp>
      <p:sp>
        <p:nvSpPr>
          <p:cNvPr id="7" name="Slide Number Placeholder 1">
            <a:extLst>
              <a:ext uri="{FF2B5EF4-FFF2-40B4-BE49-F238E27FC236}">
                <a16:creationId xmlns:a16="http://schemas.microsoft.com/office/drawing/2014/main" id="{5613C3C7-AFC4-4A4B-A273-782E86A85BBC}"/>
              </a:ext>
            </a:extLst>
          </p:cNvPr>
          <p:cNvSpPr txBox="1">
            <a:spLocks/>
          </p:cNvSpPr>
          <p:nvPr/>
        </p:nvSpPr>
        <p:spPr>
          <a:xfrm>
            <a:off x="4145281"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bg1"/>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bg1"/>
                </a:solidFill>
                <a:latin typeface="Arial Narrow" panose="020B0604020202020204" pitchFamily="34" charset="0"/>
                <a:cs typeface="Arial Narrow" panose="020B0604020202020204" pitchFamily="34" charset="0"/>
              </a:rPr>
              <a:pPr algn="r"/>
              <a:t>10</a:t>
            </a:fld>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58555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95B0E-0D5C-4D63-B55A-BCCDDD4E6B01}"/>
              </a:ext>
            </a:extLst>
          </p:cNvPr>
          <p:cNvSpPr>
            <a:spLocks noGrp="1"/>
          </p:cNvSpPr>
          <p:nvPr>
            <p:ph idx="1"/>
          </p:nvPr>
        </p:nvSpPr>
        <p:spPr>
          <a:xfrm>
            <a:off x="402337" y="1600200"/>
            <a:ext cx="4827389" cy="4341551"/>
          </a:xfrm>
        </p:spPr>
        <p:txBody>
          <a:bodyPr/>
          <a:lstStyle/>
          <a:p>
            <a:pPr lvl="0">
              <a:lnSpc>
                <a:spcPct val="112000"/>
              </a:lnSpc>
              <a:spcBef>
                <a:spcPts val="0"/>
              </a:spcBef>
              <a:spcAft>
                <a:spcPts val="1200"/>
              </a:spcAft>
            </a:pPr>
            <a:r>
              <a:rPr lang="en-US" dirty="0"/>
              <a:t>Stafford Act authorizes the Public Assistance (PA) Program as Federal funding for disaster recovery</a:t>
            </a:r>
          </a:p>
          <a:p>
            <a:pPr lvl="0">
              <a:lnSpc>
                <a:spcPct val="112000"/>
              </a:lnSpc>
              <a:spcBef>
                <a:spcPts val="0"/>
              </a:spcBef>
              <a:spcAft>
                <a:spcPts val="1200"/>
              </a:spcAft>
            </a:pPr>
            <a:r>
              <a:rPr lang="en-US" dirty="0"/>
              <a:t>Assistance to State, Local, Tribal, &amp; Territorial (SLTT) governments and some private nonprofits (PNPs) for costs incurred from repairs or replacement of damages by supplementing local recovery efforts</a:t>
            </a:r>
          </a:p>
          <a:p>
            <a:pPr>
              <a:lnSpc>
                <a:spcPct val="112000"/>
              </a:lnSpc>
              <a:spcBef>
                <a:spcPts val="0"/>
              </a:spcBef>
              <a:spcAft>
                <a:spcPts val="1200"/>
              </a:spcAft>
            </a:pPr>
            <a:r>
              <a:rPr lang="en-US" dirty="0"/>
              <a:t>Designed for emergency or major disaster events that exceed the impacted communities’ capacity to respond and recover</a:t>
            </a:r>
          </a:p>
          <a:p>
            <a:pPr>
              <a:lnSpc>
                <a:spcPct val="112000"/>
              </a:lnSpc>
              <a:spcBef>
                <a:spcPts val="0"/>
              </a:spcBef>
              <a:spcAft>
                <a:spcPts val="1200"/>
              </a:spcAft>
            </a:pPr>
            <a:endParaRPr lang="en-US" dirty="0"/>
          </a:p>
        </p:txBody>
      </p:sp>
      <p:sp>
        <p:nvSpPr>
          <p:cNvPr id="2" name="Title 1">
            <a:extLst>
              <a:ext uri="{FF2B5EF4-FFF2-40B4-BE49-F238E27FC236}">
                <a16:creationId xmlns:a16="http://schemas.microsoft.com/office/drawing/2014/main" id="{9B0EDDF5-0541-4361-A955-77C903E215D2}"/>
              </a:ext>
            </a:extLst>
          </p:cNvPr>
          <p:cNvSpPr>
            <a:spLocks noGrp="1"/>
          </p:cNvSpPr>
          <p:nvPr>
            <p:ph type="title"/>
          </p:nvPr>
        </p:nvSpPr>
        <p:spPr/>
        <p:txBody>
          <a:bodyPr/>
          <a:lstStyle/>
          <a:p>
            <a:r>
              <a:rPr lang="en-US" dirty="0"/>
              <a:t>FEMA Public Assistance (PA) Program</a:t>
            </a:r>
          </a:p>
        </p:txBody>
      </p:sp>
      <p:graphicFrame>
        <p:nvGraphicFramePr>
          <p:cNvPr id="16" name="Chart 15">
            <a:extLst>
              <a:ext uri="{FF2B5EF4-FFF2-40B4-BE49-F238E27FC236}">
                <a16:creationId xmlns:a16="http://schemas.microsoft.com/office/drawing/2014/main" id="{5063C571-F1FD-0F40-866C-4972788B03AF}"/>
              </a:ext>
            </a:extLst>
          </p:cNvPr>
          <p:cNvGraphicFramePr/>
          <p:nvPr>
            <p:extLst>
              <p:ext uri="{D42A27DB-BD31-4B8C-83A1-F6EECF244321}">
                <p14:modId xmlns:p14="http://schemas.microsoft.com/office/powerpoint/2010/main" val="482696417"/>
              </p:ext>
            </p:extLst>
          </p:nvPr>
        </p:nvGraphicFramePr>
        <p:xfrm>
          <a:off x="5961086" y="1465999"/>
          <a:ext cx="2204345" cy="2286752"/>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010EFA77-B585-E340-9A98-BAD167F7E4A0}"/>
              </a:ext>
            </a:extLst>
          </p:cNvPr>
          <p:cNvSpPr txBox="1"/>
          <p:nvPr/>
        </p:nvSpPr>
        <p:spPr>
          <a:xfrm>
            <a:off x="6126800" y="3650128"/>
            <a:ext cx="2787638" cy="790153"/>
          </a:xfrm>
          <a:prstGeom prst="rect">
            <a:avLst/>
          </a:prstGeom>
          <a:noFill/>
        </p:spPr>
        <p:txBody>
          <a:bodyPr wrap="square" rtlCol="0">
            <a:spAutoFit/>
          </a:bodyPr>
          <a:lstStyle/>
          <a:p>
            <a:pPr>
              <a:lnSpc>
                <a:spcPct val="112000"/>
              </a:lnSpc>
            </a:pPr>
            <a:r>
              <a:rPr lang="en-US" b="1" dirty="0">
                <a:solidFill>
                  <a:srgbClr val="E31836"/>
                </a:solidFill>
                <a:latin typeface="Arial Narrow"/>
                <a:cs typeface="Arial Narrow"/>
              </a:rPr>
              <a:t>25% </a:t>
            </a:r>
            <a:br>
              <a:rPr lang="en-US" sz="1800" b="1" dirty="0">
                <a:solidFill>
                  <a:srgbClr val="E31836"/>
                </a:solidFill>
                <a:latin typeface="Arial Narrow"/>
                <a:cs typeface="Arial Narrow"/>
              </a:rPr>
            </a:br>
            <a:r>
              <a:rPr lang="en-US" sz="1800" dirty="0">
                <a:solidFill>
                  <a:srgbClr val="E31836"/>
                </a:solidFill>
                <a:latin typeface="Arial Narrow"/>
                <a:cs typeface="Arial Narrow"/>
              </a:rPr>
              <a:t>Non-federal Cost Share</a:t>
            </a:r>
          </a:p>
        </p:txBody>
      </p:sp>
      <p:sp>
        <p:nvSpPr>
          <p:cNvPr id="19" name="TextBox 18">
            <a:extLst>
              <a:ext uri="{FF2B5EF4-FFF2-40B4-BE49-F238E27FC236}">
                <a16:creationId xmlns:a16="http://schemas.microsoft.com/office/drawing/2014/main" id="{667B7B73-3411-AF45-9096-C5C62565CEBF}"/>
              </a:ext>
            </a:extLst>
          </p:cNvPr>
          <p:cNvSpPr txBox="1"/>
          <p:nvPr/>
        </p:nvSpPr>
        <p:spPr>
          <a:xfrm>
            <a:off x="6126800" y="4867985"/>
            <a:ext cx="1865856" cy="790153"/>
          </a:xfrm>
          <a:prstGeom prst="rect">
            <a:avLst/>
          </a:prstGeom>
          <a:noFill/>
        </p:spPr>
        <p:txBody>
          <a:bodyPr wrap="square" rtlCol="0">
            <a:spAutoFit/>
          </a:bodyPr>
          <a:lstStyle/>
          <a:p>
            <a:pPr>
              <a:lnSpc>
                <a:spcPct val="112000"/>
              </a:lnSpc>
            </a:pPr>
            <a:r>
              <a:rPr lang="en-US" b="1" dirty="0">
                <a:solidFill>
                  <a:schemeClr val="tx1">
                    <a:lumMod val="85000"/>
                    <a:lumOff val="15000"/>
                  </a:schemeClr>
                </a:solidFill>
                <a:latin typeface="Arial Narrow"/>
                <a:cs typeface="Arial Narrow"/>
              </a:rPr>
              <a:t>75% </a:t>
            </a:r>
            <a:br>
              <a:rPr lang="en-US" sz="1800" b="1" dirty="0">
                <a:solidFill>
                  <a:schemeClr val="tx1">
                    <a:lumMod val="85000"/>
                    <a:lumOff val="15000"/>
                  </a:schemeClr>
                </a:solidFill>
                <a:latin typeface="Arial Narrow"/>
                <a:cs typeface="Arial Narrow"/>
              </a:rPr>
            </a:br>
            <a:r>
              <a:rPr lang="en-US" sz="1800" dirty="0">
                <a:solidFill>
                  <a:schemeClr val="tx1">
                    <a:lumMod val="85000"/>
                    <a:lumOff val="15000"/>
                  </a:schemeClr>
                </a:solidFill>
                <a:latin typeface="Arial Narrow"/>
                <a:cs typeface="Arial Narrow"/>
              </a:rPr>
              <a:t>Federal Cost Share</a:t>
            </a:r>
          </a:p>
        </p:txBody>
      </p:sp>
      <p:cxnSp>
        <p:nvCxnSpPr>
          <p:cNvPr id="26" name="Straight Connector 25">
            <a:extLst>
              <a:ext uri="{FF2B5EF4-FFF2-40B4-BE49-F238E27FC236}">
                <a16:creationId xmlns:a16="http://schemas.microsoft.com/office/drawing/2014/main" id="{52741EEA-0F21-5B40-85B9-07B40217EAD8}"/>
              </a:ext>
            </a:extLst>
          </p:cNvPr>
          <p:cNvCxnSpPr/>
          <p:nvPr/>
        </p:nvCxnSpPr>
        <p:spPr bwMode="auto">
          <a:xfrm>
            <a:off x="6126800" y="4643652"/>
            <a:ext cx="2038631" cy="0"/>
          </a:xfrm>
          <a:prstGeom prst="line">
            <a:avLst/>
          </a:prstGeom>
          <a:noFill/>
          <a:ln>
            <a:solidFill>
              <a:schemeClr val="bg1">
                <a:lumMod val="75000"/>
              </a:schemeClr>
            </a:solidFill>
            <a:prstDash val="sysDot"/>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7" name="Slide Number Placeholder 1">
            <a:extLst>
              <a:ext uri="{FF2B5EF4-FFF2-40B4-BE49-F238E27FC236}">
                <a16:creationId xmlns:a16="http://schemas.microsoft.com/office/drawing/2014/main" id="{CC44D9D4-C2B0-3148-B0DC-5D1DB96927CA}"/>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11</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5902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95B0E-0D5C-4D63-B55A-BCCDDD4E6B01}"/>
              </a:ext>
            </a:extLst>
          </p:cNvPr>
          <p:cNvSpPr>
            <a:spLocks noGrp="1"/>
          </p:cNvSpPr>
          <p:nvPr>
            <p:ph idx="1"/>
          </p:nvPr>
        </p:nvSpPr>
        <p:spPr>
          <a:xfrm>
            <a:off x="402337" y="1600201"/>
            <a:ext cx="8132063" cy="1828800"/>
          </a:xfrm>
        </p:spPr>
        <p:txBody>
          <a:bodyPr/>
          <a:lstStyle/>
          <a:p>
            <a:pPr marL="0" indent="0">
              <a:lnSpc>
                <a:spcPct val="112000"/>
              </a:lnSpc>
              <a:spcBef>
                <a:spcPts val="0"/>
              </a:spcBef>
              <a:spcAft>
                <a:spcPts val="1200"/>
              </a:spcAft>
              <a:buNone/>
            </a:pPr>
            <a:r>
              <a:rPr lang="en-US" dirty="0"/>
              <a:t>The US Department of Housing and Urban Development (HUD) announced that Grantees can repurpose Community Disaster Block Grant (CDBG) funding to cover health care and other services in response to COVID-19.</a:t>
            </a:r>
          </a:p>
          <a:p>
            <a:pPr>
              <a:lnSpc>
                <a:spcPct val="112000"/>
              </a:lnSpc>
              <a:spcBef>
                <a:spcPts val="0"/>
              </a:spcBef>
            </a:pPr>
            <a:r>
              <a:rPr lang="en-US" dirty="0"/>
              <a:t>Examples of eligible activities to support infectious disease response include (not an exhaustive list):</a:t>
            </a:r>
          </a:p>
        </p:txBody>
      </p:sp>
      <p:sp>
        <p:nvSpPr>
          <p:cNvPr id="2" name="Title 1">
            <a:extLst>
              <a:ext uri="{FF2B5EF4-FFF2-40B4-BE49-F238E27FC236}">
                <a16:creationId xmlns:a16="http://schemas.microsoft.com/office/drawing/2014/main" id="{9B0EDDF5-0541-4361-A955-77C903E215D2}"/>
              </a:ext>
            </a:extLst>
          </p:cNvPr>
          <p:cNvSpPr>
            <a:spLocks noGrp="1"/>
          </p:cNvSpPr>
          <p:nvPr>
            <p:ph type="title"/>
          </p:nvPr>
        </p:nvSpPr>
        <p:spPr/>
        <p:txBody>
          <a:bodyPr/>
          <a:lstStyle/>
          <a:p>
            <a:r>
              <a:rPr lang="en-US" dirty="0"/>
              <a:t>HUD Community Disaster Block Grant </a:t>
            </a:r>
            <a:r>
              <a:rPr lang="en-US" sz="3200" dirty="0"/>
              <a:t>(CDBG)</a:t>
            </a:r>
            <a:endParaRPr lang="en-US" dirty="0"/>
          </a:p>
        </p:txBody>
      </p:sp>
      <p:sp>
        <p:nvSpPr>
          <p:cNvPr id="6" name="TextBox 5">
            <a:extLst>
              <a:ext uri="{FF2B5EF4-FFF2-40B4-BE49-F238E27FC236}">
                <a16:creationId xmlns:a16="http://schemas.microsoft.com/office/drawing/2014/main" id="{785B41AD-A553-8B4F-9AD1-4A30E5F533AB}"/>
              </a:ext>
            </a:extLst>
          </p:cNvPr>
          <p:cNvSpPr txBox="1"/>
          <p:nvPr/>
        </p:nvSpPr>
        <p:spPr>
          <a:xfrm>
            <a:off x="344598" y="4671677"/>
            <a:ext cx="1961280" cy="1172244"/>
          </a:xfrm>
          <a:prstGeom prst="rect">
            <a:avLst/>
          </a:prstGeom>
          <a:noFill/>
        </p:spPr>
        <p:txBody>
          <a:bodyPr wrap="square" rtlCol="0">
            <a:spAutoFit/>
          </a:bodyPr>
          <a:lstStyle/>
          <a:p>
            <a:pPr algn="ctr">
              <a:lnSpc>
                <a:spcPct val="112000"/>
              </a:lnSpc>
            </a:pPr>
            <a:r>
              <a:rPr lang="en-US" sz="1600" dirty="0">
                <a:solidFill>
                  <a:schemeClr val="tx1">
                    <a:lumMod val="85000"/>
                    <a:lumOff val="15000"/>
                  </a:schemeClr>
                </a:solidFill>
                <a:latin typeface="Arial Narrow"/>
                <a:cs typeface="Arial Narrow"/>
              </a:rPr>
              <a:t>Buildings and Improvements, including Public Facilities </a:t>
            </a:r>
          </a:p>
        </p:txBody>
      </p:sp>
      <p:sp>
        <p:nvSpPr>
          <p:cNvPr id="7" name="TextBox 6">
            <a:extLst>
              <a:ext uri="{FF2B5EF4-FFF2-40B4-BE49-F238E27FC236}">
                <a16:creationId xmlns:a16="http://schemas.microsoft.com/office/drawing/2014/main" id="{ACBB1D41-8AE4-AC4E-9315-F559FEEF155A}"/>
              </a:ext>
            </a:extLst>
          </p:cNvPr>
          <p:cNvSpPr txBox="1"/>
          <p:nvPr/>
        </p:nvSpPr>
        <p:spPr>
          <a:xfrm>
            <a:off x="2509106" y="4671677"/>
            <a:ext cx="1961280" cy="1448025"/>
          </a:xfrm>
          <a:prstGeom prst="rect">
            <a:avLst/>
          </a:prstGeom>
          <a:noFill/>
        </p:spPr>
        <p:txBody>
          <a:bodyPr wrap="square" rtlCol="0">
            <a:spAutoFit/>
          </a:bodyPr>
          <a:lstStyle/>
          <a:p>
            <a:pPr algn="ctr">
              <a:lnSpc>
                <a:spcPct val="112000"/>
              </a:lnSpc>
            </a:pPr>
            <a:r>
              <a:rPr lang="en-US" sz="1600" dirty="0">
                <a:solidFill>
                  <a:schemeClr val="tx1">
                    <a:lumMod val="85000"/>
                    <a:lumOff val="15000"/>
                  </a:schemeClr>
                </a:solidFill>
                <a:latin typeface="Arial Narrow"/>
                <a:cs typeface="Arial Narrow"/>
              </a:rPr>
              <a:t>Assistance to Businesses, including Special Economic Development Assistance</a:t>
            </a:r>
          </a:p>
        </p:txBody>
      </p:sp>
      <p:sp>
        <p:nvSpPr>
          <p:cNvPr id="9" name="TextBox 8">
            <a:extLst>
              <a:ext uri="{FF2B5EF4-FFF2-40B4-BE49-F238E27FC236}">
                <a16:creationId xmlns:a16="http://schemas.microsoft.com/office/drawing/2014/main" id="{85D4FC7A-B65B-A247-9399-7DAD09845EB7}"/>
              </a:ext>
            </a:extLst>
          </p:cNvPr>
          <p:cNvSpPr txBox="1"/>
          <p:nvPr/>
        </p:nvSpPr>
        <p:spPr>
          <a:xfrm>
            <a:off x="4673614" y="4671677"/>
            <a:ext cx="1961280" cy="1172244"/>
          </a:xfrm>
          <a:prstGeom prst="rect">
            <a:avLst/>
          </a:prstGeom>
          <a:noFill/>
        </p:spPr>
        <p:txBody>
          <a:bodyPr wrap="square" rtlCol="0">
            <a:spAutoFit/>
          </a:bodyPr>
          <a:lstStyle/>
          <a:p>
            <a:pPr algn="ctr">
              <a:lnSpc>
                <a:spcPct val="112000"/>
              </a:lnSpc>
            </a:pPr>
            <a:r>
              <a:rPr lang="en-US" sz="1600" dirty="0">
                <a:solidFill>
                  <a:schemeClr val="tx1">
                    <a:lumMod val="85000"/>
                    <a:lumOff val="15000"/>
                  </a:schemeClr>
                </a:solidFill>
                <a:latin typeface="Arial Narrow"/>
                <a:cs typeface="Arial Narrow"/>
              </a:rPr>
              <a:t>Public Services (Capped at 15 Percent of the Grant, With Some Exceptions)</a:t>
            </a:r>
          </a:p>
        </p:txBody>
      </p:sp>
      <p:sp>
        <p:nvSpPr>
          <p:cNvPr id="10" name="TextBox 9">
            <a:extLst>
              <a:ext uri="{FF2B5EF4-FFF2-40B4-BE49-F238E27FC236}">
                <a16:creationId xmlns:a16="http://schemas.microsoft.com/office/drawing/2014/main" id="{A393E949-FFF5-0242-9278-61560AAF8AEB}"/>
              </a:ext>
            </a:extLst>
          </p:cNvPr>
          <p:cNvSpPr txBox="1"/>
          <p:nvPr/>
        </p:nvSpPr>
        <p:spPr>
          <a:xfrm>
            <a:off x="6838122" y="4671677"/>
            <a:ext cx="1961280" cy="896464"/>
          </a:xfrm>
          <a:prstGeom prst="rect">
            <a:avLst/>
          </a:prstGeom>
          <a:noFill/>
        </p:spPr>
        <p:txBody>
          <a:bodyPr wrap="square" rtlCol="0">
            <a:spAutoFit/>
          </a:bodyPr>
          <a:lstStyle/>
          <a:p>
            <a:pPr algn="ctr">
              <a:lnSpc>
                <a:spcPct val="112000"/>
              </a:lnSpc>
            </a:pPr>
            <a:r>
              <a:rPr lang="en-US" sz="1600" dirty="0">
                <a:solidFill>
                  <a:schemeClr val="tx1">
                    <a:lumMod val="85000"/>
                    <a:lumOff val="15000"/>
                  </a:schemeClr>
                </a:solidFill>
                <a:latin typeface="Arial Narrow"/>
                <a:cs typeface="Arial Narrow"/>
              </a:rPr>
              <a:t>Planning, Capacity Building, and Technical Assistance</a:t>
            </a:r>
          </a:p>
        </p:txBody>
      </p:sp>
      <p:pic>
        <p:nvPicPr>
          <p:cNvPr id="11" name="Picture 10">
            <a:extLst>
              <a:ext uri="{FF2B5EF4-FFF2-40B4-BE49-F238E27FC236}">
                <a16:creationId xmlns:a16="http://schemas.microsoft.com/office/drawing/2014/main" id="{48583CA1-8E96-D74E-A8BD-5D7B10F8FE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9928" y="3832094"/>
            <a:ext cx="676635" cy="676635"/>
          </a:xfrm>
          <a:prstGeom prst="rect">
            <a:avLst/>
          </a:prstGeom>
          <a:effectLst>
            <a:outerShdw blurRad="127000" dist="63500" dir="5400000" algn="t" rotWithShape="0">
              <a:prstClr val="black">
                <a:alpha val="20000"/>
              </a:prstClr>
            </a:outerShdw>
          </a:effectLst>
        </p:spPr>
      </p:pic>
      <p:pic>
        <p:nvPicPr>
          <p:cNvPr id="12" name="Picture 11">
            <a:extLst>
              <a:ext uri="{FF2B5EF4-FFF2-40B4-BE49-F238E27FC236}">
                <a16:creationId xmlns:a16="http://schemas.microsoft.com/office/drawing/2014/main" id="{8E638335-27E3-C04F-B6B5-0CF285E957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24558" y="3809447"/>
            <a:ext cx="676635" cy="669586"/>
          </a:xfrm>
          <a:prstGeom prst="rect">
            <a:avLst/>
          </a:prstGeom>
          <a:effectLst>
            <a:outerShdw blurRad="127000" dist="63500" dir="5400000" algn="t" rotWithShape="0">
              <a:prstClr val="black">
                <a:alpha val="20000"/>
              </a:prstClr>
            </a:outerShdw>
          </a:effectLst>
        </p:spPr>
      </p:pic>
      <p:pic>
        <p:nvPicPr>
          <p:cNvPr id="13" name="Picture 12">
            <a:extLst>
              <a:ext uri="{FF2B5EF4-FFF2-40B4-BE49-F238E27FC236}">
                <a16:creationId xmlns:a16="http://schemas.microsoft.com/office/drawing/2014/main" id="{78C7302D-CAA8-8C41-8941-4AE356D1423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289066" y="3802399"/>
            <a:ext cx="676634" cy="676634"/>
          </a:xfrm>
          <a:prstGeom prst="rect">
            <a:avLst/>
          </a:prstGeom>
          <a:effectLst>
            <a:outerShdw blurRad="127000" dist="63500" dir="5400000" algn="t" rotWithShape="0">
              <a:prstClr val="black">
                <a:alpha val="20000"/>
              </a:prstClr>
            </a:outerShdw>
          </a:effectLst>
        </p:spPr>
      </p:pic>
      <p:pic>
        <p:nvPicPr>
          <p:cNvPr id="14" name="Picture 13">
            <a:extLst>
              <a:ext uri="{FF2B5EF4-FFF2-40B4-BE49-F238E27FC236}">
                <a16:creationId xmlns:a16="http://schemas.microsoft.com/office/drawing/2014/main" id="{AB0CF607-2C5C-8245-8395-E9DA502B0CB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453574" y="3805167"/>
            <a:ext cx="676635" cy="676635"/>
          </a:xfrm>
          <a:prstGeom prst="rect">
            <a:avLst/>
          </a:prstGeom>
          <a:effectLst>
            <a:outerShdw blurRad="127000" dist="63500" dir="5400000" algn="t" rotWithShape="0">
              <a:prstClr val="black">
                <a:alpha val="20000"/>
              </a:prstClr>
            </a:outerShdw>
          </a:effectLst>
        </p:spPr>
      </p:pic>
      <p:sp>
        <p:nvSpPr>
          <p:cNvPr id="15" name="Slide Number Placeholder 1">
            <a:extLst>
              <a:ext uri="{FF2B5EF4-FFF2-40B4-BE49-F238E27FC236}">
                <a16:creationId xmlns:a16="http://schemas.microsoft.com/office/drawing/2014/main" id="{1AB8DC1E-4D0C-3547-A764-0C793F34DCD9}"/>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12</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532723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95B0E-0D5C-4D63-B55A-BCCDDD4E6B01}"/>
              </a:ext>
            </a:extLst>
          </p:cNvPr>
          <p:cNvSpPr>
            <a:spLocks noGrp="1"/>
          </p:cNvSpPr>
          <p:nvPr>
            <p:ph idx="1"/>
          </p:nvPr>
        </p:nvSpPr>
        <p:spPr>
          <a:xfrm>
            <a:off x="402337" y="1600200"/>
            <a:ext cx="7903463" cy="4341551"/>
          </a:xfrm>
          <a:prstGeom prst="rect">
            <a:avLst/>
          </a:prstGeom>
        </p:spPr>
        <p:txBody>
          <a:bodyPr/>
          <a:lstStyle/>
          <a:p>
            <a:pPr marL="0" indent="0">
              <a:lnSpc>
                <a:spcPct val="112000"/>
              </a:lnSpc>
              <a:spcBef>
                <a:spcPts val="0"/>
              </a:spcBef>
              <a:spcAft>
                <a:spcPts val="1200"/>
              </a:spcAft>
              <a:buNone/>
            </a:pPr>
            <a:r>
              <a:rPr lang="en-US" dirty="0"/>
              <a:t>The new </a:t>
            </a:r>
            <a:r>
              <a:rPr lang="en-US" b="1" dirty="0">
                <a:solidFill>
                  <a:srgbClr val="FF0000"/>
                </a:solidFill>
              </a:rPr>
              <a:t>CARES Act provides over $140 billion in appropriations to support the U.S. health system</a:t>
            </a:r>
          </a:p>
          <a:p>
            <a:pPr>
              <a:lnSpc>
                <a:spcPct val="112000"/>
              </a:lnSpc>
              <a:spcBef>
                <a:spcPts val="0"/>
              </a:spcBef>
              <a:spcAft>
                <a:spcPts val="1200"/>
              </a:spcAft>
            </a:pPr>
            <a:r>
              <a:rPr lang="en-US" b="1" dirty="0"/>
              <a:t> </a:t>
            </a:r>
            <a:r>
              <a:rPr lang="en-US" dirty="0"/>
              <a:t>$100 billion of which will be injected directly into hospitals. The rest will support providing personal and protective equipment for health care workers, testing supplies, increased workforce and training, accelerated Medicare payments, and supporting the CDC, among other health investments.</a:t>
            </a:r>
          </a:p>
          <a:p>
            <a:pPr>
              <a:lnSpc>
                <a:spcPct val="112000"/>
              </a:lnSpc>
              <a:spcBef>
                <a:spcPts val="0"/>
              </a:spcBef>
              <a:spcAft>
                <a:spcPts val="1200"/>
              </a:spcAft>
            </a:pPr>
            <a:r>
              <a:rPr lang="en-US" dirty="0"/>
              <a:t>Supplements the initial $100 million to aid U.S. healthcare systems in preparing quickly for a surge in COVID-19 patients. </a:t>
            </a:r>
          </a:p>
          <a:p>
            <a:pPr>
              <a:lnSpc>
                <a:spcPct val="112000"/>
              </a:lnSpc>
              <a:spcBef>
                <a:spcPts val="0"/>
              </a:spcBef>
              <a:spcAft>
                <a:spcPts val="1200"/>
              </a:spcAft>
            </a:pPr>
            <a:endParaRPr lang="en-US" sz="2000" dirty="0"/>
          </a:p>
        </p:txBody>
      </p:sp>
      <p:sp>
        <p:nvSpPr>
          <p:cNvPr id="2" name="Title 1">
            <a:extLst>
              <a:ext uri="{FF2B5EF4-FFF2-40B4-BE49-F238E27FC236}">
                <a16:creationId xmlns:a16="http://schemas.microsoft.com/office/drawing/2014/main" id="{9B0EDDF5-0541-4361-A955-77C903E215D2}"/>
              </a:ext>
            </a:extLst>
          </p:cNvPr>
          <p:cNvSpPr>
            <a:spLocks noGrp="1"/>
          </p:cNvSpPr>
          <p:nvPr>
            <p:ph type="title"/>
          </p:nvPr>
        </p:nvSpPr>
        <p:spPr>
          <a:prstGeom prst="rect">
            <a:avLst/>
          </a:prstGeom>
        </p:spPr>
        <p:txBody>
          <a:bodyPr/>
          <a:lstStyle/>
          <a:p>
            <a:pPr>
              <a:spcBef>
                <a:spcPts val="1200"/>
              </a:spcBef>
              <a:spcAft>
                <a:spcPts val="1200"/>
              </a:spcAft>
            </a:pPr>
            <a:r>
              <a:rPr lang="en-US" sz="3200" dirty="0"/>
              <a:t>US Department of Health &amp; Human Services (HHS) </a:t>
            </a:r>
          </a:p>
        </p:txBody>
      </p:sp>
      <p:sp>
        <p:nvSpPr>
          <p:cNvPr id="5" name="Content Placeholder 2">
            <a:extLst>
              <a:ext uri="{FF2B5EF4-FFF2-40B4-BE49-F238E27FC236}">
                <a16:creationId xmlns:a16="http://schemas.microsoft.com/office/drawing/2014/main" id="{C8297201-D79A-4993-A161-85A604FC8C08}"/>
              </a:ext>
            </a:extLst>
          </p:cNvPr>
          <p:cNvSpPr txBox="1">
            <a:spLocks/>
          </p:cNvSpPr>
          <p:nvPr/>
        </p:nvSpPr>
        <p:spPr>
          <a:xfrm>
            <a:off x="228600" y="762001"/>
            <a:ext cx="8534400" cy="5410200"/>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200">
                <a:solidFill>
                  <a:schemeClr val="tx1"/>
                </a:solidFill>
                <a:latin typeface="Arial Narrow"/>
                <a:ea typeface="+mn-ea"/>
                <a:cs typeface="Arial Narrow"/>
              </a:defRPr>
            </a:lvl1pPr>
            <a:lvl2pPr marL="742950" indent="-285750" algn="l" rtl="0" eaLnBrk="0" fontAlgn="base" hangingPunct="0">
              <a:spcBef>
                <a:spcPct val="20000"/>
              </a:spcBef>
              <a:spcAft>
                <a:spcPct val="0"/>
              </a:spcAft>
              <a:buClrTx/>
              <a:buSzPct val="115000"/>
              <a:buFont typeface="Wingdings" pitchFamily="2" charset="2"/>
              <a:buChar char=""/>
              <a:defRPr>
                <a:solidFill>
                  <a:schemeClr val="tx1">
                    <a:lumMod val="75000"/>
                    <a:lumOff val="25000"/>
                  </a:schemeClr>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endParaRPr lang="en-US" sz="1800" kern="0" dirty="0"/>
          </a:p>
        </p:txBody>
      </p:sp>
      <p:sp>
        <p:nvSpPr>
          <p:cNvPr id="6" name="Slide Number Placeholder 1">
            <a:extLst>
              <a:ext uri="{FF2B5EF4-FFF2-40B4-BE49-F238E27FC236}">
                <a16:creationId xmlns:a16="http://schemas.microsoft.com/office/drawing/2014/main" id="{7727E34C-B167-954A-BFA9-84C83A3FF063}"/>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13</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11529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95B0E-0D5C-4D63-B55A-BCCDDD4E6B01}"/>
              </a:ext>
            </a:extLst>
          </p:cNvPr>
          <p:cNvSpPr>
            <a:spLocks noGrp="1"/>
          </p:cNvSpPr>
          <p:nvPr>
            <p:ph idx="1"/>
          </p:nvPr>
        </p:nvSpPr>
        <p:spPr>
          <a:prstGeom prst="rect">
            <a:avLst/>
          </a:prstGeom>
        </p:spPr>
        <p:txBody>
          <a:bodyPr/>
          <a:lstStyle/>
          <a:p>
            <a:pPr marL="0" lvl="0" indent="0">
              <a:spcBef>
                <a:spcPts val="1200"/>
              </a:spcBef>
              <a:spcAft>
                <a:spcPts val="0"/>
              </a:spcAft>
              <a:buNone/>
            </a:pPr>
            <a:r>
              <a:rPr lang="en-US" b="1" dirty="0">
                <a:solidFill>
                  <a:srgbClr val="E31836"/>
                </a:solidFill>
              </a:rPr>
              <a:t>Federal Transit Authority (FTA) Emergency Relief Program</a:t>
            </a:r>
          </a:p>
          <a:p>
            <a:pPr marL="0" lvl="0" indent="0">
              <a:spcBef>
                <a:spcPts val="1200"/>
              </a:spcBef>
              <a:spcAft>
                <a:spcPts val="0"/>
              </a:spcAft>
              <a:buNone/>
            </a:pPr>
            <a:r>
              <a:rPr lang="en-US" dirty="0"/>
              <a:t>Certain activities eligible for transportation response measures related to COVID-19. </a:t>
            </a:r>
          </a:p>
          <a:p>
            <a:pPr lvl="0">
              <a:spcBef>
                <a:spcPts val="1200"/>
              </a:spcBef>
              <a:spcAft>
                <a:spcPts val="1200"/>
              </a:spcAft>
            </a:pPr>
            <a:r>
              <a:rPr lang="en-US" b="1" dirty="0"/>
              <a:t>Examples: </a:t>
            </a:r>
          </a:p>
          <a:p>
            <a:pPr lvl="1">
              <a:lnSpc>
                <a:spcPct val="112000"/>
              </a:lnSpc>
              <a:spcBef>
                <a:spcPts val="0"/>
              </a:spcBef>
              <a:spcAft>
                <a:spcPts val="0"/>
              </a:spcAft>
            </a:pPr>
            <a:r>
              <a:rPr lang="en-US" sz="2000" dirty="0"/>
              <a:t>Enhanced cleaning and placing hand sanitizer dispensers in high traffic areas</a:t>
            </a:r>
          </a:p>
          <a:p>
            <a:pPr lvl="1">
              <a:lnSpc>
                <a:spcPct val="112000"/>
              </a:lnSpc>
              <a:spcBef>
                <a:spcPts val="0"/>
              </a:spcBef>
              <a:spcAft>
                <a:spcPts val="1800"/>
              </a:spcAft>
            </a:pPr>
            <a:r>
              <a:rPr lang="en-US" sz="2000" dirty="0"/>
              <a:t>Providing personal protective equipment </a:t>
            </a:r>
          </a:p>
          <a:p>
            <a:pPr marL="0" indent="0">
              <a:buNone/>
            </a:pPr>
            <a:r>
              <a:rPr lang="en-US" b="1" dirty="0">
                <a:solidFill>
                  <a:srgbClr val="CC1531"/>
                </a:solidFill>
              </a:rPr>
              <a:t>Centers for Disease Control and Prevention (CDC)</a:t>
            </a:r>
          </a:p>
          <a:p>
            <a:pPr lvl="0">
              <a:spcBef>
                <a:spcPts val="1200"/>
              </a:spcBef>
              <a:spcAft>
                <a:spcPts val="1200"/>
              </a:spcAft>
            </a:pPr>
            <a:r>
              <a:rPr lang="en-US" dirty="0"/>
              <a:t>$2.2 billion available funding (available until September 30, 2022.)</a:t>
            </a:r>
          </a:p>
          <a:p>
            <a:pPr lvl="1">
              <a:lnSpc>
                <a:spcPct val="112000"/>
              </a:lnSpc>
              <a:spcBef>
                <a:spcPts val="0"/>
              </a:spcBef>
            </a:pPr>
            <a:r>
              <a:rPr lang="en-US" sz="2000" dirty="0"/>
              <a:t>$950 million of the funding for grants or cooperative agreements with SLTT organizations, urban Indian health organizations, or health service providers to tribes, to carry out a variety of preparedness and response activities.</a:t>
            </a:r>
            <a:endParaRPr lang="en-US" dirty="0">
              <a:solidFill>
                <a:schemeClr val="tx1"/>
              </a:solidFill>
              <a:ea typeface="+mn-ea"/>
            </a:endParaRPr>
          </a:p>
        </p:txBody>
      </p:sp>
      <p:sp>
        <p:nvSpPr>
          <p:cNvPr id="2" name="Title 1">
            <a:extLst>
              <a:ext uri="{FF2B5EF4-FFF2-40B4-BE49-F238E27FC236}">
                <a16:creationId xmlns:a16="http://schemas.microsoft.com/office/drawing/2014/main" id="{9B0EDDF5-0541-4361-A955-77C903E215D2}"/>
              </a:ext>
            </a:extLst>
          </p:cNvPr>
          <p:cNvSpPr>
            <a:spLocks noGrp="1"/>
          </p:cNvSpPr>
          <p:nvPr>
            <p:ph type="title"/>
          </p:nvPr>
        </p:nvSpPr>
        <p:spPr>
          <a:prstGeom prst="rect">
            <a:avLst/>
          </a:prstGeom>
        </p:spPr>
        <p:txBody>
          <a:bodyPr/>
          <a:lstStyle/>
          <a:p>
            <a:r>
              <a:rPr lang="en-US" dirty="0"/>
              <a:t>Other Federal Funding Programs</a:t>
            </a:r>
          </a:p>
        </p:txBody>
      </p:sp>
      <p:sp>
        <p:nvSpPr>
          <p:cNvPr id="6" name="Slide Number Placeholder 1">
            <a:extLst>
              <a:ext uri="{FF2B5EF4-FFF2-40B4-BE49-F238E27FC236}">
                <a16:creationId xmlns:a16="http://schemas.microsoft.com/office/drawing/2014/main" id="{E5211F8C-6176-3147-9058-1290FF60956D}"/>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14</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700956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F9105E-BF85-4E41-8E3E-DA03EDF9285A}"/>
              </a:ext>
            </a:extLst>
          </p:cNvPr>
          <p:cNvSpPr>
            <a:spLocks noGrp="1"/>
          </p:cNvSpPr>
          <p:nvPr>
            <p:ph type="sldNum" sz="quarter" idx="4"/>
          </p:nvPr>
        </p:nvSpPr>
        <p:spPr/>
        <p:txBody>
          <a:bodyPr/>
          <a:lstStyle/>
          <a:p>
            <a:fld id="{6A00C3FC-22F1-3D47-A7F0-499C32D43195}" type="slidenum">
              <a:rPr lang="en-US" smtClean="0"/>
              <a:pPr/>
              <a:t>15</a:t>
            </a:fld>
            <a:endParaRPr lang="en-US" dirty="0"/>
          </a:p>
        </p:txBody>
      </p:sp>
      <p:pic>
        <p:nvPicPr>
          <p:cNvPr id="9" name="Picture 8">
            <a:extLst>
              <a:ext uri="{FF2B5EF4-FFF2-40B4-BE49-F238E27FC236}">
                <a16:creationId xmlns:a16="http://schemas.microsoft.com/office/drawing/2014/main" id="{2ACF32F9-A23E-0D4B-9BCD-49A496F8626F}"/>
              </a:ext>
            </a:extLst>
          </p:cNvPr>
          <p:cNvPicPr>
            <a:picLocks noChangeAspect="1"/>
          </p:cNvPicPr>
          <p:nvPr/>
        </p:nvPicPr>
        <p:blipFill rotWithShape="1">
          <a:blip r:embed="rId2">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10" name="Picture 9">
            <a:extLst>
              <a:ext uri="{FF2B5EF4-FFF2-40B4-BE49-F238E27FC236}">
                <a16:creationId xmlns:a16="http://schemas.microsoft.com/office/drawing/2014/main" id="{59198BAA-5F69-B240-A929-F04F724214FC}"/>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6250" r="8750"/>
          <a:stretch/>
        </p:blipFill>
        <p:spPr>
          <a:xfrm>
            <a:off x="0" y="-1"/>
            <a:ext cx="9144000" cy="6850594"/>
          </a:xfrm>
          <a:prstGeom prst="rect">
            <a:avLst/>
          </a:prstGeom>
        </p:spPr>
      </p:pic>
      <p:sp>
        <p:nvSpPr>
          <p:cNvPr id="11" name="Rectangle 4">
            <a:extLst>
              <a:ext uri="{FF2B5EF4-FFF2-40B4-BE49-F238E27FC236}">
                <a16:creationId xmlns:a16="http://schemas.microsoft.com/office/drawing/2014/main" id="{9E30DEB0-F5CD-9947-915B-207EDCB6324D}"/>
              </a:ext>
            </a:extLst>
          </p:cNvPr>
          <p:cNvSpPr txBox="1">
            <a:spLocks noChangeArrowheads="1"/>
          </p:cNvSpPr>
          <p:nvPr/>
        </p:nvSpPr>
        <p:spPr>
          <a:xfrm>
            <a:off x="694264" y="1845659"/>
            <a:ext cx="5236926" cy="1575816"/>
          </a:xfrm>
          <a:prstGeom prst="rect">
            <a:avLst/>
          </a:prstGeom>
          <a:effectLst>
            <a:outerShdw blurRad="127000" dist="38100" dir="5400000" algn="t" rotWithShape="0">
              <a:prstClr val="black">
                <a:alpha val="20000"/>
              </a:prstClr>
            </a:outerShdw>
          </a:effectLst>
        </p:spPr>
        <p:txBody>
          <a:bodyPr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eaLnBrk="1" hangingPunct="1">
              <a:lnSpc>
                <a:spcPct val="80000"/>
              </a:lnSpc>
              <a:spcAft>
                <a:spcPts val="1200"/>
              </a:spcAft>
            </a:pPr>
            <a:r>
              <a:rPr lang="en-US" sz="5400" b="1" dirty="0">
                <a:latin typeface="Arial Narrow"/>
                <a:cs typeface="Arial Narrow"/>
              </a:rPr>
              <a:t>Loan Programs</a:t>
            </a:r>
          </a:p>
        </p:txBody>
      </p:sp>
      <p:sp>
        <p:nvSpPr>
          <p:cNvPr id="7" name="Slide Number Placeholder 1">
            <a:extLst>
              <a:ext uri="{FF2B5EF4-FFF2-40B4-BE49-F238E27FC236}">
                <a16:creationId xmlns:a16="http://schemas.microsoft.com/office/drawing/2014/main" id="{9D7D796F-FF22-B84B-BDD1-514E0911B316}"/>
              </a:ext>
            </a:extLst>
          </p:cNvPr>
          <p:cNvSpPr txBox="1">
            <a:spLocks/>
          </p:cNvSpPr>
          <p:nvPr/>
        </p:nvSpPr>
        <p:spPr>
          <a:xfrm>
            <a:off x="4145281"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bg1"/>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bg1"/>
                </a:solidFill>
                <a:latin typeface="Arial Narrow" panose="020B0604020202020204" pitchFamily="34" charset="0"/>
                <a:cs typeface="Arial Narrow" panose="020B0604020202020204" pitchFamily="34" charset="0"/>
              </a:rPr>
              <a:pPr algn="r"/>
              <a:t>15</a:t>
            </a:fld>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73882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95B0E-0D5C-4D63-B55A-BCCDDD4E6B01}"/>
              </a:ext>
            </a:extLst>
          </p:cNvPr>
          <p:cNvSpPr>
            <a:spLocks noGrp="1"/>
          </p:cNvSpPr>
          <p:nvPr>
            <p:ph idx="1"/>
          </p:nvPr>
        </p:nvSpPr>
        <p:spPr>
          <a:xfrm>
            <a:off x="402337" y="1600201"/>
            <a:ext cx="8339328" cy="777922"/>
          </a:xfrm>
          <a:prstGeom prst="rect">
            <a:avLst/>
          </a:prstGeom>
        </p:spPr>
        <p:txBody>
          <a:bodyPr/>
          <a:lstStyle/>
          <a:p>
            <a:pPr marL="0" indent="0">
              <a:lnSpc>
                <a:spcPct val="112000"/>
              </a:lnSpc>
              <a:spcBef>
                <a:spcPts val="0"/>
              </a:spcBef>
              <a:buNone/>
            </a:pPr>
            <a:r>
              <a:rPr lang="en-US" dirty="0">
                <a:solidFill>
                  <a:schemeClr val="tx1">
                    <a:lumMod val="85000"/>
                    <a:lumOff val="15000"/>
                  </a:schemeClr>
                </a:solidFill>
              </a:rPr>
              <a:t>The SBA announced that it will provide disaster loan assistance for small businesses impacted by COVID-19. </a:t>
            </a:r>
          </a:p>
        </p:txBody>
      </p:sp>
      <p:sp>
        <p:nvSpPr>
          <p:cNvPr id="2" name="Title 1">
            <a:extLst>
              <a:ext uri="{FF2B5EF4-FFF2-40B4-BE49-F238E27FC236}">
                <a16:creationId xmlns:a16="http://schemas.microsoft.com/office/drawing/2014/main" id="{9B0EDDF5-0541-4361-A955-77C903E215D2}"/>
              </a:ext>
            </a:extLst>
          </p:cNvPr>
          <p:cNvSpPr>
            <a:spLocks noGrp="1"/>
          </p:cNvSpPr>
          <p:nvPr>
            <p:ph type="title"/>
          </p:nvPr>
        </p:nvSpPr>
        <p:spPr>
          <a:prstGeom prst="rect">
            <a:avLst/>
          </a:prstGeom>
        </p:spPr>
        <p:txBody>
          <a:bodyPr/>
          <a:lstStyle/>
          <a:p>
            <a:r>
              <a:rPr lang="en-US" dirty="0">
                <a:solidFill>
                  <a:schemeClr val="bg2">
                    <a:lumMod val="25000"/>
                  </a:schemeClr>
                </a:solidFill>
                <a:latin typeface="Arial Narrow" panose="020B0606020202030204" pitchFamily="34" charset="0"/>
                <a:cs typeface="Arial" panose="020B0604020202020204" pitchFamily="34" charset="0"/>
              </a:rPr>
              <a:t>Small Business Administration (</a:t>
            </a:r>
            <a:r>
              <a:rPr lang="en-US" dirty="0"/>
              <a:t>SBA) Loans</a:t>
            </a:r>
          </a:p>
        </p:txBody>
      </p:sp>
      <p:sp>
        <p:nvSpPr>
          <p:cNvPr id="6" name="Rectangle 5">
            <a:extLst>
              <a:ext uri="{FF2B5EF4-FFF2-40B4-BE49-F238E27FC236}">
                <a16:creationId xmlns:a16="http://schemas.microsoft.com/office/drawing/2014/main" id="{82484570-7E17-234D-BCF0-E7E8955BEF69}"/>
              </a:ext>
            </a:extLst>
          </p:cNvPr>
          <p:cNvSpPr/>
          <p:nvPr/>
        </p:nvSpPr>
        <p:spPr>
          <a:xfrm>
            <a:off x="402334" y="2710676"/>
            <a:ext cx="2661708" cy="1769202"/>
          </a:xfrm>
          <a:prstGeom prst="rect">
            <a:avLst/>
          </a:prstGeom>
        </p:spPr>
        <p:txBody>
          <a:bodyPr wrap="square">
            <a:spAutoFit/>
          </a:bodyPr>
          <a:lstStyle/>
          <a:p>
            <a:pPr marL="15875" lvl="1">
              <a:lnSpc>
                <a:spcPct val="112000"/>
              </a:lnSpc>
              <a:spcBef>
                <a:spcPts val="384"/>
              </a:spcBef>
              <a:buClr>
                <a:srgbClr val="E31836"/>
              </a:buClr>
              <a:buSzPct val="75000"/>
            </a:pPr>
            <a:r>
              <a:rPr lang="en-US" sz="2800" b="1" kern="0" dirty="0">
                <a:solidFill>
                  <a:srgbClr val="E31836"/>
                </a:solidFill>
                <a:latin typeface="Arial Narrow"/>
                <a:cs typeface="Arial Narrow"/>
              </a:rPr>
              <a:t>Up to $2M </a:t>
            </a:r>
            <a:br>
              <a:rPr lang="en-US" sz="2800" b="1" kern="0" dirty="0">
                <a:solidFill>
                  <a:srgbClr val="E31836"/>
                </a:solidFill>
                <a:latin typeface="Arial Narrow"/>
                <a:cs typeface="Arial Narrow"/>
              </a:rPr>
            </a:br>
            <a:r>
              <a:rPr lang="en-US" sz="2800" b="1" kern="0" dirty="0">
                <a:solidFill>
                  <a:srgbClr val="E31836"/>
                </a:solidFill>
                <a:latin typeface="Arial Narrow"/>
                <a:cs typeface="Arial Narrow"/>
              </a:rPr>
              <a:t>per loan </a:t>
            </a:r>
          </a:p>
          <a:p>
            <a:pPr marL="15875" lvl="1">
              <a:lnSpc>
                <a:spcPct val="112000"/>
              </a:lnSpc>
              <a:spcBef>
                <a:spcPts val="384"/>
              </a:spcBef>
              <a:buClr>
                <a:srgbClr val="E31836"/>
              </a:buClr>
              <a:buSzPct val="75000"/>
            </a:pPr>
            <a:r>
              <a:rPr lang="en-US" sz="2000" kern="0" dirty="0">
                <a:solidFill>
                  <a:schemeClr val="tx1">
                    <a:lumMod val="85000"/>
                    <a:lumOff val="15000"/>
                  </a:schemeClr>
                </a:solidFill>
                <a:latin typeface="Arial Narrow"/>
                <a:cs typeface="Arial Narrow"/>
              </a:rPr>
              <a:t>(unlike grants, these must be repaid)</a:t>
            </a:r>
          </a:p>
        </p:txBody>
      </p:sp>
      <p:sp>
        <p:nvSpPr>
          <p:cNvPr id="7" name="Rectangle 6">
            <a:extLst>
              <a:ext uri="{FF2B5EF4-FFF2-40B4-BE49-F238E27FC236}">
                <a16:creationId xmlns:a16="http://schemas.microsoft.com/office/drawing/2014/main" id="{BA54DA62-A619-204A-A8AF-0481537F8D9A}"/>
              </a:ext>
            </a:extLst>
          </p:cNvPr>
          <p:cNvSpPr/>
          <p:nvPr/>
        </p:nvSpPr>
        <p:spPr>
          <a:xfrm>
            <a:off x="3401565" y="2649716"/>
            <a:ext cx="2549413" cy="2113912"/>
          </a:xfrm>
          <a:prstGeom prst="rect">
            <a:avLst/>
          </a:prstGeom>
        </p:spPr>
        <p:txBody>
          <a:bodyPr wrap="square">
            <a:spAutoFit/>
          </a:bodyPr>
          <a:lstStyle/>
          <a:p>
            <a:pPr marL="15875" lvl="1">
              <a:lnSpc>
                <a:spcPct val="112000"/>
              </a:lnSpc>
              <a:spcBef>
                <a:spcPts val="384"/>
              </a:spcBef>
              <a:buClr>
                <a:srgbClr val="E31836"/>
              </a:buClr>
              <a:buSzPct val="75000"/>
            </a:pPr>
            <a:r>
              <a:rPr lang="en-US" sz="2800" b="1" kern="0" dirty="0">
                <a:solidFill>
                  <a:srgbClr val="E31836"/>
                </a:solidFill>
                <a:latin typeface="Arial Narrow"/>
                <a:cs typeface="Arial Narrow"/>
              </a:rPr>
              <a:t>Low Interest Rates </a:t>
            </a:r>
          </a:p>
          <a:p>
            <a:pPr marL="15875" lvl="1">
              <a:lnSpc>
                <a:spcPct val="112000"/>
              </a:lnSpc>
              <a:spcBef>
                <a:spcPts val="384"/>
              </a:spcBef>
              <a:buClr>
                <a:srgbClr val="E31836"/>
              </a:buClr>
              <a:buSzPct val="75000"/>
            </a:pPr>
            <a:r>
              <a:rPr lang="en-US" sz="2000" kern="0" dirty="0">
                <a:solidFill>
                  <a:schemeClr val="tx1">
                    <a:lumMod val="85000"/>
                    <a:lumOff val="15000"/>
                  </a:schemeClr>
                </a:solidFill>
                <a:latin typeface="Arial Narrow"/>
                <a:cs typeface="Arial Narrow"/>
              </a:rPr>
              <a:t>3.75% for eligible small businesses, 2.75% for non-profits</a:t>
            </a:r>
          </a:p>
        </p:txBody>
      </p:sp>
      <p:sp>
        <p:nvSpPr>
          <p:cNvPr id="8" name="Rectangle 7">
            <a:extLst>
              <a:ext uri="{FF2B5EF4-FFF2-40B4-BE49-F238E27FC236}">
                <a16:creationId xmlns:a16="http://schemas.microsoft.com/office/drawing/2014/main" id="{CFE9C8DB-E2AD-BB43-803D-8B8B8CA90F2A}"/>
              </a:ext>
            </a:extLst>
          </p:cNvPr>
          <p:cNvSpPr/>
          <p:nvPr/>
        </p:nvSpPr>
        <p:spPr>
          <a:xfrm>
            <a:off x="6192249" y="2710676"/>
            <a:ext cx="2549413" cy="1717906"/>
          </a:xfrm>
          <a:prstGeom prst="rect">
            <a:avLst/>
          </a:prstGeom>
        </p:spPr>
        <p:txBody>
          <a:bodyPr wrap="square">
            <a:spAutoFit/>
          </a:bodyPr>
          <a:lstStyle/>
          <a:p>
            <a:pPr marL="15875" lvl="1">
              <a:lnSpc>
                <a:spcPct val="112000"/>
              </a:lnSpc>
              <a:spcBef>
                <a:spcPts val="384"/>
              </a:spcBef>
              <a:buClr>
                <a:srgbClr val="E31836"/>
              </a:buClr>
              <a:buSzPct val="75000"/>
            </a:pPr>
            <a:r>
              <a:rPr lang="en-US" sz="2800" b="1" kern="0" dirty="0">
                <a:solidFill>
                  <a:srgbClr val="E31836"/>
                </a:solidFill>
                <a:latin typeface="Arial Narrow"/>
                <a:cs typeface="Arial Narrow"/>
              </a:rPr>
              <a:t>Loans can be used to: </a:t>
            </a:r>
            <a:br>
              <a:rPr lang="en-US" sz="2800" b="1" kern="0" dirty="0">
                <a:solidFill>
                  <a:schemeClr val="tx1">
                    <a:lumMod val="85000"/>
                    <a:lumOff val="15000"/>
                  </a:schemeClr>
                </a:solidFill>
                <a:latin typeface="Arial Narrow"/>
                <a:cs typeface="Arial Narrow"/>
              </a:rPr>
            </a:br>
            <a:r>
              <a:rPr lang="en-US" sz="2000" kern="0" dirty="0">
                <a:solidFill>
                  <a:schemeClr val="tx1">
                    <a:lumMod val="85000"/>
                    <a:lumOff val="15000"/>
                  </a:schemeClr>
                </a:solidFill>
                <a:latin typeface="Arial Narrow"/>
                <a:cs typeface="Arial Narrow"/>
              </a:rPr>
              <a:t>pay fixed debts, payroll, accounts payable, etc.</a:t>
            </a:r>
          </a:p>
        </p:txBody>
      </p:sp>
      <p:sp>
        <p:nvSpPr>
          <p:cNvPr id="9" name="Slide Number Placeholder 1">
            <a:extLst>
              <a:ext uri="{FF2B5EF4-FFF2-40B4-BE49-F238E27FC236}">
                <a16:creationId xmlns:a16="http://schemas.microsoft.com/office/drawing/2014/main" id="{24C24A1B-0524-E440-AEBC-35D8D9C41270}"/>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16</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83145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DDF5-0541-4361-A955-77C903E215D2}"/>
              </a:ext>
            </a:extLst>
          </p:cNvPr>
          <p:cNvSpPr>
            <a:spLocks noGrp="1"/>
          </p:cNvSpPr>
          <p:nvPr>
            <p:ph type="title"/>
          </p:nvPr>
        </p:nvSpPr>
        <p:spPr>
          <a:prstGeom prst="rect">
            <a:avLst/>
          </a:prstGeom>
        </p:spPr>
        <p:txBody>
          <a:bodyPr/>
          <a:lstStyle/>
          <a:p>
            <a:r>
              <a:rPr lang="en-US" dirty="0"/>
              <a:t>Community Disaster Loan (CDL) Program</a:t>
            </a:r>
          </a:p>
        </p:txBody>
      </p:sp>
      <p:sp>
        <p:nvSpPr>
          <p:cNvPr id="6" name="Content Placeholder 2">
            <a:extLst>
              <a:ext uri="{FF2B5EF4-FFF2-40B4-BE49-F238E27FC236}">
                <a16:creationId xmlns:a16="http://schemas.microsoft.com/office/drawing/2014/main" id="{E266DE45-8F4E-4AE6-980E-B392AF9F7C62}"/>
              </a:ext>
            </a:extLst>
          </p:cNvPr>
          <p:cNvSpPr txBox="1">
            <a:spLocks/>
          </p:cNvSpPr>
          <p:nvPr/>
        </p:nvSpPr>
        <p:spPr>
          <a:xfrm>
            <a:off x="1579030" y="4670666"/>
            <a:ext cx="5583770" cy="1457871"/>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200">
                <a:solidFill>
                  <a:schemeClr val="tx1"/>
                </a:solidFill>
                <a:latin typeface="Arial Narrow"/>
                <a:ea typeface="+mn-ea"/>
                <a:cs typeface="Arial Narrow"/>
              </a:defRPr>
            </a:lvl1pPr>
            <a:lvl2pPr marL="742950" indent="-285750" algn="l" rtl="0" eaLnBrk="0" fontAlgn="base" hangingPunct="0">
              <a:spcBef>
                <a:spcPct val="20000"/>
              </a:spcBef>
              <a:spcAft>
                <a:spcPct val="0"/>
              </a:spcAft>
              <a:buClrTx/>
              <a:buSzPct val="115000"/>
              <a:buFont typeface="Wingdings" pitchFamily="2" charset="2"/>
              <a:buChar char=""/>
              <a:defRPr>
                <a:solidFill>
                  <a:schemeClr val="tx1">
                    <a:lumMod val="75000"/>
                    <a:lumOff val="25000"/>
                  </a:schemeClr>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11113" indent="0">
              <a:spcBef>
                <a:spcPts val="0"/>
              </a:spcBef>
              <a:spcAft>
                <a:spcPts val="600"/>
              </a:spcAft>
              <a:buNone/>
            </a:pPr>
            <a:endParaRPr lang="en-US" sz="1400" kern="0" dirty="0">
              <a:solidFill>
                <a:srgbClr val="D61633"/>
              </a:solidFill>
            </a:endParaRPr>
          </a:p>
        </p:txBody>
      </p:sp>
      <p:sp>
        <p:nvSpPr>
          <p:cNvPr id="11" name="Content Placeholder 2">
            <a:extLst>
              <a:ext uri="{FF2B5EF4-FFF2-40B4-BE49-F238E27FC236}">
                <a16:creationId xmlns:a16="http://schemas.microsoft.com/office/drawing/2014/main" id="{46CE35C1-C0E4-634C-995C-8A70CF65085D}"/>
              </a:ext>
            </a:extLst>
          </p:cNvPr>
          <p:cNvSpPr>
            <a:spLocks noGrp="1"/>
          </p:cNvSpPr>
          <p:nvPr>
            <p:ph idx="1"/>
          </p:nvPr>
        </p:nvSpPr>
        <p:spPr>
          <a:xfrm>
            <a:off x="402337" y="1600201"/>
            <a:ext cx="8339328" cy="2743200"/>
          </a:xfrm>
          <a:prstGeom prst="rect">
            <a:avLst/>
          </a:prstGeom>
        </p:spPr>
        <p:txBody>
          <a:bodyPr/>
          <a:lstStyle/>
          <a:p>
            <a:pPr marL="0" indent="0">
              <a:lnSpc>
                <a:spcPct val="112000"/>
              </a:lnSpc>
              <a:spcBef>
                <a:spcPts val="1200"/>
              </a:spcBef>
              <a:spcAft>
                <a:spcPts val="600"/>
              </a:spcAft>
              <a:buNone/>
            </a:pPr>
            <a:r>
              <a:rPr lang="en-US" dirty="0"/>
              <a:t>Provides operational funding to help local governments that have actual or anticipated loss in revenue and cash flow challenges as a result of COVID-19. </a:t>
            </a:r>
          </a:p>
          <a:p>
            <a:pPr marL="468313" lvl="0" indent="-331788">
              <a:lnSpc>
                <a:spcPct val="112000"/>
              </a:lnSpc>
              <a:spcBef>
                <a:spcPts val="600"/>
              </a:spcBef>
              <a:spcAft>
                <a:spcPts val="600"/>
              </a:spcAft>
            </a:pPr>
            <a:r>
              <a:rPr lang="en-US" dirty="0"/>
              <a:t>Allows local governments to receive a low interest loan, up to $5M to bridge funding gap in times of need</a:t>
            </a:r>
          </a:p>
          <a:p>
            <a:pPr marL="468313" lvl="0" indent="-331788">
              <a:lnSpc>
                <a:spcPct val="112000"/>
              </a:lnSpc>
              <a:spcBef>
                <a:spcPts val="600"/>
              </a:spcBef>
              <a:spcAft>
                <a:spcPts val="600"/>
              </a:spcAft>
            </a:pPr>
            <a:r>
              <a:rPr lang="en-US" dirty="0"/>
              <a:t>Loans typically five-year terms, up to 10 years with time extension </a:t>
            </a:r>
          </a:p>
          <a:p>
            <a:pPr marL="468313" lvl="0" indent="-331788">
              <a:lnSpc>
                <a:spcPct val="112000"/>
              </a:lnSpc>
              <a:spcBef>
                <a:spcPts val="600"/>
              </a:spcBef>
              <a:spcAft>
                <a:spcPts val="600"/>
              </a:spcAft>
            </a:pPr>
            <a:r>
              <a:rPr lang="en-US" dirty="0"/>
              <a:t>Loans can be forgiven in certain circumstances</a:t>
            </a:r>
          </a:p>
        </p:txBody>
      </p:sp>
      <p:sp>
        <p:nvSpPr>
          <p:cNvPr id="12" name="Content Placeholder 2">
            <a:extLst>
              <a:ext uri="{FF2B5EF4-FFF2-40B4-BE49-F238E27FC236}">
                <a16:creationId xmlns:a16="http://schemas.microsoft.com/office/drawing/2014/main" id="{76DDB03F-05EB-9E48-AA59-3E8441B60CBA}"/>
              </a:ext>
            </a:extLst>
          </p:cNvPr>
          <p:cNvSpPr txBox="1">
            <a:spLocks/>
          </p:cNvSpPr>
          <p:nvPr/>
        </p:nvSpPr>
        <p:spPr>
          <a:xfrm>
            <a:off x="1752600" y="4562062"/>
            <a:ext cx="6760463" cy="1076738"/>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2000"/>
              </a:lnSpc>
              <a:spcBef>
                <a:spcPts val="0"/>
              </a:spcBef>
              <a:spcAft>
                <a:spcPts val="600"/>
              </a:spcAft>
              <a:buNone/>
            </a:pPr>
            <a:r>
              <a:rPr lang="en-US" b="1" kern="0" spc="60" dirty="0">
                <a:solidFill>
                  <a:srgbClr val="CC1531"/>
                </a:solidFill>
              </a:rPr>
              <a:t>Important Note</a:t>
            </a:r>
            <a:r>
              <a:rPr lang="en-US" b="1" kern="0" spc="60" dirty="0"/>
              <a:t>:</a:t>
            </a:r>
          </a:p>
          <a:p>
            <a:pPr marL="0" indent="0">
              <a:lnSpc>
                <a:spcPct val="112000"/>
              </a:lnSpc>
              <a:spcBef>
                <a:spcPts val="0"/>
              </a:spcBef>
              <a:spcAft>
                <a:spcPts val="0"/>
              </a:spcAft>
              <a:buNone/>
            </a:pPr>
            <a:r>
              <a:rPr lang="en-US" kern="0" dirty="0"/>
              <a:t>As of today (March 31, 2020) the Community Disaster Loan Program has not been activated for COVID-19 response efforts. </a:t>
            </a:r>
          </a:p>
        </p:txBody>
      </p:sp>
      <p:sp>
        <p:nvSpPr>
          <p:cNvPr id="15" name="Slide Number Placeholder 1">
            <a:extLst>
              <a:ext uri="{FF2B5EF4-FFF2-40B4-BE49-F238E27FC236}">
                <a16:creationId xmlns:a16="http://schemas.microsoft.com/office/drawing/2014/main" id="{C0E7E279-4E4D-8248-A56C-B587AB6F58ED}"/>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17</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pic>
        <p:nvPicPr>
          <p:cNvPr id="14" name="Graphic 13">
            <a:extLst>
              <a:ext uri="{FF2B5EF4-FFF2-40B4-BE49-F238E27FC236}">
                <a16:creationId xmlns:a16="http://schemas.microsoft.com/office/drawing/2014/main" id="{2BA05F1A-33D5-1F41-B103-B9AA302EDD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8767" y="4452005"/>
            <a:ext cx="1528836" cy="1528836"/>
          </a:xfrm>
          <a:prstGeom prst="rect">
            <a:avLst/>
          </a:prstGeom>
        </p:spPr>
      </p:pic>
    </p:spTree>
    <p:extLst>
      <p:ext uri="{BB962C8B-B14F-4D97-AF65-F5344CB8AC3E}">
        <p14:creationId xmlns:p14="http://schemas.microsoft.com/office/powerpoint/2010/main" val="3955858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F44614-068C-4C4C-9347-CB5C255910BE}"/>
              </a:ext>
            </a:extLst>
          </p:cNvPr>
          <p:cNvPicPr>
            <a:picLocks noChangeAspect="1"/>
          </p:cNvPicPr>
          <p:nvPr/>
        </p:nvPicPr>
        <p:blipFill rotWithShape="1">
          <a:blip r:embed="rId2">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8" name="Picture 7">
            <a:extLst>
              <a:ext uri="{FF2B5EF4-FFF2-40B4-BE49-F238E27FC236}">
                <a16:creationId xmlns:a16="http://schemas.microsoft.com/office/drawing/2014/main" id="{45DECD92-40E6-6642-BCB5-94EBE81E8C70}"/>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6250" r="8750"/>
          <a:stretch/>
        </p:blipFill>
        <p:spPr>
          <a:xfrm>
            <a:off x="50354" y="39491"/>
            <a:ext cx="9144000" cy="6850594"/>
          </a:xfrm>
          <a:prstGeom prst="rect">
            <a:avLst/>
          </a:prstGeom>
        </p:spPr>
      </p:pic>
      <p:sp>
        <p:nvSpPr>
          <p:cNvPr id="5" name="Rectangle 4">
            <a:extLst>
              <a:ext uri="{FF2B5EF4-FFF2-40B4-BE49-F238E27FC236}">
                <a16:creationId xmlns:a16="http://schemas.microsoft.com/office/drawing/2014/main" id="{C12AE48A-6BCE-7F4E-BF8B-FCE532697844}"/>
              </a:ext>
            </a:extLst>
          </p:cNvPr>
          <p:cNvSpPr txBox="1">
            <a:spLocks noChangeArrowheads="1"/>
          </p:cNvSpPr>
          <p:nvPr/>
        </p:nvSpPr>
        <p:spPr>
          <a:xfrm>
            <a:off x="262890" y="1894646"/>
            <a:ext cx="8271510" cy="4328493"/>
          </a:xfrm>
          <a:prstGeom prst="rect">
            <a:avLst/>
          </a:prstGeom>
          <a:effectLst>
            <a:outerShdw blurRad="127000" dist="38100" dir="5400000" algn="t" rotWithShape="0">
              <a:prstClr val="black">
                <a:alpha val="20000"/>
              </a:prstClr>
            </a:outerShdw>
          </a:effectLst>
        </p:spPr>
        <p:txBody>
          <a:bodyPr wrap="square"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algn="r" eaLnBrk="1" hangingPunct="1">
              <a:lnSpc>
                <a:spcPct val="112000"/>
              </a:lnSpc>
              <a:spcAft>
                <a:spcPts val="1200"/>
              </a:spcAft>
            </a:pPr>
            <a:r>
              <a:rPr lang="en-US" sz="2800" dirty="0">
                <a:solidFill>
                  <a:schemeClr val="bg1">
                    <a:alpha val="50000"/>
                  </a:schemeClr>
                </a:solidFill>
                <a:latin typeface="Arial Narrow"/>
                <a:cs typeface="Arial Narrow"/>
              </a:rPr>
              <a:t>Training Overview</a:t>
            </a:r>
          </a:p>
          <a:p>
            <a:pPr algn="r" eaLnBrk="1" hangingPunct="1">
              <a:lnSpc>
                <a:spcPct val="112000"/>
              </a:lnSpc>
              <a:spcAft>
                <a:spcPts val="1200"/>
              </a:spcAft>
            </a:pPr>
            <a:r>
              <a:rPr lang="en-US" sz="2800" dirty="0">
                <a:solidFill>
                  <a:schemeClr val="bg1">
                    <a:alpha val="50000"/>
                  </a:schemeClr>
                </a:solidFill>
                <a:latin typeface="Arial Narrow"/>
                <a:cs typeface="Arial Narrow"/>
              </a:rPr>
              <a:t>COVID-19 Response Federal Funding</a:t>
            </a:r>
          </a:p>
          <a:p>
            <a:pPr lvl="2" algn="r" eaLnBrk="1" hangingPunct="1">
              <a:lnSpc>
                <a:spcPct val="112000"/>
              </a:lnSpc>
              <a:spcAft>
                <a:spcPts val="1200"/>
              </a:spcAft>
            </a:pPr>
            <a:r>
              <a:rPr lang="en-US" sz="4000" b="1" dirty="0">
                <a:latin typeface="Arial Narrow"/>
                <a:cs typeface="Arial Narrow"/>
              </a:rPr>
              <a:t>FEMA PA Program Spotlight</a:t>
            </a:r>
          </a:p>
          <a:p>
            <a:pPr algn="r" eaLnBrk="1" hangingPunct="1">
              <a:lnSpc>
                <a:spcPct val="112000"/>
              </a:lnSpc>
              <a:spcAft>
                <a:spcPts val="1200"/>
              </a:spcAft>
            </a:pPr>
            <a:r>
              <a:rPr lang="en-US" sz="2800" dirty="0">
                <a:solidFill>
                  <a:schemeClr val="bg1">
                    <a:alpha val="50000"/>
                  </a:schemeClr>
                </a:solidFill>
                <a:latin typeface="Arial Narrow"/>
                <a:cs typeface="Arial Narrow"/>
              </a:rPr>
              <a:t>Step-by-Step PA Program Delivery</a:t>
            </a:r>
          </a:p>
          <a:p>
            <a:pPr eaLnBrk="1" hangingPunct="1">
              <a:lnSpc>
                <a:spcPct val="80000"/>
              </a:lnSpc>
              <a:spcAft>
                <a:spcPts val="1200"/>
              </a:spcAft>
            </a:pPr>
            <a:endParaRPr lang="en-US" sz="5400" b="1" dirty="0">
              <a:latin typeface="Arial Narrow"/>
              <a:cs typeface="Arial Narrow"/>
            </a:endParaRPr>
          </a:p>
        </p:txBody>
      </p:sp>
      <p:sp>
        <p:nvSpPr>
          <p:cNvPr id="9" name="Slide Number Placeholder 1">
            <a:extLst>
              <a:ext uri="{FF2B5EF4-FFF2-40B4-BE49-F238E27FC236}">
                <a16:creationId xmlns:a16="http://schemas.microsoft.com/office/drawing/2014/main" id="{3E050E84-3F54-144C-89B7-CCD4F91F26C1}"/>
              </a:ext>
            </a:extLst>
          </p:cNvPr>
          <p:cNvSpPr txBox="1">
            <a:spLocks/>
          </p:cNvSpPr>
          <p:nvPr/>
        </p:nvSpPr>
        <p:spPr>
          <a:xfrm>
            <a:off x="4145281"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bg1"/>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bg1"/>
                </a:solidFill>
                <a:latin typeface="Arial Narrow" panose="020B0604020202020204" pitchFamily="34" charset="0"/>
                <a:cs typeface="Arial Narrow" panose="020B0604020202020204" pitchFamily="34" charset="0"/>
              </a:rPr>
              <a:pPr algn="r"/>
              <a:t>18</a:t>
            </a:fld>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3101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92AE8CFD-B71E-8B43-A946-4AECA7D9E9A1}"/>
              </a:ext>
            </a:extLst>
          </p:cNvPr>
          <p:cNvSpPr txBox="1">
            <a:spLocks/>
          </p:cNvSpPr>
          <p:nvPr/>
        </p:nvSpPr>
        <p:spPr>
          <a:xfrm>
            <a:off x="4535424" y="6316345"/>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a:t>
            </a:r>
            <a:r>
              <a:rPr lang="en-US" sz="1000" dirty="0">
                <a:solidFill>
                  <a:schemeClr val="tx1">
                    <a:lumMod val="50000"/>
                    <a:lumOff val="50000"/>
                  </a:schemeClr>
                </a:solidFill>
                <a:latin typeface="Arial Narrow" panose="020B0604020202020204" pitchFamily="34" charset="0"/>
                <a:cs typeface="Arial Narrow" panose="020B0604020202020204" pitchFamily="34" charset="0"/>
              </a:rPr>
              <a:t>|         </a:t>
            </a:r>
            <a:fld id="{18FD47A2-EF8B-0240-AD90-9B51A2DFE8C1}" type="slidenum">
              <a:rPr lang="en-US" sz="1000">
                <a:solidFill>
                  <a:schemeClr val="tx1">
                    <a:lumMod val="50000"/>
                    <a:lumOff val="50000"/>
                  </a:schemeClr>
                </a:solidFill>
                <a:latin typeface="Arial Narrow" panose="020B0604020202020204" pitchFamily="34" charset="0"/>
                <a:cs typeface="Arial Narrow" panose="020B0604020202020204" pitchFamily="34" charset="0"/>
              </a:rPr>
              <a:pPr algn="r"/>
              <a:t>19</a:t>
            </a:fld>
            <a:endParaRPr lang="en-US" sz="1000" dirty="0">
              <a:solidFill>
                <a:schemeClr val="tx1">
                  <a:lumMod val="50000"/>
                  <a:lumOff val="50000"/>
                </a:schemeClr>
              </a:solidFill>
              <a:latin typeface="Arial Narrow" panose="020B0604020202020204" pitchFamily="34" charset="0"/>
              <a:cs typeface="Arial Narrow" panose="020B0604020202020204" pitchFamily="34" charset="0"/>
            </a:endParaRPr>
          </a:p>
        </p:txBody>
      </p:sp>
      <p:sp>
        <p:nvSpPr>
          <p:cNvPr id="7" name="Title 2">
            <a:extLst>
              <a:ext uri="{FF2B5EF4-FFF2-40B4-BE49-F238E27FC236}">
                <a16:creationId xmlns:a16="http://schemas.microsoft.com/office/drawing/2014/main" id="{9ACF08AD-6A43-FA43-8B02-967C703C11D3}"/>
              </a:ext>
            </a:extLst>
          </p:cNvPr>
          <p:cNvSpPr txBox="1">
            <a:spLocks/>
          </p:cNvSpPr>
          <p:nvPr/>
        </p:nvSpPr>
        <p:spPr>
          <a:xfrm>
            <a:off x="402336" y="306336"/>
            <a:ext cx="8339328" cy="586728"/>
          </a:xfrm>
          <a:prstGeom prst="rect">
            <a:avLst/>
          </a:prstGeom>
        </p:spPr>
        <p:txBody>
          <a:bodyPr/>
          <a:lstStyle>
            <a:lvl1pPr algn="l" rtl="0" eaLnBrk="0" fontAlgn="base" hangingPunct="0">
              <a:spcBef>
                <a:spcPct val="0"/>
              </a:spcBef>
              <a:spcAft>
                <a:spcPct val="0"/>
              </a:spcAft>
              <a:defRPr sz="2800" b="1" i="0">
                <a:solidFill>
                  <a:srgbClr val="333333"/>
                </a:solidFill>
                <a:latin typeface="Arial Narrow"/>
                <a:ea typeface="+mj-ea"/>
                <a:cs typeface="Arial Narrow"/>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a:spcBef>
                <a:spcPts val="600"/>
              </a:spcBef>
              <a:spcAft>
                <a:spcPts val="1200"/>
              </a:spcAft>
            </a:pPr>
            <a:br>
              <a:rPr lang="en-US" kern="0" dirty="0"/>
            </a:br>
            <a:r>
              <a:rPr lang="en-US" dirty="0">
                <a:latin typeface="Arial Narrow" panose="020B0606020202030204" pitchFamily="34" charset="0"/>
              </a:rPr>
              <a:t>FEMA PA for COVID-19 Response</a:t>
            </a:r>
          </a:p>
        </p:txBody>
      </p:sp>
      <p:sp>
        <p:nvSpPr>
          <p:cNvPr id="9" name="Content Placeholder 9">
            <a:extLst>
              <a:ext uri="{FF2B5EF4-FFF2-40B4-BE49-F238E27FC236}">
                <a16:creationId xmlns:a16="http://schemas.microsoft.com/office/drawing/2014/main" id="{06F60EE4-7844-5548-A9C1-5E62690C20CB}"/>
              </a:ext>
            </a:extLst>
          </p:cNvPr>
          <p:cNvSpPr txBox="1">
            <a:spLocks/>
          </p:cNvSpPr>
          <p:nvPr/>
        </p:nvSpPr>
        <p:spPr>
          <a:xfrm>
            <a:off x="402335" y="1502700"/>
            <a:ext cx="8522207" cy="4700470"/>
          </a:xfrm>
          <a:prstGeom prst="rect">
            <a:avLst/>
          </a:prstGeom>
        </p:spPr>
        <p:txBody>
          <a:bodyPr/>
          <a:lstStyle>
            <a:lvl1pPr marL="342900" indent="-342900" algn="l" rtl="0" eaLnBrk="0" fontAlgn="base" hangingPunct="0">
              <a:spcBef>
                <a:spcPct val="20000"/>
              </a:spcBef>
              <a:spcAft>
                <a:spcPct val="0"/>
              </a:spcAft>
              <a:buSzPct val="85000"/>
              <a:buFont typeface="Wingdings 2" pitchFamily="18"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SzPct val="115000"/>
              <a:buFont typeface="Wingdings" pitchFamily="2" charset="2"/>
              <a:buChar char=""/>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641350" indent="0">
              <a:lnSpc>
                <a:spcPct val="112000"/>
              </a:lnSpc>
              <a:spcBef>
                <a:spcPts val="0"/>
              </a:spcBef>
              <a:spcAft>
                <a:spcPts val="1200"/>
              </a:spcAft>
              <a:buNone/>
            </a:pPr>
            <a:r>
              <a:rPr lang="en-US" sz="2000" b="1" kern="0" dirty="0">
                <a:solidFill>
                  <a:srgbClr val="E31836"/>
                </a:solidFill>
                <a:latin typeface="Arial Narrow" panose="020B0606020202030204" pitchFamily="34" charset="0"/>
              </a:rPr>
              <a:t>Unprecedented, Policies and Procedures are Constantly Evolving</a:t>
            </a:r>
          </a:p>
          <a:p>
            <a:pPr lvl="0">
              <a:lnSpc>
                <a:spcPct val="112000"/>
              </a:lnSpc>
              <a:spcBef>
                <a:spcPts val="0"/>
              </a:spcBef>
              <a:spcAft>
                <a:spcPts val="600"/>
              </a:spcAft>
              <a:buClr>
                <a:srgbClr val="E31836"/>
              </a:buClr>
            </a:pPr>
            <a:r>
              <a:rPr lang="en-US" sz="1800" dirty="0">
                <a:solidFill>
                  <a:srgbClr val="333333"/>
                </a:solidFill>
                <a:latin typeface="Arial Narrow"/>
                <a:cs typeface="Arial Narrow"/>
              </a:rPr>
              <a:t>Historical processes and procedures for the PA program are being changed </a:t>
            </a:r>
          </a:p>
          <a:p>
            <a:pPr lvl="0">
              <a:lnSpc>
                <a:spcPct val="112000"/>
              </a:lnSpc>
              <a:spcBef>
                <a:spcPts val="0"/>
              </a:spcBef>
              <a:spcAft>
                <a:spcPts val="600"/>
              </a:spcAft>
              <a:buClr>
                <a:srgbClr val="E31836"/>
              </a:buClr>
            </a:pPr>
            <a:r>
              <a:rPr lang="en-US" sz="1800" dirty="0">
                <a:solidFill>
                  <a:srgbClr val="333333"/>
                </a:solidFill>
                <a:latin typeface="Arial Narrow"/>
                <a:cs typeface="Arial Narrow"/>
              </a:rPr>
              <a:t>FEMA is pushing more responsibility downward to YOU, the Applicant</a:t>
            </a:r>
          </a:p>
          <a:p>
            <a:pPr lvl="1">
              <a:lnSpc>
                <a:spcPct val="112000"/>
              </a:lnSpc>
              <a:spcBef>
                <a:spcPts val="0"/>
              </a:spcBef>
              <a:spcAft>
                <a:spcPts val="600"/>
              </a:spcAft>
              <a:buClr>
                <a:srgbClr val="E31836"/>
              </a:buClr>
              <a:buSzPct val="65000"/>
              <a:buFont typeface=".Lucida Grande UI Regular"/>
              <a:buChar char="◇"/>
            </a:pPr>
            <a:r>
              <a:rPr lang="en-US" sz="1800" dirty="0">
                <a:solidFill>
                  <a:srgbClr val="333333"/>
                </a:solidFill>
                <a:latin typeface="Arial Narrow"/>
                <a:cs typeface="Arial Narrow"/>
              </a:rPr>
              <a:t>Less support from the State and FEMA than typical</a:t>
            </a:r>
          </a:p>
          <a:p>
            <a:pPr lvl="1">
              <a:lnSpc>
                <a:spcPct val="112000"/>
              </a:lnSpc>
              <a:spcBef>
                <a:spcPts val="0"/>
              </a:spcBef>
              <a:spcAft>
                <a:spcPts val="2400"/>
              </a:spcAft>
              <a:buClr>
                <a:srgbClr val="E31836"/>
              </a:buClr>
              <a:buSzPct val="65000"/>
              <a:buFont typeface=".Lucida Grande UI Regular"/>
              <a:buChar char="◇"/>
            </a:pPr>
            <a:r>
              <a:rPr lang="en-US" sz="1800" dirty="0">
                <a:solidFill>
                  <a:srgbClr val="333333"/>
                </a:solidFill>
                <a:latin typeface="Arial Narrow"/>
                <a:cs typeface="Arial Narrow"/>
              </a:rPr>
              <a:t>Can be beneficial if proactively and strategically managed</a:t>
            </a:r>
          </a:p>
          <a:p>
            <a:pPr marL="641350" indent="0">
              <a:lnSpc>
                <a:spcPct val="112000"/>
              </a:lnSpc>
              <a:spcBef>
                <a:spcPts val="0"/>
              </a:spcBef>
              <a:spcAft>
                <a:spcPts val="1200"/>
              </a:spcAft>
              <a:buNone/>
            </a:pPr>
            <a:r>
              <a:rPr lang="en-US" sz="2000" b="1" kern="0" dirty="0">
                <a:solidFill>
                  <a:srgbClr val="E31836"/>
                </a:solidFill>
                <a:latin typeface="Arial Narrow" panose="020B0606020202030204" pitchFamily="34" charset="0"/>
              </a:rPr>
              <a:t>Category B Emergency Protective Measures</a:t>
            </a:r>
          </a:p>
          <a:p>
            <a:pPr lvl="0">
              <a:lnSpc>
                <a:spcPct val="112000"/>
              </a:lnSpc>
              <a:spcBef>
                <a:spcPts val="0"/>
              </a:spcBef>
              <a:spcAft>
                <a:spcPts val="600"/>
              </a:spcAft>
              <a:buClr>
                <a:srgbClr val="E31836"/>
              </a:buClr>
            </a:pPr>
            <a:r>
              <a:rPr lang="en-US" sz="1800" dirty="0">
                <a:solidFill>
                  <a:srgbClr val="333333"/>
                </a:solidFill>
                <a:latin typeface="Arial Narrow"/>
                <a:cs typeface="Arial Narrow"/>
              </a:rPr>
              <a:t>Emergency protective measures conducted before, during, and after an incident are eligible if the measures:</a:t>
            </a:r>
          </a:p>
          <a:p>
            <a:pPr lvl="1">
              <a:lnSpc>
                <a:spcPct val="112000"/>
              </a:lnSpc>
              <a:spcBef>
                <a:spcPts val="0"/>
              </a:spcBef>
              <a:spcAft>
                <a:spcPts val="600"/>
              </a:spcAft>
              <a:buClr>
                <a:srgbClr val="E31836"/>
              </a:buClr>
              <a:buSzPct val="65000"/>
              <a:buFont typeface=".Lucida Grande UI Regular"/>
              <a:buChar char="◇"/>
            </a:pPr>
            <a:r>
              <a:rPr lang="en-US" sz="1800" dirty="0">
                <a:solidFill>
                  <a:srgbClr val="333333"/>
                </a:solidFill>
                <a:latin typeface="Arial Narrow"/>
                <a:cs typeface="Arial Narrow"/>
              </a:rPr>
              <a:t>Eliminate or lessen immediate threats to lives, public health, or safety</a:t>
            </a:r>
          </a:p>
          <a:p>
            <a:pPr>
              <a:lnSpc>
                <a:spcPct val="112000"/>
              </a:lnSpc>
              <a:spcBef>
                <a:spcPts val="0"/>
              </a:spcBef>
              <a:spcAft>
                <a:spcPts val="300"/>
              </a:spcAft>
              <a:buClr>
                <a:srgbClr val="E31836"/>
              </a:buClr>
            </a:pPr>
            <a:r>
              <a:rPr lang="en-US" sz="1800" dirty="0">
                <a:solidFill>
                  <a:srgbClr val="333333"/>
                </a:solidFill>
                <a:latin typeface="Arial Narrow" panose="020B0606020202030204" pitchFamily="34" charset="0"/>
                <a:cs typeface="Arial Narrow"/>
              </a:rPr>
              <a:t>Currently, 75% Federal Cost Share, 25% Non-Federal Cost Share</a:t>
            </a:r>
          </a:p>
        </p:txBody>
      </p:sp>
      <p:pic>
        <p:nvPicPr>
          <p:cNvPr id="3" name="Picture 2">
            <a:extLst>
              <a:ext uri="{FF2B5EF4-FFF2-40B4-BE49-F238E27FC236}">
                <a16:creationId xmlns:a16="http://schemas.microsoft.com/office/drawing/2014/main" id="{11CDB8AD-4197-AC4A-A80A-F4935CC40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640" y="1391821"/>
            <a:ext cx="543495" cy="586728"/>
          </a:xfrm>
          <a:prstGeom prst="rect">
            <a:avLst/>
          </a:prstGeom>
        </p:spPr>
      </p:pic>
      <p:pic>
        <p:nvPicPr>
          <p:cNvPr id="8" name="Picture 7">
            <a:extLst>
              <a:ext uri="{FF2B5EF4-FFF2-40B4-BE49-F238E27FC236}">
                <a16:creationId xmlns:a16="http://schemas.microsoft.com/office/drawing/2014/main" id="{CEB0F1C2-B711-9F42-BCA4-07FF828C15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6640" y="3664373"/>
            <a:ext cx="543495" cy="586727"/>
          </a:xfrm>
          <a:prstGeom prst="rect">
            <a:avLst/>
          </a:prstGeom>
        </p:spPr>
      </p:pic>
    </p:spTree>
    <p:extLst>
      <p:ext uri="{BB962C8B-B14F-4D97-AF65-F5344CB8AC3E}">
        <p14:creationId xmlns:p14="http://schemas.microsoft.com/office/powerpoint/2010/main" val="490233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9971C2-B838-5E4A-BEBA-99ED884989A6}"/>
              </a:ext>
            </a:extLst>
          </p:cNvPr>
          <p:cNvPicPr>
            <a:picLocks noChangeAspect="1"/>
          </p:cNvPicPr>
          <p:nvPr/>
        </p:nvPicPr>
        <p:blipFill rotWithShape="1">
          <a:blip r:embed="rId2">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9" name="Picture 8">
            <a:extLst>
              <a:ext uri="{FF2B5EF4-FFF2-40B4-BE49-F238E27FC236}">
                <a16:creationId xmlns:a16="http://schemas.microsoft.com/office/drawing/2014/main" id="{37719C48-261A-A146-BF11-46BBDE1CA40C}"/>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6250" r="8750"/>
          <a:stretch/>
        </p:blipFill>
        <p:spPr>
          <a:xfrm>
            <a:off x="0" y="-1"/>
            <a:ext cx="9144000" cy="6850594"/>
          </a:xfrm>
          <a:prstGeom prst="rect">
            <a:avLst/>
          </a:prstGeom>
        </p:spPr>
      </p:pic>
      <p:sp>
        <p:nvSpPr>
          <p:cNvPr id="13" name="Rectangle 4">
            <a:extLst>
              <a:ext uri="{FF2B5EF4-FFF2-40B4-BE49-F238E27FC236}">
                <a16:creationId xmlns:a16="http://schemas.microsoft.com/office/drawing/2014/main" id="{723A7030-9582-F041-AACF-63D449A69097}"/>
              </a:ext>
            </a:extLst>
          </p:cNvPr>
          <p:cNvSpPr txBox="1">
            <a:spLocks noChangeArrowheads="1"/>
          </p:cNvSpPr>
          <p:nvPr/>
        </p:nvSpPr>
        <p:spPr>
          <a:xfrm>
            <a:off x="694264" y="1845659"/>
            <a:ext cx="5236926" cy="1575816"/>
          </a:xfrm>
          <a:prstGeom prst="rect">
            <a:avLst/>
          </a:prstGeom>
          <a:effectLst>
            <a:outerShdw blurRad="127000" dist="38100" dir="5400000" algn="t" rotWithShape="0">
              <a:prstClr val="black">
                <a:alpha val="20000"/>
              </a:prstClr>
            </a:outerShdw>
          </a:effectLst>
        </p:spPr>
        <p:txBody>
          <a:bodyPr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eaLnBrk="1" hangingPunct="1">
              <a:lnSpc>
                <a:spcPct val="80000"/>
              </a:lnSpc>
              <a:spcAft>
                <a:spcPts val="1200"/>
              </a:spcAft>
            </a:pPr>
            <a:r>
              <a:rPr lang="en-US" sz="5400" b="1" dirty="0">
                <a:latin typeface="Arial Narrow"/>
                <a:cs typeface="Arial Narrow"/>
              </a:rPr>
              <a:t>Introduction</a:t>
            </a:r>
          </a:p>
        </p:txBody>
      </p:sp>
      <p:sp>
        <p:nvSpPr>
          <p:cNvPr id="17" name="Slide Number Placeholder 1">
            <a:extLst>
              <a:ext uri="{FF2B5EF4-FFF2-40B4-BE49-F238E27FC236}">
                <a16:creationId xmlns:a16="http://schemas.microsoft.com/office/drawing/2014/main" id="{52D515CF-C5E8-C34A-85B4-B470048F9C2C}"/>
              </a:ext>
            </a:extLst>
          </p:cNvPr>
          <p:cNvSpPr txBox="1">
            <a:spLocks/>
          </p:cNvSpPr>
          <p:nvPr/>
        </p:nvSpPr>
        <p:spPr>
          <a:xfrm>
            <a:off x="4145281"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bg1"/>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bg1"/>
                </a:solidFill>
                <a:latin typeface="Arial Narrow" panose="020B0604020202020204" pitchFamily="34" charset="0"/>
                <a:cs typeface="Arial Narrow" panose="020B0604020202020204" pitchFamily="34" charset="0"/>
              </a:rPr>
              <a:pPr algn="r"/>
              <a:t>2</a:t>
            </a:fld>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67476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26BA6A8-CE84-B743-A980-BD02A2D00BAA}"/>
              </a:ext>
            </a:extLst>
          </p:cNvPr>
          <p:cNvGrpSpPr/>
          <p:nvPr/>
        </p:nvGrpSpPr>
        <p:grpSpPr>
          <a:xfrm>
            <a:off x="1013794" y="1746048"/>
            <a:ext cx="7607014" cy="3899378"/>
            <a:chOff x="402333" y="1746048"/>
            <a:chExt cx="6343036" cy="3899378"/>
          </a:xfrm>
          <a:effectLst/>
        </p:grpSpPr>
        <p:sp>
          <p:nvSpPr>
            <p:cNvPr id="46" name="Rectangle 45">
              <a:extLst>
                <a:ext uri="{FF2B5EF4-FFF2-40B4-BE49-F238E27FC236}">
                  <a16:creationId xmlns:a16="http://schemas.microsoft.com/office/drawing/2014/main" id="{DC9B3376-1520-204A-ADF0-CBC57FF64412}"/>
                </a:ext>
              </a:extLst>
            </p:cNvPr>
            <p:cNvSpPr/>
            <p:nvPr/>
          </p:nvSpPr>
          <p:spPr bwMode="auto">
            <a:xfrm>
              <a:off x="402333" y="4662567"/>
              <a:ext cx="6343036" cy="982859"/>
            </a:xfrm>
            <a:custGeom>
              <a:avLst/>
              <a:gdLst>
                <a:gd name="connsiteX0" fmla="*/ 0 w 8339328"/>
                <a:gd name="connsiteY0" fmla="*/ 0 h 777921"/>
                <a:gd name="connsiteX1" fmla="*/ 8339328 w 8339328"/>
                <a:gd name="connsiteY1" fmla="*/ 0 h 777921"/>
                <a:gd name="connsiteX2" fmla="*/ 8339328 w 8339328"/>
                <a:gd name="connsiteY2" fmla="*/ 777921 h 777921"/>
                <a:gd name="connsiteX3" fmla="*/ 0 w 8339328"/>
                <a:gd name="connsiteY3" fmla="*/ 777921 h 777921"/>
                <a:gd name="connsiteX4" fmla="*/ 0 w 8339328"/>
                <a:gd name="connsiteY4" fmla="*/ 0 h 777921"/>
                <a:gd name="connsiteX0" fmla="*/ 0 w 8339328"/>
                <a:gd name="connsiteY0" fmla="*/ 0 h 777921"/>
                <a:gd name="connsiteX1" fmla="*/ 6654907 w 8339328"/>
                <a:gd name="connsiteY1" fmla="*/ 0 h 777921"/>
                <a:gd name="connsiteX2" fmla="*/ 8339328 w 8339328"/>
                <a:gd name="connsiteY2" fmla="*/ 777921 h 777921"/>
                <a:gd name="connsiteX3" fmla="*/ 0 w 8339328"/>
                <a:gd name="connsiteY3" fmla="*/ 777921 h 777921"/>
                <a:gd name="connsiteX4" fmla="*/ 0 w 8339328"/>
                <a:gd name="connsiteY4" fmla="*/ 0 h 777921"/>
                <a:gd name="connsiteX0" fmla="*/ 0 w 7842023"/>
                <a:gd name="connsiteY0" fmla="*/ 0 h 777921"/>
                <a:gd name="connsiteX1" fmla="*/ 6654907 w 7842023"/>
                <a:gd name="connsiteY1" fmla="*/ 0 h 777921"/>
                <a:gd name="connsiteX2" fmla="*/ 7842023 w 7842023"/>
                <a:gd name="connsiteY2" fmla="*/ 777921 h 777921"/>
                <a:gd name="connsiteX3" fmla="*/ 0 w 7842023"/>
                <a:gd name="connsiteY3" fmla="*/ 777921 h 777921"/>
                <a:gd name="connsiteX4" fmla="*/ 0 w 7842023"/>
                <a:gd name="connsiteY4" fmla="*/ 0 h 777921"/>
                <a:gd name="connsiteX0" fmla="*/ 0 w 7842023"/>
                <a:gd name="connsiteY0" fmla="*/ 0 h 777921"/>
                <a:gd name="connsiteX1" fmla="*/ 6793520 w 7842023"/>
                <a:gd name="connsiteY1" fmla="*/ 0 h 777921"/>
                <a:gd name="connsiteX2" fmla="*/ 7842023 w 7842023"/>
                <a:gd name="connsiteY2" fmla="*/ 777921 h 777921"/>
                <a:gd name="connsiteX3" fmla="*/ 0 w 7842023"/>
                <a:gd name="connsiteY3" fmla="*/ 777921 h 777921"/>
                <a:gd name="connsiteX4" fmla="*/ 0 w 7842023"/>
                <a:gd name="connsiteY4" fmla="*/ 0 h 77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42023" h="777921">
                  <a:moveTo>
                    <a:pt x="0" y="0"/>
                  </a:moveTo>
                  <a:lnTo>
                    <a:pt x="6793520" y="0"/>
                  </a:lnTo>
                  <a:lnTo>
                    <a:pt x="7842023" y="777921"/>
                  </a:lnTo>
                  <a:lnTo>
                    <a:pt x="0" y="777921"/>
                  </a:lnTo>
                  <a:lnTo>
                    <a:pt x="0" y="0"/>
                  </a:lnTo>
                  <a:close/>
                </a:path>
              </a:pathLst>
            </a:custGeom>
            <a:solidFill>
              <a:srgbClr val="CC1531"/>
            </a:solidFill>
            <a:ln w="25400">
              <a:solidFill>
                <a:srgbClr val="FFFFFF"/>
              </a:solid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74320" tIns="45720" rIns="45720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bg1">
                      <a:lumMod val="95000"/>
                    </a:schemeClr>
                  </a:solidFill>
                  <a:effectLst/>
                  <a:latin typeface="Arial Narrow" panose="020B0604020202020204" pitchFamily="34" charset="0"/>
                  <a:cs typeface="Arial Narrow" panose="020B0604020202020204" pitchFamily="34" charset="0"/>
                </a:rPr>
                <a:t>Applicant</a:t>
              </a:r>
            </a:p>
          </p:txBody>
        </p:sp>
        <p:sp>
          <p:nvSpPr>
            <p:cNvPr id="43" name="Rectangle 42">
              <a:extLst>
                <a:ext uri="{FF2B5EF4-FFF2-40B4-BE49-F238E27FC236}">
                  <a16:creationId xmlns:a16="http://schemas.microsoft.com/office/drawing/2014/main" id="{3D77CC53-77D7-9F48-9D77-A327497EFA81}"/>
                </a:ext>
              </a:extLst>
            </p:cNvPr>
            <p:cNvSpPr/>
            <p:nvPr/>
          </p:nvSpPr>
          <p:spPr bwMode="auto">
            <a:xfrm>
              <a:off x="402333" y="3705676"/>
              <a:ext cx="5552689" cy="992321"/>
            </a:xfrm>
            <a:custGeom>
              <a:avLst/>
              <a:gdLst>
                <a:gd name="connsiteX0" fmla="*/ 0 w 8339328"/>
                <a:gd name="connsiteY0" fmla="*/ 0 h 777921"/>
                <a:gd name="connsiteX1" fmla="*/ 8339328 w 8339328"/>
                <a:gd name="connsiteY1" fmla="*/ 0 h 777921"/>
                <a:gd name="connsiteX2" fmla="*/ 8339328 w 8339328"/>
                <a:gd name="connsiteY2" fmla="*/ 777921 h 777921"/>
                <a:gd name="connsiteX3" fmla="*/ 0 w 8339328"/>
                <a:gd name="connsiteY3" fmla="*/ 777921 h 777921"/>
                <a:gd name="connsiteX4" fmla="*/ 0 w 8339328"/>
                <a:gd name="connsiteY4" fmla="*/ 0 h 777921"/>
                <a:gd name="connsiteX0" fmla="*/ 0 w 8339328"/>
                <a:gd name="connsiteY0" fmla="*/ 0 h 777921"/>
                <a:gd name="connsiteX1" fmla="*/ 5259244 w 8339328"/>
                <a:gd name="connsiteY1" fmla="*/ 0 h 777921"/>
                <a:gd name="connsiteX2" fmla="*/ 8339328 w 8339328"/>
                <a:gd name="connsiteY2" fmla="*/ 777921 h 777921"/>
                <a:gd name="connsiteX3" fmla="*/ 0 w 8339328"/>
                <a:gd name="connsiteY3" fmla="*/ 777921 h 777921"/>
                <a:gd name="connsiteX4" fmla="*/ 0 w 8339328"/>
                <a:gd name="connsiteY4" fmla="*/ 0 h 777921"/>
                <a:gd name="connsiteX0" fmla="*/ 0 w 6494486"/>
                <a:gd name="connsiteY0" fmla="*/ 0 h 777921"/>
                <a:gd name="connsiteX1" fmla="*/ 5259244 w 6494486"/>
                <a:gd name="connsiteY1" fmla="*/ 0 h 777921"/>
                <a:gd name="connsiteX2" fmla="*/ 6494486 w 6494486"/>
                <a:gd name="connsiteY2" fmla="*/ 777921 h 777921"/>
                <a:gd name="connsiteX3" fmla="*/ 0 w 6494486"/>
                <a:gd name="connsiteY3" fmla="*/ 777921 h 777921"/>
                <a:gd name="connsiteX4" fmla="*/ 0 w 6494486"/>
                <a:gd name="connsiteY4" fmla="*/ 0 h 777921"/>
                <a:gd name="connsiteX0" fmla="*/ 0 w 6494486"/>
                <a:gd name="connsiteY0" fmla="*/ 0 h 777921"/>
                <a:gd name="connsiteX1" fmla="*/ 5420960 w 6494486"/>
                <a:gd name="connsiteY1" fmla="*/ 0 h 777921"/>
                <a:gd name="connsiteX2" fmla="*/ 6494486 w 6494486"/>
                <a:gd name="connsiteY2" fmla="*/ 777921 h 777921"/>
                <a:gd name="connsiteX3" fmla="*/ 0 w 6494486"/>
                <a:gd name="connsiteY3" fmla="*/ 777921 h 777921"/>
                <a:gd name="connsiteX4" fmla="*/ 0 w 6494486"/>
                <a:gd name="connsiteY4" fmla="*/ 0 h 77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4486" h="777921">
                  <a:moveTo>
                    <a:pt x="0" y="0"/>
                  </a:moveTo>
                  <a:lnTo>
                    <a:pt x="5420960" y="0"/>
                  </a:lnTo>
                  <a:lnTo>
                    <a:pt x="6494486" y="777921"/>
                  </a:lnTo>
                  <a:lnTo>
                    <a:pt x="0" y="777921"/>
                  </a:lnTo>
                  <a:lnTo>
                    <a:pt x="0" y="0"/>
                  </a:lnTo>
                  <a:close/>
                </a:path>
              </a:pathLst>
            </a:custGeom>
            <a:solidFill>
              <a:srgbClr val="E31836"/>
            </a:solidFill>
            <a:ln w="25400">
              <a:solidFill>
                <a:srgbClr val="FFFFFF"/>
              </a:solid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74320" tIns="45720" rIns="45720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solidFill>
                    <a:schemeClr val="bg1">
                      <a:lumMod val="95000"/>
                    </a:schemeClr>
                  </a:solidFill>
                  <a:effectLst/>
                  <a:latin typeface="Arial Narrow" panose="020B0604020202020204" pitchFamily="34" charset="0"/>
                  <a:cs typeface="Arial Narrow" panose="020B0604020202020204" pitchFamily="34" charset="0"/>
                </a:rPr>
                <a:t>Facility</a:t>
              </a:r>
            </a:p>
          </p:txBody>
        </p:sp>
        <p:sp>
          <p:nvSpPr>
            <p:cNvPr id="42" name="Rectangle 41">
              <a:extLst>
                <a:ext uri="{FF2B5EF4-FFF2-40B4-BE49-F238E27FC236}">
                  <a16:creationId xmlns:a16="http://schemas.microsoft.com/office/drawing/2014/main" id="{7E6AC8A8-65CE-2246-A8C3-C86A5A43F617}"/>
                </a:ext>
              </a:extLst>
            </p:cNvPr>
            <p:cNvSpPr/>
            <p:nvPr/>
          </p:nvSpPr>
          <p:spPr bwMode="auto">
            <a:xfrm>
              <a:off x="402333" y="2738369"/>
              <a:ext cx="4742078" cy="982859"/>
            </a:xfrm>
            <a:custGeom>
              <a:avLst/>
              <a:gdLst>
                <a:gd name="connsiteX0" fmla="*/ 0 w 8339328"/>
                <a:gd name="connsiteY0" fmla="*/ 0 h 777921"/>
                <a:gd name="connsiteX1" fmla="*/ 8339328 w 8339328"/>
                <a:gd name="connsiteY1" fmla="*/ 0 h 777921"/>
                <a:gd name="connsiteX2" fmla="*/ 8339328 w 8339328"/>
                <a:gd name="connsiteY2" fmla="*/ 777921 h 777921"/>
                <a:gd name="connsiteX3" fmla="*/ 0 w 8339328"/>
                <a:gd name="connsiteY3" fmla="*/ 777921 h 777921"/>
                <a:gd name="connsiteX4" fmla="*/ 0 w 8339328"/>
                <a:gd name="connsiteY4" fmla="*/ 0 h 777921"/>
                <a:gd name="connsiteX0" fmla="*/ 0 w 8339328"/>
                <a:gd name="connsiteY0" fmla="*/ 0 h 777921"/>
                <a:gd name="connsiteX1" fmla="*/ 4024002 w 8339328"/>
                <a:gd name="connsiteY1" fmla="*/ 0 h 777921"/>
                <a:gd name="connsiteX2" fmla="*/ 8339328 w 8339328"/>
                <a:gd name="connsiteY2" fmla="*/ 777921 h 777921"/>
                <a:gd name="connsiteX3" fmla="*/ 0 w 8339328"/>
                <a:gd name="connsiteY3" fmla="*/ 777921 h 777921"/>
                <a:gd name="connsiteX4" fmla="*/ 0 w 8339328"/>
                <a:gd name="connsiteY4" fmla="*/ 0 h 777921"/>
                <a:gd name="connsiteX0" fmla="*/ 0 w 5162992"/>
                <a:gd name="connsiteY0" fmla="*/ 0 h 777921"/>
                <a:gd name="connsiteX1" fmla="*/ 4024002 w 5162992"/>
                <a:gd name="connsiteY1" fmla="*/ 0 h 777921"/>
                <a:gd name="connsiteX2" fmla="*/ 5162992 w 5162992"/>
                <a:gd name="connsiteY2" fmla="*/ 777921 h 777921"/>
                <a:gd name="connsiteX3" fmla="*/ 0 w 5162992"/>
                <a:gd name="connsiteY3" fmla="*/ 777921 h 777921"/>
                <a:gd name="connsiteX4" fmla="*/ 0 w 5162992"/>
                <a:gd name="connsiteY4" fmla="*/ 0 h 777921"/>
                <a:gd name="connsiteX0" fmla="*/ 0 w 5162992"/>
                <a:gd name="connsiteY0" fmla="*/ 0 h 777921"/>
                <a:gd name="connsiteX1" fmla="*/ 4104811 w 5162992"/>
                <a:gd name="connsiteY1" fmla="*/ 0 h 777921"/>
                <a:gd name="connsiteX2" fmla="*/ 5162992 w 5162992"/>
                <a:gd name="connsiteY2" fmla="*/ 777921 h 777921"/>
                <a:gd name="connsiteX3" fmla="*/ 0 w 5162992"/>
                <a:gd name="connsiteY3" fmla="*/ 777921 h 777921"/>
                <a:gd name="connsiteX4" fmla="*/ 0 w 5162992"/>
                <a:gd name="connsiteY4" fmla="*/ 0 h 77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2992" h="777921">
                  <a:moveTo>
                    <a:pt x="0" y="0"/>
                  </a:moveTo>
                  <a:lnTo>
                    <a:pt x="4104811" y="0"/>
                  </a:lnTo>
                  <a:lnTo>
                    <a:pt x="5162992" y="777921"/>
                  </a:lnTo>
                  <a:lnTo>
                    <a:pt x="0" y="777921"/>
                  </a:lnTo>
                  <a:lnTo>
                    <a:pt x="0" y="0"/>
                  </a:lnTo>
                  <a:close/>
                </a:path>
              </a:pathLst>
            </a:custGeom>
            <a:solidFill>
              <a:schemeClr val="bg1">
                <a:lumMod val="85000"/>
              </a:schemeClr>
            </a:solidFill>
            <a:ln w="25400">
              <a:solidFill>
                <a:srgbClr val="FFFFFF"/>
              </a:solid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74320" tIns="45720" rIns="45720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Arial Narrow" panose="020B0604020202020204" pitchFamily="34" charset="0"/>
                  <a:cs typeface="Arial Narrow" panose="020B0604020202020204" pitchFamily="34" charset="0"/>
                </a:rPr>
                <a:t>Scope of Work</a:t>
              </a:r>
            </a:p>
          </p:txBody>
        </p:sp>
        <p:sp>
          <p:nvSpPr>
            <p:cNvPr id="6" name="Rectangle 5">
              <a:extLst>
                <a:ext uri="{FF2B5EF4-FFF2-40B4-BE49-F238E27FC236}">
                  <a16:creationId xmlns:a16="http://schemas.microsoft.com/office/drawing/2014/main" id="{D00F9845-1FD7-3B4B-8300-9479AD949187}"/>
                </a:ext>
              </a:extLst>
            </p:cNvPr>
            <p:cNvSpPr/>
            <p:nvPr/>
          </p:nvSpPr>
          <p:spPr bwMode="auto">
            <a:xfrm>
              <a:off x="402334" y="1746048"/>
              <a:ext cx="3856745" cy="982859"/>
            </a:xfrm>
            <a:custGeom>
              <a:avLst/>
              <a:gdLst>
                <a:gd name="connsiteX0" fmla="*/ 0 w 8339328"/>
                <a:gd name="connsiteY0" fmla="*/ 0 h 777921"/>
                <a:gd name="connsiteX1" fmla="*/ 8339328 w 8339328"/>
                <a:gd name="connsiteY1" fmla="*/ 0 h 777921"/>
                <a:gd name="connsiteX2" fmla="*/ 8339328 w 8339328"/>
                <a:gd name="connsiteY2" fmla="*/ 777921 h 777921"/>
                <a:gd name="connsiteX3" fmla="*/ 0 w 8339328"/>
                <a:gd name="connsiteY3" fmla="*/ 777921 h 777921"/>
                <a:gd name="connsiteX4" fmla="*/ 0 w 8339328"/>
                <a:gd name="connsiteY4" fmla="*/ 0 h 777921"/>
                <a:gd name="connsiteX0" fmla="*/ 0 w 8339328"/>
                <a:gd name="connsiteY0" fmla="*/ 0 h 777921"/>
                <a:gd name="connsiteX1" fmla="*/ 2901055 w 8339328"/>
                <a:gd name="connsiteY1" fmla="*/ 0 h 777921"/>
                <a:gd name="connsiteX2" fmla="*/ 8339328 w 8339328"/>
                <a:gd name="connsiteY2" fmla="*/ 777921 h 777921"/>
                <a:gd name="connsiteX3" fmla="*/ 0 w 8339328"/>
                <a:gd name="connsiteY3" fmla="*/ 777921 h 777921"/>
                <a:gd name="connsiteX4" fmla="*/ 0 w 8339328"/>
                <a:gd name="connsiteY4" fmla="*/ 0 h 777921"/>
                <a:gd name="connsiteX0" fmla="*/ 0 w 3895665"/>
                <a:gd name="connsiteY0" fmla="*/ 0 h 777921"/>
                <a:gd name="connsiteX1" fmla="*/ 2901055 w 3895665"/>
                <a:gd name="connsiteY1" fmla="*/ 0 h 777921"/>
                <a:gd name="connsiteX2" fmla="*/ 3895665 w 3895665"/>
                <a:gd name="connsiteY2" fmla="*/ 777921 h 777921"/>
                <a:gd name="connsiteX3" fmla="*/ 0 w 3895665"/>
                <a:gd name="connsiteY3" fmla="*/ 777921 h 777921"/>
                <a:gd name="connsiteX4" fmla="*/ 0 w 3895665"/>
                <a:gd name="connsiteY4" fmla="*/ 0 h 777921"/>
                <a:gd name="connsiteX0" fmla="*/ 0 w 4003809"/>
                <a:gd name="connsiteY0" fmla="*/ 0 h 777921"/>
                <a:gd name="connsiteX1" fmla="*/ 2901055 w 4003809"/>
                <a:gd name="connsiteY1" fmla="*/ 0 h 777921"/>
                <a:gd name="connsiteX2" fmla="*/ 4003809 w 4003809"/>
                <a:gd name="connsiteY2" fmla="*/ 777921 h 777921"/>
                <a:gd name="connsiteX3" fmla="*/ 0 w 4003809"/>
                <a:gd name="connsiteY3" fmla="*/ 777921 h 777921"/>
                <a:gd name="connsiteX4" fmla="*/ 0 w 4003809"/>
                <a:gd name="connsiteY4" fmla="*/ 0 h 777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3809" h="777921">
                  <a:moveTo>
                    <a:pt x="0" y="0"/>
                  </a:moveTo>
                  <a:lnTo>
                    <a:pt x="2901055" y="0"/>
                  </a:lnTo>
                  <a:lnTo>
                    <a:pt x="4003809" y="777921"/>
                  </a:lnTo>
                  <a:lnTo>
                    <a:pt x="0" y="777921"/>
                  </a:lnTo>
                  <a:lnTo>
                    <a:pt x="0" y="0"/>
                  </a:lnTo>
                  <a:close/>
                </a:path>
              </a:pathLst>
            </a:custGeom>
            <a:solidFill>
              <a:schemeClr val="bg1">
                <a:lumMod val="95000"/>
              </a:schemeClr>
            </a:solidFill>
            <a:ln w="25400">
              <a:solidFill>
                <a:srgbClr val="FFFFFF"/>
              </a:solid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274320" tIns="45720" rIns="45720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a:ln>
                    <a:noFill/>
                  </a:ln>
                  <a:effectLst/>
                  <a:latin typeface="Arial Narrow" panose="020B0604020202020204" pitchFamily="34" charset="0"/>
                  <a:cs typeface="Arial Narrow" panose="020B0604020202020204" pitchFamily="34" charset="0"/>
                </a:rPr>
                <a:t>Cost</a:t>
              </a:r>
            </a:p>
          </p:txBody>
        </p:sp>
      </p:grpSp>
      <p:sp>
        <p:nvSpPr>
          <p:cNvPr id="2" name="Title 1"/>
          <p:cNvSpPr>
            <a:spLocks noGrp="1"/>
          </p:cNvSpPr>
          <p:nvPr>
            <p:ph type="title"/>
          </p:nvPr>
        </p:nvSpPr>
        <p:spPr>
          <a:prstGeom prst="rect">
            <a:avLst/>
          </a:prstGeom>
        </p:spPr>
        <p:txBody>
          <a:bodyPr/>
          <a:lstStyle/>
          <a:p>
            <a:r>
              <a:rPr lang="en-US" dirty="0">
                <a:latin typeface="Arial Narrow" panose="020B0606020202030204" pitchFamily="34" charset="0"/>
              </a:rPr>
              <a:t>FEMA PA Eligibility Overview</a:t>
            </a:r>
          </a:p>
        </p:txBody>
      </p:sp>
      <p:cxnSp>
        <p:nvCxnSpPr>
          <p:cNvPr id="15" name="Straight Arrow Connector 14">
            <a:extLst>
              <a:ext uri="{FF2B5EF4-FFF2-40B4-BE49-F238E27FC236}">
                <a16:creationId xmlns:a16="http://schemas.microsoft.com/office/drawing/2014/main" id="{54522A7D-A146-2349-9B9A-9A8B4B975B9C}"/>
              </a:ext>
            </a:extLst>
          </p:cNvPr>
          <p:cNvCxnSpPr>
            <a:cxnSpLocks/>
          </p:cNvCxnSpPr>
          <p:nvPr/>
        </p:nvCxnSpPr>
        <p:spPr bwMode="auto">
          <a:xfrm flipV="1">
            <a:off x="622583" y="1913270"/>
            <a:ext cx="0" cy="3692400"/>
          </a:xfrm>
          <a:prstGeom prst="straightConnector1">
            <a:avLst/>
          </a:prstGeom>
          <a:noFill/>
          <a:ln w="25400">
            <a:solidFill>
              <a:schemeClr val="tx1">
                <a:lumMod val="75000"/>
                <a:lumOff val="25000"/>
              </a:schemeClr>
            </a:solidFill>
            <a:prstDash val="dash"/>
            <a:tailEnd type="triangle"/>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55" name="Slide Number Placeholder 1">
            <a:extLst>
              <a:ext uri="{FF2B5EF4-FFF2-40B4-BE49-F238E27FC236}">
                <a16:creationId xmlns:a16="http://schemas.microsoft.com/office/drawing/2014/main" id="{E18C1B76-7165-5D42-AD95-E95C8EAF8553}"/>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20</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412797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t>Category B – Emergency Protective Measures</a:t>
            </a:r>
          </a:p>
        </p:txBody>
      </p:sp>
      <p:sp>
        <p:nvSpPr>
          <p:cNvPr id="16" name="Content Placeholder 2">
            <a:extLst>
              <a:ext uri="{FF2B5EF4-FFF2-40B4-BE49-F238E27FC236}">
                <a16:creationId xmlns:a16="http://schemas.microsoft.com/office/drawing/2014/main" id="{CF6DF416-925C-7841-A814-F954B0E81334}"/>
              </a:ext>
            </a:extLst>
          </p:cNvPr>
          <p:cNvSpPr>
            <a:spLocks noGrp="1"/>
          </p:cNvSpPr>
          <p:nvPr>
            <p:ph idx="1"/>
          </p:nvPr>
        </p:nvSpPr>
        <p:spPr>
          <a:xfrm>
            <a:off x="402337" y="1648326"/>
            <a:ext cx="8055863" cy="2819399"/>
          </a:xfrm>
          <a:prstGeom prst="rect">
            <a:avLst/>
          </a:prstGeom>
        </p:spPr>
        <p:txBody>
          <a:bodyPr/>
          <a:lstStyle/>
          <a:p>
            <a:pPr marL="984250" indent="0">
              <a:lnSpc>
                <a:spcPct val="112000"/>
              </a:lnSpc>
              <a:spcBef>
                <a:spcPts val="1200"/>
              </a:spcBef>
              <a:spcAft>
                <a:spcPts val="2400"/>
              </a:spcAft>
              <a:buNone/>
            </a:pPr>
            <a:r>
              <a:rPr lang="en-US" b="1" dirty="0"/>
              <a:t>For the COVID-19 emergency and major disaster declarations, only Category B is eligible.</a:t>
            </a:r>
          </a:p>
          <a:p>
            <a:pPr marL="468313" indent="-331788">
              <a:lnSpc>
                <a:spcPct val="112000"/>
              </a:lnSpc>
              <a:spcBef>
                <a:spcPts val="600"/>
              </a:spcBef>
              <a:spcAft>
                <a:spcPts val="600"/>
              </a:spcAft>
            </a:pPr>
            <a:r>
              <a:rPr lang="en-US" u="sng" dirty="0"/>
              <a:t>Definition</a:t>
            </a:r>
            <a:r>
              <a:rPr lang="en-US" dirty="0"/>
              <a:t> – Action taken by a community to save lives, protect public health and safety, and prevent additional damage to improved public and private property.</a:t>
            </a:r>
          </a:p>
          <a:p>
            <a:pPr marL="468313" indent="-331788">
              <a:lnSpc>
                <a:spcPct val="112000"/>
              </a:lnSpc>
              <a:spcBef>
                <a:spcPts val="600"/>
              </a:spcBef>
              <a:spcAft>
                <a:spcPts val="600"/>
              </a:spcAft>
            </a:pPr>
            <a:r>
              <a:rPr lang="en-US" u="sng" dirty="0"/>
              <a:t>Timing</a:t>
            </a:r>
            <a:r>
              <a:rPr lang="en-US" dirty="0"/>
              <a:t> – From before to 6 months after incident (will be extended for duration of the COVID-19 disaster).</a:t>
            </a:r>
          </a:p>
          <a:p>
            <a:pPr marL="468313" indent="-331788">
              <a:lnSpc>
                <a:spcPct val="112000"/>
              </a:lnSpc>
              <a:spcBef>
                <a:spcPts val="600"/>
              </a:spcBef>
              <a:spcAft>
                <a:spcPts val="600"/>
              </a:spcAft>
            </a:pPr>
            <a:endParaRPr lang="en-US" dirty="0"/>
          </a:p>
          <a:p>
            <a:pPr marL="468313" indent="-331788">
              <a:lnSpc>
                <a:spcPct val="112000"/>
              </a:lnSpc>
              <a:spcBef>
                <a:spcPts val="600"/>
              </a:spcBef>
              <a:spcAft>
                <a:spcPts val="600"/>
              </a:spcAft>
            </a:pPr>
            <a:r>
              <a:rPr lang="en-US" b="1" dirty="0"/>
              <a:t>Note</a:t>
            </a:r>
            <a:r>
              <a:rPr lang="en-US" dirty="0"/>
              <a:t>: For PNPs, eligible Emergency Protective Measures are generally limited to activities associated with preventing damage to an eligible facility (whether it provides critical or non-critical services) and its contents.</a:t>
            </a:r>
          </a:p>
          <a:p>
            <a:pPr marL="136525" lvl="0" indent="0">
              <a:lnSpc>
                <a:spcPct val="112000"/>
              </a:lnSpc>
              <a:spcBef>
                <a:spcPts val="600"/>
              </a:spcBef>
              <a:spcAft>
                <a:spcPts val="600"/>
              </a:spcAft>
              <a:buNone/>
            </a:pPr>
            <a:endParaRPr lang="en-US" dirty="0"/>
          </a:p>
        </p:txBody>
      </p:sp>
      <p:pic>
        <p:nvPicPr>
          <p:cNvPr id="17" name="Picture 16" descr="A close up of a sign&#10;&#10;Description automatically generated">
            <a:extLst>
              <a:ext uri="{FF2B5EF4-FFF2-40B4-BE49-F238E27FC236}">
                <a16:creationId xmlns:a16="http://schemas.microsoft.com/office/drawing/2014/main" id="{029B7FBD-B65B-1A45-9660-6E401F9095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586" y="1584158"/>
            <a:ext cx="750625" cy="750625"/>
          </a:xfrm>
          <a:prstGeom prst="rect">
            <a:avLst/>
          </a:prstGeom>
        </p:spPr>
      </p:pic>
      <p:sp>
        <p:nvSpPr>
          <p:cNvPr id="18" name="Slide Number Placeholder 1">
            <a:extLst>
              <a:ext uri="{FF2B5EF4-FFF2-40B4-BE49-F238E27FC236}">
                <a16:creationId xmlns:a16="http://schemas.microsoft.com/office/drawing/2014/main" id="{C02E738F-F4F7-E143-968C-7256E93476EC}"/>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21</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83105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t>Category B – Emergency Protective Measures</a:t>
            </a:r>
          </a:p>
        </p:txBody>
      </p:sp>
      <p:sp>
        <p:nvSpPr>
          <p:cNvPr id="8" name="Content Placeholder 2">
            <a:extLst>
              <a:ext uri="{FF2B5EF4-FFF2-40B4-BE49-F238E27FC236}">
                <a16:creationId xmlns:a16="http://schemas.microsoft.com/office/drawing/2014/main" id="{A7918C79-E740-7642-949C-C2C658B50DB4}"/>
              </a:ext>
            </a:extLst>
          </p:cNvPr>
          <p:cNvSpPr txBox="1">
            <a:spLocks/>
          </p:cNvSpPr>
          <p:nvPr/>
        </p:nvSpPr>
        <p:spPr>
          <a:xfrm>
            <a:off x="402337" y="1536032"/>
            <a:ext cx="8339325" cy="4341551"/>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0"/>
              </a:spcAft>
              <a:buNone/>
            </a:pPr>
            <a:r>
              <a:rPr lang="en-US" kern="0" dirty="0"/>
              <a:t>For the COVID-19 emergency and major disaster declarations, as of now, only emergency work is eligible for reimbursement, specifically limited to Category B – Emergency Protective Measures. </a:t>
            </a:r>
          </a:p>
          <a:p>
            <a:pPr marL="0" indent="0">
              <a:lnSpc>
                <a:spcPct val="112000"/>
              </a:lnSpc>
              <a:spcBef>
                <a:spcPts val="900"/>
              </a:spcBef>
              <a:spcAft>
                <a:spcPts val="600"/>
              </a:spcAft>
              <a:buNone/>
            </a:pPr>
            <a:r>
              <a:rPr lang="en-US" kern="0" dirty="0"/>
              <a:t>Examples of eligible Category B – Emergency Protective Measures include (not an exhaustive list):</a:t>
            </a:r>
          </a:p>
          <a:p>
            <a:pPr>
              <a:lnSpc>
                <a:spcPct val="112000"/>
              </a:lnSpc>
              <a:spcBef>
                <a:spcPts val="0"/>
              </a:spcBef>
              <a:spcAft>
                <a:spcPts val="0"/>
              </a:spcAft>
            </a:pPr>
            <a:r>
              <a:rPr lang="en-US" b="1" kern="0" dirty="0"/>
              <a:t>Management, control and reduction of immediate threats to public </a:t>
            </a:r>
            <a:br>
              <a:rPr lang="en-US" b="1" kern="0" dirty="0"/>
            </a:br>
            <a:r>
              <a:rPr lang="en-US" b="1" kern="0" dirty="0"/>
              <a:t>health and safety:</a:t>
            </a:r>
          </a:p>
          <a:p>
            <a:pPr lvl="1">
              <a:lnSpc>
                <a:spcPct val="112000"/>
              </a:lnSpc>
              <a:spcBef>
                <a:spcPts val="600"/>
              </a:spcBef>
            </a:pPr>
            <a:r>
              <a:rPr lang="en-US" sz="2000" kern="0" dirty="0"/>
              <a:t>Emergency Operation Center costs</a:t>
            </a:r>
          </a:p>
          <a:p>
            <a:pPr lvl="1">
              <a:lnSpc>
                <a:spcPct val="112000"/>
              </a:lnSpc>
              <a:spcBef>
                <a:spcPts val="600"/>
              </a:spcBef>
            </a:pPr>
            <a:r>
              <a:rPr lang="en-US" sz="2000" kern="0" dirty="0"/>
              <a:t>Training specific to the declared event</a:t>
            </a:r>
          </a:p>
          <a:p>
            <a:pPr lvl="1">
              <a:lnSpc>
                <a:spcPct val="112000"/>
              </a:lnSpc>
              <a:spcBef>
                <a:spcPts val="600"/>
              </a:spcBef>
            </a:pPr>
            <a:r>
              <a:rPr lang="en-US" sz="2000" kern="0" dirty="0"/>
              <a:t>Disinfection of eligible public facilities</a:t>
            </a:r>
          </a:p>
          <a:p>
            <a:pPr lvl="1">
              <a:lnSpc>
                <a:spcPct val="112000"/>
              </a:lnSpc>
              <a:spcBef>
                <a:spcPts val="600"/>
              </a:spcBef>
            </a:pPr>
            <a:r>
              <a:rPr lang="en-US" sz="2000" kern="0" dirty="0"/>
              <a:t>Technical assistance to state, tribal, territorial or local governments on emergency management &amp; control of immediate threats to public health &amp; safety</a:t>
            </a:r>
          </a:p>
        </p:txBody>
      </p:sp>
      <p:sp>
        <p:nvSpPr>
          <p:cNvPr id="10" name="Slide Number Placeholder 1">
            <a:extLst>
              <a:ext uri="{FF2B5EF4-FFF2-40B4-BE49-F238E27FC236}">
                <a16:creationId xmlns:a16="http://schemas.microsoft.com/office/drawing/2014/main" id="{9403E61D-D1B5-0E49-BECA-F8DC600BD4B5}"/>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22</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35547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t>Category B – Emergency Protective Measures</a:t>
            </a:r>
          </a:p>
        </p:txBody>
      </p:sp>
      <p:sp>
        <p:nvSpPr>
          <p:cNvPr id="8" name="Content Placeholder 2">
            <a:extLst>
              <a:ext uri="{FF2B5EF4-FFF2-40B4-BE49-F238E27FC236}">
                <a16:creationId xmlns:a16="http://schemas.microsoft.com/office/drawing/2014/main" id="{A7918C79-E740-7642-949C-C2C658B50DB4}"/>
              </a:ext>
            </a:extLst>
          </p:cNvPr>
          <p:cNvSpPr txBox="1">
            <a:spLocks/>
          </p:cNvSpPr>
          <p:nvPr/>
        </p:nvSpPr>
        <p:spPr>
          <a:xfrm>
            <a:off x="402337" y="1519990"/>
            <a:ext cx="5757831" cy="4341551"/>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2000"/>
              </a:lnSpc>
              <a:spcBef>
                <a:spcPts val="900"/>
              </a:spcBef>
              <a:spcAft>
                <a:spcPts val="600"/>
              </a:spcAft>
              <a:buNone/>
            </a:pPr>
            <a:r>
              <a:rPr lang="en-US" kern="0" dirty="0"/>
              <a:t>Examples of eligible Category B – Emergency Protective Measures include (not an exhaustive list):</a:t>
            </a:r>
          </a:p>
          <a:p>
            <a:pPr>
              <a:lnSpc>
                <a:spcPct val="112000"/>
              </a:lnSpc>
              <a:spcBef>
                <a:spcPts val="0"/>
              </a:spcBef>
              <a:spcAft>
                <a:spcPts val="0"/>
              </a:spcAft>
            </a:pPr>
            <a:r>
              <a:rPr lang="en-US" b="1" kern="0" dirty="0"/>
              <a:t>Emergency Medical Care:</a:t>
            </a:r>
          </a:p>
          <a:p>
            <a:pPr lvl="1">
              <a:lnSpc>
                <a:spcPct val="112000"/>
              </a:lnSpc>
              <a:spcBef>
                <a:spcPts val="600"/>
              </a:spcBef>
            </a:pPr>
            <a:r>
              <a:rPr lang="en-US" sz="2000" kern="0" dirty="0"/>
              <a:t>Non‐deferrable medical treatment of infected persons in a shelter or temporary medical facility</a:t>
            </a:r>
          </a:p>
          <a:p>
            <a:pPr lvl="1">
              <a:lnSpc>
                <a:spcPct val="112000"/>
              </a:lnSpc>
              <a:spcBef>
                <a:spcPts val="600"/>
              </a:spcBef>
            </a:pPr>
            <a:r>
              <a:rPr lang="en-US" sz="2000" kern="0" dirty="0"/>
              <a:t>Related medical facility services and supplies</a:t>
            </a:r>
          </a:p>
          <a:p>
            <a:pPr lvl="1">
              <a:lnSpc>
                <a:spcPct val="112000"/>
              </a:lnSpc>
              <a:spcBef>
                <a:spcPts val="600"/>
              </a:spcBef>
            </a:pPr>
            <a:r>
              <a:rPr lang="en-US" sz="2000" kern="0" dirty="0"/>
              <a:t>Temporary medical facilities and/or enhanced medical/hospital capacity </a:t>
            </a:r>
          </a:p>
          <a:p>
            <a:pPr lvl="1">
              <a:lnSpc>
                <a:spcPct val="112000"/>
              </a:lnSpc>
              <a:spcBef>
                <a:spcPts val="600"/>
              </a:spcBef>
            </a:pPr>
            <a:r>
              <a:rPr lang="en-US" sz="2000" kern="0" dirty="0"/>
              <a:t>Use of specialized medical equipment</a:t>
            </a:r>
          </a:p>
          <a:p>
            <a:pPr lvl="1">
              <a:lnSpc>
                <a:spcPct val="112000"/>
              </a:lnSpc>
              <a:spcBef>
                <a:spcPts val="600"/>
              </a:spcBef>
            </a:pPr>
            <a:r>
              <a:rPr lang="en-US" sz="2000" kern="0" dirty="0"/>
              <a:t>Medical waste disposal</a:t>
            </a:r>
          </a:p>
          <a:p>
            <a:pPr lvl="1">
              <a:lnSpc>
                <a:spcPct val="112000"/>
              </a:lnSpc>
              <a:spcBef>
                <a:spcPts val="600"/>
              </a:spcBef>
            </a:pPr>
            <a:r>
              <a:rPr lang="en-US" sz="2000" kern="0" dirty="0"/>
              <a:t>Emergency medical transport</a:t>
            </a:r>
          </a:p>
        </p:txBody>
      </p:sp>
      <p:sp>
        <p:nvSpPr>
          <p:cNvPr id="14" name="Text Box 2">
            <a:extLst>
              <a:ext uri="{FF2B5EF4-FFF2-40B4-BE49-F238E27FC236}">
                <a16:creationId xmlns:a16="http://schemas.microsoft.com/office/drawing/2014/main" id="{5026DBFF-926A-F940-BF32-F192DC832EF6}"/>
              </a:ext>
            </a:extLst>
          </p:cNvPr>
          <p:cNvSpPr txBox="1">
            <a:spLocks noChangeArrowheads="1"/>
          </p:cNvSpPr>
          <p:nvPr/>
        </p:nvSpPr>
        <p:spPr bwMode="auto">
          <a:xfrm>
            <a:off x="6160169" y="1519990"/>
            <a:ext cx="2581494" cy="4341551"/>
          </a:xfrm>
          <a:prstGeom prst="rect">
            <a:avLst/>
          </a:prstGeom>
          <a:solidFill>
            <a:schemeClr val="bg1">
              <a:lumMod val="95000"/>
            </a:schemeClr>
          </a:solidFill>
          <a:ln w="12700">
            <a:noFill/>
            <a:miter lim="800000"/>
            <a:headEnd/>
            <a:tailEnd/>
          </a:ln>
          <a:effectLst>
            <a:innerShdw blurRad="127000" dist="50800" dir="16200000">
              <a:prstClr val="black">
                <a:alpha val="20000"/>
              </a:prstClr>
            </a:innerShdw>
          </a:effectLst>
        </p:spPr>
        <p:txBody>
          <a:bodyPr rot="0" vert="horz" wrap="square" lIns="365760" tIns="365760" rIns="274320" bIns="91440" anchor="t" anchorCtr="0">
            <a:noAutofit/>
          </a:bodyPr>
          <a:lstStyle/>
          <a:p>
            <a:pPr marL="15875" marR="0" algn="l">
              <a:lnSpc>
                <a:spcPct val="114000"/>
              </a:lnSpc>
              <a:spcBef>
                <a:spcPts val="0"/>
              </a:spcBef>
              <a:spcAft>
                <a:spcPts val="300"/>
              </a:spcAft>
            </a:pPr>
            <a:r>
              <a:rPr lang="en-US" sz="1800" b="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Services &amp; Costs typically </a:t>
            </a:r>
            <a:r>
              <a:rPr lang="en-US" sz="1800" b="1" u="sng"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ineligible</a:t>
            </a:r>
            <a:r>
              <a:rPr lang="en-US" sz="1800" b="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 </a:t>
            </a:r>
            <a:br>
              <a:rPr lang="en-US" sz="1800" b="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br>
            <a:r>
              <a:rPr lang="en-US" sz="1800" b="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under FEMA PA:</a:t>
            </a:r>
          </a:p>
          <a:p>
            <a:pPr marL="349250" indent="-222250">
              <a:lnSpc>
                <a:spcPct val="114000"/>
              </a:lnSpc>
              <a:spcBef>
                <a:spcPts val="0"/>
              </a:spcBef>
              <a:spcAft>
                <a:spcPts val="600"/>
              </a:spcAft>
              <a:buClr>
                <a:srgbClr val="CC1531"/>
              </a:buClr>
              <a:buSzPct val="77000"/>
              <a:buFont typeface="Zapf Dingbats"/>
              <a:buChar char="✕"/>
            </a:pPr>
            <a:r>
              <a:rPr lang="en-US" sz="1600" i="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Loss of revenue </a:t>
            </a:r>
          </a:p>
          <a:p>
            <a:pPr marL="349250" indent="-222250">
              <a:lnSpc>
                <a:spcPct val="114000"/>
              </a:lnSpc>
              <a:spcBef>
                <a:spcPts val="0"/>
              </a:spcBef>
              <a:spcAft>
                <a:spcPts val="600"/>
              </a:spcAft>
              <a:buClr>
                <a:srgbClr val="CC1531"/>
              </a:buClr>
              <a:buSzPct val="77000"/>
              <a:buFont typeface="Zapf Dingbats"/>
              <a:buChar char="✕"/>
            </a:pPr>
            <a:r>
              <a:rPr lang="en-US" sz="1600" i="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Certain operating </a:t>
            </a:r>
            <a:br>
              <a:rPr lang="en-US" sz="1600" i="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br>
            <a:r>
              <a:rPr lang="en-US" sz="1600" i="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costs, such as administrative activities</a:t>
            </a:r>
          </a:p>
          <a:p>
            <a:pPr marL="349250" indent="-222250">
              <a:lnSpc>
                <a:spcPct val="114000"/>
              </a:lnSpc>
              <a:spcBef>
                <a:spcPts val="0"/>
              </a:spcBef>
              <a:spcAft>
                <a:spcPts val="600"/>
              </a:spcAft>
              <a:buClr>
                <a:srgbClr val="CC1531"/>
              </a:buClr>
              <a:buSzPct val="77000"/>
              <a:buFont typeface="Zapf Dingbats"/>
              <a:buChar char="✕"/>
            </a:pPr>
            <a:r>
              <a:rPr lang="en-US" sz="1600" i="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FEMA is legally prohibited from duplicating benefits </a:t>
            </a:r>
            <a:br>
              <a:rPr lang="en-US" sz="1600" i="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br>
            <a:r>
              <a:rPr lang="en-US" sz="1600" i="1" dirty="0">
                <a:solidFill>
                  <a:schemeClr val="tx1">
                    <a:lumMod val="75000"/>
                    <a:lumOff val="25000"/>
                  </a:schemeClr>
                </a:solidFill>
                <a:latin typeface="Arial Narrow" panose="020B0606020202030204" pitchFamily="34" charset="0"/>
                <a:ea typeface="Times New Roman" panose="02020603050405020304" pitchFamily="18" charset="0"/>
                <a:cs typeface="Times New Roman" panose="02020603050405020304" pitchFamily="18" charset="0"/>
              </a:rPr>
              <a:t>from other sources </a:t>
            </a:r>
          </a:p>
        </p:txBody>
      </p:sp>
      <p:sp>
        <p:nvSpPr>
          <p:cNvPr id="15" name="Slide Number Placeholder 1">
            <a:extLst>
              <a:ext uri="{FF2B5EF4-FFF2-40B4-BE49-F238E27FC236}">
                <a16:creationId xmlns:a16="http://schemas.microsoft.com/office/drawing/2014/main" id="{851BC528-14FE-4645-AFE2-31E1E81F6872}"/>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23</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9711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a:t>Category B – Emergency Protective Measures</a:t>
            </a:r>
          </a:p>
        </p:txBody>
      </p:sp>
      <p:sp>
        <p:nvSpPr>
          <p:cNvPr id="8" name="Content Placeholder 2">
            <a:extLst>
              <a:ext uri="{FF2B5EF4-FFF2-40B4-BE49-F238E27FC236}">
                <a16:creationId xmlns:a16="http://schemas.microsoft.com/office/drawing/2014/main" id="{A7918C79-E740-7642-949C-C2C658B50DB4}"/>
              </a:ext>
            </a:extLst>
          </p:cNvPr>
          <p:cNvSpPr txBox="1">
            <a:spLocks/>
          </p:cNvSpPr>
          <p:nvPr/>
        </p:nvSpPr>
        <p:spPr>
          <a:xfrm>
            <a:off x="402337" y="1519990"/>
            <a:ext cx="8339325" cy="4341551"/>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2000"/>
              </a:lnSpc>
              <a:spcBef>
                <a:spcPts val="900"/>
              </a:spcBef>
              <a:spcAft>
                <a:spcPts val="600"/>
              </a:spcAft>
              <a:buNone/>
            </a:pPr>
            <a:r>
              <a:rPr lang="en-US" kern="0" dirty="0"/>
              <a:t>Examples of eligible Category B – Emergency Protective Measures include (not an exhaustive list):</a:t>
            </a:r>
          </a:p>
          <a:p>
            <a:pPr>
              <a:lnSpc>
                <a:spcPct val="112000"/>
              </a:lnSpc>
              <a:spcBef>
                <a:spcPts val="0"/>
              </a:spcBef>
              <a:spcAft>
                <a:spcPts val="600"/>
              </a:spcAft>
            </a:pPr>
            <a:r>
              <a:rPr lang="en-US" b="1" kern="0" dirty="0"/>
              <a:t>Medical sheltering (</a:t>
            </a:r>
            <a:r>
              <a:rPr lang="en-US" kern="0" dirty="0"/>
              <a:t>including non-congregate sheltering, with prior FEMA approval)</a:t>
            </a:r>
          </a:p>
          <a:p>
            <a:pPr>
              <a:lnSpc>
                <a:spcPct val="112000"/>
              </a:lnSpc>
              <a:spcBef>
                <a:spcPts val="0"/>
              </a:spcBef>
              <a:spcAft>
                <a:spcPts val="600"/>
              </a:spcAft>
            </a:pPr>
            <a:r>
              <a:rPr lang="en-US" kern="0" dirty="0"/>
              <a:t>Household pet sheltering and containment.</a:t>
            </a:r>
          </a:p>
          <a:p>
            <a:pPr>
              <a:lnSpc>
                <a:spcPct val="112000"/>
              </a:lnSpc>
              <a:spcBef>
                <a:spcPts val="0"/>
              </a:spcBef>
              <a:spcAft>
                <a:spcPts val="600"/>
              </a:spcAft>
            </a:pPr>
            <a:r>
              <a:rPr lang="en-US" kern="0" dirty="0"/>
              <a:t>Purchase and distribution of food, water, ice, medicine, and other consumable supplies, to include personal protective equipment and hazardous material suits. </a:t>
            </a:r>
          </a:p>
          <a:p>
            <a:pPr>
              <a:lnSpc>
                <a:spcPct val="112000"/>
              </a:lnSpc>
              <a:spcBef>
                <a:spcPts val="0"/>
              </a:spcBef>
              <a:spcAft>
                <a:spcPts val="600"/>
              </a:spcAft>
            </a:pPr>
            <a:r>
              <a:rPr lang="en-US" kern="0" dirty="0"/>
              <a:t>Search and rescue to locate and recover members of the population requiring assistance.</a:t>
            </a:r>
          </a:p>
          <a:p>
            <a:pPr>
              <a:lnSpc>
                <a:spcPct val="112000"/>
              </a:lnSpc>
              <a:spcBef>
                <a:spcPts val="0"/>
              </a:spcBef>
              <a:spcAft>
                <a:spcPts val="600"/>
              </a:spcAft>
            </a:pPr>
            <a:r>
              <a:rPr lang="en-US" kern="0" dirty="0"/>
              <a:t>Security and law enforcement.</a:t>
            </a:r>
          </a:p>
          <a:p>
            <a:pPr>
              <a:lnSpc>
                <a:spcPct val="112000"/>
              </a:lnSpc>
              <a:spcBef>
                <a:spcPts val="0"/>
              </a:spcBef>
              <a:spcAft>
                <a:spcPts val="600"/>
              </a:spcAft>
            </a:pPr>
            <a:r>
              <a:rPr lang="en-US" kern="0" dirty="0"/>
              <a:t>Communications of general health and safety information to the public.</a:t>
            </a:r>
          </a:p>
          <a:p>
            <a:pPr>
              <a:lnSpc>
                <a:spcPct val="112000"/>
              </a:lnSpc>
              <a:spcBef>
                <a:spcPts val="0"/>
              </a:spcBef>
              <a:spcAft>
                <a:spcPts val="600"/>
              </a:spcAft>
            </a:pPr>
            <a:r>
              <a:rPr lang="en-US" kern="0" dirty="0"/>
              <a:t>State, tribe, territory and/or local government force account overtime costs.</a:t>
            </a:r>
          </a:p>
          <a:p>
            <a:pPr>
              <a:lnSpc>
                <a:spcPct val="112000"/>
              </a:lnSpc>
              <a:spcBef>
                <a:spcPts val="0"/>
              </a:spcBef>
              <a:spcAft>
                <a:spcPts val="0"/>
              </a:spcAft>
            </a:pPr>
            <a:endParaRPr lang="en-US" b="1" kern="0" dirty="0"/>
          </a:p>
          <a:p>
            <a:pPr lvl="1">
              <a:lnSpc>
                <a:spcPct val="112000"/>
              </a:lnSpc>
              <a:spcBef>
                <a:spcPts val="600"/>
              </a:spcBef>
            </a:pPr>
            <a:endParaRPr lang="en-US" sz="2000" kern="0" dirty="0"/>
          </a:p>
        </p:txBody>
      </p:sp>
      <p:sp>
        <p:nvSpPr>
          <p:cNvPr id="10" name="Slide Number Placeholder 1">
            <a:extLst>
              <a:ext uri="{FF2B5EF4-FFF2-40B4-BE49-F238E27FC236}">
                <a16:creationId xmlns:a16="http://schemas.microsoft.com/office/drawing/2014/main" id="{86693B40-F8F4-354C-91C2-BC9CA381C18F}"/>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24</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36699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F44614-068C-4C4C-9347-CB5C255910BE}"/>
              </a:ext>
            </a:extLst>
          </p:cNvPr>
          <p:cNvPicPr>
            <a:picLocks noChangeAspect="1"/>
          </p:cNvPicPr>
          <p:nvPr/>
        </p:nvPicPr>
        <p:blipFill rotWithShape="1">
          <a:blip r:embed="rId2">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8" name="Picture 7">
            <a:extLst>
              <a:ext uri="{FF2B5EF4-FFF2-40B4-BE49-F238E27FC236}">
                <a16:creationId xmlns:a16="http://schemas.microsoft.com/office/drawing/2014/main" id="{45DECD92-40E6-6642-BCB5-94EBE81E8C70}"/>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6250" r="8750"/>
          <a:stretch/>
        </p:blipFill>
        <p:spPr>
          <a:xfrm>
            <a:off x="50354" y="39491"/>
            <a:ext cx="9144000" cy="6850594"/>
          </a:xfrm>
          <a:prstGeom prst="rect">
            <a:avLst/>
          </a:prstGeom>
        </p:spPr>
      </p:pic>
      <p:sp>
        <p:nvSpPr>
          <p:cNvPr id="5" name="Rectangle 4">
            <a:extLst>
              <a:ext uri="{FF2B5EF4-FFF2-40B4-BE49-F238E27FC236}">
                <a16:creationId xmlns:a16="http://schemas.microsoft.com/office/drawing/2014/main" id="{C12AE48A-6BCE-7F4E-BF8B-FCE532697844}"/>
              </a:ext>
            </a:extLst>
          </p:cNvPr>
          <p:cNvSpPr txBox="1">
            <a:spLocks noChangeArrowheads="1"/>
          </p:cNvSpPr>
          <p:nvPr/>
        </p:nvSpPr>
        <p:spPr>
          <a:xfrm>
            <a:off x="694264" y="1894646"/>
            <a:ext cx="7840136" cy="4328493"/>
          </a:xfrm>
          <a:prstGeom prst="rect">
            <a:avLst/>
          </a:prstGeom>
          <a:effectLst>
            <a:outerShdw blurRad="127000" dist="38100" dir="5400000" algn="t" rotWithShape="0">
              <a:prstClr val="black">
                <a:alpha val="20000"/>
              </a:prstClr>
            </a:outerShdw>
          </a:effectLst>
        </p:spPr>
        <p:txBody>
          <a:bodyPr wrap="square"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algn="r" eaLnBrk="1" hangingPunct="1">
              <a:lnSpc>
                <a:spcPct val="112000"/>
              </a:lnSpc>
              <a:spcAft>
                <a:spcPts val="1200"/>
              </a:spcAft>
            </a:pPr>
            <a:r>
              <a:rPr lang="en-US" sz="2800" dirty="0">
                <a:solidFill>
                  <a:schemeClr val="bg1">
                    <a:alpha val="50000"/>
                  </a:schemeClr>
                </a:solidFill>
                <a:latin typeface="Arial Narrow"/>
                <a:cs typeface="Arial Narrow"/>
              </a:rPr>
              <a:t>Training Overview</a:t>
            </a:r>
          </a:p>
          <a:p>
            <a:pPr algn="r" eaLnBrk="1" hangingPunct="1">
              <a:lnSpc>
                <a:spcPct val="112000"/>
              </a:lnSpc>
              <a:spcAft>
                <a:spcPts val="1200"/>
              </a:spcAft>
            </a:pPr>
            <a:r>
              <a:rPr lang="en-US" sz="2800" dirty="0">
                <a:solidFill>
                  <a:schemeClr val="bg1">
                    <a:alpha val="50000"/>
                  </a:schemeClr>
                </a:solidFill>
                <a:latin typeface="Arial Narrow"/>
                <a:cs typeface="Arial Narrow"/>
              </a:rPr>
              <a:t>COVID-19 Response Federal Funding</a:t>
            </a:r>
          </a:p>
          <a:p>
            <a:pPr algn="r" eaLnBrk="1" hangingPunct="1">
              <a:lnSpc>
                <a:spcPct val="112000"/>
              </a:lnSpc>
              <a:spcAft>
                <a:spcPts val="1200"/>
              </a:spcAft>
            </a:pPr>
            <a:r>
              <a:rPr lang="en-US" sz="2800" dirty="0">
                <a:solidFill>
                  <a:schemeClr val="bg1">
                    <a:alpha val="50000"/>
                  </a:schemeClr>
                </a:solidFill>
                <a:latin typeface="Arial Narrow"/>
                <a:cs typeface="Arial Narrow"/>
              </a:rPr>
              <a:t>FEMA PA Program Spotlight</a:t>
            </a:r>
          </a:p>
          <a:p>
            <a:pPr lvl="1" algn="r" eaLnBrk="1" hangingPunct="1">
              <a:lnSpc>
                <a:spcPct val="112000"/>
              </a:lnSpc>
              <a:spcAft>
                <a:spcPts val="1200"/>
              </a:spcAft>
            </a:pPr>
            <a:r>
              <a:rPr lang="en-US" sz="4000" b="1" dirty="0">
                <a:latin typeface="Arial Narrow"/>
                <a:cs typeface="Arial Narrow"/>
              </a:rPr>
              <a:t>Step-by-Step PA Program Delivery</a:t>
            </a:r>
          </a:p>
          <a:p>
            <a:pPr eaLnBrk="1" hangingPunct="1">
              <a:lnSpc>
                <a:spcPct val="80000"/>
              </a:lnSpc>
              <a:spcAft>
                <a:spcPts val="1200"/>
              </a:spcAft>
            </a:pPr>
            <a:endParaRPr lang="en-US" sz="5400" b="1" dirty="0">
              <a:latin typeface="Arial Narrow"/>
              <a:cs typeface="Arial Narrow"/>
            </a:endParaRPr>
          </a:p>
        </p:txBody>
      </p:sp>
      <p:sp>
        <p:nvSpPr>
          <p:cNvPr id="9" name="Slide Number Placeholder 1">
            <a:extLst>
              <a:ext uri="{FF2B5EF4-FFF2-40B4-BE49-F238E27FC236}">
                <a16:creationId xmlns:a16="http://schemas.microsoft.com/office/drawing/2014/main" id="{9F5D57DD-AEB5-DC48-B4D5-D6895C80DA8C}"/>
              </a:ext>
            </a:extLst>
          </p:cNvPr>
          <p:cNvSpPr txBox="1">
            <a:spLocks/>
          </p:cNvSpPr>
          <p:nvPr/>
        </p:nvSpPr>
        <p:spPr>
          <a:xfrm>
            <a:off x="4145281"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bg1"/>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bg1"/>
                </a:solidFill>
                <a:latin typeface="Arial Narrow" panose="020B0604020202020204" pitchFamily="34" charset="0"/>
                <a:cs typeface="Arial Narrow" panose="020B0604020202020204" pitchFamily="34" charset="0"/>
              </a:rPr>
              <a:pPr algn="r"/>
              <a:t>25</a:t>
            </a:fld>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032173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ight Arrow Callout 63">
            <a:extLst>
              <a:ext uri="{FF2B5EF4-FFF2-40B4-BE49-F238E27FC236}">
                <a16:creationId xmlns:a16="http://schemas.microsoft.com/office/drawing/2014/main" id="{E306B5A4-BB86-2F4E-AE34-C78DCDD4AE66}"/>
              </a:ext>
            </a:extLst>
          </p:cNvPr>
          <p:cNvSpPr/>
          <p:nvPr/>
        </p:nvSpPr>
        <p:spPr>
          <a:xfrm rot="10800000">
            <a:off x="6953954" y="3783192"/>
            <a:ext cx="1612529" cy="1703208"/>
          </a:xfrm>
          <a:prstGeom prst="rightArrowCallout">
            <a:avLst>
              <a:gd name="adj1" fmla="val 50000"/>
              <a:gd name="adj2" fmla="val 14426"/>
              <a:gd name="adj3" fmla="val 15009"/>
              <a:gd name="adj4" fmla="val 87066"/>
            </a:avLst>
          </a:prstGeom>
          <a:solidFill>
            <a:srgbClr val="E5E5E5"/>
          </a:solidFill>
          <a:ln>
            <a:solidFill>
              <a:schemeClr val="bg1"/>
            </a:solidFill>
          </a:ln>
          <a:effectLst>
            <a:outerShdw blurRad="127000" dist="635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21896" tIns="304739" rIns="121896" bIns="304739" rtlCol="0" anchor="b" anchorCtr="0"/>
          <a:lstStyle/>
          <a:p>
            <a:pPr algn="ctr"/>
            <a:endParaRPr lang="en-US" sz="2150" b="1" dirty="0">
              <a:solidFill>
                <a:srgbClr val="FFFFFF"/>
              </a:solidFill>
            </a:endParaRPr>
          </a:p>
        </p:txBody>
      </p:sp>
      <p:sp>
        <p:nvSpPr>
          <p:cNvPr id="8" name="Title 1">
            <a:extLst>
              <a:ext uri="{FF2B5EF4-FFF2-40B4-BE49-F238E27FC236}">
                <a16:creationId xmlns:a16="http://schemas.microsoft.com/office/drawing/2014/main" id="{38CF9528-7610-4BC9-BE1E-E7563BC2A941}"/>
              </a:ext>
            </a:extLst>
          </p:cNvPr>
          <p:cNvSpPr>
            <a:spLocks noGrp="1"/>
          </p:cNvSpPr>
          <p:nvPr>
            <p:ph type="title"/>
          </p:nvPr>
        </p:nvSpPr>
        <p:spPr>
          <a:prstGeom prst="rect">
            <a:avLst/>
          </a:prstGeom>
        </p:spPr>
        <p:txBody>
          <a:bodyPr/>
          <a:lstStyle/>
          <a:p>
            <a:pPr>
              <a:lnSpc>
                <a:spcPct val="120000"/>
              </a:lnSpc>
            </a:pPr>
            <a:r>
              <a:rPr lang="en-US" dirty="0"/>
              <a:t>Step-by-Step PA Program &amp; Grant Delivery: Overview</a:t>
            </a:r>
          </a:p>
        </p:txBody>
      </p:sp>
      <p:sp>
        <p:nvSpPr>
          <p:cNvPr id="18" name="Right Arrow Callout 17">
            <a:extLst>
              <a:ext uri="{FF2B5EF4-FFF2-40B4-BE49-F238E27FC236}">
                <a16:creationId xmlns:a16="http://schemas.microsoft.com/office/drawing/2014/main" id="{A5A97A15-7855-8145-8C4E-BF7115549B12}"/>
              </a:ext>
            </a:extLst>
          </p:cNvPr>
          <p:cNvSpPr/>
          <p:nvPr/>
        </p:nvSpPr>
        <p:spPr>
          <a:xfrm>
            <a:off x="4311659" y="3783192"/>
            <a:ext cx="1814452" cy="1703208"/>
          </a:xfrm>
          <a:prstGeom prst="rightArrowCallout">
            <a:avLst>
              <a:gd name="adj1" fmla="val 50000"/>
              <a:gd name="adj2" fmla="val 14426"/>
              <a:gd name="adj3" fmla="val 15009"/>
              <a:gd name="adj4" fmla="val 87066"/>
            </a:avLst>
          </a:prstGeom>
          <a:solidFill>
            <a:srgbClr val="E5E5E5"/>
          </a:solidFill>
          <a:ln>
            <a:solidFill>
              <a:schemeClr val="bg1"/>
            </a:solidFill>
          </a:ln>
          <a:effectLst>
            <a:outerShdw blurRad="127000" dist="635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21896" tIns="304739" rIns="121896" bIns="304739" rtlCol="0" anchor="b" anchorCtr="0"/>
          <a:lstStyle/>
          <a:p>
            <a:pPr algn="ctr"/>
            <a:endParaRPr lang="en-US" sz="2150" b="1" dirty="0">
              <a:solidFill>
                <a:srgbClr val="FFFFFF"/>
              </a:solidFill>
            </a:endParaRPr>
          </a:p>
        </p:txBody>
      </p:sp>
      <p:sp>
        <p:nvSpPr>
          <p:cNvPr id="19" name="Down Arrow Callout 18">
            <a:extLst>
              <a:ext uri="{FF2B5EF4-FFF2-40B4-BE49-F238E27FC236}">
                <a16:creationId xmlns:a16="http://schemas.microsoft.com/office/drawing/2014/main" id="{C78D6BC6-E776-724D-8A71-884484D4565A}"/>
              </a:ext>
            </a:extLst>
          </p:cNvPr>
          <p:cNvSpPr/>
          <p:nvPr/>
        </p:nvSpPr>
        <p:spPr>
          <a:xfrm>
            <a:off x="4306831" y="2220493"/>
            <a:ext cx="1586056" cy="1819660"/>
          </a:xfrm>
          <a:prstGeom prst="downArrowCallout">
            <a:avLst>
              <a:gd name="adj1" fmla="val 50000"/>
              <a:gd name="adj2" fmla="val 14600"/>
              <a:gd name="adj3" fmla="val 16145"/>
              <a:gd name="adj4" fmla="val 89520"/>
            </a:avLst>
          </a:prstGeom>
          <a:solidFill>
            <a:schemeClr val="bg1">
              <a:lumMod val="95000"/>
            </a:schemeClr>
          </a:solidFill>
          <a:ln>
            <a:solidFill>
              <a:schemeClr val="bg1"/>
            </a:solidFill>
          </a:ln>
          <a:effectLst>
            <a:outerShdw blurRad="127000" dist="635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21896" tIns="304739" rIns="121896" bIns="304739" rtlCol="0" anchor="b" anchorCtr="0"/>
          <a:lstStyle/>
          <a:p>
            <a:pPr algn="ctr"/>
            <a:endParaRPr lang="en-US" sz="2150" b="1" dirty="0">
              <a:solidFill>
                <a:srgbClr val="FFFFFF"/>
              </a:solidFill>
            </a:endParaRPr>
          </a:p>
        </p:txBody>
      </p:sp>
      <p:sp>
        <p:nvSpPr>
          <p:cNvPr id="20" name="Right Arrow Callout 19">
            <a:extLst>
              <a:ext uri="{FF2B5EF4-FFF2-40B4-BE49-F238E27FC236}">
                <a16:creationId xmlns:a16="http://schemas.microsoft.com/office/drawing/2014/main" id="{BA3F0C68-61E2-C545-B9CB-786071BF9DDD}"/>
              </a:ext>
            </a:extLst>
          </p:cNvPr>
          <p:cNvSpPr/>
          <p:nvPr/>
        </p:nvSpPr>
        <p:spPr>
          <a:xfrm>
            <a:off x="2964202" y="2220493"/>
            <a:ext cx="1586057" cy="1564056"/>
          </a:xfrm>
          <a:prstGeom prst="rightArrowCallout">
            <a:avLst>
              <a:gd name="adj1" fmla="val 50000"/>
              <a:gd name="adj2" fmla="val 14426"/>
              <a:gd name="adj3" fmla="val 15009"/>
              <a:gd name="adj4" fmla="val 87066"/>
            </a:avLst>
          </a:prstGeom>
          <a:solidFill>
            <a:srgbClr val="E5E5E5"/>
          </a:solidFill>
          <a:ln>
            <a:solidFill>
              <a:schemeClr val="bg1"/>
            </a:solidFill>
          </a:ln>
          <a:effectLst>
            <a:outerShdw blurRad="127000" dist="635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21896" tIns="304739" rIns="121896" bIns="304739" rtlCol="0" anchor="b" anchorCtr="0"/>
          <a:lstStyle/>
          <a:p>
            <a:pPr algn="ctr"/>
            <a:endParaRPr lang="en-US" sz="2150" b="1" dirty="0">
              <a:solidFill>
                <a:srgbClr val="FFFFFF"/>
              </a:solidFill>
            </a:endParaRPr>
          </a:p>
        </p:txBody>
      </p:sp>
      <p:sp>
        <p:nvSpPr>
          <p:cNvPr id="21" name="Right Arrow Callout 20">
            <a:extLst>
              <a:ext uri="{FF2B5EF4-FFF2-40B4-BE49-F238E27FC236}">
                <a16:creationId xmlns:a16="http://schemas.microsoft.com/office/drawing/2014/main" id="{2F5EFA7D-D218-824A-9C07-E285915452A7}"/>
              </a:ext>
            </a:extLst>
          </p:cNvPr>
          <p:cNvSpPr/>
          <p:nvPr/>
        </p:nvSpPr>
        <p:spPr>
          <a:xfrm>
            <a:off x="1723134" y="2220493"/>
            <a:ext cx="1586057" cy="1564056"/>
          </a:xfrm>
          <a:prstGeom prst="rightArrowCallout">
            <a:avLst>
              <a:gd name="adj1" fmla="val 50000"/>
              <a:gd name="adj2" fmla="val 14426"/>
              <a:gd name="adj3" fmla="val 15009"/>
              <a:gd name="adj4" fmla="val 87066"/>
            </a:avLst>
          </a:prstGeom>
          <a:solidFill>
            <a:schemeClr val="bg1">
              <a:lumMod val="95000"/>
            </a:schemeClr>
          </a:solidFill>
          <a:ln>
            <a:solidFill>
              <a:schemeClr val="bg1"/>
            </a:solidFill>
          </a:ln>
          <a:effectLst>
            <a:outerShdw blurRad="127000" dist="635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21896" tIns="304739" rIns="121896" bIns="304739" rtlCol="0" anchor="b" anchorCtr="0"/>
          <a:lstStyle/>
          <a:p>
            <a:pPr algn="ctr"/>
            <a:endParaRPr lang="en-US" sz="2150" b="1" dirty="0">
              <a:solidFill>
                <a:srgbClr val="FFFFFF"/>
              </a:solidFill>
            </a:endParaRPr>
          </a:p>
        </p:txBody>
      </p:sp>
      <p:sp>
        <p:nvSpPr>
          <p:cNvPr id="55" name="Right Arrow Callout 54">
            <a:extLst>
              <a:ext uri="{FF2B5EF4-FFF2-40B4-BE49-F238E27FC236}">
                <a16:creationId xmlns:a16="http://schemas.microsoft.com/office/drawing/2014/main" id="{B9525B2F-63E5-A042-9598-CD2D588FBA31}"/>
              </a:ext>
            </a:extLst>
          </p:cNvPr>
          <p:cNvSpPr/>
          <p:nvPr/>
        </p:nvSpPr>
        <p:spPr>
          <a:xfrm>
            <a:off x="5875003" y="3783192"/>
            <a:ext cx="1545863" cy="1703207"/>
          </a:xfrm>
          <a:prstGeom prst="rightArrowCallout">
            <a:avLst>
              <a:gd name="adj1" fmla="val 50000"/>
              <a:gd name="adj2" fmla="val 14426"/>
              <a:gd name="adj3" fmla="val 15009"/>
              <a:gd name="adj4" fmla="val 87066"/>
            </a:avLst>
          </a:prstGeom>
          <a:solidFill>
            <a:schemeClr val="bg1">
              <a:lumMod val="95000"/>
            </a:schemeClr>
          </a:solidFill>
          <a:ln>
            <a:solidFill>
              <a:schemeClr val="bg1"/>
            </a:solidFill>
          </a:ln>
          <a:effectLst>
            <a:outerShdw blurRad="127000" dist="635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21896" tIns="304739" rIns="121896" bIns="304739" rtlCol="0" anchor="b" anchorCtr="0"/>
          <a:lstStyle/>
          <a:p>
            <a:pPr algn="ctr"/>
            <a:endParaRPr lang="en-US" sz="2150" b="1" dirty="0">
              <a:solidFill>
                <a:srgbClr val="FFFFFF"/>
              </a:solidFill>
            </a:endParaRPr>
          </a:p>
        </p:txBody>
      </p:sp>
      <p:sp>
        <p:nvSpPr>
          <p:cNvPr id="56" name="Right Arrow Callout 55">
            <a:extLst>
              <a:ext uri="{FF2B5EF4-FFF2-40B4-BE49-F238E27FC236}">
                <a16:creationId xmlns:a16="http://schemas.microsoft.com/office/drawing/2014/main" id="{F55F8950-7165-C74A-AD88-038266EDF198}"/>
              </a:ext>
            </a:extLst>
          </p:cNvPr>
          <p:cNvSpPr/>
          <p:nvPr/>
        </p:nvSpPr>
        <p:spPr>
          <a:xfrm>
            <a:off x="402334" y="2220493"/>
            <a:ext cx="1586057" cy="1564056"/>
          </a:xfrm>
          <a:prstGeom prst="rightArrowCallout">
            <a:avLst>
              <a:gd name="adj1" fmla="val 50000"/>
              <a:gd name="adj2" fmla="val 14426"/>
              <a:gd name="adj3" fmla="val 15009"/>
              <a:gd name="adj4" fmla="val 87066"/>
            </a:avLst>
          </a:prstGeom>
          <a:solidFill>
            <a:srgbClr val="E5E5E5"/>
          </a:solidFill>
          <a:ln>
            <a:solidFill>
              <a:schemeClr val="bg1"/>
            </a:solidFill>
          </a:ln>
          <a:effectLst>
            <a:outerShdw blurRad="127000" dist="63500" dir="5400000" algn="t" rotWithShape="0">
              <a:prstClr val="black">
                <a:alpha val="20000"/>
              </a:prstClr>
            </a:outerShdw>
          </a:effectLst>
        </p:spPr>
        <p:style>
          <a:lnRef idx="1">
            <a:schemeClr val="accent1"/>
          </a:lnRef>
          <a:fillRef idx="3">
            <a:schemeClr val="accent1"/>
          </a:fillRef>
          <a:effectRef idx="2">
            <a:schemeClr val="accent1"/>
          </a:effectRef>
          <a:fontRef idx="minor">
            <a:schemeClr val="lt1"/>
          </a:fontRef>
        </p:style>
        <p:txBody>
          <a:bodyPr lIns="121896" tIns="304739" rIns="121896" bIns="304739" rtlCol="0" anchor="b" anchorCtr="0"/>
          <a:lstStyle/>
          <a:p>
            <a:pPr algn="ctr"/>
            <a:endParaRPr lang="en-US" sz="2150" b="1" dirty="0">
              <a:solidFill>
                <a:srgbClr val="FFFFFF"/>
              </a:solidFill>
            </a:endParaRPr>
          </a:p>
        </p:txBody>
      </p:sp>
      <p:sp>
        <p:nvSpPr>
          <p:cNvPr id="57" name="Content Placeholder 2">
            <a:extLst>
              <a:ext uri="{FF2B5EF4-FFF2-40B4-BE49-F238E27FC236}">
                <a16:creationId xmlns:a16="http://schemas.microsoft.com/office/drawing/2014/main" id="{6ACC69BD-24AE-9843-BBCB-D4A5A5EF0520}"/>
              </a:ext>
            </a:extLst>
          </p:cNvPr>
          <p:cNvSpPr txBox="1">
            <a:spLocks/>
          </p:cNvSpPr>
          <p:nvPr/>
        </p:nvSpPr>
        <p:spPr>
          <a:xfrm>
            <a:off x="542277" y="2479172"/>
            <a:ext cx="1070675" cy="1064128"/>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600"/>
              </a:spcAft>
              <a:buNone/>
            </a:pPr>
            <a:r>
              <a:rPr lang="en-US" sz="1600" b="1" kern="0" dirty="0">
                <a:solidFill>
                  <a:schemeClr val="tx1">
                    <a:lumMod val="85000"/>
                    <a:lumOff val="15000"/>
                  </a:schemeClr>
                </a:solidFill>
              </a:rPr>
              <a:t>Attend virtual applicant briefing</a:t>
            </a:r>
          </a:p>
        </p:txBody>
      </p:sp>
      <p:sp>
        <p:nvSpPr>
          <p:cNvPr id="58" name="Content Placeholder 2">
            <a:extLst>
              <a:ext uri="{FF2B5EF4-FFF2-40B4-BE49-F238E27FC236}">
                <a16:creationId xmlns:a16="http://schemas.microsoft.com/office/drawing/2014/main" id="{887278F1-4E85-2F4F-B78C-B7E218E3C65E}"/>
              </a:ext>
            </a:extLst>
          </p:cNvPr>
          <p:cNvSpPr txBox="1">
            <a:spLocks/>
          </p:cNvSpPr>
          <p:nvPr/>
        </p:nvSpPr>
        <p:spPr>
          <a:xfrm>
            <a:off x="2018151" y="2364872"/>
            <a:ext cx="1180858" cy="1292728"/>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600"/>
              </a:spcAft>
              <a:buNone/>
            </a:pPr>
            <a:r>
              <a:rPr lang="en-US" sz="1600" b="1" kern="0" dirty="0">
                <a:solidFill>
                  <a:schemeClr val="tx1">
                    <a:lumMod val="85000"/>
                    <a:lumOff val="15000"/>
                  </a:schemeClr>
                </a:solidFill>
              </a:rPr>
              <a:t>Log on or create account at PA grants portal</a:t>
            </a:r>
          </a:p>
        </p:txBody>
      </p:sp>
      <p:sp>
        <p:nvSpPr>
          <p:cNvPr id="59" name="Content Placeholder 2">
            <a:extLst>
              <a:ext uri="{FF2B5EF4-FFF2-40B4-BE49-F238E27FC236}">
                <a16:creationId xmlns:a16="http://schemas.microsoft.com/office/drawing/2014/main" id="{3B65709E-DAC7-7944-ADC5-24AF3BBCBE45}"/>
              </a:ext>
            </a:extLst>
          </p:cNvPr>
          <p:cNvSpPr txBox="1">
            <a:spLocks/>
          </p:cNvSpPr>
          <p:nvPr/>
        </p:nvSpPr>
        <p:spPr>
          <a:xfrm>
            <a:off x="3381730" y="2717104"/>
            <a:ext cx="785758" cy="570833"/>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600"/>
              </a:spcAft>
              <a:buNone/>
            </a:pPr>
            <a:r>
              <a:rPr lang="en-US" sz="1600" b="1" kern="0" dirty="0">
                <a:solidFill>
                  <a:schemeClr val="tx1">
                    <a:lumMod val="85000"/>
                    <a:lumOff val="15000"/>
                  </a:schemeClr>
                </a:solidFill>
              </a:rPr>
              <a:t>Submit RPA</a:t>
            </a:r>
          </a:p>
        </p:txBody>
      </p:sp>
      <p:sp>
        <p:nvSpPr>
          <p:cNvPr id="61" name="Content Placeholder 2">
            <a:extLst>
              <a:ext uri="{FF2B5EF4-FFF2-40B4-BE49-F238E27FC236}">
                <a16:creationId xmlns:a16="http://schemas.microsoft.com/office/drawing/2014/main" id="{937C28BF-6A22-5947-842B-595B1706353B}"/>
              </a:ext>
            </a:extLst>
          </p:cNvPr>
          <p:cNvSpPr txBox="1">
            <a:spLocks/>
          </p:cNvSpPr>
          <p:nvPr/>
        </p:nvSpPr>
        <p:spPr>
          <a:xfrm>
            <a:off x="4559714" y="4087188"/>
            <a:ext cx="1180858" cy="1064128"/>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600"/>
              </a:spcAft>
              <a:buNone/>
            </a:pPr>
            <a:r>
              <a:rPr lang="en-US" sz="1600" b="1" kern="0" dirty="0">
                <a:solidFill>
                  <a:schemeClr val="tx1">
                    <a:lumMod val="85000"/>
                    <a:lumOff val="15000"/>
                  </a:schemeClr>
                </a:solidFill>
              </a:rPr>
              <a:t>Submit COVID-19 Project (and documents)</a:t>
            </a:r>
          </a:p>
        </p:txBody>
      </p:sp>
      <p:sp>
        <p:nvSpPr>
          <p:cNvPr id="62" name="Content Placeholder 2">
            <a:extLst>
              <a:ext uri="{FF2B5EF4-FFF2-40B4-BE49-F238E27FC236}">
                <a16:creationId xmlns:a16="http://schemas.microsoft.com/office/drawing/2014/main" id="{9074869E-315E-8643-9E62-A374BFF7ED71}"/>
              </a:ext>
            </a:extLst>
          </p:cNvPr>
          <p:cNvSpPr txBox="1">
            <a:spLocks/>
          </p:cNvSpPr>
          <p:nvPr/>
        </p:nvSpPr>
        <p:spPr>
          <a:xfrm>
            <a:off x="4462248" y="4177630"/>
            <a:ext cx="1310533" cy="1104094"/>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600"/>
              </a:spcAft>
              <a:buNone/>
            </a:pPr>
            <a:endParaRPr lang="en-US" sz="1600" b="1" kern="0" dirty="0">
              <a:solidFill>
                <a:schemeClr val="tx1">
                  <a:lumMod val="85000"/>
                  <a:lumOff val="15000"/>
                </a:schemeClr>
              </a:solidFill>
            </a:endParaRPr>
          </a:p>
        </p:txBody>
      </p:sp>
      <p:sp>
        <p:nvSpPr>
          <p:cNvPr id="63" name="Content Placeholder 2">
            <a:extLst>
              <a:ext uri="{FF2B5EF4-FFF2-40B4-BE49-F238E27FC236}">
                <a16:creationId xmlns:a16="http://schemas.microsoft.com/office/drawing/2014/main" id="{68A6DF3B-6A3C-874C-A795-4855C538D954}"/>
              </a:ext>
            </a:extLst>
          </p:cNvPr>
          <p:cNvSpPr txBox="1">
            <a:spLocks/>
          </p:cNvSpPr>
          <p:nvPr/>
        </p:nvSpPr>
        <p:spPr>
          <a:xfrm>
            <a:off x="5988612" y="4087188"/>
            <a:ext cx="1216450" cy="766644"/>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600"/>
              </a:spcAft>
              <a:buNone/>
            </a:pPr>
            <a:r>
              <a:rPr lang="en-US" sz="1600" b="1" kern="0" dirty="0">
                <a:solidFill>
                  <a:schemeClr val="tx1">
                    <a:lumMod val="85000"/>
                    <a:lumOff val="15000"/>
                  </a:schemeClr>
                </a:solidFill>
              </a:rPr>
              <a:t>FEMA &amp; State review  and approve Project</a:t>
            </a:r>
          </a:p>
        </p:txBody>
      </p:sp>
      <p:sp>
        <p:nvSpPr>
          <p:cNvPr id="65" name="Content Placeholder 2">
            <a:extLst>
              <a:ext uri="{FF2B5EF4-FFF2-40B4-BE49-F238E27FC236}">
                <a16:creationId xmlns:a16="http://schemas.microsoft.com/office/drawing/2014/main" id="{50BE157B-B988-D343-8CBF-E58C91BC5D51}"/>
              </a:ext>
            </a:extLst>
          </p:cNvPr>
          <p:cNvSpPr txBox="1">
            <a:spLocks/>
          </p:cNvSpPr>
          <p:nvPr/>
        </p:nvSpPr>
        <p:spPr>
          <a:xfrm>
            <a:off x="7450855" y="4110718"/>
            <a:ext cx="1145617" cy="618959"/>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600"/>
              </a:spcAft>
              <a:buNone/>
            </a:pPr>
            <a:r>
              <a:rPr lang="en-US" sz="1600" b="1" kern="0" dirty="0">
                <a:solidFill>
                  <a:schemeClr val="tx1">
                    <a:lumMod val="85000"/>
                    <a:lumOff val="15000"/>
                  </a:schemeClr>
                </a:solidFill>
              </a:rPr>
              <a:t>Receive Funding and Close Project</a:t>
            </a:r>
          </a:p>
        </p:txBody>
      </p:sp>
      <p:sp>
        <p:nvSpPr>
          <p:cNvPr id="66" name="Slide Number Placeholder 1">
            <a:extLst>
              <a:ext uri="{FF2B5EF4-FFF2-40B4-BE49-F238E27FC236}">
                <a16:creationId xmlns:a16="http://schemas.microsoft.com/office/drawing/2014/main" id="{5AB8F08B-EC15-3E42-8CF6-C236DD89E7F0}"/>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b="1"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b="1"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26</a:t>
            </a:fld>
            <a:endParaRPr lang="en-US" sz="1000" b="1"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
        <p:nvSpPr>
          <p:cNvPr id="22" name="Content Placeholder 2">
            <a:extLst>
              <a:ext uri="{FF2B5EF4-FFF2-40B4-BE49-F238E27FC236}">
                <a16:creationId xmlns:a16="http://schemas.microsoft.com/office/drawing/2014/main" id="{2C8DA876-144F-40F7-B679-E646A4022927}"/>
              </a:ext>
            </a:extLst>
          </p:cNvPr>
          <p:cNvSpPr txBox="1">
            <a:spLocks/>
          </p:cNvSpPr>
          <p:nvPr/>
        </p:nvSpPr>
        <p:spPr>
          <a:xfrm>
            <a:off x="4621267" y="2459317"/>
            <a:ext cx="1180858" cy="1064128"/>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spcBef>
                <a:spcPts val="1200"/>
              </a:spcBef>
              <a:spcAft>
                <a:spcPts val="600"/>
              </a:spcAft>
              <a:buNone/>
            </a:pPr>
            <a:r>
              <a:rPr lang="en-US" sz="1600" b="1" kern="0" dirty="0">
                <a:solidFill>
                  <a:schemeClr val="tx1">
                    <a:lumMod val="85000"/>
                    <a:lumOff val="15000"/>
                  </a:schemeClr>
                </a:solidFill>
              </a:rPr>
              <a:t>Develop SOW &amp; Costs for COVID-19</a:t>
            </a:r>
          </a:p>
        </p:txBody>
      </p:sp>
    </p:spTree>
    <p:extLst>
      <p:ext uri="{BB962C8B-B14F-4D97-AF65-F5344CB8AC3E}">
        <p14:creationId xmlns:p14="http://schemas.microsoft.com/office/powerpoint/2010/main" val="576165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92AE8CFD-B71E-8B43-A946-4AECA7D9E9A1}"/>
              </a:ext>
            </a:extLst>
          </p:cNvPr>
          <p:cNvSpPr txBox="1">
            <a:spLocks/>
          </p:cNvSpPr>
          <p:nvPr/>
        </p:nvSpPr>
        <p:spPr>
          <a:xfrm>
            <a:off x="4535424" y="6316345"/>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a:t>
            </a:r>
            <a:r>
              <a:rPr lang="en-US" sz="1000" dirty="0">
                <a:solidFill>
                  <a:schemeClr val="tx1">
                    <a:lumMod val="50000"/>
                    <a:lumOff val="50000"/>
                  </a:schemeClr>
                </a:solidFill>
                <a:latin typeface="Arial Narrow" panose="020B0604020202020204" pitchFamily="34" charset="0"/>
                <a:cs typeface="Arial Narrow" panose="020B0604020202020204" pitchFamily="34" charset="0"/>
              </a:rPr>
              <a:t>|         </a:t>
            </a:r>
            <a:fld id="{18FD47A2-EF8B-0240-AD90-9B51A2DFE8C1}" type="slidenum">
              <a:rPr lang="en-US" sz="1000">
                <a:solidFill>
                  <a:schemeClr val="tx1">
                    <a:lumMod val="50000"/>
                    <a:lumOff val="50000"/>
                  </a:schemeClr>
                </a:solidFill>
                <a:latin typeface="Arial Narrow" panose="020B0604020202020204" pitchFamily="34" charset="0"/>
                <a:cs typeface="Arial Narrow" panose="020B0604020202020204" pitchFamily="34" charset="0"/>
              </a:rPr>
              <a:pPr algn="r"/>
              <a:t>27</a:t>
            </a:fld>
            <a:endParaRPr lang="en-US" sz="1000" dirty="0">
              <a:solidFill>
                <a:schemeClr val="tx1">
                  <a:lumMod val="50000"/>
                  <a:lumOff val="50000"/>
                </a:schemeClr>
              </a:solidFill>
              <a:latin typeface="Arial Narrow" panose="020B0604020202020204" pitchFamily="34" charset="0"/>
              <a:cs typeface="Arial Narrow" panose="020B0604020202020204" pitchFamily="34" charset="0"/>
            </a:endParaRPr>
          </a:p>
        </p:txBody>
      </p:sp>
      <p:sp>
        <p:nvSpPr>
          <p:cNvPr id="7" name="Title 2">
            <a:extLst>
              <a:ext uri="{FF2B5EF4-FFF2-40B4-BE49-F238E27FC236}">
                <a16:creationId xmlns:a16="http://schemas.microsoft.com/office/drawing/2014/main" id="{9ACF08AD-6A43-FA43-8B02-967C703C11D3}"/>
              </a:ext>
            </a:extLst>
          </p:cNvPr>
          <p:cNvSpPr txBox="1">
            <a:spLocks/>
          </p:cNvSpPr>
          <p:nvPr/>
        </p:nvSpPr>
        <p:spPr>
          <a:xfrm>
            <a:off x="402336" y="306336"/>
            <a:ext cx="8339328" cy="586728"/>
          </a:xfrm>
          <a:prstGeom prst="rect">
            <a:avLst/>
          </a:prstGeom>
        </p:spPr>
        <p:txBody>
          <a:bodyPr/>
          <a:lstStyle>
            <a:lvl1pPr algn="l" rtl="0" eaLnBrk="0" fontAlgn="base" hangingPunct="0">
              <a:spcBef>
                <a:spcPct val="0"/>
              </a:spcBef>
              <a:spcAft>
                <a:spcPct val="0"/>
              </a:spcAft>
              <a:defRPr sz="2800" b="1" i="0">
                <a:solidFill>
                  <a:srgbClr val="333333"/>
                </a:solidFill>
                <a:latin typeface="Arial Narrow"/>
                <a:ea typeface="+mj-ea"/>
                <a:cs typeface="Arial Narrow"/>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a:spcBef>
                <a:spcPts val="600"/>
              </a:spcBef>
              <a:spcAft>
                <a:spcPts val="1200"/>
              </a:spcAft>
            </a:pPr>
            <a:br>
              <a:rPr lang="en-US" kern="0" dirty="0"/>
            </a:br>
            <a:r>
              <a:rPr lang="en-US" dirty="0">
                <a:latin typeface="Arial Narrow" panose="020B0606020202030204" pitchFamily="34" charset="0"/>
              </a:rPr>
              <a:t>Immediate Steps to Manage your Cost Recovery</a:t>
            </a:r>
          </a:p>
        </p:txBody>
      </p:sp>
      <p:sp>
        <p:nvSpPr>
          <p:cNvPr id="9" name="Content Placeholder 9">
            <a:extLst>
              <a:ext uri="{FF2B5EF4-FFF2-40B4-BE49-F238E27FC236}">
                <a16:creationId xmlns:a16="http://schemas.microsoft.com/office/drawing/2014/main" id="{06F60EE4-7844-5548-A9C1-5E62690C20CB}"/>
              </a:ext>
            </a:extLst>
          </p:cNvPr>
          <p:cNvSpPr txBox="1">
            <a:spLocks/>
          </p:cNvSpPr>
          <p:nvPr/>
        </p:nvSpPr>
        <p:spPr>
          <a:xfrm>
            <a:off x="402335" y="1491549"/>
            <a:ext cx="8522207" cy="4700470"/>
          </a:xfrm>
          <a:prstGeom prst="rect">
            <a:avLst/>
          </a:prstGeom>
        </p:spPr>
        <p:txBody>
          <a:bodyPr/>
          <a:lstStyle>
            <a:lvl1pPr marL="342900" indent="-342900" algn="l" rtl="0" eaLnBrk="0" fontAlgn="base" hangingPunct="0">
              <a:spcBef>
                <a:spcPct val="20000"/>
              </a:spcBef>
              <a:spcAft>
                <a:spcPct val="0"/>
              </a:spcAft>
              <a:buSzPct val="85000"/>
              <a:buFont typeface="Wingdings 2" pitchFamily="18"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SzPct val="115000"/>
              <a:buFont typeface="Wingdings" pitchFamily="2" charset="2"/>
              <a:buChar char=""/>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2000"/>
              </a:lnSpc>
              <a:spcBef>
                <a:spcPts val="0"/>
              </a:spcBef>
              <a:spcAft>
                <a:spcPts val="600"/>
              </a:spcAft>
              <a:buNone/>
            </a:pPr>
            <a:r>
              <a:rPr lang="en-US" sz="2000" b="1" kern="0" dirty="0">
                <a:solidFill>
                  <a:srgbClr val="E31836"/>
                </a:solidFill>
                <a:latin typeface="Arial Narrow" panose="020B0606020202030204" pitchFamily="34" charset="0"/>
              </a:rPr>
              <a:t>1. Track All Costs:</a:t>
            </a:r>
            <a:endParaRPr lang="en-US" sz="2000" kern="0" dirty="0">
              <a:solidFill>
                <a:srgbClr val="E31836"/>
              </a:solidFill>
              <a:latin typeface="Arial Narrow" panose="020B0606020202030204" pitchFamily="34" charset="0"/>
            </a:endParaRP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Establish emergency codes or “E-Codes” in your financial management system</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Record and save all documentation, invoices, proofs of payments, etc.</a:t>
            </a:r>
          </a:p>
          <a:p>
            <a:pPr marL="746125" lvl="0" indent="-333375">
              <a:lnSpc>
                <a:spcPct val="112000"/>
              </a:lnSpc>
              <a:spcBef>
                <a:spcPts val="0"/>
              </a:spcBef>
              <a:spcAft>
                <a:spcPts val="1800"/>
              </a:spcAft>
              <a:buClr>
                <a:srgbClr val="E31836"/>
              </a:buClr>
            </a:pPr>
            <a:r>
              <a:rPr lang="en-US" sz="1800" dirty="0">
                <a:solidFill>
                  <a:srgbClr val="333333"/>
                </a:solidFill>
                <a:latin typeface="Arial Narrow"/>
                <a:cs typeface="Arial Narrow"/>
              </a:rPr>
              <a:t>Answer the Who / What / Where / When / Why questions federal programs will require</a:t>
            </a:r>
          </a:p>
          <a:p>
            <a:pPr marL="0" indent="0">
              <a:lnSpc>
                <a:spcPct val="112000"/>
              </a:lnSpc>
              <a:spcBef>
                <a:spcPts val="0"/>
              </a:spcBef>
              <a:spcAft>
                <a:spcPts val="600"/>
              </a:spcAft>
              <a:buNone/>
            </a:pPr>
            <a:r>
              <a:rPr lang="en-US" sz="2000" b="1" kern="0" dirty="0">
                <a:solidFill>
                  <a:srgbClr val="E31836"/>
                </a:solidFill>
                <a:latin typeface="Arial Narrow" panose="020B0606020202030204" pitchFamily="34" charset="0"/>
              </a:rPr>
              <a:t>2. Initiate FEMA Public Assistance (PA) Process</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Create an account through the PA Grants Portal</a:t>
            </a:r>
          </a:p>
          <a:p>
            <a:pPr marL="746125" lvl="0" indent="-333375">
              <a:lnSpc>
                <a:spcPct val="112000"/>
              </a:lnSpc>
              <a:spcBef>
                <a:spcPts val="0"/>
              </a:spcBef>
              <a:spcAft>
                <a:spcPts val="1800"/>
              </a:spcAft>
              <a:buClr>
                <a:srgbClr val="E31836"/>
              </a:buClr>
            </a:pPr>
            <a:r>
              <a:rPr lang="en-US" sz="1800" dirty="0">
                <a:solidFill>
                  <a:srgbClr val="333333"/>
                </a:solidFill>
                <a:latin typeface="Arial Narrow"/>
                <a:cs typeface="Arial Narrow"/>
              </a:rPr>
              <a:t>Submit your “Request for Public Assistance” (RPA)</a:t>
            </a:r>
          </a:p>
          <a:p>
            <a:pPr marL="0" indent="0">
              <a:lnSpc>
                <a:spcPct val="112000"/>
              </a:lnSpc>
              <a:spcBef>
                <a:spcPts val="0"/>
              </a:spcBef>
              <a:spcAft>
                <a:spcPts val="600"/>
              </a:spcAft>
              <a:buNone/>
            </a:pPr>
            <a:r>
              <a:rPr lang="en-US" sz="2000" b="1" kern="0" dirty="0">
                <a:solidFill>
                  <a:srgbClr val="E31836"/>
                </a:solidFill>
                <a:latin typeface="Arial Narrow" panose="020B0606020202030204" pitchFamily="34" charset="0"/>
              </a:rPr>
              <a:t>3. Request Expedited Funding</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Funding is available immediately</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50% up-front funding of estimated eligible Cat B emergency protective measures</a:t>
            </a:r>
          </a:p>
          <a:p>
            <a:pPr marL="412750" lvl="0" indent="0">
              <a:lnSpc>
                <a:spcPct val="112000"/>
              </a:lnSpc>
              <a:spcBef>
                <a:spcPts val="0"/>
              </a:spcBef>
              <a:spcAft>
                <a:spcPts val="600"/>
              </a:spcAft>
              <a:buClr>
                <a:srgbClr val="E31836"/>
              </a:buClr>
              <a:buNone/>
            </a:pPr>
            <a:endParaRPr lang="en-US" sz="1800" dirty="0">
              <a:solidFill>
                <a:srgbClr val="333333"/>
              </a:solidFill>
              <a:latin typeface="Arial Narrow"/>
              <a:cs typeface="Arial Narrow"/>
            </a:endParaRPr>
          </a:p>
        </p:txBody>
      </p:sp>
    </p:spTree>
    <p:extLst>
      <p:ext uri="{BB962C8B-B14F-4D97-AF65-F5344CB8AC3E}">
        <p14:creationId xmlns:p14="http://schemas.microsoft.com/office/powerpoint/2010/main" val="2378657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92AE8CFD-B71E-8B43-A946-4AECA7D9E9A1}"/>
              </a:ext>
            </a:extLst>
          </p:cNvPr>
          <p:cNvSpPr txBox="1">
            <a:spLocks/>
          </p:cNvSpPr>
          <p:nvPr/>
        </p:nvSpPr>
        <p:spPr>
          <a:xfrm>
            <a:off x="4535424" y="6316345"/>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a:t>
            </a:r>
            <a:r>
              <a:rPr lang="en-US" sz="1000" dirty="0">
                <a:solidFill>
                  <a:schemeClr val="tx1">
                    <a:lumMod val="50000"/>
                    <a:lumOff val="50000"/>
                  </a:schemeClr>
                </a:solidFill>
                <a:latin typeface="Arial Narrow" panose="020B0604020202020204" pitchFamily="34" charset="0"/>
                <a:cs typeface="Arial Narrow" panose="020B0604020202020204" pitchFamily="34" charset="0"/>
              </a:rPr>
              <a:t>         |         </a:t>
            </a:r>
            <a:fld id="{18FD47A2-EF8B-0240-AD90-9B51A2DFE8C1}" type="slidenum">
              <a:rPr lang="en-US" sz="1000">
                <a:solidFill>
                  <a:schemeClr val="tx1">
                    <a:lumMod val="50000"/>
                    <a:lumOff val="50000"/>
                  </a:schemeClr>
                </a:solidFill>
                <a:latin typeface="Arial Narrow" panose="020B0604020202020204" pitchFamily="34" charset="0"/>
                <a:cs typeface="Arial Narrow" panose="020B0604020202020204" pitchFamily="34" charset="0"/>
              </a:rPr>
              <a:pPr algn="r"/>
              <a:t>28</a:t>
            </a:fld>
            <a:endParaRPr lang="en-US" sz="1000" dirty="0">
              <a:solidFill>
                <a:schemeClr val="tx1">
                  <a:lumMod val="50000"/>
                  <a:lumOff val="50000"/>
                </a:schemeClr>
              </a:solidFill>
              <a:latin typeface="Arial Narrow" panose="020B0604020202020204" pitchFamily="34" charset="0"/>
              <a:cs typeface="Arial Narrow" panose="020B0604020202020204" pitchFamily="34" charset="0"/>
            </a:endParaRPr>
          </a:p>
        </p:txBody>
      </p:sp>
      <p:sp>
        <p:nvSpPr>
          <p:cNvPr id="7" name="Title 2">
            <a:extLst>
              <a:ext uri="{FF2B5EF4-FFF2-40B4-BE49-F238E27FC236}">
                <a16:creationId xmlns:a16="http://schemas.microsoft.com/office/drawing/2014/main" id="{9ACF08AD-6A43-FA43-8B02-967C703C11D3}"/>
              </a:ext>
            </a:extLst>
          </p:cNvPr>
          <p:cNvSpPr txBox="1">
            <a:spLocks/>
          </p:cNvSpPr>
          <p:nvPr/>
        </p:nvSpPr>
        <p:spPr>
          <a:xfrm>
            <a:off x="402336" y="306336"/>
            <a:ext cx="8339328" cy="586728"/>
          </a:xfrm>
          <a:prstGeom prst="rect">
            <a:avLst/>
          </a:prstGeom>
        </p:spPr>
        <p:txBody>
          <a:bodyPr/>
          <a:lstStyle>
            <a:lvl1pPr algn="l" rtl="0" eaLnBrk="0" fontAlgn="base" hangingPunct="0">
              <a:spcBef>
                <a:spcPct val="0"/>
              </a:spcBef>
              <a:spcAft>
                <a:spcPct val="0"/>
              </a:spcAft>
              <a:defRPr sz="2800" b="1" i="0">
                <a:solidFill>
                  <a:srgbClr val="333333"/>
                </a:solidFill>
                <a:latin typeface="Arial Narrow"/>
                <a:ea typeface="+mj-ea"/>
                <a:cs typeface="Arial Narrow"/>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a:spcBef>
                <a:spcPts val="600"/>
              </a:spcBef>
              <a:spcAft>
                <a:spcPts val="1200"/>
              </a:spcAft>
            </a:pPr>
            <a:br>
              <a:rPr lang="en-US" kern="0" dirty="0"/>
            </a:br>
            <a:r>
              <a:rPr lang="en-US" dirty="0">
                <a:latin typeface="Arial Narrow" panose="020B0606020202030204" pitchFamily="34" charset="0"/>
              </a:rPr>
              <a:t>Immediate Steps to Manage your Cost Recovery</a:t>
            </a:r>
          </a:p>
        </p:txBody>
      </p:sp>
      <p:sp>
        <p:nvSpPr>
          <p:cNvPr id="9" name="Content Placeholder 9">
            <a:extLst>
              <a:ext uri="{FF2B5EF4-FFF2-40B4-BE49-F238E27FC236}">
                <a16:creationId xmlns:a16="http://schemas.microsoft.com/office/drawing/2014/main" id="{06F60EE4-7844-5548-A9C1-5E62690C20CB}"/>
              </a:ext>
            </a:extLst>
          </p:cNvPr>
          <p:cNvSpPr txBox="1">
            <a:spLocks/>
          </p:cNvSpPr>
          <p:nvPr/>
        </p:nvSpPr>
        <p:spPr>
          <a:xfrm>
            <a:off x="402335" y="1491549"/>
            <a:ext cx="8522207" cy="4055811"/>
          </a:xfrm>
          <a:prstGeom prst="rect">
            <a:avLst/>
          </a:prstGeom>
        </p:spPr>
        <p:txBody>
          <a:bodyPr/>
          <a:lstStyle>
            <a:lvl1pPr marL="342900" indent="-342900" algn="l" rtl="0" eaLnBrk="0" fontAlgn="base" hangingPunct="0">
              <a:spcBef>
                <a:spcPct val="20000"/>
              </a:spcBef>
              <a:spcAft>
                <a:spcPct val="0"/>
              </a:spcAft>
              <a:buSzPct val="85000"/>
              <a:buFont typeface="Wingdings 2" pitchFamily="18"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SzPct val="115000"/>
              <a:buFont typeface="Wingdings" pitchFamily="2" charset="2"/>
              <a:buChar char=""/>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nSpc>
                <a:spcPct val="112000"/>
              </a:lnSpc>
              <a:spcBef>
                <a:spcPts val="0"/>
              </a:spcBef>
              <a:spcAft>
                <a:spcPts val="600"/>
              </a:spcAft>
              <a:buNone/>
            </a:pPr>
            <a:r>
              <a:rPr lang="en-US" sz="2000" b="1" kern="0" dirty="0">
                <a:solidFill>
                  <a:srgbClr val="E31836"/>
                </a:solidFill>
                <a:latin typeface="Arial Narrow" panose="020B0606020202030204" pitchFamily="34" charset="0"/>
              </a:rPr>
              <a:t>4. Create a “Team of Teams” to Successfully Manage Your Community’s Recovery</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Will require multiple stakeholders in order to be successful</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Collaborative Partnership with State, and Federal Stakeholders</a:t>
            </a:r>
          </a:p>
          <a:p>
            <a:pPr marL="746125" lvl="0" indent="-333375">
              <a:lnSpc>
                <a:spcPct val="112000"/>
              </a:lnSpc>
              <a:spcBef>
                <a:spcPts val="0"/>
              </a:spcBef>
              <a:spcAft>
                <a:spcPts val="1800"/>
              </a:spcAft>
              <a:buClr>
                <a:srgbClr val="E31836"/>
              </a:buClr>
            </a:pPr>
            <a:r>
              <a:rPr lang="en-US" sz="1800" dirty="0">
                <a:solidFill>
                  <a:srgbClr val="333333"/>
                </a:solidFill>
                <a:latin typeface="Arial Narrow"/>
                <a:cs typeface="Arial Narrow"/>
              </a:rPr>
              <a:t>Subject Matter Expertise in Recovery Funding Programs is essential</a:t>
            </a:r>
          </a:p>
          <a:p>
            <a:pPr marL="0" indent="0">
              <a:lnSpc>
                <a:spcPct val="112000"/>
              </a:lnSpc>
              <a:spcBef>
                <a:spcPts val="0"/>
              </a:spcBef>
              <a:spcAft>
                <a:spcPts val="600"/>
              </a:spcAft>
              <a:buSzTx/>
              <a:buNone/>
            </a:pPr>
            <a:r>
              <a:rPr lang="en-US" sz="2000" b="1" kern="0" dirty="0">
                <a:solidFill>
                  <a:srgbClr val="E31836"/>
                </a:solidFill>
                <a:latin typeface="Arial Narrow" panose="020B0606020202030204" pitchFamily="34" charset="0"/>
              </a:rPr>
              <a:t>5. Identify and Activate Subject Matter Expertise and Staff Augmentation </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Federal Recovery Programs are complex and constantly changing </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You already have a full-time job</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FEMA PA (and most other funding programs) provide up to 5% of total eligible funding for management and administration of grants</a:t>
            </a:r>
          </a:p>
          <a:p>
            <a:pPr marL="746125" lvl="0" indent="-333375">
              <a:lnSpc>
                <a:spcPct val="112000"/>
              </a:lnSpc>
              <a:spcBef>
                <a:spcPts val="0"/>
              </a:spcBef>
              <a:spcAft>
                <a:spcPts val="600"/>
              </a:spcAft>
              <a:buClr>
                <a:srgbClr val="E31836"/>
              </a:buClr>
            </a:pPr>
            <a:r>
              <a:rPr lang="en-US" sz="1800" dirty="0">
                <a:solidFill>
                  <a:srgbClr val="333333"/>
                </a:solidFill>
                <a:latin typeface="Arial Narrow"/>
                <a:cs typeface="Arial Narrow"/>
              </a:rPr>
              <a:t>FEMA COVID-19 guidance allows for sole source emergency procurement</a:t>
            </a:r>
          </a:p>
          <a:p>
            <a:pPr marL="746125" lvl="0" indent="-333375">
              <a:lnSpc>
                <a:spcPct val="112000"/>
              </a:lnSpc>
              <a:spcBef>
                <a:spcPts val="0"/>
              </a:spcBef>
              <a:spcAft>
                <a:spcPts val="600"/>
              </a:spcAft>
              <a:buClr>
                <a:srgbClr val="E31836"/>
              </a:buClr>
            </a:pPr>
            <a:endParaRPr lang="en-US" sz="1800" dirty="0">
              <a:solidFill>
                <a:srgbClr val="333333"/>
              </a:solidFill>
              <a:latin typeface="Arial Narrow"/>
              <a:cs typeface="Arial Narrow"/>
            </a:endParaRPr>
          </a:p>
          <a:p>
            <a:pPr marL="920750" lvl="1" indent="0">
              <a:lnSpc>
                <a:spcPct val="112000"/>
              </a:lnSpc>
              <a:spcBef>
                <a:spcPts val="0"/>
              </a:spcBef>
              <a:spcAft>
                <a:spcPts val="600"/>
              </a:spcAft>
              <a:buClr>
                <a:srgbClr val="E31836"/>
              </a:buClr>
              <a:buSzPct val="65000"/>
              <a:buNone/>
            </a:pPr>
            <a:endParaRPr lang="en-US" sz="1800" dirty="0">
              <a:solidFill>
                <a:srgbClr val="333333"/>
              </a:solidFill>
              <a:latin typeface="Arial Narrow"/>
              <a:cs typeface="Arial Narrow"/>
            </a:endParaRPr>
          </a:p>
          <a:p>
            <a:pPr marL="0" lvl="0" indent="0">
              <a:lnSpc>
                <a:spcPct val="112000"/>
              </a:lnSpc>
              <a:spcBef>
                <a:spcPts val="0"/>
              </a:spcBef>
              <a:spcAft>
                <a:spcPts val="600"/>
              </a:spcAft>
              <a:buSzTx/>
              <a:buNone/>
            </a:pPr>
            <a:endParaRPr lang="en-US" sz="2000" b="1" kern="0" dirty="0">
              <a:solidFill>
                <a:srgbClr val="E31836"/>
              </a:solidFill>
              <a:latin typeface="Arial Narrow" panose="020B0606020202030204" pitchFamily="34" charset="0"/>
            </a:endParaRPr>
          </a:p>
          <a:p>
            <a:pPr marL="457200" lvl="1" indent="0">
              <a:lnSpc>
                <a:spcPct val="112000"/>
              </a:lnSpc>
              <a:spcBef>
                <a:spcPts val="0"/>
              </a:spcBef>
              <a:spcAft>
                <a:spcPts val="600"/>
              </a:spcAft>
              <a:buClr>
                <a:srgbClr val="E31836"/>
              </a:buClr>
              <a:buSzPct val="65000"/>
              <a:buNone/>
            </a:pPr>
            <a:endParaRPr lang="en-US" sz="1800" dirty="0">
              <a:solidFill>
                <a:srgbClr val="333333"/>
              </a:solidFill>
              <a:latin typeface="Arial Narrow"/>
              <a:cs typeface="Arial Narrow"/>
            </a:endParaRPr>
          </a:p>
        </p:txBody>
      </p:sp>
    </p:spTree>
    <p:extLst>
      <p:ext uri="{BB962C8B-B14F-4D97-AF65-F5344CB8AC3E}">
        <p14:creationId xmlns:p14="http://schemas.microsoft.com/office/powerpoint/2010/main" val="3740357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CFE115-3EAA-4A83-ADC9-7F91C1C3390A}"/>
              </a:ext>
            </a:extLst>
          </p:cNvPr>
          <p:cNvSpPr>
            <a:spLocks noGrp="1"/>
          </p:cNvSpPr>
          <p:nvPr>
            <p:ph idx="1"/>
          </p:nvPr>
        </p:nvSpPr>
        <p:spPr>
          <a:xfrm>
            <a:off x="402337" y="1600200"/>
            <a:ext cx="8132063" cy="4341551"/>
          </a:xfrm>
          <a:prstGeom prst="rect">
            <a:avLst/>
          </a:prstGeom>
        </p:spPr>
        <p:txBody>
          <a:bodyPr/>
          <a:lstStyle/>
          <a:p>
            <a:r>
              <a:rPr lang="en-US" dirty="0"/>
              <a:t>All of the information we discussed today, Hagerty has developed additional tools and guidance which ICMA has made available:</a:t>
            </a:r>
          </a:p>
          <a:p>
            <a:pPr lvl="1"/>
            <a:r>
              <a:rPr lang="en-US" dirty="0"/>
              <a:t>FEMA PA Step-by-Step Guide</a:t>
            </a:r>
          </a:p>
          <a:p>
            <a:pPr lvl="1"/>
            <a:r>
              <a:rPr lang="en-US" dirty="0"/>
              <a:t>Templates for Tracking Costs</a:t>
            </a:r>
          </a:p>
          <a:p>
            <a:pPr lvl="1"/>
            <a:r>
              <a:rPr lang="en-US" dirty="0"/>
              <a:t>FEMA PA Cat B Eligibility (SLTTs and PNPs)</a:t>
            </a:r>
          </a:p>
          <a:p>
            <a:pPr lvl="1"/>
            <a:r>
              <a:rPr lang="en-US" dirty="0"/>
              <a:t>FEMA PA Non-Congregate Sheltering Overview</a:t>
            </a:r>
          </a:p>
          <a:p>
            <a:pPr lvl="1"/>
            <a:r>
              <a:rPr lang="en-US" dirty="0"/>
              <a:t>FEMA PA Expedited Funding Overview</a:t>
            </a:r>
          </a:p>
          <a:p>
            <a:pPr lvl="1"/>
            <a:r>
              <a:rPr lang="en-US" dirty="0"/>
              <a:t>Procurement Overview</a:t>
            </a:r>
          </a:p>
          <a:p>
            <a:pPr lvl="1"/>
            <a:r>
              <a:rPr lang="en-US" dirty="0"/>
              <a:t>Center for Disease Control and Prevention Funding Overview</a:t>
            </a:r>
          </a:p>
          <a:p>
            <a:pPr lvl="1"/>
            <a:r>
              <a:rPr lang="en-US" dirty="0"/>
              <a:t>Small Business Administration Loans Overview</a:t>
            </a:r>
          </a:p>
          <a:p>
            <a:pPr lvl="1"/>
            <a:r>
              <a:rPr lang="en-US" dirty="0"/>
              <a:t>HUD CDBG Program Funding Overview</a:t>
            </a:r>
          </a:p>
          <a:p>
            <a:pPr lvl="1"/>
            <a:r>
              <a:rPr lang="en-US" dirty="0"/>
              <a:t>Community Disaster Loans Overview</a:t>
            </a:r>
          </a:p>
          <a:p>
            <a:pPr lvl="1"/>
            <a:endParaRPr lang="en-US" dirty="0"/>
          </a:p>
          <a:p>
            <a:pPr lvl="1"/>
            <a:endParaRPr lang="en-US" dirty="0"/>
          </a:p>
        </p:txBody>
      </p:sp>
      <p:sp>
        <p:nvSpPr>
          <p:cNvPr id="2" name="Title 1">
            <a:extLst>
              <a:ext uri="{FF2B5EF4-FFF2-40B4-BE49-F238E27FC236}">
                <a16:creationId xmlns:a16="http://schemas.microsoft.com/office/drawing/2014/main" id="{D3826E9A-E4F6-49F1-90CF-5317B7E7DE7B}"/>
              </a:ext>
            </a:extLst>
          </p:cNvPr>
          <p:cNvSpPr>
            <a:spLocks noGrp="1"/>
          </p:cNvSpPr>
          <p:nvPr>
            <p:ph type="title"/>
          </p:nvPr>
        </p:nvSpPr>
        <p:spPr>
          <a:prstGeom prst="rect">
            <a:avLst/>
          </a:prstGeom>
        </p:spPr>
        <p:txBody>
          <a:bodyPr/>
          <a:lstStyle/>
          <a:p>
            <a:r>
              <a:rPr lang="en-US" dirty="0"/>
              <a:t>Need Additional Guidance?</a:t>
            </a:r>
          </a:p>
        </p:txBody>
      </p:sp>
      <p:sp>
        <p:nvSpPr>
          <p:cNvPr id="5" name="Slide Number Placeholder 1">
            <a:extLst>
              <a:ext uri="{FF2B5EF4-FFF2-40B4-BE49-F238E27FC236}">
                <a16:creationId xmlns:a16="http://schemas.microsoft.com/office/drawing/2014/main" id="{8135C8C9-32CC-D04C-A1B3-3961ABE781BC}"/>
              </a:ext>
            </a:extLst>
          </p:cNvPr>
          <p:cNvSpPr txBox="1">
            <a:spLocks/>
          </p:cNvSpPr>
          <p:nvPr/>
        </p:nvSpPr>
        <p:spPr>
          <a:xfrm>
            <a:off x="4568556" y="6337960"/>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29</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60418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234077B9-3DAE-3344-96C9-23F5F1E6E36A}"/>
              </a:ext>
            </a:extLst>
          </p:cNvPr>
          <p:cNvSpPr>
            <a:spLocks noGrp="1"/>
          </p:cNvSpPr>
          <p:nvPr>
            <p:ph type="title"/>
          </p:nvPr>
        </p:nvSpPr>
        <p:spPr/>
        <p:txBody>
          <a:bodyPr/>
          <a:lstStyle/>
          <a:p>
            <a:r>
              <a:rPr lang="en-US" dirty="0"/>
              <a:t>Presenter Information</a:t>
            </a:r>
          </a:p>
        </p:txBody>
      </p:sp>
      <p:sp>
        <p:nvSpPr>
          <p:cNvPr id="33" name="TextBox 32">
            <a:extLst>
              <a:ext uri="{FF2B5EF4-FFF2-40B4-BE49-F238E27FC236}">
                <a16:creationId xmlns:a16="http://schemas.microsoft.com/office/drawing/2014/main" id="{9B833600-2BDD-C64F-A2B7-949FAC5D4FBD}"/>
              </a:ext>
            </a:extLst>
          </p:cNvPr>
          <p:cNvSpPr txBox="1"/>
          <p:nvPr/>
        </p:nvSpPr>
        <p:spPr>
          <a:xfrm>
            <a:off x="2200013" y="1966530"/>
            <a:ext cx="6069928" cy="1151469"/>
          </a:xfrm>
          <a:prstGeom prst="rect">
            <a:avLst/>
          </a:prstGeom>
          <a:noFill/>
        </p:spPr>
        <p:txBody>
          <a:bodyPr wrap="square" rtlCol="0">
            <a:spAutoFit/>
          </a:bodyPr>
          <a:lstStyle/>
          <a:p>
            <a:pPr>
              <a:spcAft>
                <a:spcPts val="200"/>
              </a:spcAft>
            </a:pPr>
            <a:r>
              <a:rPr lang="en-US" b="1" dirty="0">
                <a:solidFill>
                  <a:srgbClr val="E31836"/>
                </a:solidFill>
                <a:latin typeface="Arial Narrow"/>
                <a:cs typeface="Arial Narrow"/>
              </a:rPr>
              <a:t>Mark O’Mara</a:t>
            </a:r>
            <a:endParaRPr lang="en-US" dirty="0">
              <a:solidFill>
                <a:srgbClr val="E31836"/>
              </a:solidFill>
              <a:latin typeface="Arial Narrow"/>
              <a:cs typeface="Arial Narrow"/>
            </a:endParaRPr>
          </a:p>
          <a:p>
            <a:pPr>
              <a:lnSpc>
                <a:spcPct val="112000"/>
              </a:lnSpc>
              <a:spcAft>
                <a:spcPts val="600"/>
              </a:spcAft>
            </a:pPr>
            <a:r>
              <a:rPr lang="en-US" sz="1800" dirty="0">
                <a:latin typeface="Arial Narrow"/>
                <a:cs typeface="Arial Narrow"/>
              </a:rPr>
              <a:t>Director of Recovery</a:t>
            </a:r>
          </a:p>
          <a:p>
            <a:pPr>
              <a:spcAft>
                <a:spcPts val="600"/>
              </a:spcAft>
            </a:pPr>
            <a:r>
              <a:rPr lang="en-US" sz="1800" i="1" dirty="0">
                <a:solidFill>
                  <a:schemeClr val="tx1">
                    <a:lumMod val="50000"/>
                    <a:lumOff val="50000"/>
                  </a:schemeClr>
                </a:solidFill>
                <a:latin typeface="Arial Narrow"/>
                <a:cs typeface="Arial Narrow"/>
              </a:rPr>
              <a:t>mark.omara@hagertyconsulting.com</a:t>
            </a:r>
            <a:endParaRPr lang="en-US" sz="1600" i="1" dirty="0">
              <a:solidFill>
                <a:schemeClr val="tx1">
                  <a:lumMod val="50000"/>
                  <a:lumOff val="50000"/>
                </a:schemeClr>
              </a:solidFill>
              <a:latin typeface="Arial Narrow"/>
              <a:cs typeface="Arial Narrow"/>
            </a:endParaRPr>
          </a:p>
        </p:txBody>
      </p:sp>
      <p:sp>
        <p:nvSpPr>
          <p:cNvPr id="12" name="Oval 11">
            <a:extLst>
              <a:ext uri="{FF2B5EF4-FFF2-40B4-BE49-F238E27FC236}">
                <a16:creationId xmlns:a16="http://schemas.microsoft.com/office/drawing/2014/main" id="{FE14C220-CC89-4043-8FBC-1FB314F64F8B}"/>
              </a:ext>
            </a:extLst>
          </p:cNvPr>
          <p:cNvSpPr>
            <a:spLocks noChangeAspect="1"/>
          </p:cNvSpPr>
          <p:nvPr/>
        </p:nvSpPr>
        <p:spPr bwMode="auto">
          <a:xfrm>
            <a:off x="513528" y="1856464"/>
            <a:ext cx="1371599" cy="1371599"/>
          </a:xfrm>
          <a:prstGeom prst="ellipse">
            <a:avLst/>
          </a:prstGeom>
          <a:blipFill dpi="0" rotWithShape="1">
            <a:blip r:embed="rId2"/>
            <a:srcRect/>
            <a:stretch>
              <a:fillRect/>
            </a:stretch>
          </a:blipFill>
          <a:ln>
            <a:solidFill>
              <a:srgbClr val="E31836"/>
            </a:solidFill>
          </a:ln>
          <a:effectLst>
            <a:outerShdw blurRad="127000" dist="63500" dir="5400000" algn="t" rotWithShape="0">
              <a:prstClr val="black">
                <a:alpha val="25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5" name="Slide Number Placeholder 1">
            <a:extLst>
              <a:ext uri="{FF2B5EF4-FFF2-40B4-BE49-F238E27FC236}">
                <a16:creationId xmlns:a16="http://schemas.microsoft.com/office/drawing/2014/main" id="{E8DCB208-5462-C34C-8E20-93274CB8709D}"/>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65000"/>
                    <a:lumOff val="35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65000"/>
                    <a:lumOff val="35000"/>
                    <a:alpha val="75000"/>
                  </a:schemeClr>
                </a:solidFill>
                <a:latin typeface="Arial Narrow" panose="020B0604020202020204" pitchFamily="34" charset="0"/>
                <a:cs typeface="Arial Narrow" panose="020B0604020202020204" pitchFamily="34" charset="0"/>
              </a:rPr>
              <a:pPr algn="r"/>
              <a:t>3</a:t>
            </a:fld>
            <a:endParaRPr lang="en-US" sz="1000" dirty="0">
              <a:solidFill>
                <a:schemeClr val="tx1">
                  <a:lumMod val="65000"/>
                  <a:lumOff val="35000"/>
                  <a:alpha val="75000"/>
                </a:schemeClr>
              </a:solidFill>
              <a:latin typeface="Arial Narrow" panose="020B0604020202020204" pitchFamily="34" charset="0"/>
              <a:cs typeface="Arial Narrow" panose="020B0604020202020204" pitchFamily="34" charset="0"/>
            </a:endParaRPr>
          </a:p>
        </p:txBody>
      </p:sp>
      <p:sp>
        <p:nvSpPr>
          <p:cNvPr id="6" name="Content Placeholder 2">
            <a:extLst>
              <a:ext uri="{FF2B5EF4-FFF2-40B4-BE49-F238E27FC236}">
                <a16:creationId xmlns:a16="http://schemas.microsoft.com/office/drawing/2014/main" id="{B27D68A9-1467-49F0-8206-7EC0ADB34B44}"/>
              </a:ext>
            </a:extLst>
          </p:cNvPr>
          <p:cNvSpPr txBox="1">
            <a:spLocks/>
          </p:cNvSpPr>
          <p:nvPr/>
        </p:nvSpPr>
        <p:spPr>
          <a:xfrm>
            <a:off x="1885127" y="3428999"/>
            <a:ext cx="6257067" cy="2474259"/>
          </a:xfrm>
          <a:prstGeom prst="rect">
            <a:avLst/>
          </a:prstGeom>
        </p:spPr>
        <p:txBody>
          <a:bodyPr/>
          <a:lstStyle>
            <a:lvl1pPr marL="342900" indent="-342900" algn="l" rtl="0" eaLnBrk="0" fontAlgn="base" hangingPunct="0">
              <a:spcBef>
                <a:spcPct val="20000"/>
              </a:spcBef>
              <a:spcAft>
                <a:spcPct val="0"/>
              </a:spcAft>
              <a:buClr>
                <a:srgbClr val="E31836"/>
              </a:buClr>
              <a:buSzPct val="85000"/>
              <a:buFont typeface="Wingdings 2" pitchFamily="18" charset="2"/>
              <a:buChar char="®"/>
              <a:defRPr sz="2000" b="0" i="0">
                <a:solidFill>
                  <a:srgbClr val="333333"/>
                </a:solidFill>
                <a:latin typeface="Arial Narrow" panose="020B0604020202020204" pitchFamily="34" charset="0"/>
                <a:ea typeface="+mn-ea"/>
                <a:cs typeface="Arial Narrow" panose="020B0604020202020204" pitchFamily="34" charset="0"/>
              </a:defRPr>
            </a:lvl1pPr>
            <a:lvl2pPr marL="742950" indent="-285750" algn="l" rtl="0" eaLnBrk="0" fontAlgn="base" hangingPunct="0">
              <a:spcBef>
                <a:spcPct val="20000"/>
              </a:spcBef>
              <a:spcAft>
                <a:spcPct val="0"/>
              </a:spcAft>
              <a:buClr>
                <a:srgbClr val="E31836"/>
              </a:buClr>
              <a:buSzPct val="75000"/>
              <a:buFont typeface=".Lucida Grande UI Regular"/>
              <a:buChar char="◇"/>
              <a:defRPr sz="1800" b="0" i="0">
                <a:solidFill>
                  <a:srgbClr val="333333"/>
                </a:solidFill>
                <a:latin typeface="Arial Narrow"/>
                <a:cs typeface="Arial Narrow"/>
              </a:defRPr>
            </a:lvl2pPr>
            <a:lvl3pPr marL="1143000" indent="-228600" algn="l" rtl="0" eaLnBrk="0" fontAlgn="base" hangingPunct="0">
              <a:spcBef>
                <a:spcPct val="20000"/>
              </a:spcBef>
              <a:spcAft>
                <a:spcPct val="0"/>
              </a:spcAft>
              <a:buClrTx/>
              <a:buFont typeface="Wingdings" pitchFamily="2" charset="2"/>
              <a:buChar char="§"/>
              <a:defRPr>
                <a:solidFill>
                  <a:schemeClr val="tx1">
                    <a:lumMod val="75000"/>
                    <a:lumOff val="25000"/>
                  </a:schemeClr>
                </a:solidFill>
                <a:latin typeface="Arial Narrow"/>
                <a:cs typeface="Arial Narrow"/>
              </a:defRPr>
            </a:lvl3pPr>
            <a:lvl4pPr marL="1600200" indent="-228600" algn="l" rtl="0" eaLnBrk="0" fontAlgn="base" hangingPunct="0">
              <a:spcBef>
                <a:spcPct val="20000"/>
              </a:spcBef>
              <a:spcAft>
                <a:spcPct val="0"/>
              </a:spcAft>
              <a:buClrTx/>
              <a:buChar char="–"/>
              <a:defRPr sz="1600">
                <a:solidFill>
                  <a:schemeClr val="tx1">
                    <a:lumMod val="75000"/>
                    <a:lumOff val="25000"/>
                  </a:schemeClr>
                </a:solidFill>
                <a:latin typeface="Arial Narrow"/>
                <a:cs typeface="Arial Narrow"/>
              </a:defRPr>
            </a:lvl4pPr>
            <a:lvl5pPr marL="2057400" indent="-228600" algn="l" rtl="0" eaLnBrk="0" fontAlgn="base" hangingPunct="0">
              <a:spcBef>
                <a:spcPct val="20000"/>
              </a:spcBef>
              <a:spcAft>
                <a:spcPct val="0"/>
              </a:spcAft>
              <a:buClrTx/>
              <a:buChar char="»"/>
              <a:defRPr sz="1400">
                <a:solidFill>
                  <a:schemeClr val="tx1">
                    <a:lumMod val="75000"/>
                    <a:lumOff val="25000"/>
                  </a:schemeClr>
                </a:solidFill>
                <a:latin typeface="Arial Narrow"/>
                <a:cs typeface="Arial Narrow"/>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lgn="just">
              <a:lnSpc>
                <a:spcPct val="112000"/>
              </a:lnSpc>
              <a:spcBef>
                <a:spcPts val="0"/>
              </a:spcBef>
              <a:spcAft>
                <a:spcPts val="900"/>
              </a:spcAft>
              <a:buNone/>
            </a:pPr>
            <a:r>
              <a:rPr lang="en-US" sz="1800" dirty="0"/>
              <a:t>Mr. O’Mara has 15 years experience developing and managing federal disaster grants.  He has led the development and management of~$16B of federal disaster recovery grants across 11 different funding agencies and programs (including FEMA, HUD, FTA, etc.</a:t>
            </a:r>
          </a:p>
          <a:p>
            <a:pPr marL="0" indent="0" algn="just">
              <a:lnSpc>
                <a:spcPct val="112000"/>
              </a:lnSpc>
              <a:spcBef>
                <a:spcPts val="0"/>
              </a:spcBef>
              <a:spcAft>
                <a:spcPts val="900"/>
              </a:spcAft>
              <a:buNone/>
            </a:pPr>
            <a:r>
              <a:rPr lang="en-US" sz="1800" dirty="0"/>
              <a:t>Mark has provided state/local/and private sector clients innovative solutions to complex and unprecedented cost recovery issues since Hurricane Katrina which have withstood Federal OIG Audit.</a:t>
            </a:r>
          </a:p>
        </p:txBody>
      </p:sp>
    </p:spTree>
    <p:extLst>
      <p:ext uri="{BB962C8B-B14F-4D97-AF65-F5344CB8AC3E}">
        <p14:creationId xmlns:p14="http://schemas.microsoft.com/office/powerpoint/2010/main" val="3043965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F9105E-BF85-4E41-8E3E-DA03EDF9285A}"/>
              </a:ext>
            </a:extLst>
          </p:cNvPr>
          <p:cNvSpPr>
            <a:spLocks noGrp="1"/>
          </p:cNvSpPr>
          <p:nvPr>
            <p:ph type="sldNum" sz="quarter" idx="4"/>
          </p:nvPr>
        </p:nvSpPr>
        <p:spPr/>
        <p:txBody>
          <a:bodyPr/>
          <a:lstStyle/>
          <a:p>
            <a:fld id="{6A00C3FC-22F1-3D47-A7F0-499C32D43195}" type="slidenum">
              <a:rPr lang="en-US" smtClean="0"/>
              <a:pPr/>
              <a:t>30</a:t>
            </a:fld>
            <a:endParaRPr lang="en-US" dirty="0"/>
          </a:p>
        </p:txBody>
      </p:sp>
      <p:pic>
        <p:nvPicPr>
          <p:cNvPr id="9" name="Picture 8">
            <a:extLst>
              <a:ext uri="{FF2B5EF4-FFF2-40B4-BE49-F238E27FC236}">
                <a16:creationId xmlns:a16="http://schemas.microsoft.com/office/drawing/2014/main" id="{2ACF32F9-A23E-0D4B-9BCD-49A496F8626F}"/>
              </a:ext>
            </a:extLst>
          </p:cNvPr>
          <p:cNvPicPr>
            <a:picLocks noChangeAspect="1"/>
          </p:cNvPicPr>
          <p:nvPr/>
        </p:nvPicPr>
        <p:blipFill rotWithShape="1">
          <a:blip r:embed="rId2">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10" name="Picture 9">
            <a:extLst>
              <a:ext uri="{FF2B5EF4-FFF2-40B4-BE49-F238E27FC236}">
                <a16:creationId xmlns:a16="http://schemas.microsoft.com/office/drawing/2014/main" id="{59198BAA-5F69-B240-A929-F04F724214FC}"/>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6250" r="8750"/>
          <a:stretch/>
        </p:blipFill>
        <p:spPr>
          <a:xfrm>
            <a:off x="0" y="-1"/>
            <a:ext cx="9144000" cy="6850594"/>
          </a:xfrm>
          <a:prstGeom prst="rect">
            <a:avLst/>
          </a:prstGeom>
        </p:spPr>
      </p:pic>
      <p:sp>
        <p:nvSpPr>
          <p:cNvPr id="11" name="Rectangle 4">
            <a:extLst>
              <a:ext uri="{FF2B5EF4-FFF2-40B4-BE49-F238E27FC236}">
                <a16:creationId xmlns:a16="http://schemas.microsoft.com/office/drawing/2014/main" id="{9E30DEB0-F5CD-9947-915B-207EDCB6324D}"/>
              </a:ext>
            </a:extLst>
          </p:cNvPr>
          <p:cNvSpPr txBox="1">
            <a:spLocks noChangeArrowheads="1"/>
          </p:cNvSpPr>
          <p:nvPr/>
        </p:nvSpPr>
        <p:spPr>
          <a:xfrm>
            <a:off x="690455" y="982876"/>
            <a:ext cx="5236926" cy="1575816"/>
          </a:xfrm>
          <a:prstGeom prst="rect">
            <a:avLst/>
          </a:prstGeom>
          <a:effectLst>
            <a:outerShdw blurRad="127000" dist="38100" dir="5400000" algn="t" rotWithShape="0">
              <a:prstClr val="black">
                <a:alpha val="20000"/>
              </a:prstClr>
            </a:outerShdw>
          </a:effectLst>
        </p:spPr>
        <p:txBody>
          <a:bodyPr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eaLnBrk="1" hangingPunct="1">
              <a:lnSpc>
                <a:spcPct val="80000"/>
              </a:lnSpc>
              <a:spcAft>
                <a:spcPts val="1200"/>
              </a:spcAft>
            </a:pPr>
            <a:r>
              <a:rPr lang="en-US" sz="5400" b="1" dirty="0">
                <a:latin typeface="Arial Narrow"/>
                <a:cs typeface="Arial Narrow"/>
              </a:rPr>
              <a:t>Thank You</a:t>
            </a:r>
          </a:p>
        </p:txBody>
      </p:sp>
      <p:sp>
        <p:nvSpPr>
          <p:cNvPr id="7" name="Slide Number Placeholder 1">
            <a:extLst>
              <a:ext uri="{FF2B5EF4-FFF2-40B4-BE49-F238E27FC236}">
                <a16:creationId xmlns:a16="http://schemas.microsoft.com/office/drawing/2014/main" id="{A4D0ADC6-FDCD-A540-B3C4-CF2296BDC393}"/>
              </a:ext>
            </a:extLst>
          </p:cNvPr>
          <p:cNvSpPr txBox="1">
            <a:spLocks/>
          </p:cNvSpPr>
          <p:nvPr/>
        </p:nvSpPr>
        <p:spPr>
          <a:xfrm>
            <a:off x="4145281"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bg1"/>
                </a:solidFill>
                <a:latin typeface="Arial Narrow" panose="020B0604020202020204" pitchFamily="34" charset="0"/>
                <a:cs typeface="Arial Narrow" panose="020B0604020202020204" pitchFamily="34" charset="0"/>
              </a:rPr>
              <a:t>COVID-19 Cost Recovery</a:t>
            </a:r>
          </a:p>
        </p:txBody>
      </p:sp>
      <p:sp>
        <p:nvSpPr>
          <p:cNvPr id="8" name="TextBox 7">
            <a:extLst>
              <a:ext uri="{FF2B5EF4-FFF2-40B4-BE49-F238E27FC236}">
                <a16:creationId xmlns:a16="http://schemas.microsoft.com/office/drawing/2014/main" id="{5CFD5BDA-84E2-4242-B99A-0BB92B6A0FD0}"/>
              </a:ext>
            </a:extLst>
          </p:cNvPr>
          <p:cNvSpPr txBox="1"/>
          <p:nvPr/>
        </p:nvSpPr>
        <p:spPr>
          <a:xfrm>
            <a:off x="2200013" y="3543870"/>
            <a:ext cx="6069928" cy="1278299"/>
          </a:xfrm>
          <a:prstGeom prst="rect">
            <a:avLst/>
          </a:prstGeom>
          <a:noFill/>
        </p:spPr>
        <p:txBody>
          <a:bodyPr wrap="square" rtlCol="0">
            <a:spAutoFit/>
          </a:bodyPr>
          <a:lstStyle/>
          <a:p>
            <a:pPr>
              <a:spcAft>
                <a:spcPts val="200"/>
              </a:spcAft>
            </a:pPr>
            <a:r>
              <a:rPr lang="en-US" sz="2800" b="1" dirty="0">
                <a:solidFill>
                  <a:schemeClr val="bg1"/>
                </a:solidFill>
                <a:latin typeface="Arial Narrow"/>
                <a:cs typeface="Arial Narrow"/>
              </a:rPr>
              <a:t>Mark O’Mara</a:t>
            </a:r>
            <a:endParaRPr lang="en-US" sz="2800" dirty="0">
              <a:solidFill>
                <a:schemeClr val="bg1"/>
              </a:solidFill>
              <a:latin typeface="Arial Narrow"/>
              <a:cs typeface="Arial Narrow"/>
            </a:endParaRPr>
          </a:p>
          <a:p>
            <a:pPr>
              <a:lnSpc>
                <a:spcPct val="112000"/>
              </a:lnSpc>
              <a:spcAft>
                <a:spcPts val="600"/>
              </a:spcAft>
            </a:pPr>
            <a:r>
              <a:rPr lang="en-US" sz="2000" dirty="0">
                <a:solidFill>
                  <a:schemeClr val="bg1"/>
                </a:solidFill>
                <a:latin typeface="Arial Narrow"/>
                <a:cs typeface="Arial Narrow"/>
              </a:rPr>
              <a:t>Director of Recovery</a:t>
            </a:r>
          </a:p>
          <a:p>
            <a:pPr>
              <a:spcAft>
                <a:spcPts val="600"/>
              </a:spcAft>
            </a:pPr>
            <a:r>
              <a:rPr lang="en-US" sz="2000" i="1" dirty="0">
                <a:solidFill>
                  <a:schemeClr val="bg1"/>
                </a:solidFill>
                <a:latin typeface="Arial Narrow"/>
                <a:cs typeface="Arial Narrow"/>
              </a:rPr>
              <a:t>mark.omara@hagertyconsulting.com</a:t>
            </a:r>
            <a:endParaRPr lang="en-US" sz="1800" i="1" dirty="0">
              <a:solidFill>
                <a:schemeClr val="bg1"/>
              </a:solidFill>
              <a:latin typeface="Arial Narrow"/>
              <a:cs typeface="Arial Narrow"/>
            </a:endParaRPr>
          </a:p>
        </p:txBody>
      </p:sp>
      <p:sp>
        <p:nvSpPr>
          <p:cNvPr id="12" name="Oval 11">
            <a:extLst>
              <a:ext uri="{FF2B5EF4-FFF2-40B4-BE49-F238E27FC236}">
                <a16:creationId xmlns:a16="http://schemas.microsoft.com/office/drawing/2014/main" id="{D6EE8F74-8798-45D3-B45D-F6750324A746}"/>
              </a:ext>
            </a:extLst>
          </p:cNvPr>
          <p:cNvSpPr>
            <a:spLocks noChangeAspect="1"/>
          </p:cNvSpPr>
          <p:nvPr/>
        </p:nvSpPr>
        <p:spPr bwMode="auto">
          <a:xfrm>
            <a:off x="694264" y="3532440"/>
            <a:ext cx="1371599" cy="1371599"/>
          </a:xfrm>
          <a:prstGeom prst="ellipse">
            <a:avLst/>
          </a:prstGeom>
          <a:blipFill dpi="0" rotWithShape="1">
            <a:blip r:embed="rId4"/>
            <a:srcRect/>
            <a:stretch>
              <a:fillRect/>
            </a:stretch>
          </a:blipFill>
          <a:ln>
            <a:solidFill>
              <a:srgbClr val="E31836"/>
            </a:solidFill>
          </a:ln>
          <a:effectLst>
            <a:outerShdw blurRad="127000" dist="63500" dir="5400000" algn="t" rotWithShape="0">
              <a:prstClr val="black">
                <a:alpha val="25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5268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hydrant, toy, bottle, tower&#10;&#10;Description automatically generated">
            <a:extLst>
              <a:ext uri="{FF2B5EF4-FFF2-40B4-BE49-F238E27FC236}">
                <a16:creationId xmlns:a16="http://schemas.microsoft.com/office/drawing/2014/main" id="{5F829060-DBA7-7E4A-9587-6093D0ACFC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302" y="1962084"/>
            <a:ext cx="1338400" cy="1338400"/>
          </a:xfrm>
          <a:prstGeom prst="rect">
            <a:avLst/>
          </a:prstGeom>
        </p:spPr>
      </p:pic>
      <p:sp>
        <p:nvSpPr>
          <p:cNvPr id="19" name="TextBox 18">
            <a:extLst>
              <a:ext uri="{FF2B5EF4-FFF2-40B4-BE49-F238E27FC236}">
                <a16:creationId xmlns:a16="http://schemas.microsoft.com/office/drawing/2014/main" id="{D449738C-E4C7-4745-83E5-FAC0E707DF2B}"/>
              </a:ext>
            </a:extLst>
          </p:cNvPr>
          <p:cNvSpPr txBox="1"/>
          <p:nvPr/>
        </p:nvSpPr>
        <p:spPr>
          <a:xfrm>
            <a:off x="1355810" y="3794228"/>
            <a:ext cx="2188992" cy="1200329"/>
          </a:xfrm>
          <a:prstGeom prst="rect">
            <a:avLst/>
          </a:prstGeom>
          <a:noFill/>
        </p:spPr>
        <p:txBody>
          <a:bodyPr wrap="square" rtlCol="0">
            <a:spAutoFit/>
          </a:bodyPr>
          <a:lstStyle/>
          <a:p>
            <a:r>
              <a:rPr lang="en-US" sz="3600" b="1" dirty="0">
                <a:solidFill>
                  <a:srgbClr val="E31836"/>
                </a:solidFill>
                <a:latin typeface="Arial Narrow"/>
                <a:cs typeface="Arial Narrow"/>
              </a:rPr>
              <a:t>700+</a:t>
            </a:r>
          </a:p>
          <a:p>
            <a:r>
              <a:rPr lang="en-US" sz="1800" dirty="0">
                <a:solidFill>
                  <a:srgbClr val="333333"/>
                </a:solidFill>
                <a:latin typeface="Arial Narrow"/>
                <a:cs typeface="Arial Narrow"/>
              </a:rPr>
              <a:t>Subject Matter Experts and professionals</a:t>
            </a:r>
          </a:p>
        </p:txBody>
      </p:sp>
      <p:sp>
        <p:nvSpPr>
          <p:cNvPr id="21" name="TextBox 20">
            <a:extLst>
              <a:ext uri="{FF2B5EF4-FFF2-40B4-BE49-F238E27FC236}">
                <a16:creationId xmlns:a16="http://schemas.microsoft.com/office/drawing/2014/main" id="{8B94244A-D64B-404C-BB71-1A691D63AC5C}"/>
              </a:ext>
            </a:extLst>
          </p:cNvPr>
          <p:cNvSpPr txBox="1"/>
          <p:nvPr/>
        </p:nvSpPr>
        <p:spPr>
          <a:xfrm>
            <a:off x="5202936" y="3796629"/>
            <a:ext cx="3283839" cy="923330"/>
          </a:xfrm>
          <a:prstGeom prst="rect">
            <a:avLst/>
          </a:prstGeom>
          <a:noFill/>
        </p:spPr>
        <p:txBody>
          <a:bodyPr wrap="square" rtlCol="0">
            <a:spAutoFit/>
          </a:bodyPr>
          <a:lstStyle/>
          <a:p>
            <a:r>
              <a:rPr lang="en-US" sz="3600" b="1" dirty="0">
                <a:solidFill>
                  <a:srgbClr val="E31836"/>
                </a:solidFill>
                <a:latin typeface="Arial Narrow"/>
                <a:cs typeface="Arial Narrow"/>
              </a:rPr>
              <a:t>$24B</a:t>
            </a:r>
          </a:p>
          <a:p>
            <a:r>
              <a:rPr lang="en-US" sz="1800" dirty="0">
                <a:solidFill>
                  <a:srgbClr val="333333"/>
                </a:solidFill>
                <a:latin typeface="Arial Narrow"/>
                <a:cs typeface="Arial Narrow"/>
              </a:rPr>
              <a:t>Disaster recovery funding managed</a:t>
            </a:r>
          </a:p>
        </p:txBody>
      </p:sp>
      <p:sp>
        <p:nvSpPr>
          <p:cNvPr id="24" name="TextBox 23">
            <a:extLst>
              <a:ext uri="{FF2B5EF4-FFF2-40B4-BE49-F238E27FC236}">
                <a16:creationId xmlns:a16="http://schemas.microsoft.com/office/drawing/2014/main" id="{F378C5D4-4776-E44B-B350-86EB37F9DFAD}"/>
              </a:ext>
            </a:extLst>
          </p:cNvPr>
          <p:cNvSpPr txBox="1"/>
          <p:nvPr/>
        </p:nvSpPr>
        <p:spPr>
          <a:xfrm>
            <a:off x="1355810" y="2223235"/>
            <a:ext cx="2633492" cy="923330"/>
          </a:xfrm>
          <a:prstGeom prst="rect">
            <a:avLst/>
          </a:prstGeom>
          <a:noFill/>
        </p:spPr>
        <p:txBody>
          <a:bodyPr wrap="square" rtlCol="0">
            <a:spAutoFit/>
          </a:bodyPr>
          <a:lstStyle/>
          <a:p>
            <a:r>
              <a:rPr lang="en-US" sz="3600" b="1" dirty="0">
                <a:solidFill>
                  <a:srgbClr val="E31836"/>
                </a:solidFill>
                <a:latin typeface="Arial Narrow"/>
                <a:cs typeface="Arial Narrow"/>
              </a:rPr>
              <a:t>2001</a:t>
            </a:r>
          </a:p>
          <a:p>
            <a:r>
              <a:rPr lang="en-US" sz="1800" dirty="0">
                <a:solidFill>
                  <a:srgbClr val="333333"/>
                </a:solidFill>
                <a:latin typeface="Arial Narrow"/>
                <a:cs typeface="Arial Narrow"/>
              </a:rPr>
              <a:t>Founded in Evanston, IL</a:t>
            </a:r>
          </a:p>
        </p:txBody>
      </p:sp>
      <p:sp>
        <p:nvSpPr>
          <p:cNvPr id="25" name="TextBox 24">
            <a:extLst>
              <a:ext uri="{FF2B5EF4-FFF2-40B4-BE49-F238E27FC236}">
                <a16:creationId xmlns:a16="http://schemas.microsoft.com/office/drawing/2014/main" id="{F15D5669-8E0C-8C40-AD99-0255AE5E118F}"/>
              </a:ext>
            </a:extLst>
          </p:cNvPr>
          <p:cNvSpPr txBox="1"/>
          <p:nvPr/>
        </p:nvSpPr>
        <p:spPr>
          <a:xfrm>
            <a:off x="5202936" y="2223235"/>
            <a:ext cx="3701808" cy="923330"/>
          </a:xfrm>
          <a:prstGeom prst="rect">
            <a:avLst/>
          </a:prstGeom>
          <a:noFill/>
        </p:spPr>
        <p:txBody>
          <a:bodyPr wrap="square" rtlCol="0">
            <a:spAutoFit/>
          </a:bodyPr>
          <a:lstStyle/>
          <a:p>
            <a:r>
              <a:rPr lang="en-US" sz="3600" b="1" dirty="0">
                <a:solidFill>
                  <a:srgbClr val="E31836"/>
                </a:solidFill>
                <a:latin typeface="Arial Narrow"/>
                <a:cs typeface="Arial Narrow"/>
              </a:rPr>
              <a:t>Nationwide</a:t>
            </a:r>
          </a:p>
          <a:p>
            <a:r>
              <a:rPr lang="en-US" sz="1800" dirty="0">
                <a:solidFill>
                  <a:srgbClr val="333333"/>
                </a:solidFill>
                <a:latin typeface="Arial Narrow"/>
                <a:cs typeface="Arial Narrow"/>
              </a:rPr>
              <a:t>Hagerty serves clients across the US</a:t>
            </a:r>
          </a:p>
        </p:txBody>
      </p:sp>
      <p:pic>
        <p:nvPicPr>
          <p:cNvPr id="26" name="Picture 25" descr="A close up of a logo&#10;&#10;Description automatically generated">
            <a:extLst>
              <a:ext uri="{FF2B5EF4-FFF2-40B4-BE49-F238E27FC236}">
                <a16:creationId xmlns:a16="http://schemas.microsoft.com/office/drawing/2014/main" id="{F2BABDA0-C124-5E45-AF91-C6B665F70D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256" y="2052507"/>
            <a:ext cx="1251763" cy="1251763"/>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B074BC76-768C-AE46-80A2-5C3413A947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035" y="3817370"/>
            <a:ext cx="943052" cy="943052"/>
          </a:xfrm>
          <a:prstGeom prst="rect">
            <a:avLst/>
          </a:prstGeom>
        </p:spPr>
      </p:pic>
      <p:pic>
        <p:nvPicPr>
          <p:cNvPr id="28" name="Picture 27" descr="A picture containing toy, drawing&#10;&#10;Description automatically generated">
            <a:extLst>
              <a:ext uri="{FF2B5EF4-FFF2-40B4-BE49-F238E27FC236}">
                <a16:creationId xmlns:a16="http://schemas.microsoft.com/office/drawing/2014/main" id="{5BBAC977-45E4-D144-A978-35CDD816E43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2448" y="3777192"/>
            <a:ext cx="1023408" cy="1023408"/>
          </a:xfrm>
          <a:prstGeom prst="rect">
            <a:avLst/>
          </a:prstGeom>
        </p:spPr>
      </p:pic>
      <p:sp>
        <p:nvSpPr>
          <p:cNvPr id="5" name="Title 4">
            <a:extLst>
              <a:ext uri="{FF2B5EF4-FFF2-40B4-BE49-F238E27FC236}">
                <a16:creationId xmlns:a16="http://schemas.microsoft.com/office/drawing/2014/main" id="{3598A8BB-57D7-9045-9E92-CE7D23D27202}"/>
              </a:ext>
            </a:extLst>
          </p:cNvPr>
          <p:cNvSpPr>
            <a:spLocks noGrp="1"/>
          </p:cNvSpPr>
          <p:nvPr>
            <p:ph type="title"/>
          </p:nvPr>
        </p:nvSpPr>
        <p:spPr/>
        <p:txBody>
          <a:bodyPr/>
          <a:lstStyle/>
          <a:p>
            <a:r>
              <a:rPr lang="en-US" dirty="0"/>
              <a:t>Company Overview</a:t>
            </a:r>
          </a:p>
        </p:txBody>
      </p:sp>
      <p:sp>
        <p:nvSpPr>
          <p:cNvPr id="6" name="Content Placeholder 5">
            <a:extLst>
              <a:ext uri="{FF2B5EF4-FFF2-40B4-BE49-F238E27FC236}">
                <a16:creationId xmlns:a16="http://schemas.microsoft.com/office/drawing/2014/main" id="{F003E1DE-697C-264B-8CDA-7FF146EB5D54}"/>
              </a:ext>
            </a:extLst>
          </p:cNvPr>
          <p:cNvSpPr>
            <a:spLocks noGrp="1"/>
          </p:cNvSpPr>
          <p:nvPr>
            <p:ph idx="1"/>
          </p:nvPr>
        </p:nvSpPr>
        <p:spPr>
          <a:xfrm>
            <a:off x="402337" y="1447800"/>
            <a:ext cx="8339328" cy="465330"/>
          </a:xfrm>
        </p:spPr>
        <p:txBody>
          <a:bodyPr/>
          <a:lstStyle/>
          <a:p>
            <a:pPr marL="0" indent="0">
              <a:buNone/>
            </a:pPr>
            <a:r>
              <a:rPr lang="en-US" dirty="0">
                <a:latin typeface="Arial Narrow" panose="020B0606020202030204" pitchFamily="34" charset="0"/>
              </a:rPr>
              <a:t>Hagerty Consulting helps clients prepare for, respond to, and recover from disasters.</a:t>
            </a:r>
          </a:p>
        </p:txBody>
      </p:sp>
      <p:sp>
        <p:nvSpPr>
          <p:cNvPr id="12" name="Slide Number Placeholder 1">
            <a:extLst>
              <a:ext uri="{FF2B5EF4-FFF2-40B4-BE49-F238E27FC236}">
                <a16:creationId xmlns:a16="http://schemas.microsoft.com/office/drawing/2014/main" id="{B76ED3F5-2527-458C-BBDC-744E50752F60}"/>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65000"/>
                    <a:lumOff val="35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65000"/>
                    <a:lumOff val="35000"/>
                    <a:alpha val="75000"/>
                  </a:schemeClr>
                </a:solidFill>
                <a:latin typeface="Arial Narrow" panose="020B0604020202020204" pitchFamily="34" charset="0"/>
                <a:cs typeface="Arial Narrow" panose="020B0604020202020204" pitchFamily="34" charset="0"/>
              </a:rPr>
              <a:pPr algn="r"/>
              <a:t>4</a:t>
            </a:fld>
            <a:endParaRPr lang="en-US" sz="1000" dirty="0">
              <a:solidFill>
                <a:schemeClr val="tx1">
                  <a:lumMod val="65000"/>
                  <a:lumOff val="35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72847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CF32F9-A23E-0D4B-9BCD-49A496F8626F}"/>
              </a:ext>
            </a:extLst>
          </p:cNvPr>
          <p:cNvPicPr>
            <a:picLocks noChangeAspect="1"/>
          </p:cNvPicPr>
          <p:nvPr/>
        </p:nvPicPr>
        <p:blipFill rotWithShape="1">
          <a:blip r:embed="rId3">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10" name="Picture 9">
            <a:extLst>
              <a:ext uri="{FF2B5EF4-FFF2-40B4-BE49-F238E27FC236}">
                <a16:creationId xmlns:a16="http://schemas.microsoft.com/office/drawing/2014/main" id="{59198BAA-5F69-B240-A929-F04F724214FC}"/>
              </a:ext>
            </a:extLst>
          </p:cNvPr>
          <p:cNvPicPr>
            <a:picLocks noChangeAspect="1"/>
          </p:cNvPicPr>
          <p:nvPr/>
        </p:nvPicPr>
        <p:blipFill rotWithShape="1">
          <a:blip r:embed="rId4" cstate="print">
            <a:alphaModFix amt="35000"/>
            <a:extLst>
              <a:ext uri="{28A0092B-C50C-407E-A947-70E740481C1C}">
                <a14:useLocalDpi xmlns:a14="http://schemas.microsoft.com/office/drawing/2010/main" val="0"/>
              </a:ext>
            </a:extLst>
          </a:blip>
          <a:srcRect l="16250" r="8750"/>
          <a:stretch/>
        </p:blipFill>
        <p:spPr>
          <a:xfrm>
            <a:off x="42332" y="35481"/>
            <a:ext cx="9144000" cy="6850594"/>
          </a:xfrm>
          <a:prstGeom prst="rect">
            <a:avLst/>
          </a:prstGeom>
        </p:spPr>
      </p:pic>
      <p:sp>
        <p:nvSpPr>
          <p:cNvPr id="11" name="Rectangle 4">
            <a:extLst>
              <a:ext uri="{FF2B5EF4-FFF2-40B4-BE49-F238E27FC236}">
                <a16:creationId xmlns:a16="http://schemas.microsoft.com/office/drawing/2014/main" id="{9E30DEB0-F5CD-9947-915B-207EDCB6324D}"/>
              </a:ext>
            </a:extLst>
          </p:cNvPr>
          <p:cNvSpPr txBox="1">
            <a:spLocks noChangeArrowheads="1"/>
          </p:cNvSpPr>
          <p:nvPr/>
        </p:nvSpPr>
        <p:spPr>
          <a:xfrm>
            <a:off x="694264" y="1856661"/>
            <a:ext cx="7840136" cy="4303871"/>
          </a:xfrm>
          <a:prstGeom prst="rect">
            <a:avLst/>
          </a:prstGeom>
          <a:effectLst>
            <a:outerShdw blurRad="127000" dist="38100" dir="5400000" algn="t" rotWithShape="0">
              <a:prstClr val="black">
                <a:alpha val="20000"/>
              </a:prstClr>
            </a:outerShdw>
          </a:effectLst>
        </p:spPr>
        <p:txBody>
          <a:bodyPr wrap="square"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algn="r" eaLnBrk="1" hangingPunct="1">
              <a:lnSpc>
                <a:spcPct val="80000"/>
              </a:lnSpc>
              <a:spcAft>
                <a:spcPts val="1200"/>
              </a:spcAft>
            </a:pPr>
            <a:r>
              <a:rPr lang="en-US" sz="5400" b="1" dirty="0">
                <a:latin typeface="Arial Narrow"/>
                <a:cs typeface="Arial Narrow"/>
              </a:rPr>
              <a:t>Presentation Overview</a:t>
            </a:r>
          </a:p>
          <a:p>
            <a:pPr algn="r" eaLnBrk="1" hangingPunct="1">
              <a:lnSpc>
                <a:spcPct val="112000"/>
              </a:lnSpc>
              <a:spcAft>
                <a:spcPts val="1200"/>
              </a:spcAft>
            </a:pPr>
            <a:r>
              <a:rPr lang="en-US" sz="2800" dirty="0">
                <a:solidFill>
                  <a:schemeClr val="bg1">
                    <a:alpha val="50000"/>
                  </a:schemeClr>
                </a:solidFill>
                <a:latin typeface="Arial Narrow"/>
                <a:cs typeface="Arial Narrow"/>
              </a:rPr>
              <a:t>COVID-19 Response Federal Funding</a:t>
            </a:r>
          </a:p>
          <a:p>
            <a:pPr algn="r" eaLnBrk="1" hangingPunct="1">
              <a:lnSpc>
                <a:spcPct val="112000"/>
              </a:lnSpc>
              <a:spcAft>
                <a:spcPts val="1200"/>
              </a:spcAft>
            </a:pPr>
            <a:r>
              <a:rPr lang="en-US" sz="2800" dirty="0">
                <a:solidFill>
                  <a:schemeClr val="bg1">
                    <a:alpha val="50000"/>
                  </a:schemeClr>
                </a:solidFill>
                <a:latin typeface="Arial Narrow"/>
                <a:cs typeface="Arial Narrow"/>
              </a:rPr>
              <a:t>FEMA PA Program Spotlight</a:t>
            </a:r>
          </a:p>
          <a:p>
            <a:pPr algn="r" eaLnBrk="1" hangingPunct="1">
              <a:lnSpc>
                <a:spcPct val="112000"/>
              </a:lnSpc>
              <a:spcAft>
                <a:spcPts val="1200"/>
              </a:spcAft>
            </a:pPr>
            <a:r>
              <a:rPr lang="en-US" sz="2800" dirty="0">
                <a:solidFill>
                  <a:schemeClr val="bg1">
                    <a:alpha val="50000"/>
                  </a:schemeClr>
                </a:solidFill>
                <a:latin typeface="Arial Narrow"/>
                <a:cs typeface="Arial Narrow"/>
              </a:rPr>
              <a:t>Step-by-Step PA Program Delivery</a:t>
            </a:r>
          </a:p>
          <a:p>
            <a:pPr eaLnBrk="1" hangingPunct="1">
              <a:lnSpc>
                <a:spcPct val="80000"/>
              </a:lnSpc>
              <a:spcAft>
                <a:spcPts val="1200"/>
              </a:spcAft>
            </a:pPr>
            <a:endParaRPr lang="en-US" sz="5400" b="1" dirty="0">
              <a:latin typeface="Arial Narrow"/>
              <a:cs typeface="Arial Narrow"/>
            </a:endParaRPr>
          </a:p>
        </p:txBody>
      </p:sp>
      <p:sp>
        <p:nvSpPr>
          <p:cNvPr id="14" name="Slide Number Placeholder 1">
            <a:extLst>
              <a:ext uri="{FF2B5EF4-FFF2-40B4-BE49-F238E27FC236}">
                <a16:creationId xmlns:a16="http://schemas.microsoft.com/office/drawing/2014/main" id="{F91A1225-8955-3444-AF94-A0EEB9D11A0E}"/>
              </a:ext>
            </a:extLst>
          </p:cNvPr>
          <p:cNvSpPr txBox="1">
            <a:spLocks/>
          </p:cNvSpPr>
          <p:nvPr/>
        </p:nvSpPr>
        <p:spPr>
          <a:xfrm>
            <a:off x="4145281"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bg1"/>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bg1"/>
                </a:solidFill>
                <a:latin typeface="Arial Narrow" panose="020B0604020202020204" pitchFamily="34" charset="0"/>
                <a:cs typeface="Arial Narrow" panose="020B0604020202020204" pitchFamily="34" charset="0"/>
              </a:rPr>
              <a:pPr algn="r"/>
              <a:t>5</a:t>
            </a:fld>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9193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Content Placeholder 2">
            <a:extLst>
              <a:ext uri="{FF2B5EF4-FFF2-40B4-BE49-F238E27FC236}">
                <a16:creationId xmlns:a16="http://schemas.microsoft.com/office/drawing/2014/main" id="{8262DE8F-AB0B-7D49-9538-7C3B86247EE9}"/>
              </a:ext>
            </a:extLst>
          </p:cNvPr>
          <p:cNvSpPr>
            <a:spLocks noGrp="1"/>
          </p:cNvSpPr>
          <p:nvPr>
            <p:ph idx="1"/>
          </p:nvPr>
        </p:nvSpPr>
        <p:spPr>
          <a:xfrm>
            <a:off x="1559637" y="1678249"/>
            <a:ext cx="6024725" cy="3503351"/>
          </a:xfrm>
        </p:spPr>
        <p:txBody>
          <a:bodyPr/>
          <a:lstStyle/>
          <a:p>
            <a:pPr marL="0" indent="0">
              <a:lnSpc>
                <a:spcPct val="112000"/>
              </a:lnSpc>
              <a:spcBef>
                <a:spcPts val="0"/>
              </a:spcBef>
              <a:spcAft>
                <a:spcPts val="2400"/>
              </a:spcAft>
              <a:buNone/>
            </a:pPr>
            <a:r>
              <a:rPr lang="en-US" sz="2400" dirty="0"/>
              <a:t>Become familiar with Federal funding opportunities for COVID-19</a:t>
            </a:r>
          </a:p>
          <a:p>
            <a:pPr marL="0" indent="0">
              <a:lnSpc>
                <a:spcPct val="112000"/>
              </a:lnSpc>
              <a:spcBef>
                <a:spcPts val="0"/>
              </a:spcBef>
              <a:spcAft>
                <a:spcPts val="2400"/>
              </a:spcAft>
              <a:buNone/>
            </a:pPr>
            <a:r>
              <a:rPr lang="en-US" sz="2400" dirty="0"/>
              <a:t>Understand FEMA PA program delivery and policy changes from COVID-19</a:t>
            </a:r>
          </a:p>
          <a:p>
            <a:pPr marL="0" indent="0">
              <a:lnSpc>
                <a:spcPct val="112000"/>
              </a:lnSpc>
              <a:spcBef>
                <a:spcPts val="0"/>
              </a:spcBef>
              <a:spcAft>
                <a:spcPts val="2400"/>
              </a:spcAft>
              <a:buNone/>
            </a:pPr>
            <a:r>
              <a:rPr lang="en-US" sz="2400" dirty="0"/>
              <a:t>Learn key steps to apply for FEMA Public Assistance and receive funding</a:t>
            </a:r>
          </a:p>
        </p:txBody>
      </p:sp>
      <p:sp>
        <p:nvSpPr>
          <p:cNvPr id="9" name="Title 8">
            <a:extLst>
              <a:ext uri="{FF2B5EF4-FFF2-40B4-BE49-F238E27FC236}">
                <a16:creationId xmlns:a16="http://schemas.microsoft.com/office/drawing/2014/main" id="{DCA900EB-0F62-3743-AD82-CFE0B90F29A3}"/>
              </a:ext>
            </a:extLst>
          </p:cNvPr>
          <p:cNvSpPr>
            <a:spLocks noGrp="1"/>
          </p:cNvSpPr>
          <p:nvPr>
            <p:ph type="title"/>
          </p:nvPr>
        </p:nvSpPr>
        <p:spPr/>
        <p:txBody>
          <a:bodyPr/>
          <a:lstStyle/>
          <a:p>
            <a:r>
              <a:rPr lang="en-US" dirty="0"/>
              <a:t>Learning Outcomes for Today</a:t>
            </a:r>
          </a:p>
        </p:txBody>
      </p:sp>
      <p:grpSp>
        <p:nvGrpSpPr>
          <p:cNvPr id="52" name="Group 51">
            <a:extLst>
              <a:ext uri="{FF2B5EF4-FFF2-40B4-BE49-F238E27FC236}">
                <a16:creationId xmlns:a16="http://schemas.microsoft.com/office/drawing/2014/main" id="{A7FC4110-E67D-374D-A29C-6C6683C1F642}"/>
              </a:ext>
            </a:extLst>
          </p:cNvPr>
          <p:cNvGrpSpPr/>
          <p:nvPr/>
        </p:nvGrpSpPr>
        <p:grpSpPr>
          <a:xfrm>
            <a:off x="673587" y="1752600"/>
            <a:ext cx="624661" cy="608756"/>
            <a:chOff x="574738" y="1713535"/>
            <a:chExt cx="545613" cy="531721"/>
          </a:xfrm>
          <a:effectLst>
            <a:outerShdw blurRad="127000" dist="38100" dir="5400000" algn="t" rotWithShape="0">
              <a:prstClr val="black">
                <a:alpha val="20000"/>
              </a:prstClr>
            </a:outerShdw>
          </a:effectLst>
        </p:grpSpPr>
        <p:sp>
          <p:nvSpPr>
            <p:cNvPr id="53" name="Oval 52">
              <a:extLst>
                <a:ext uri="{FF2B5EF4-FFF2-40B4-BE49-F238E27FC236}">
                  <a16:creationId xmlns:a16="http://schemas.microsoft.com/office/drawing/2014/main" id="{F962C73B-D8B8-F24F-B7A4-C41FFCD01135}"/>
                </a:ext>
              </a:extLst>
            </p:cNvPr>
            <p:cNvSpPr/>
            <p:nvPr/>
          </p:nvSpPr>
          <p:spPr bwMode="auto">
            <a:xfrm>
              <a:off x="574738" y="1773361"/>
              <a:ext cx="465723" cy="471895"/>
            </a:xfrm>
            <a:prstGeom prst="ellipse">
              <a:avLst/>
            </a:prstGeom>
            <a:solidFill>
              <a:schemeClr val="bg1"/>
            </a:solidFill>
            <a:ln w="57150">
              <a:solidFill>
                <a:srgbClr val="333333"/>
              </a:solidFill>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bg1"/>
                </a:solidFill>
                <a:effectLst/>
                <a:latin typeface="Arial" charset="0"/>
              </a:endParaRPr>
            </a:p>
          </p:txBody>
        </p:sp>
        <p:pic>
          <p:nvPicPr>
            <p:cNvPr id="54" name="Picture 53">
              <a:extLst>
                <a:ext uri="{FF2B5EF4-FFF2-40B4-BE49-F238E27FC236}">
                  <a16:creationId xmlns:a16="http://schemas.microsoft.com/office/drawing/2014/main" id="{5AC73219-A6F1-154F-B965-30C69E69B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14" y="1713535"/>
              <a:ext cx="442437" cy="448300"/>
            </a:xfrm>
            <a:prstGeom prst="rect">
              <a:avLst/>
            </a:prstGeom>
          </p:spPr>
        </p:pic>
      </p:grpSp>
      <p:grpSp>
        <p:nvGrpSpPr>
          <p:cNvPr id="56" name="Group 55">
            <a:extLst>
              <a:ext uri="{FF2B5EF4-FFF2-40B4-BE49-F238E27FC236}">
                <a16:creationId xmlns:a16="http://schemas.microsoft.com/office/drawing/2014/main" id="{EAE9BD2C-5AEA-9E48-B878-B442DA3DF50D}"/>
              </a:ext>
            </a:extLst>
          </p:cNvPr>
          <p:cNvGrpSpPr/>
          <p:nvPr/>
        </p:nvGrpSpPr>
        <p:grpSpPr>
          <a:xfrm>
            <a:off x="670739" y="2859317"/>
            <a:ext cx="624661" cy="608756"/>
            <a:chOff x="574738" y="2640127"/>
            <a:chExt cx="545613" cy="531721"/>
          </a:xfrm>
          <a:effectLst>
            <a:outerShdw blurRad="127000" dist="38100" dir="5400000" algn="t" rotWithShape="0">
              <a:prstClr val="black">
                <a:alpha val="20000"/>
              </a:prstClr>
            </a:outerShdw>
          </a:effectLst>
        </p:grpSpPr>
        <p:sp>
          <p:nvSpPr>
            <p:cNvPr id="57" name="Oval 56">
              <a:extLst>
                <a:ext uri="{FF2B5EF4-FFF2-40B4-BE49-F238E27FC236}">
                  <a16:creationId xmlns:a16="http://schemas.microsoft.com/office/drawing/2014/main" id="{8DC5DDB2-0F61-6247-97FC-A9429F795B1D}"/>
                </a:ext>
              </a:extLst>
            </p:cNvPr>
            <p:cNvSpPr/>
            <p:nvPr/>
          </p:nvSpPr>
          <p:spPr bwMode="auto">
            <a:xfrm>
              <a:off x="574738" y="2699953"/>
              <a:ext cx="465723" cy="471895"/>
            </a:xfrm>
            <a:prstGeom prst="ellipse">
              <a:avLst/>
            </a:prstGeom>
            <a:solidFill>
              <a:schemeClr val="bg1"/>
            </a:solidFill>
            <a:ln w="57150">
              <a:solidFill>
                <a:srgbClr val="333333"/>
              </a:solidFill>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bg1"/>
                </a:solidFill>
                <a:effectLst/>
                <a:latin typeface="Arial" charset="0"/>
              </a:endParaRPr>
            </a:p>
          </p:txBody>
        </p:sp>
        <p:pic>
          <p:nvPicPr>
            <p:cNvPr id="58" name="Picture 57">
              <a:extLst>
                <a:ext uri="{FF2B5EF4-FFF2-40B4-BE49-F238E27FC236}">
                  <a16:creationId xmlns:a16="http://schemas.microsoft.com/office/drawing/2014/main" id="{0E8FF7EE-0F68-3447-83CC-5F20FB140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14" y="2640127"/>
              <a:ext cx="442437" cy="448300"/>
            </a:xfrm>
            <a:prstGeom prst="rect">
              <a:avLst/>
            </a:prstGeom>
          </p:spPr>
        </p:pic>
      </p:grpSp>
      <p:grpSp>
        <p:nvGrpSpPr>
          <p:cNvPr id="62" name="Group 61">
            <a:extLst>
              <a:ext uri="{FF2B5EF4-FFF2-40B4-BE49-F238E27FC236}">
                <a16:creationId xmlns:a16="http://schemas.microsoft.com/office/drawing/2014/main" id="{6D3336ED-BDD2-854B-830D-F8FE0F548CBB}"/>
              </a:ext>
            </a:extLst>
          </p:cNvPr>
          <p:cNvGrpSpPr/>
          <p:nvPr/>
        </p:nvGrpSpPr>
        <p:grpSpPr>
          <a:xfrm>
            <a:off x="670739" y="4034528"/>
            <a:ext cx="624661" cy="608756"/>
            <a:chOff x="574738" y="4493311"/>
            <a:chExt cx="545613" cy="531721"/>
          </a:xfrm>
          <a:effectLst>
            <a:outerShdw blurRad="127000" dist="38100" dir="5400000" algn="t" rotWithShape="0">
              <a:prstClr val="black">
                <a:alpha val="20000"/>
              </a:prstClr>
            </a:outerShdw>
          </a:effectLst>
        </p:grpSpPr>
        <p:sp>
          <p:nvSpPr>
            <p:cNvPr id="63" name="Oval 62">
              <a:extLst>
                <a:ext uri="{FF2B5EF4-FFF2-40B4-BE49-F238E27FC236}">
                  <a16:creationId xmlns:a16="http://schemas.microsoft.com/office/drawing/2014/main" id="{D12572A2-A77F-E749-B553-B7617534933D}"/>
                </a:ext>
              </a:extLst>
            </p:cNvPr>
            <p:cNvSpPr/>
            <p:nvPr/>
          </p:nvSpPr>
          <p:spPr bwMode="auto">
            <a:xfrm>
              <a:off x="574738" y="4553137"/>
              <a:ext cx="465723" cy="471895"/>
            </a:xfrm>
            <a:prstGeom prst="ellipse">
              <a:avLst/>
            </a:prstGeom>
            <a:solidFill>
              <a:schemeClr val="bg1"/>
            </a:solidFill>
            <a:ln w="57150">
              <a:solidFill>
                <a:srgbClr val="333333"/>
              </a:solidFill>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bg1"/>
                </a:solidFill>
                <a:effectLst/>
                <a:latin typeface="Arial" charset="0"/>
              </a:endParaRPr>
            </a:p>
          </p:txBody>
        </p:sp>
        <p:pic>
          <p:nvPicPr>
            <p:cNvPr id="64" name="Picture 63">
              <a:extLst>
                <a:ext uri="{FF2B5EF4-FFF2-40B4-BE49-F238E27FC236}">
                  <a16:creationId xmlns:a16="http://schemas.microsoft.com/office/drawing/2014/main" id="{EF61F9C7-8942-3140-B4CF-3CE40AF28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14" y="4493311"/>
              <a:ext cx="442437" cy="448300"/>
            </a:xfrm>
            <a:prstGeom prst="rect">
              <a:avLst/>
            </a:prstGeom>
          </p:spPr>
        </p:pic>
      </p:grpSp>
      <p:sp>
        <p:nvSpPr>
          <p:cNvPr id="65" name="Slide Number Placeholder 1">
            <a:extLst>
              <a:ext uri="{FF2B5EF4-FFF2-40B4-BE49-F238E27FC236}">
                <a16:creationId xmlns:a16="http://schemas.microsoft.com/office/drawing/2014/main" id="{C21BE42D-5CA3-B148-A86B-C28C259671F0}"/>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6</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2663147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F44614-068C-4C4C-9347-CB5C255910BE}"/>
              </a:ext>
            </a:extLst>
          </p:cNvPr>
          <p:cNvPicPr>
            <a:picLocks noChangeAspect="1"/>
          </p:cNvPicPr>
          <p:nvPr/>
        </p:nvPicPr>
        <p:blipFill rotWithShape="1">
          <a:blip r:embed="rId2">
            <a:extLst>
              <a:ext uri="{28A0092B-C50C-407E-A947-70E740481C1C}">
                <a14:useLocalDpi xmlns:a14="http://schemas.microsoft.com/office/drawing/2010/main" val="0"/>
              </a:ext>
            </a:extLst>
          </a:blip>
          <a:srcRect r="3088"/>
          <a:stretch/>
        </p:blipFill>
        <p:spPr>
          <a:xfrm rot="16200000" flipH="1">
            <a:off x="1146704" y="-1139296"/>
            <a:ext cx="6850592" cy="9144000"/>
          </a:xfrm>
          <a:prstGeom prst="rect">
            <a:avLst/>
          </a:prstGeom>
        </p:spPr>
      </p:pic>
      <p:pic>
        <p:nvPicPr>
          <p:cNvPr id="8" name="Picture 7">
            <a:extLst>
              <a:ext uri="{FF2B5EF4-FFF2-40B4-BE49-F238E27FC236}">
                <a16:creationId xmlns:a16="http://schemas.microsoft.com/office/drawing/2014/main" id="{45DECD92-40E6-6642-BCB5-94EBE81E8C70}"/>
              </a:ext>
            </a:extLst>
          </p:cNvPr>
          <p:cNvPicPr>
            <a:picLocks noChangeAspect="1"/>
          </p:cNvPicPr>
          <p:nvPr/>
        </p:nvPicPr>
        <p:blipFill rotWithShape="1">
          <a:blip r:embed="rId3" cstate="print">
            <a:alphaModFix amt="35000"/>
            <a:extLst>
              <a:ext uri="{28A0092B-C50C-407E-A947-70E740481C1C}">
                <a14:useLocalDpi xmlns:a14="http://schemas.microsoft.com/office/drawing/2010/main" val="0"/>
              </a:ext>
            </a:extLst>
          </a:blip>
          <a:srcRect l="16250" r="8750"/>
          <a:stretch/>
        </p:blipFill>
        <p:spPr>
          <a:xfrm>
            <a:off x="42332" y="27460"/>
            <a:ext cx="9144000" cy="6850594"/>
          </a:xfrm>
          <a:prstGeom prst="rect">
            <a:avLst/>
          </a:prstGeom>
        </p:spPr>
      </p:pic>
      <p:sp>
        <p:nvSpPr>
          <p:cNvPr id="5" name="Rectangle 4">
            <a:extLst>
              <a:ext uri="{FF2B5EF4-FFF2-40B4-BE49-F238E27FC236}">
                <a16:creationId xmlns:a16="http://schemas.microsoft.com/office/drawing/2014/main" id="{C12AE48A-6BCE-7F4E-BF8B-FCE532697844}"/>
              </a:ext>
            </a:extLst>
          </p:cNvPr>
          <p:cNvSpPr txBox="1">
            <a:spLocks noChangeArrowheads="1"/>
          </p:cNvSpPr>
          <p:nvPr/>
        </p:nvSpPr>
        <p:spPr>
          <a:xfrm>
            <a:off x="694264" y="1871409"/>
            <a:ext cx="7840136" cy="4190634"/>
          </a:xfrm>
          <a:prstGeom prst="rect">
            <a:avLst/>
          </a:prstGeom>
          <a:effectLst>
            <a:outerShdw blurRad="127000" dist="38100" dir="5400000" algn="t" rotWithShape="0">
              <a:prstClr val="black">
                <a:alpha val="20000"/>
              </a:prstClr>
            </a:outerShdw>
          </a:effectLst>
        </p:spPr>
        <p:txBody>
          <a:bodyPr wrap="square" anchor="t" anchorCtr="0">
            <a:spAutoFit/>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eaLnBrk="1" hangingPunct="1">
              <a:lnSpc>
                <a:spcPct val="80000"/>
              </a:lnSpc>
              <a:spcAft>
                <a:spcPts val="1200"/>
              </a:spcAft>
            </a:pPr>
            <a:endParaRPr lang="en-US" sz="5400" b="1" dirty="0">
              <a:latin typeface="Arial Narrow"/>
              <a:cs typeface="Arial Narrow"/>
            </a:endParaRPr>
          </a:p>
          <a:p>
            <a:pPr algn="r" eaLnBrk="1" hangingPunct="1">
              <a:lnSpc>
                <a:spcPct val="80000"/>
              </a:lnSpc>
              <a:spcAft>
                <a:spcPts val="1200"/>
              </a:spcAft>
            </a:pPr>
            <a:r>
              <a:rPr lang="en-US" sz="2800" dirty="0">
                <a:solidFill>
                  <a:schemeClr val="bg1">
                    <a:alpha val="50000"/>
                  </a:schemeClr>
                </a:solidFill>
                <a:latin typeface="Arial Narrow"/>
                <a:cs typeface="Arial Narrow"/>
              </a:rPr>
              <a:t>Training Overview</a:t>
            </a:r>
            <a:endParaRPr lang="en-US" sz="2800" dirty="0">
              <a:latin typeface="Arial Narrow"/>
              <a:cs typeface="Arial Narrow"/>
            </a:endParaRPr>
          </a:p>
          <a:p>
            <a:pPr algn="r" eaLnBrk="1" hangingPunct="1">
              <a:lnSpc>
                <a:spcPct val="112000"/>
              </a:lnSpc>
              <a:spcAft>
                <a:spcPts val="1200"/>
              </a:spcAft>
            </a:pPr>
            <a:r>
              <a:rPr lang="en-US" sz="4000" b="1" dirty="0">
                <a:latin typeface="Arial Narrow"/>
                <a:cs typeface="Arial Narrow"/>
              </a:rPr>
              <a:t>COVID-19 Federal Funding Overview</a:t>
            </a:r>
          </a:p>
          <a:p>
            <a:pPr algn="r" eaLnBrk="1" hangingPunct="1">
              <a:lnSpc>
                <a:spcPct val="112000"/>
              </a:lnSpc>
              <a:spcAft>
                <a:spcPts val="1200"/>
              </a:spcAft>
            </a:pPr>
            <a:r>
              <a:rPr lang="en-US" sz="2800" dirty="0">
                <a:solidFill>
                  <a:schemeClr val="bg1">
                    <a:alpha val="50000"/>
                  </a:schemeClr>
                </a:solidFill>
                <a:latin typeface="Arial Narrow"/>
                <a:cs typeface="Arial Narrow"/>
              </a:rPr>
              <a:t>FEMA PA Program Spotlight</a:t>
            </a:r>
          </a:p>
          <a:p>
            <a:pPr algn="r" eaLnBrk="1" hangingPunct="1">
              <a:lnSpc>
                <a:spcPct val="112000"/>
              </a:lnSpc>
              <a:spcAft>
                <a:spcPts val="1200"/>
              </a:spcAft>
            </a:pPr>
            <a:r>
              <a:rPr lang="en-US" sz="2800" dirty="0">
                <a:solidFill>
                  <a:schemeClr val="bg1">
                    <a:alpha val="50000"/>
                  </a:schemeClr>
                </a:solidFill>
                <a:latin typeface="Arial Narrow"/>
                <a:cs typeface="Arial Narrow"/>
              </a:rPr>
              <a:t>Step-by-Step PA Program Delivery</a:t>
            </a:r>
          </a:p>
          <a:p>
            <a:pPr eaLnBrk="1" hangingPunct="1">
              <a:lnSpc>
                <a:spcPct val="80000"/>
              </a:lnSpc>
              <a:spcAft>
                <a:spcPts val="1200"/>
              </a:spcAft>
            </a:pPr>
            <a:endParaRPr lang="en-US" sz="5400" b="1" dirty="0">
              <a:latin typeface="Arial Narrow"/>
              <a:cs typeface="Arial Narrow"/>
            </a:endParaRPr>
          </a:p>
        </p:txBody>
      </p:sp>
      <p:sp>
        <p:nvSpPr>
          <p:cNvPr id="10" name="Slide Number Placeholder 1">
            <a:extLst>
              <a:ext uri="{FF2B5EF4-FFF2-40B4-BE49-F238E27FC236}">
                <a16:creationId xmlns:a16="http://schemas.microsoft.com/office/drawing/2014/main" id="{D4F49B4F-3681-3E41-BEC4-E24F088CB844}"/>
              </a:ext>
            </a:extLst>
          </p:cNvPr>
          <p:cNvSpPr txBox="1">
            <a:spLocks/>
          </p:cNvSpPr>
          <p:nvPr/>
        </p:nvSpPr>
        <p:spPr>
          <a:xfrm>
            <a:off x="4145281"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bg1"/>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bg1"/>
                </a:solidFill>
                <a:latin typeface="Arial Narrow" panose="020B0604020202020204" pitchFamily="34" charset="0"/>
                <a:cs typeface="Arial Narrow" panose="020B0604020202020204" pitchFamily="34" charset="0"/>
              </a:rPr>
              <a:pPr algn="r"/>
              <a:t>7</a:t>
            </a:fld>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45453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1">
            <a:extLst>
              <a:ext uri="{FF2B5EF4-FFF2-40B4-BE49-F238E27FC236}">
                <a16:creationId xmlns:a16="http://schemas.microsoft.com/office/drawing/2014/main" id="{92AE8CFD-B71E-8B43-A946-4AECA7D9E9A1}"/>
              </a:ext>
            </a:extLst>
          </p:cNvPr>
          <p:cNvSpPr txBox="1">
            <a:spLocks/>
          </p:cNvSpPr>
          <p:nvPr/>
        </p:nvSpPr>
        <p:spPr>
          <a:xfrm>
            <a:off x="4535424" y="6316345"/>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a:t>
            </a:r>
            <a:r>
              <a:rPr lang="en-US" sz="1000" dirty="0">
                <a:solidFill>
                  <a:schemeClr val="tx1">
                    <a:lumMod val="50000"/>
                    <a:lumOff val="50000"/>
                  </a:schemeClr>
                </a:solidFill>
                <a:latin typeface="Arial Narrow" panose="020B0604020202020204" pitchFamily="34" charset="0"/>
                <a:cs typeface="Arial Narrow" panose="020B0604020202020204" pitchFamily="34" charset="0"/>
              </a:rPr>
              <a:t>|         </a:t>
            </a:r>
            <a:fld id="{18FD47A2-EF8B-0240-AD90-9B51A2DFE8C1}" type="slidenum">
              <a:rPr lang="en-US" sz="1000">
                <a:solidFill>
                  <a:schemeClr val="tx1">
                    <a:lumMod val="50000"/>
                    <a:lumOff val="50000"/>
                  </a:schemeClr>
                </a:solidFill>
                <a:latin typeface="Arial Narrow" panose="020B0604020202020204" pitchFamily="34" charset="0"/>
                <a:cs typeface="Arial Narrow" panose="020B0604020202020204" pitchFamily="34" charset="0"/>
              </a:rPr>
              <a:pPr algn="r"/>
              <a:t>8</a:t>
            </a:fld>
            <a:endParaRPr lang="en-US" sz="1000" dirty="0">
              <a:solidFill>
                <a:schemeClr val="tx1">
                  <a:lumMod val="50000"/>
                  <a:lumOff val="50000"/>
                </a:schemeClr>
              </a:solidFill>
              <a:latin typeface="Arial Narrow" panose="020B0604020202020204" pitchFamily="34" charset="0"/>
              <a:cs typeface="Arial Narrow" panose="020B0604020202020204" pitchFamily="34" charset="0"/>
            </a:endParaRPr>
          </a:p>
        </p:txBody>
      </p:sp>
      <p:sp>
        <p:nvSpPr>
          <p:cNvPr id="7" name="Title 2">
            <a:extLst>
              <a:ext uri="{FF2B5EF4-FFF2-40B4-BE49-F238E27FC236}">
                <a16:creationId xmlns:a16="http://schemas.microsoft.com/office/drawing/2014/main" id="{9ACF08AD-6A43-FA43-8B02-967C703C11D3}"/>
              </a:ext>
            </a:extLst>
          </p:cNvPr>
          <p:cNvSpPr txBox="1">
            <a:spLocks/>
          </p:cNvSpPr>
          <p:nvPr/>
        </p:nvSpPr>
        <p:spPr>
          <a:xfrm>
            <a:off x="402336" y="306336"/>
            <a:ext cx="8339328" cy="586728"/>
          </a:xfrm>
          <a:prstGeom prst="rect">
            <a:avLst/>
          </a:prstGeom>
        </p:spPr>
        <p:txBody>
          <a:bodyPr/>
          <a:lstStyle>
            <a:lvl1pPr algn="l" rtl="0" eaLnBrk="0" fontAlgn="base" hangingPunct="0">
              <a:spcBef>
                <a:spcPct val="0"/>
              </a:spcBef>
              <a:spcAft>
                <a:spcPct val="0"/>
              </a:spcAft>
              <a:defRPr sz="2800" b="1" i="0">
                <a:solidFill>
                  <a:srgbClr val="333333"/>
                </a:solidFill>
                <a:latin typeface="Arial Narrow"/>
                <a:ea typeface="+mj-ea"/>
                <a:cs typeface="Arial Narrow"/>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a:spcBef>
                <a:spcPts val="600"/>
              </a:spcBef>
              <a:spcAft>
                <a:spcPts val="1200"/>
              </a:spcAft>
            </a:pPr>
            <a:br>
              <a:rPr lang="en-US" kern="0" dirty="0"/>
            </a:br>
            <a:r>
              <a:rPr lang="en-US" dirty="0">
                <a:latin typeface="Arial Narrow" panose="020B0606020202030204" pitchFamily="34" charset="0"/>
              </a:rPr>
              <a:t>Multiple Federal Funding Program Opportunities</a:t>
            </a:r>
          </a:p>
        </p:txBody>
      </p:sp>
      <p:sp>
        <p:nvSpPr>
          <p:cNvPr id="9" name="Content Placeholder 9">
            <a:extLst>
              <a:ext uri="{FF2B5EF4-FFF2-40B4-BE49-F238E27FC236}">
                <a16:creationId xmlns:a16="http://schemas.microsoft.com/office/drawing/2014/main" id="{06F60EE4-7844-5548-A9C1-5E62690C20CB}"/>
              </a:ext>
            </a:extLst>
          </p:cNvPr>
          <p:cNvSpPr txBox="1">
            <a:spLocks/>
          </p:cNvSpPr>
          <p:nvPr/>
        </p:nvSpPr>
        <p:spPr>
          <a:xfrm>
            <a:off x="-3182504" y="4747518"/>
            <a:ext cx="11693237" cy="4700470"/>
          </a:xfrm>
          <a:prstGeom prst="rect">
            <a:avLst/>
          </a:prstGeom>
        </p:spPr>
        <p:txBody>
          <a:bodyPr/>
          <a:lstStyle>
            <a:lvl1pPr marL="342900" indent="-342900" algn="l" rtl="0" eaLnBrk="0" fontAlgn="base" hangingPunct="0">
              <a:spcBef>
                <a:spcPct val="20000"/>
              </a:spcBef>
              <a:spcAft>
                <a:spcPct val="0"/>
              </a:spcAft>
              <a:buSzPct val="85000"/>
              <a:buFont typeface="Wingdings 2" pitchFamily="18" charset="2"/>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SzPct val="115000"/>
              <a:buFont typeface="Wingdings" pitchFamily="2" charset="2"/>
              <a:buChar char=""/>
              <a:defRPr>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3998913" indent="0">
              <a:lnSpc>
                <a:spcPct val="112000"/>
              </a:lnSpc>
              <a:spcBef>
                <a:spcPts val="0"/>
              </a:spcBef>
              <a:spcAft>
                <a:spcPts val="600"/>
              </a:spcAft>
              <a:buNone/>
            </a:pPr>
            <a:r>
              <a:rPr lang="en-US" sz="2000" b="1" kern="0" dirty="0">
                <a:solidFill>
                  <a:srgbClr val="333333"/>
                </a:solidFill>
                <a:latin typeface="Arial Narrow" panose="020B0606020202030204" pitchFamily="34" charset="0"/>
              </a:rPr>
              <a:t>Comprehensive Federal Funding Programs, Agencies, and Policies Still being Determined</a:t>
            </a:r>
          </a:p>
          <a:p>
            <a:pPr marL="4341813">
              <a:lnSpc>
                <a:spcPct val="112000"/>
              </a:lnSpc>
              <a:spcBef>
                <a:spcPts val="0"/>
              </a:spcBef>
              <a:spcAft>
                <a:spcPts val="600"/>
              </a:spcAft>
            </a:pPr>
            <a:r>
              <a:rPr lang="en-US" sz="2000" b="1" kern="0" dirty="0">
                <a:solidFill>
                  <a:srgbClr val="333333"/>
                </a:solidFill>
                <a:latin typeface="Arial Narrow" panose="020B0606020202030204" pitchFamily="34" charset="0"/>
              </a:rPr>
              <a:t>Typically there are over 25 funding opportunities after a disaster declaration</a:t>
            </a:r>
            <a:endParaRPr lang="en-US" sz="1800" dirty="0">
              <a:solidFill>
                <a:srgbClr val="333333"/>
              </a:solidFill>
              <a:latin typeface="Arial Narrow"/>
              <a:cs typeface="Arial Narrow"/>
            </a:endParaRPr>
          </a:p>
        </p:txBody>
      </p:sp>
      <p:pic>
        <p:nvPicPr>
          <p:cNvPr id="6" name="Picture 5">
            <a:extLst>
              <a:ext uri="{FF2B5EF4-FFF2-40B4-BE49-F238E27FC236}">
                <a16:creationId xmlns:a16="http://schemas.microsoft.com/office/drawing/2014/main" id="{F15DD8CE-B450-8A4F-92DA-1640270BBC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02336" y="1204367"/>
            <a:ext cx="8015799" cy="3457795"/>
          </a:xfrm>
          <a:prstGeom prst="rect">
            <a:avLst/>
          </a:prstGeom>
          <a:effectLst>
            <a:outerShdw blurRad="127000" dist="63500" dir="5400000" algn="t" rotWithShape="0">
              <a:prstClr val="black">
                <a:alpha val="20000"/>
              </a:prstClr>
            </a:outerShdw>
          </a:effectLst>
        </p:spPr>
      </p:pic>
      <p:sp>
        <p:nvSpPr>
          <p:cNvPr id="10" name="TextBox 9">
            <a:extLst>
              <a:ext uri="{FF2B5EF4-FFF2-40B4-BE49-F238E27FC236}">
                <a16:creationId xmlns:a16="http://schemas.microsoft.com/office/drawing/2014/main" id="{B1DFD18C-E566-E741-88FF-E8290FCDBCCD}"/>
              </a:ext>
            </a:extLst>
          </p:cNvPr>
          <p:cNvSpPr txBox="1"/>
          <p:nvPr/>
        </p:nvSpPr>
        <p:spPr>
          <a:xfrm>
            <a:off x="2452462" y="2473776"/>
            <a:ext cx="1630528" cy="338554"/>
          </a:xfrm>
          <a:prstGeom prst="rect">
            <a:avLst/>
          </a:prstGeom>
          <a:noFill/>
        </p:spPr>
        <p:txBody>
          <a:bodyPr wrap="square" rtlCol="0">
            <a:spAutoFit/>
          </a:bodyPr>
          <a:lstStyle/>
          <a:p>
            <a:pPr algn="ctr"/>
            <a:r>
              <a:rPr lang="en-US" sz="1600" b="1" dirty="0">
                <a:solidFill>
                  <a:schemeClr val="bg1"/>
                </a:solidFill>
                <a:latin typeface="Arial Narrow" panose="020B0604020202020204" pitchFamily="34" charset="0"/>
                <a:cs typeface="Arial Narrow" panose="020B0604020202020204" pitchFamily="34" charset="0"/>
              </a:rPr>
              <a:t>FEMA</a:t>
            </a:r>
          </a:p>
        </p:txBody>
      </p:sp>
      <p:sp>
        <p:nvSpPr>
          <p:cNvPr id="12" name="TextBox 11">
            <a:extLst>
              <a:ext uri="{FF2B5EF4-FFF2-40B4-BE49-F238E27FC236}">
                <a16:creationId xmlns:a16="http://schemas.microsoft.com/office/drawing/2014/main" id="{D73B804D-3A8D-4E1B-9CF6-CD5A57A74803}"/>
              </a:ext>
            </a:extLst>
          </p:cNvPr>
          <p:cNvSpPr txBox="1"/>
          <p:nvPr/>
        </p:nvSpPr>
        <p:spPr>
          <a:xfrm>
            <a:off x="731488" y="2277780"/>
            <a:ext cx="1630528" cy="1200329"/>
          </a:xfrm>
          <a:prstGeom prst="rect">
            <a:avLst/>
          </a:prstGeom>
          <a:noFill/>
        </p:spPr>
        <p:txBody>
          <a:bodyPr wrap="square" rtlCol="0">
            <a:spAutoFit/>
          </a:bodyPr>
          <a:lstStyle/>
          <a:p>
            <a:pPr algn="ctr"/>
            <a:r>
              <a:rPr lang="en-US" sz="3600" b="1" dirty="0">
                <a:solidFill>
                  <a:schemeClr val="bg1"/>
                </a:solidFill>
                <a:latin typeface="Arial Narrow" panose="020B0604020202020204" pitchFamily="34" charset="0"/>
                <a:cs typeface="Arial Narrow" panose="020B0604020202020204" pitchFamily="34" charset="0"/>
              </a:rPr>
              <a:t>CARES ACT</a:t>
            </a:r>
          </a:p>
        </p:txBody>
      </p:sp>
      <p:sp>
        <p:nvSpPr>
          <p:cNvPr id="18" name="TextBox 17">
            <a:extLst>
              <a:ext uri="{FF2B5EF4-FFF2-40B4-BE49-F238E27FC236}">
                <a16:creationId xmlns:a16="http://schemas.microsoft.com/office/drawing/2014/main" id="{347CF11E-C8F5-481C-A060-BCBC0AF69E46}"/>
              </a:ext>
            </a:extLst>
          </p:cNvPr>
          <p:cNvSpPr txBox="1"/>
          <p:nvPr/>
        </p:nvSpPr>
        <p:spPr>
          <a:xfrm>
            <a:off x="4493362" y="2796802"/>
            <a:ext cx="1630528" cy="1200329"/>
          </a:xfrm>
          <a:prstGeom prst="rect">
            <a:avLst/>
          </a:prstGeom>
          <a:noFill/>
        </p:spPr>
        <p:txBody>
          <a:bodyPr wrap="square" rtlCol="0">
            <a:spAutoFit/>
          </a:bodyPr>
          <a:lstStyle/>
          <a:p>
            <a:pPr algn="ctr"/>
            <a:r>
              <a:rPr lang="en-US" sz="3600" b="1" dirty="0">
                <a:solidFill>
                  <a:srgbClr val="FF0000"/>
                </a:solidFill>
                <a:latin typeface="Arial Narrow" panose="020B0604020202020204" pitchFamily="34" charset="0"/>
                <a:cs typeface="Arial Narrow" panose="020B0604020202020204" pitchFamily="34" charset="0"/>
              </a:rPr>
              <a:t>HHS / CDC</a:t>
            </a:r>
          </a:p>
        </p:txBody>
      </p:sp>
      <p:sp>
        <p:nvSpPr>
          <p:cNvPr id="20" name="TextBox 19">
            <a:extLst>
              <a:ext uri="{FF2B5EF4-FFF2-40B4-BE49-F238E27FC236}">
                <a16:creationId xmlns:a16="http://schemas.microsoft.com/office/drawing/2014/main" id="{3A75F9D8-0EBC-4936-909A-F0DCDFD919C5}"/>
              </a:ext>
            </a:extLst>
          </p:cNvPr>
          <p:cNvSpPr txBox="1"/>
          <p:nvPr/>
        </p:nvSpPr>
        <p:spPr>
          <a:xfrm>
            <a:off x="2731778" y="1786598"/>
            <a:ext cx="1630528" cy="1200329"/>
          </a:xfrm>
          <a:prstGeom prst="rect">
            <a:avLst/>
          </a:prstGeom>
          <a:noFill/>
        </p:spPr>
        <p:txBody>
          <a:bodyPr wrap="square" rtlCol="0">
            <a:spAutoFit/>
          </a:bodyPr>
          <a:lstStyle/>
          <a:p>
            <a:pPr algn="ctr"/>
            <a:r>
              <a:rPr lang="en-US" sz="3600" b="1" dirty="0">
                <a:solidFill>
                  <a:srgbClr val="FF0000"/>
                </a:solidFill>
                <a:latin typeface="Arial Narrow" panose="020B0604020202020204" pitchFamily="34" charset="0"/>
                <a:cs typeface="Arial Narrow" panose="020B0604020202020204" pitchFamily="34" charset="0"/>
              </a:rPr>
              <a:t>FEMA PA</a:t>
            </a:r>
          </a:p>
        </p:txBody>
      </p:sp>
      <p:sp>
        <p:nvSpPr>
          <p:cNvPr id="21" name="TextBox 20">
            <a:extLst>
              <a:ext uri="{FF2B5EF4-FFF2-40B4-BE49-F238E27FC236}">
                <a16:creationId xmlns:a16="http://schemas.microsoft.com/office/drawing/2014/main" id="{83ABE1FA-644F-45AA-BDE0-7A75B375E5FF}"/>
              </a:ext>
            </a:extLst>
          </p:cNvPr>
          <p:cNvSpPr txBox="1"/>
          <p:nvPr/>
        </p:nvSpPr>
        <p:spPr>
          <a:xfrm>
            <a:off x="6453042" y="2333099"/>
            <a:ext cx="1630528" cy="1200329"/>
          </a:xfrm>
          <a:prstGeom prst="rect">
            <a:avLst/>
          </a:prstGeom>
          <a:noFill/>
        </p:spPr>
        <p:txBody>
          <a:bodyPr wrap="square" rtlCol="0">
            <a:spAutoFit/>
          </a:bodyPr>
          <a:lstStyle/>
          <a:p>
            <a:pPr algn="ctr"/>
            <a:r>
              <a:rPr lang="en-US" sz="3600" b="1" dirty="0">
                <a:solidFill>
                  <a:srgbClr val="FF0000"/>
                </a:solidFill>
                <a:latin typeface="Arial Narrow" panose="020B0604020202020204" pitchFamily="34" charset="0"/>
                <a:cs typeface="Arial Narrow" panose="020B0604020202020204" pitchFamily="34" charset="0"/>
              </a:rPr>
              <a:t>HUD / SBA</a:t>
            </a:r>
          </a:p>
        </p:txBody>
      </p:sp>
    </p:spTree>
    <p:extLst>
      <p:ext uri="{BB962C8B-B14F-4D97-AF65-F5344CB8AC3E}">
        <p14:creationId xmlns:p14="http://schemas.microsoft.com/office/powerpoint/2010/main" val="853029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Graphic 73">
            <a:extLst>
              <a:ext uri="{FF2B5EF4-FFF2-40B4-BE49-F238E27FC236}">
                <a16:creationId xmlns:a16="http://schemas.microsoft.com/office/drawing/2014/main" id="{DD5F5873-6E51-0C49-AFFF-B8C35CEE2D6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0495" t="27593" r="10726" b="14851"/>
          <a:stretch/>
        </p:blipFill>
        <p:spPr>
          <a:xfrm>
            <a:off x="0" y="0"/>
            <a:ext cx="9144000" cy="6680593"/>
          </a:xfrm>
          <a:prstGeom prst="rect">
            <a:avLst/>
          </a:prstGeom>
          <a:effectLst>
            <a:outerShdw blurRad="127000" dist="63500" dir="5400000" algn="t" rotWithShape="0">
              <a:prstClr val="black">
                <a:alpha val="10000"/>
              </a:prstClr>
            </a:outerShdw>
          </a:effectLst>
        </p:spPr>
      </p:pic>
      <p:grpSp>
        <p:nvGrpSpPr>
          <p:cNvPr id="75" name="Group 74">
            <a:extLst>
              <a:ext uri="{FF2B5EF4-FFF2-40B4-BE49-F238E27FC236}">
                <a16:creationId xmlns:a16="http://schemas.microsoft.com/office/drawing/2014/main" id="{F62BB93E-74C4-034E-B78C-C75D762C096A}"/>
              </a:ext>
            </a:extLst>
          </p:cNvPr>
          <p:cNvGrpSpPr/>
          <p:nvPr/>
        </p:nvGrpSpPr>
        <p:grpSpPr>
          <a:xfrm>
            <a:off x="2587702" y="1672399"/>
            <a:ext cx="1360801" cy="1360801"/>
            <a:chOff x="4830883" y="882356"/>
            <a:chExt cx="4439330" cy="4439330"/>
          </a:xfrm>
        </p:grpSpPr>
        <p:sp>
          <p:nvSpPr>
            <p:cNvPr id="76" name="Oval 75">
              <a:extLst>
                <a:ext uri="{FF2B5EF4-FFF2-40B4-BE49-F238E27FC236}">
                  <a16:creationId xmlns:a16="http://schemas.microsoft.com/office/drawing/2014/main" id="{44D6D812-9EF0-C344-AB31-6C4DADB51129}"/>
                </a:ext>
              </a:extLst>
            </p:cNvPr>
            <p:cNvSpPr>
              <a:spLocks noChangeAspect="1"/>
            </p:cNvSpPr>
            <p:nvPr/>
          </p:nvSpPr>
          <p:spPr bwMode="auto">
            <a:xfrm>
              <a:off x="4830883" y="882356"/>
              <a:ext cx="4439330" cy="4439330"/>
            </a:xfrm>
            <a:prstGeom prst="ellipse">
              <a:avLst/>
            </a:prstGeom>
            <a:solidFill>
              <a:schemeClr val="bg1">
                <a:lumMod val="75000"/>
                <a:alpha val="2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77" name="Oval 76">
              <a:extLst>
                <a:ext uri="{FF2B5EF4-FFF2-40B4-BE49-F238E27FC236}">
                  <a16:creationId xmlns:a16="http://schemas.microsoft.com/office/drawing/2014/main" id="{B9D9DB92-B3A3-B549-B3BE-D6469725A8AA}"/>
                </a:ext>
              </a:extLst>
            </p:cNvPr>
            <p:cNvSpPr/>
            <p:nvPr/>
          </p:nvSpPr>
          <p:spPr bwMode="auto">
            <a:xfrm>
              <a:off x="5167960" y="1219433"/>
              <a:ext cx="3765176" cy="3765176"/>
            </a:xfrm>
            <a:prstGeom prst="ellipse">
              <a:avLst/>
            </a:prstGeom>
            <a:solidFill>
              <a:schemeClr val="bg1"/>
            </a:solidFill>
            <a:ln>
              <a:no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grpSp>
      <p:grpSp>
        <p:nvGrpSpPr>
          <p:cNvPr id="78" name="Group 77">
            <a:extLst>
              <a:ext uri="{FF2B5EF4-FFF2-40B4-BE49-F238E27FC236}">
                <a16:creationId xmlns:a16="http://schemas.microsoft.com/office/drawing/2014/main" id="{8D2901BF-3CF8-CD49-AF38-09976A9AD9EE}"/>
              </a:ext>
            </a:extLst>
          </p:cNvPr>
          <p:cNvGrpSpPr/>
          <p:nvPr/>
        </p:nvGrpSpPr>
        <p:grpSpPr>
          <a:xfrm>
            <a:off x="4753386" y="1672399"/>
            <a:ext cx="1360801" cy="1360801"/>
            <a:chOff x="4830883" y="882356"/>
            <a:chExt cx="4439330" cy="4439330"/>
          </a:xfrm>
        </p:grpSpPr>
        <p:sp>
          <p:nvSpPr>
            <p:cNvPr id="79" name="Oval 78">
              <a:extLst>
                <a:ext uri="{FF2B5EF4-FFF2-40B4-BE49-F238E27FC236}">
                  <a16:creationId xmlns:a16="http://schemas.microsoft.com/office/drawing/2014/main" id="{A4C4E243-B6AC-5D46-B921-A0DA86ED16D4}"/>
                </a:ext>
              </a:extLst>
            </p:cNvPr>
            <p:cNvSpPr>
              <a:spLocks noChangeAspect="1"/>
            </p:cNvSpPr>
            <p:nvPr/>
          </p:nvSpPr>
          <p:spPr bwMode="auto">
            <a:xfrm>
              <a:off x="4830883" y="882356"/>
              <a:ext cx="4439330" cy="4439330"/>
            </a:xfrm>
            <a:prstGeom prst="ellipse">
              <a:avLst/>
            </a:prstGeom>
            <a:solidFill>
              <a:schemeClr val="bg1">
                <a:lumMod val="75000"/>
                <a:alpha val="2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0" name="Oval 79">
              <a:extLst>
                <a:ext uri="{FF2B5EF4-FFF2-40B4-BE49-F238E27FC236}">
                  <a16:creationId xmlns:a16="http://schemas.microsoft.com/office/drawing/2014/main" id="{17473F14-DBC1-3642-BA5A-37C50BBDBB44}"/>
                </a:ext>
              </a:extLst>
            </p:cNvPr>
            <p:cNvSpPr/>
            <p:nvPr/>
          </p:nvSpPr>
          <p:spPr bwMode="auto">
            <a:xfrm>
              <a:off x="5167960" y="1219433"/>
              <a:ext cx="3765176" cy="3765176"/>
            </a:xfrm>
            <a:prstGeom prst="ellipse">
              <a:avLst/>
            </a:prstGeom>
            <a:solidFill>
              <a:schemeClr val="bg1"/>
            </a:solidFill>
            <a:ln>
              <a:no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grpSp>
      <p:grpSp>
        <p:nvGrpSpPr>
          <p:cNvPr id="81" name="Group 80">
            <a:extLst>
              <a:ext uri="{FF2B5EF4-FFF2-40B4-BE49-F238E27FC236}">
                <a16:creationId xmlns:a16="http://schemas.microsoft.com/office/drawing/2014/main" id="{8B31AEA1-39A1-0345-AF0C-A47CCDFC0FA2}"/>
              </a:ext>
            </a:extLst>
          </p:cNvPr>
          <p:cNvGrpSpPr/>
          <p:nvPr/>
        </p:nvGrpSpPr>
        <p:grpSpPr>
          <a:xfrm>
            <a:off x="6903028" y="1672399"/>
            <a:ext cx="1360801" cy="1360801"/>
            <a:chOff x="4830883" y="882356"/>
            <a:chExt cx="4439330" cy="4439330"/>
          </a:xfrm>
        </p:grpSpPr>
        <p:sp>
          <p:nvSpPr>
            <p:cNvPr id="82" name="Oval 81">
              <a:extLst>
                <a:ext uri="{FF2B5EF4-FFF2-40B4-BE49-F238E27FC236}">
                  <a16:creationId xmlns:a16="http://schemas.microsoft.com/office/drawing/2014/main" id="{F239190F-916C-A049-AC03-1828291ABFCF}"/>
                </a:ext>
              </a:extLst>
            </p:cNvPr>
            <p:cNvSpPr>
              <a:spLocks noChangeAspect="1"/>
            </p:cNvSpPr>
            <p:nvPr/>
          </p:nvSpPr>
          <p:spPr bwMode="auto">
            <a:xfrm>
              <a:off x="4830883" y="882356"/>
              <a:ext cx="4439330" cy="4439330"/>
            </a:xfrm>
            <a:prstGeom prst="ellipse">
              <a:avLst/>
            </a:prstGeom>
            <a:solidFill>
              <a:schemeClr val="bg1">
                <a:lumMod val="75000"/>
                <a:alpha val="2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83" name="Oval 82">
              <a:extLst>
                <a:ext uri="{FF2B5EF4-FFF2-40B4-BE49-F238E27FC236}">
                  <a16:creationId xmlns:a16="http://schemas.microsoft.com/office/drawing/2014/main" id="{81E3D1A9-1456-F041-974C-DD49D3D0EF3E}"/>
                </a:ext>
              </a:extLst>
            </p:cNvPr>
            <p:cNvSpPr/>
            <p:nvPr/>
          </p:nvSpPr>
          <p:spPr bwMode="auto">
            <a:xfrm>
              <a:off x="5167960" y="1219433"/>
              <a:ext cx="3765176" cy="3765176"/>
            </a:xfrm>
            <a:prstGeom prst="ellipse">
              <a:avLst/>
            </a:prstGeom>
            <a:solidFill>
              <a:schemeClr val="bg1"/>
            </a:solidFill>
            <a:ln>
              <a:no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grpSp>
      <p:grpSp>
        <p:nvGrpSpPr>
          <p:cNvPr id="59" name="Group 58">
            <a:extLst>
              <a:ext uri="{FF2B5EF4-FFF2-40B4-BE49-F238E27FC236}">
                <a16:creationId xmlns:a16="http://schemas.microsoft.com/office/drawing/2014/main" id="{7E5753D1-7DC4-DB4E-93AA-96DB42662C8B}"/>
              </a:ext>
            </a:extLst>
          </p:cNvPr>
          <p:cNvGrpSpPr/>
          <p:nvPr/>
        </p:nvGrpSpPr>
        <p:grpSpPr>
          <a:xfrm>
            <a:off x="1591758" y="3903529"/>
            <a:ext cx="1360801" cy="1360801"/>
            <a:chOff x="4830883" y="882356"/>
            <a:chExt cx="4439330" cy="4439330"/>
          </a:xfrm>
        </p:grpSpPr>
        <p:sp>
          <p:nvSpPr>
            <p:cNvPr id="60" name="Oval 59">
              <a:extLst>
                <a:ext uri="{FF2B5EF4-FFF2-40B4-BE49-F238E27FC236}">
                  <a16:creationId xmlns:a16="http://schemas.microsoft.com/office/drawing/2014/main" id="{0F7A3DEC-892E-1342-A562-CF01BAC3DA12}"/>
                </a:ext>
              </a:extLst>
            </p:cNvPr>
            <p:cNvSpPr>
              <a:spLocks noChangeAspect="1"/>
            </p:cNvSpPr>
            <p:nvPr/>
          </p:nvSpPr>
          <p:spPr bwMode="auto">
            <a:xfrm>
              <a:off x="4830883" y="882356"/>
              <a:ext cx="4439330" cy="4439330"/>
            </a:xfrm>
            <a:prstGeom prst="ellipse">
              <a:avLst/>
            </a:prstGeom>
            <a:solidFill>
              <a:schemeClr val="bg1">
                <a:lumMod val="75000"/>
                <a:alpha val="2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1" name="Oval 60">
              <a:extLst>
                <a:ext uri="{FF2B5EF4-FFF2-40B4-BE49-F238E27FC236}">
                  <a16:creationId xmlns:a16="http://schemas.microsoft.com/office/drawing/2014/main" id="{CBF21266-4B44-6E42-8FB4-76E14864EA16}"/>
                </a:ext>
              </a:extLst>
            </p:cNvPr>
            <p:cNvSpPr/>
            <p:nvPr/>
          </p:nvSpPr>
          <p:spPr bwMode="auto">
            <a:xfrm>
              <a:off x="5167960" y="1219433"/>
              <a:ext cx="3765176" cy="3765176"/>
            </a:xfrm>
            <a:prstGeom prst="ellipse">
              <a:avLst/>
            </a:prstGeom>
            <a:solidFill>
              <a:schemeClr val="bg1"/>
            </a:solidFill>
            <a:ln>
              <a:no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grpSp>
      <p:grpSp>
        <p:nvGrpSpPr>
          <p:cNvPr id="62" name="Group 61">
            <a:extLst>
              <a:ext uri="{FF2B5EF4-FFF2-40B4-BE49-F238E27FC236}">
                <a16:creationId xmlns:a16="http://schemas.microsoft.com/office/drawing/2014/main" id="{C2FAD709-E045-4240-9318-5E475EE4E29B}"/>
              </a:ext>
            </a:extLst>
          </p:cNvPr>
          <p:cNvGrpSpPr/>
          <p:nvPr/>
        </p:nvGrpSpPr>
        <p:grpSpPr>
          <a:xfrm>
            <a:off x="3741575" y="3903529"/>
            <a:ext cx="1360801" cy="1360801"/>
            <a:chOff x="4830883" y="882356"/>
            <a:chExt cx="4439330" cy="4439330"/>
          </a:xfrm>
        </p:grpSpPr>
        <p:sp>
          <p:nvSpPr>
            <p:cNvPr id="63" name="Oval 62">
              <a:extLst>
                <a:ext uri="{FF2B5EF4-FFF2-40B4-BE49-F238E27FC236}">
                  <a16:creationId xmlns:a16="http://schemas.microsoft.com/office/drawing/2014/main" id="{6B4C2880-3F56-9C46-981E-AAFDDADDD61E}"/>
                </a:ext>
              </a:extLst>
            </p:cNvPr>
            <p:cNvSpPr>
              <a:spLocks noChangeAspect="1"/>
            </p:cNvSpPr>
            <p:nvPr/>
          </p:nvSpPr>
          <p:spPr bwMode="auto">
            <a:xfrm>
              <a:off x="4830883" y="882356"/>
              <a:ext cx="4439330" cy="4439330"/>
            </a:xfrm>
            <a:prstGeom prst="ellipse">
              <a:avLst/>
            </a:prstGeom>
            <a:solidFill>
              <a:schemeClr val="bg1">
                <a:lumMod val="75000"/>
                <a:alpha val="2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4" name="Oval 63">
              <a:extLst>
                <a:ext uri="{FF2B5EF4-FFF2-40B4-BE49-F238E27FC236}">
                  <a16:creationId xmlns:a16="http://schemas.microsoft.com/office/drawing/2014/main" id="{852332D5-A893-0041-B75F-917A4B7B60EE}"/>
                </a:ext>
              </a:extLst>
            </p:cNvPr>
            <p:cNvSpPr/>
            <p:nvPr/>
          </p:nvSpPr>
          <p:spPr bwMode="auto">
            <a:xfrm>
              <a:off x="5167960" y="1219433"/>
              <a:ext cx="3765176" cy="3765176"/>
            </a:xfrm>
            <a:prstGeom prst="ellipse">
              <a:avLst/>
            </a:prstGeom>
            <a:solidFill>
              <a:schemeClr val="bg1"/>
            </a:solidFill>
            <a:ln>
              <a:no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grpSp>
      <p:grpSp>
        <p:nvGrpSpPr>
          <p:cNvPr id="65" name="Group 64">
            <a:extLst>
              <a:ext uri="{FF2B5EF4-FFF2-40B4-BE49-F238E27FC236}">
                <a16:creationId xmlns:a16="http://schemas.microsoft.com/office/drawing/2014/main" id="{6D4D97E7-1F0C-204F-91AC-3A8ED86557BD}"/>
              </a:ext>
            </a:extLst>
          </p:cNvPr>
          <p:cNvGrpSpPr/>
          <p:nvPr/>
        </p:nvGrpSpPr>
        <p:grpSpPr>
          <a:xfrm>
            <a:off x="5817079" y="3903529"/>
            <a:ext cx="1360801" cy="1360801"/>
            <a:chOff x="4830883" y="882356"/>
            <a:chExt cx="4439330" cy="4439330"/>
          </a:xfrm>
        </p:grpSpPr>
        <p:sp>
          <p:nvSpPr>
            <p:cNvPr id="66" name="Oval 65">
              <a:extLst>
                <a:ext uri="{FF2B5EF4-FFF2-40B4-BE49-F238E27FC236}">
                  <a16:creationId xmlns:a16="http://schemas.microsoft.com/office/drawing/2014/main" id="{290D0E96-30B7-054D-ABE3-B10CC3C11137}"/>
                </a:ext>
              </a:extLst>
            </p:cNvPr>
            <p:cNvSpPr>
              <a:spLocks noChangeAspect="1"/>
            </p:cNvSpPr>
            <p:nvPr/>
          </p:nvSpPr>
          <p:spPr bwMode="auto">
            <a:xfrm>
              <a:off x="4830883" y="882356"/>
              <a:ext cx="4439330" cy="4439330"/>
            </a:xfrm>
            <a:prstGeom prst="ellipse">
              <a:avLst/>
            </a:prstGeom>
            <a:solidFill>
              <a:schemeClr val="bg1">
                <a:lumMod val="75000"/>
                <a:alpha val="2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67" name="Oval 66">
              <a:extLst>
                <a:ext uri="{FF2B5EF4-FFF2-40B4-BE49-F238E27FC236}">
                  <a16:creationId xmlns:a16="http://schemas.microsoft.com/office/drawing/2014/main" id="{BE889A52-714C-7440-BA20-C9556BF0A444}"/>
                </a:ext>
              </a:extLst>
            </p:cNvPr>
            <p:cNvSpPr/>
            <p:nvPr/>
          </p:nvSpPr>
          <p:spPr bwMode="auto">
            <a:xfrm>
              <a:off x="5167960" y="1219433"/>
              <a:ext cx="3765176" cy="3765176"/>
            </a:xfrm>
            <a:prstGeom prst="ellipse">
              <a:avLst/>
            </a:prstGeom>
            <a:solidFill>
              <a:schemeClr val="bg1"/>
            </a:solidFill>
            <a:ln>
              <a:no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grpSp>
      <p:sp>
        <p:nvSpPr>
          <p:cNvPr id="11" name="Title 10">
            <a:extLst>
              <a:ext uri="{FF2B5EF4-FFF2-40B4-BE49-F238E27FC236}">
                <a16:creationId xmlns:a16="http://schemas.microsoft.com/office/drawing/2014/main" id="{629809D6-7DBA-1148-9C0A-50A9938B6DC2}"/>
              </a:ext>
            </a:extLst>
          </p:cNvPr>
          <p:cNvSpPr>
            <a:spLocks noGrp="1"/>
          </p:cNvSpPr>
          <p:nvPr>
            <p:ph type="title"/>
          </p:nvPr>
        </p:nvSpPr>
        <p:spPr/>
        <p:txBody>
          <a:bodyPr/>
          <a:lstStyle/>
          <a:p>
            <a:r>
              <a:rPr lang="en-US" dirty="0"/>
              <a:t>COVID-19 Key Federal Funding Sources</a:t>
            </a:r>
          </a:p>
        </p:txBody>
      </p:sp>
      <p:grpSp>
        <p:nvGrpSpPr>
          <p:cNvPr id="12" name="Group 11">
            <a:extLst>
              <a:ext uri="{FF2B5EF4-FFF2-40B4-BE49-F238E27FC236}">
                <a16:creationId xmlns:a16="http://schemas.microsoft.com/office/drawing/2014/main" id="{C7106037-D52F-904A-A5D1-39B53BB787A5}"/>
              </a:ext>
            </a:extLst>
          </p:cNvPr>
          <p:cNvGrpSpPr/>
          <p:nvPr/>
        </p:nvGrpSpPr>
        <p:grpSpPr>
          <a:xfrm>
            <a:off x="534312" y="1672399"/>
            <a:ext cx="1360801" cy="1360801"/>
            <a:chOff x="4830883" y="882356"/>
            <a:chExt cx="4439330" cy="4439330"/>
          </a:xfrm>
        </p:grpSpPr>
        <p:sp>
          <p:nvSpPr>
            <p:cNvPr id="13" name="Oval 12">
              <a:extLst>
                <a:ext uri="{FF2B5EF4-FFF2-40B4-BE49-F238E27FC236}">
                  <a16:creationId xmlns:a16="http://schemas.microsoft.com/office/drawing/2014/main" id="{CEAEE8A3-0F5F-694E-BF29-D6065B6CD78D}"/>
                </a:ext>
              </a:extLst>
            </p:cNvPr>
            <p:cNvSpPr>
              <a:spLocks noChangeAspect="1"/>
            </p:cNvSpPr>
            <p:nvPr/>
          </p:nvSpPr>
          <p:spPr bwMode="auto">
            <a:xfrm>
              <a:off x="4830883" y="882356"/>
              <a:ext cx="4439330" cy="4439330"/>
            </a:xfrm>
            <a:prstGeom prst="ellipse">
              <a:avLst/>
            </a:prstGeom>
            <a:solidFill>
              <a:schemeClr val="bg1">
                <a:lumMod val="75000"/>
                <a:alpha val="2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14" name="Oval 13">
              <a:extLst>
                <a:ext uri="{FF2B5EF4-FFF2-40B4-BE49-F238E27FC236}">
                  <a16:creationId xmlns:a16="http://schemas.microsoft.com/office/drawing/2014/main" id="{6AF9F4F6-D9EA-E940-837E-8B91F6446D42}"/>
                </a:ext>
              </a:extLst>
            </p:cNvPr>
            <p:cNvSpPr/>
            <p:nvPr/>
          </p:nvSpPr>
          <p:spPr bwMode="auto">
            <a:xfrm>
              <a:off x="5167960" y="1219433"/>
              <a:ext cx="3765176" cy="3765176"/>
            </a:xfrm>
            <a:prstGeom prst="ellipse">
              <a:avLst/>
            </a:prstGeom>
            <a:solidFill>
              <a:schemeClr val="bg1"/>
            </a:solidFill>
            <a:ln>
              <a:noFill/>
            </a:ln>
            <a:effectLst>
              <a:outerShdw blurRad="127000" dist="63500" dir="5400000" algn="t" rotWithShape="0">
                <a:prstClr val="black">
                  <a:alpha val="20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grpSp>
      <p:pic>
        <p:nvPicPr>
          <p:cNvPr id="17" name="Picture 16">
            <a:extLst>
              <a:ext uri="{FF2B5EF4-FFF2-40B4-BE49-F238E27FC236}">
                <a16:creationId xmlns:a16="http://schemas.microsoft.com/office/drawing/2014/main" id="{9BE4E946-D486-0244-8372-CF248B7BD05F}"/>
              </a:ext>
            </a:extLst>
          </p:cNvPr>
          <p:cNvPicPr>
            <a:picLocks noChangeAspect="1"/>
          </p:cNvPicPr>
          <p:nvPr/>
        </p:nvPicPr>
        <p:blipFill>
          <a:blip r:embed="rId5"/>
          <a:stretch>
            <a:fillRect/>
          </a:stretch>
        </p:blipFill>
        <p:spPr>
          <a:xfrm>
            <a:off x="752412" y="2039321"/>
            <a:ext cx="919734" cy="636883"/>
          </a:xfrm>
          <a:prstGeom prst="rect">
            <a:avLst/>
          </a:prstGeom>
        </p:spPr>
      </p:pic>
      <p:pic>
        <p:nvPicPr>
          <p:cNvPr id="20" name="Picture 19">
            <a:extLst>
              <a:ext uri="{FF2B5EF4-FFF2-40B4-BE49-F238E27FC236}">
                <a16:creationId xmlns:a16="http://schemas.microsoft.com/office/drawing/2014/main" id="{AA367C38-BC1C-514E-8DF9-C526FA78B2DF}"/>
              </a:ext>
            </a:extLst>
          </p:cNvPr>
          <p:cNvPicPr>
            <a:picLocks noChangeAspect="1"/>
          </p:cNvPicPr>
          <p:nvPr/>
        </p:nvPicPr>
        <p:blipFill>
          <a:blip r:embed="rId6"/>
          <a:stretch>
            <a:fillRect/>
          </a:stretch>
        </p:blipFill>
        <p:spPr>
          <a:xfrm>
            <a:off x="4942978" y="1858962"/>
            <a:ext cx="994110" cy="994110"/>
          </a:xfrm>
          <a:prstGeom prst="rect">
            <a:avLst/>
          </a:prstGeom>
        </p:spPr>
      </p:pic>
      <p:pic>
        <p:nvPicPr>
          <p:cNvPr id="22" name="Picture 21">
            <a:extLst>
              <a:ext uri="{FF2B5EF4-FFF2-40B4-BE49-F238E27FC236}">
                <a16:creationId xmlns:a16="http://schemas.microsoft.com/office/drawing/2014/main" id="{4F0CD7DE-AE48-C848-B932-563D18723AE3}"/>
              </a:ext>
            </a:extLst>
          </p:cNvPr>
          <p:cNvPicPr>
            <a:picLocks noChangeAspect="1"/>
          </p:cNvPicPr>
          <p:nvPr/>
        </p:nvPicPr>
        <p:blipFill>
          <a:blip r:embed="rId7"/>
          <a:stretch>
            <a:fillRect/>
          </a:stretch>
        </p:blipFill>
        <p:spPr>
          <a:xfrm>
            <a:off x="1884410" y="4293662"/>
            <a:ext cx="767664" cy="580533"/>
          </a:xfrm>
          <a:prstGeom prst="rect">
            <a:avLst/>
          </a:prstGeom>
        </p:spPr>
      </p:pic>
      <p:pic>
        <p:nvPicPr>
          <p:cNvPr id="1026" name="Picture 2" descr="Federal Transit Administration (FTA) | Mass Transit">
            <a:extLst>
              <a:ext uri="{FF2B5EF4-FFF2-40B4-BE49-F238E27FC236}">
                <a16:creationId xmlns:a16="http://schemas.microsoft.com/office/drawing/2014/main" id="{6AB69862-1BDF-3E45-8D41-FA6CDB67FC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90889" y="4216423"/>
            <a:ext cx="668195" cy="7094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9DAB99C-7F26-5E4A-813D-8F534562C344}"/>
              </a:ext>
            </a:extLst>
          </p:cNvPr>
          <p:cNvPicPr>
            <a:picLocks noChangeAspect="1"/>
          </p:cNvPicPr>
          <p:nvPr/>
        </p:nvPicPr>
        <p:blipFill>
          <a:blip r:embed="rId9"/>
          <a:stretch>
            <a:fillRect/>
          </a:stretch>
        </p:blipFill>
        <p:spPr>
          <a:xfrm>
            <a:off x="7191096" y="1950870"/>
            <a:ext cx="803855" cy="803855"/>
          </a:xfrm>
          <a:prstGeom prst="rect">
            <a:avLst/>
          </a:prstGeom>
        </p:spPr>
      </p:pic>
      <p:pic>
        <p:nvPicPr>
          <p:cNvPr id="54" name="Graphic 53">
            <a:extLst>
              <a:ext uri="{FF2B5EF4-FFF2-40B4-BE49-F238E27FC236}">
                <a16:creationId xmlns:a16="http://schemas.microsoft.com/office/drawing/2014/main" id="{FE346D15-CF2E-D24D-854C-893E278657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22612" y="4191392"/>
            <a:ext cx="749734" cy="749734"/>
          </a:xfrm>
          <a:prstGeom prst="rect">
            <a:avLst/>
          </a:prstGeom>
        </p:spPr>
      </p:pic>
      <p:sp>
        <p:nvSpPr>
          <p:cNvPr id="56" name="TextBox 55">
            <a:extLst>
              <a:ext uri="{FF2B5EF4-FFF2-40B4-BE49-F238E27FC236}">
                <a16:creationId xmlns:a16="http://schemas.microsoft.com/office/drawing/2014/main" id="{801266AB-E629-1344-A6AC-9E7DBBD8EBE7}"/>
              </a:ext>
            </a:extLst>
          </p:cNvPr>
          <p:cNvSpPr txBox="1"/>
          <p:nvPr/>
        </p:nvSpPr>
        <p:spPr>
          <a:xfrm>
            <a:off x="344598" y="3094447"/>
            <a:ext cx="1735361" cy="554639"/>
          </a:xfrm>
          <a:prstGeom prst="rect">
            <a:avLst/>
          </a:prstGeom>
          <a:noFill/>
        </p:spPr>
        <p:txBody>
          <a:bodyPr wrap="square" rtlCol="0">
            <a:spAutoFit/>
          </a:bodyPr>
          <a:lstStyle/>
          <a:p>
            <a:pPr algn="ctr">
              <a:lnSpc>
                <a:spcPct val="112000"/>
              </a:lnSpc>
            </a:pPr>
            <a:r>
              <a:rPr lang="en-US" sz="1400" dirty="0">
                <a:solidFill>
                  <a:schemeClr val="tx1">
                    <a:lumMod val="85000"/>
                    <a:lumOff val="15000"/>
                  </a:schemeClr>
                </a:solidFill>
                <a:latin typeface="Arial Narrow"/>
                <a:cs typeface="Arial Narrow"/>
              </a:rPr>
              <a:t>FEMA Public Assistance (PA)</a:t>
            </a:r>
          </a:p>
        </p:txBody>
      </p:sp>
      <p:sp>
        <p:nvSpPr>
          <p:cNvPr id="68" name="TextBox 67">
            <a:extLst>
              <a:ext uri="{FF2B5EF4-FFF2-40B4-BE49-F238E27FC236}">
                <a16:creationId xmlns:a16="http://schemas.microsoft.com/office/drawing/2014/main" id="{393881CA-3A33-1F4B-80CC-99F66CCA45B2}"/>
              </a:ext>
            </a:extLst>
          </p:cNvPr>
          <p:cNvSpPr txBox="1"/>
          <p:nvPr/>
        </p:nvSpPr>
        <p:spPr>
          <a:xfrm>
            <a:off x="2400596" y="3094447"/>
            <a:ext cx="1735361" cy="554639"/>
          </a:xfrm>
          <a:prstGeom prst="rect">
            <a:avLst/>
          </a:prstGeom>
          <a:noFill/>
        </p:spPr>
        <p:txBody>
          <a:bodyPr wrap="square" rtlCol="0">
            <a:spAutoFit/>
          </a:bodyPr>
          <a:lstStyle/>
          <a:p>
            <a:pPr algn="ctr">
              <a:lnSpc>
                <a:spcPct val="112000"/>
              </a:lnSpc>
            </a:pPr>
            <a:r>
              <a:rPr lang="en-US" sz="1400" dirty="0">
                <a:solidFill>
                  <a:schemeClr val="tx1">
                    <a:lumMod val="85000"/>
                    <a:lumOff val="15000"/>
                  </a:schemeClr>
                </a:solidFill>
                <a:latin typeface="Arial Narrow"/>
                <a:cs typeface="Arial Narrow"/>
              </a:rPr>
              <a:t>U.S Small Business Administration (SBA)</a:t>
            </a:r>
          </a:p>
        </p:txBody>
      </p:sp>
      <p:sp>
        <p:nvSpPr>
          <p:cNvPr id="69" name="TextBox 68">
            <a:extLst>
              <a:ext uri="{FF2B5EF4-FFF2-40B4-BE49-F238E27FC236}">
                <a16:creationId xmlns:a16="http://schemas.microsoft.com/office/drawing/2014/main" id="{A8AA1638-4522-F645-9932-0CFE9178410E}"/>
              </a:ext>
            </a:extLst>
          </p:cNvPr>
          <p:cNvSpPr txBox="1"/>
          <p:nvPr/>
        </p:nvSpPr>
        <p:spPr>
          <a:xfrm>
            <a:off x="4307547" y="3094447"/>
            <a:ext cx="2264971" cy="554639"/>
          </a:xfrm>
          <a:prstGeom prst="rect">
            <a:avLst/>
          </a:prstGeom>
          <a:noFill/>
        </p:spPr>
        <p:txBody>
          <a:bodyPr wrap="square" rtlCol="0">
            <a:spAutoFit/>
          </a:bodyPr>
          <a:lstStyle/>
          <a:p>
            <a:pPr algn="ctr">
              <a:lnSpc>
                <a:spcPct val="112000"/>
              </a:lnSpc>
            </a:pPr>
            <a:r>
              <a:rPr lang="en-US" sz="1400" dirty="0">
                <a:solidFill>
                  <a:schemeClr val="tx1">
                    <a:lumMod val="85000"/>
                    <a:lumOff val="15000"/>
                  </a:schemeClr>
                </a:solidFill>
                <a:latin typeface="Arial Narrow"/>
                <a:cs typeface="Arial Narrow"/>
              </a:rPr>
              <a:t>HUD Community Development Block Grant (CDBG)</a:t>
            </a:r>
          </a:p>
        </p:txBody>
      </p:sp>
      <p:sp>
        <p:nvSpPr>
          <p:cNvPr id="70" name="TextBox 69">
            <a:extLst>
              <a:ext uri="{FF2B5EF4-FFF2-40B4-BE49-F238E27FC236}">
                <a16:creationId xmlns:a16="http://schemas.microsoft.com/office/drawing/2014/main" id="{F81C713F-3E65-F04F-8A36-D160EB46E059}"/>
              </a:ext>
            </a:extLst>
          </p:cNvPr>
          <p:cNvSpPr txBox="1"/>
          <p:nvPr/>
        </p:nvSpPr>
        <p:spPr>
          <a:xfrm>
            <a:off x="6476691" y="3094447"/>
            <a:ext cx="2264971" cy="554639"/>
          </a:xfrm>
          <a:prstGeom prst="rect">
            <a:avLst/>
          </a:prstGeom>
          <a:noFill/>
        </p:spPr>
        <p:txBody>
          <a:bodyPr wrap="square" rtlCol="0">
            <a:spAutoFit/>
          </a:bodyPr>
          <a:lstStyle/>
          <a:p>
            <a:pPr algn="ctr">
              <a:lnSpc>
                <a:spcPct val="112000"/>
              </a:lnSpc>
            </a:pPr>
            <a:r>
              <a:rPr lang="en-US" sz="1400" dirty="0">
                <a:solidFill>
                  <a:schemeClr val="tx1">
                    <a:lumMod val="85000"/>
                    <a:lumOff val="15000"/>
                  </a:schemeClr>
                </a:solidFill>
                <a:latin typeface="Arial Narrow"/>
                <a:cs typeface="Arial Narrow"/>
              </a:rPr>
              <a:t>US Department of Health &amp; Human Services (HHS)</a:t>
            </a:r>
          </a:p>
        </p:txBody>
      </p:sp>
      <p:sp>
        <p:nvSpPr>
          <p:cNvPr id="71" name="TextBox 70">
            <a:extLst>
              <a:ext uri="{FF2B5EF4-FFF2-40B4-BE49-F238E27FC236}">
                <a16:creationId xmlns:a16="http://schemas.microsoft.com/office/drawing/2014/main" id="{9F7544A5-1742-8C4E-A512-BA6486071B87}"/>
              </a:ext>
            </a:extLst>
          </p:cNvPr>
          <p:cNvSpPr txBox="1"/>
          <p:nvPr/>
        </p:nvSpPr>
        <p:spPr>
          <a:xfrm>
            <a:off x="1247768" y="5356384"/>
            <a:ext cx="2040947" cy="554639"/>
          </a:xfrm>
          <a:prstGeom prst="rect">
            <a:avLst/>
          </a:prstGeom>
          <a:noFill/>
        </p:spPr>
        <p:txBody>
          <a:bodyPr wrap="square" rtlCol="0">
            <a:spAutoFit/>
          </a:bodyPr>
          <a:lstStyle/>
          <a:p>
            <a:pPr algn="ctr">
              <a:lnSpc>
                <a:spcPct val="112000"/>
              </a:lnSpc>
            </a:pPr>
            <a:r>
              <a:rPr lang="en-US" sz="1400" dirty="0">
                <a:solidFill>
                  <a:schemeClr val="tx1">
                    <a:lumMod val="85000"/>
                    <a:lumOff val="15000"/>
                  </a:schemeClr>
                </a:solidFill>
                <a:latin typeface="Arial Narrow"/>
                <a:cs typeface="Arial Narrow"/>
              </a:rPr>
              <a:t>Centers for Disease Control &amp; Prevention (CDC)</a:t>
            </a:r>
          </a:p>
        </p:txBody>
      </p:sp>
      <p:sp>
        <p:nvSpPr>
          <p:cNvPr id="72" name="TextBox 71">
            <a:extLst>
              <a:ext uri="{FF2B5EF4-FFF2-40B4-BE49-F238E27FC236}">
                <a16:creationId xmlns:a16="http://schemas.microsoft.com/office/drawing/2014/main" id="{536E15FA-87E5-2947-836F-7D5DA57D434D}"/>
              </a:ext>
            </a:extLst>
          </p:cNvPr>
          <p:cNvSpPr txBox="1"/>
          <p:nvPr/>
        </p:nvSpPr>
        <p:spPr>
          <a:xfrm>
            <a:off x="3498239" y="5356384"/>
            <a:ext cx="1735361" cy="554639"/>
          </a:xfrm>
          <a:prstGeom prst="rect">
            <a:avLst/>
          </a:prstGeom>
          <a:noFill/>
        </p:spPr>
        <p:txBody>
          <a:bodyPr wrap="square" rtlCol="0">
            <a:spAutoFit/>
          </a:bodyPr>
          <a:lstStyle/>
          <a:p>
            <a:pPr algn="ctr">
              <a:lnSpc>
                <a:spcPct val="112000"/>
              </a:lnSpc>
            </a:pPr>
            <a:r>
              <a:rPr lang="en-US" sz="1400" dirty="0">
                <a:solidFill>
                  <a:schemeClr val="tx1">
                    <a:lumMod val="85000"/>
                    <a:lumOff val="15000"/>
                  </a:schemeClr>
                </a:solidFill>
                <a:latin typeface="Arial Narrow"/>
                <a:cs typeface="Arial Narrow"/>
              </a:rPr>
              <a:t>Federal Transit Administration (FTA)</a:t>
            </a:r>
          </a:p>
        </p:txBody>
      </p:sp>
      <p:sp>
        <p:nvSpPr>
          <p:cNvPr id="73" name="TextBox 72">
            <a:extLst>
              <a:ext uri="{FF2B5EF4-FFF2-40B4-BE49-F238E27FC236}">
                <a16:creationId xmlns:a16="http://schemas.microsoft.com/office/drawing/2014/main" id="{F17533D0-7B26-AC44-A11C-69D3C18464CB}"/>
              </a:ext>
            </a:extLst>
          </p:cNvPr>
          <p:cNvSpPr txBox="1"/>
          <p:nvPr/>
        </p:nvSpPr>
        <p:spPr>
          <a:xfrm>
            <a:off x="5308938" y="5356384"/>
            <a:ext cx="2264971" cy="554639"/>
          </a:xfrm>
          <a:prstGeom prst="rect">
            <a:avLst/>
          </a:prstGeom>
          <a:noFill/>
        </p:spPr>
        <p:txBody>
          <a:bodyPr wrap="square" rtlCol="0">
            <a:spAutoFit/>
          </a:bodyPr>
          <a:lstStyle/>
          <a:p>
            <a:pPr algn="ctr">
              <a:lnSpc>
                <a:spcPct val="112000"/>
              </a:lnSpc>
            </a:pPr>
            <a:r>
              <a:rPr lang="en-US" sz="1400" dirty="0">
                <a:solidFill>
                  <a:schemeClr val="tx1">
                    <a:lumMod val="85000"/>
                    <a:lumOff val="15000"/>
                  </a:schemeClr>
                </a:solidFill>
                <a:latin typeface="Arial Narrow"/>
                <a:cs typeface="Arial Narrow"/>
              </a:rPr>
              <a:t>Community Disaster </a:t>
            </a:r>
            <a:br>
              <a:rPr lang="en-US" sz="1400" dirty="0">
                <a:solidFill>
                  <a:schemeClr val="tx1">
                    <a:lumMod val="85000"/>
                    <a:lumOff val="15000"/>
                  </a:schemeClr>
                </a:solidFill>
                <a:latin typeface="Arial Narrow"/>
                <a:cs typeface="Arial Narrow"/>
              </a:rPr>
            </a:br>
            <a:r>
              <a:rPr lang="en-US" sz="1400" dirty="0">
                <a:solidFill>
                  <a:schemeClr val="tx1">
                    <a:lumMod val="85000"/>
                    <a:lumOff val="15000"/>
                  </a:schemeClr>
                </a:solidFill>
                <a:latin typeface="Arial Narrow"/>
                <a:cs typeface="Arial Narrow"/>
              </a:rPr>
              <a:t>Loans (CDL)</a:t>
            </a:r>
          </a:p>
        </p:txBody>
      </p:sp>
      <p:pic>
        <p:nvPicPr>
          <p:cNvPr id="58" name="Picture 57">
            <a:extLst>
              <a:ext uri="{FF2B5EF4-FFF2-40B4-BE49-F238E27FC236}">
                <a16:creationId xmlns:a16="http://schemas.microsoft.com/office/drawing/2014/main" id="{1328ABCC-4A34-AC43-8968-A5D90CAD8095}"/>
              </a:ext>
            </a:extLst>
          </p:cNvPr>
          <p:cNvPicPr>
            <a:picLocks noChangeAspect="1"/>
          </p:cNvPicPr>
          <p:nvPr/>
        </p:nvPicPr>
        <p:blipFill>
          <a:blip r:embed="rId12"/>
          <a:stretch>
            <a:fillRect/>
          </a:stretch>
        </p:blipFill>
        <p:spPr>
          <a:xfrm>
            <a:off x="2943599" y="2104754"/>
            <a:ext cx="649005" cy="496085"/>
          </a:xfrm>
          <a:prstGeom prst="rect">
            <a:avLst/>
          </a:prstGeom>
        </p:spPr>
      </p:pic>
      <p:sp>
        <p:nvSpPr>
          <p:cNvPr id="85" name="Title 1">
            <a:extLst>
              <a:ext uri="{FF2B5EF4-FFF2-40B4-BE49-F238E27FC236}">
                <a16:creationId xmlns:a16="http://schemas.microsoft.com/office/drawing/2014/main" id="{2825A08E-1175-CE4F-BE64-6D900E802D00}"/>
              </a:ext>
            </a:extLst>
          </p:cNvPr>
          <p:cNvSpPr txBox="1">
            <a:spLocks/>
          </p:cNvSpPr>
          <p:nvPr/>
        </p:nvSpPr>
        <p:spPr>
          <a:xfrm>
            <a:off x="402336" y="152400"/>
            <a:ext cx="8351520" cy="455767"/>
          </a:xfrm>
          <a:prstGeom prst="rect">
            <a:avLst/>
          </a:prstGeom>
        </p:spPr>
        <p:txBody>
          <a:bodyPr/>
          <a:lstStyle>
            <a:lvl1pPr algn="l" rtl="0" eaLnBrk="0" fontAlgn="base" hangingPunct="0">
              <a:spcBef>
                <a:spcPct val="0"/>
              </a:spcBef>
              <a:spcAft>
                <a:spcPts val="1200"/>
              </a:spcAft>
              <a:defRPr sz="2800" b="1" i="0" spc="-300" baseline="0">
                <a:solidFill>
                  <a:srgbClr val="E31836"/>
                </a:solidFill>
                <a:latin typeface="Arial Narrow"/>
                <a:ea typeface="+mj-ea"/>
                <a:cs typeface="Arial Narrow"/>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endParaRPr lang="en-US" sz="2400" kern="0" dirty="0"/>
          </a:p>
        </p:txBody>
      </p:sp>
      <p:sp>
        <p:nvSpPr>
          <p:cNvPr id="88" name="Slide Number Placeholder 1">
            <a:extLst>
              <a:ext uri="{FF2B5EF4-FFF2-40B4-BE49-F238E27FC236}">
                <a16:creationId xmlns:a16="http://schemas.microsoft.com/office/drawing/2014/main" id="{F2056E8E-0D79-C94F-8869-AF5ED865A52D}"/>
              </a:ext>
            </a:extLst>
          </p:cNvPr>
          <p:cNvSpPr txBox="1">
            <a:spLocks/>
          </p:cNvSpPr>
          <p:nvPr/>
        </p:nvSpPr>
        <p:spPr>
          <a:xfrm>
            <a:off x="4535424" y="6324706"/>
            <a:ext cx="4389119" cy="291719"/>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a:r>
              <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rPr>
              <a:t>COVID-19 Cost Recovery    |         </a:t>
            </a:r>
            <a:fld id="{18FD47A2-EF8B-0240-AD90-9B51A2DFE8C1}" type="slidenum">
              <a:rPr lang="en-US" sz="1000" smtClean="0">
                <a:solidFill>
                  <a:schemeClr val="tx1">
                    <a:lumMod val="50000"/>
                    <a:lumOff val="50000"/>
                    <a:alpha val="75000"/>
                  </a:schemeClr>
                </a:solidFill>
                <a:latin typeface="Arial Narrow" panose="020B0604020202020204" pitchFamily="34" charset="0"/>
                <a:cs typeface="Arial Narrow" panose="020B0604020202020204" pitchFamily="34" charset="0"/>
              </a:rPr>
              <a:pPr algn="r"/>
              <a:t>9</a:t>
            </a:fld>
            <a:endParaRPr lang="en-US" sz="1000" dirty="0">
              <a:solidFill>
                <a:schemeClr val="tx1">
                  <a:lumMod val="50000"/>
                  <a:lumOff val="50000"/>
                  <a:alpha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399532306"/>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347161886B7A4ABD79A9999A1A5DF2" ma:contentTypeVersion="0" ma:contentTypeDescription="Create a new document." ma:contentTypeScope="" ma:versionID="b68f4d8fc978d1c503cd7d9a6d3d7c9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DF22230-6CFF-4FDD-86B3-31427464CE57}">
  <ds:schemaRefs>
    <ds:schemaRef ds:uri="http://schemas.microsoft.com/office/2006/documentManagement/types"/>
    <ds:schemaRef ds:uri="http://purl.org/dc/elements/1.1/"/>
    <ds:schemaRef ds:uri="http://purl.org/dc/dcmitype/"/>
    <ds:schemaRef ds:uri="http://purl.org/dc/terms/"/>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9AD3D15-C7C7-40D5-BD15-DEC002ABD3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49349</TotalTime>
  <Words>3155</Words>
  <Application>Microsoft Office PowerPoint</Application>
  <PresentationFormat>On-screen Show (4:3)</PresentationFormat>
  <Paragraphs>337</Paragraphs>
  <Slides>30</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.Lucida Grande UI Regular</vt:lpstr>
      <vt:lpstr>Arial</vt:lpstr>
      <vt:lpstr>Arial Narrow</vt:lpstr>
      <vt:lpstr>Times New Roman</vt:lpstr>
      <vt:lpstr>Wingdings</vt:lpstr>
      <vt:lpstr>Wingdings 2</vt:lpstr>
      <vt:lpstr>Zapf Dingbats</vt:lpstr>
      <vt:lpstr>1_Default Design</vt:lpstr>
      <vt:lpstr>2_Default Design</vt:lpstr>
      <vt:lpstr>PowerPoint Presentation</vt:lpstr>
      <vt:lpstr>PowerPoint Presentation</vt:lpstr>
      <vt:lpstr>Presenter Information</vt:lpstr>
      <vt:lpstr>Company Overview</vt:lpstr>
      <vt:lpstr>PowerPoint Presentation</vt:lpstr>
      <vt:lpstr>Learning Outcomes for Today</vt:lpstr>
      <vt:lpstr>PowerPoint Presentation</vt:lpstr>
      <vt:lpstr>PowerPoint Presentation</vt:lpstr>
      <vt:lpstr>COVID-19 Key Federal Funding Sources</vt:lpstr>
      <vt:lpstr>PowerPoint Presentation</vt:lpstr>
      <vt:lpstr>FEMA Public Assistance (PA) Program</vt:lpstr>
      <vt:lpstr>HUD Community Disaster Block Grant (CDBG)</vt:lpstr>
      <vt:lpstr>US Department of Health &amp; Human Services (HHS) </vt:lpstr>
      <vt:lpstr>Other Federal Funding Programs</vt:lpstr>
      <vt:lpstr>PowerPoint Presentation</vt:lpstr>
      <vt:lpstr>Small Business Administration (SBA) Loans</vt:lpstr>
      <vt:lpstr>Community Disaster Loan (CDL) Program</vt:lpstr>
      <vt:lpstr>PowerPoint Presentation</vt:lpstr>
      <vt:lpstr>PowerPoint Presentation</vt:lpstr>
      <vt:lpstr>FEMA PA Eligibility Overview</vt:lpstr>
      <vt:lpstr>Category B – Emergency Protective Measures</vt:lpstr>
      <vt:lpstr>Category B – Emergency Protective Measures</vt:lpstr>
      <vt:lpstr>Category B – Emergency Protective Measures</vt:lpstr>
      <vt:lpstr>Category B – Emergency Protective Measures</vt:lpstr>
      <vt:lpstr>PowerPoint Presentation</vt:lpstr>
      <vt:lpstr>Step-by-Step PA Program &amp; Grant Delivery: Overview</vt:lpstr>
      <vt:lpstr>PowerPoint Presentation</vt:lpstr>
      <vt:lpstr>PowerPoint Presentation</vt:lpstr>
      <vt:lpstr>Need Additional Guidance?</vt:lpstr>
      <vt:lpstr>PowerPoint Presentation</vt:lpstr>
    </vt:vector>
  </TitlesOfParts>
  <Company>Hagerty Consulting,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York Power Authority</dc:title>
  <dc:creator>WBL</dc:creator>
  <cp:lastModifiedBy>Matthew Hochstein</cp:lastModifiedBy>
  <cp:revision>1628</cp:revision>
  <cp:lastPrinted>2015-08-04T14:30:27Z</cp:lastPrinted>
  <dcterms:created xsi:type="dcterms:W3CDTF">2007-06-28T17:29:42Z</dcterms:created>
  <dcterms:modified xsi:type="dcterms:W3CDTF">2020-03-31T15:14:42Z</dcterms:modified>
</cp:coreProperties>
</file>